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notesMasterIdLst>
    <p:notesMasterId r:id="rId54"/>
  </p:notesMasterIdLst>
  <p:sldIdLst>
    <p:sldId id="257" r:id="rId3"/>
    <p:sldId id="315" r:id="rId4"/>
    <p:sldId id="314" r:id="rId5"/>
    <p:sldId id="262" r:id="rId6"/>
    <p:sldId id="312" r:id="rId7"/>
    <p:sldId id="268" r:id="rId8"/>
    <p:sldId id="331" r:id="rId9"/>
    <p:sldId id="263" r:id="rId10"/>
    <p:sldId id="264" r:id="rId11"/>
    <p:sldId id="265" r:id="rId12"/>
    <p:sldId id="266" r:id="rId13"/>
    <p:sldId id="269" r:id="rId14"/>
    <p:sldId id="308" r:id="rId15"/>
    <p:sldId id="316" r:id="rId16"/>
    <p:sldId id="311" r:id="rId17"/>
    <p:sldId id="334" r:id="rId18"/>
    <p:sldId id="335" r:id="rId19"/>
    <p:sldId id="295" r:id="rId20"/>
    <p:sldId id="336" r:id="rId21"/>
    <p:sldId id="333" r:id="rId22"/>
    <p:sldId id="289"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270" r:id="rId37"/>
    <p:sldId id="271" r:id="rId38"/>
    <p:sldId id="318" r:id="rId39"/>
    <p:sldId id="284" r:id="rId40"/>
    <p:sldId id="272" r:id="rId41"/>
    <p:sldId id="337" r:id="rId42"/>
    <p:sldId id="273" r:id="rId43"/>
    <p:sldId id="274" r:id="rId44"/>
    <p:sldId id="339" r:id="rId45"/>
    <p:sldId id="341" r:id="rId46"/>
    <p:sldId id="342" r:id="rId47"/>
    <p:sldId id="304" r:id="rId48"/>
    <p:sldId id="292" r:id="rId49"/>
    <p:sldId id="290" r:id="rId50"/>
    <p:sldId id="291" r:id="rId51"/>
    <p:sldId id="306" r:id="rId52"/>
    <p:sldId id="343" r:id="rId5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Arial" charset="0"/>
        <a:cs typeface="Arial" charset="0"/>
      </a:defRPr>
    </a:lvl1pPr>
    <a:lvl2pPr marL="457200" algn="l" rtl="0" fontAlgn="base">
      <a:spcBef>
        <a:spcPct val="0"/>
      </a:spcBef>
      <a:spcAft>
        <a:spcPct val="0"/>
      </a:spcAft>
      <a:defRPr kern="1200">
        <a:solidFill>
          <a:schemeClr val="tx1"/>
        </a:solidFill>
        <a:latin typeface="Calibri" pitchFamily="34" charset="0"/>
        <a:ea typeface="Arial" charset="0"/>
        <a:cs typeface="Arial" charset="0"/>
      </a:defRPr>
    </a:lvl2pPr>
    <a:lvl3pPr marL="914400" algn="l" rtl="0" fontAlgn="base">
      <a:spcBef>
        <a:spcPct val="0"/>
      </a:spcBef>
      <a:spcAft>
        <a:spcPct val="0"/>
      </a:spcAft>
      <a:defRPr kern="1200">
        <a:solidFill>
          <a:schemeClr val="tx1"/>
        </a:solidFill>
        <a:latin typeface="Calibri" pitchFamily="34" charset="0"/>
        <a:ea typeface="Arial" charset="0"/>
        <a:cs typeface="Arial" charset="0"/>
      </a:defRPr>
    </a:lvl3pPr>
    <a:lvl4pPr marL="1371600" algn="l" rtl="0" fontAlgn="base">
      <a:spcBef>
        <a:spcPct val="0"/>
      </a:spcBef>
      <a:spcAft>
        <a:spcPct val="0"/>
      </a:spcAft>
      <a:defRPr kern="1200">
        <a:solidFill>
          <a:schemeClr val="tx1"/>
        </a:solidFill>
        <a:latin typeface="Calibri" pitchFamily="34" charset="0"/>
        <a:ea typeface="Arial" charset="0"/>
        <a:cs typeface="Arial" charset="0"/>
      </a:defRPr>
    </a:lvl4pPr>
    <a:lvl5pPr marL="1828800" algn="l" rtl="0" fontAlgn="base">
      <a:spcBef>
        <a:spcPct val="0"/>
      </a:spcBef>
      <a:spcAft>
        <a:spcPct val="0"/>
      </a:spcAft>
      <a:defRPr kern="1200">
        <a:solidFill>
          <a:schemeClr val="tx1"/>
        </a:solidFill>
        <a:latin typeface="Calibri" pitchFamily="34" charset="0"/>
        <a:ea typeface="Arial" charset="0"/>
        <a:cs typeface="Arial" charset="0"/>
      </a:defRPr>
    </a:lvl5pPr>
    <a:lvl6pPr marL="2286000" algn="l" defTabSz="914400" rtl="0" eaLnBrk="1" latinLnBrk="0" hangingPunct="1">
      <a:defRPr kern="1200">
        <a:solidFill>
          <a:schemeClr val="tx1"/>
        </a:solidFill>
        <a:latin typeface="Calibri" pitchFamily="34" charset="0"/>
        <a:ea typeface="Arial" charset="0"/>
        <a:cs typeface="Arial" charset="0"/>
      </a:defRPr>
    </a:lvl6pPr>
    <a:lvl7pPr marL="2743200" algn="l" defTabSz="914400" rtl="0" eaLnBrk="1" latinLnBrk="0" hangingPunct="1">
      <a:defRPr kern="1200">
        <a:solidFill>
          <a:schemeClr val="tx1"/>
        </a:solidFill>
        <a:latin typeface="Calibri" pitchFamily="34" charset="0"/>
        <a:ea typeface="Arial" charset="0"/>
        <a:cs typeface="Arial" charset="0"/>
      </a:defRPr>
    </a:lvl7pPr>
    <a:lvl8pPr marL="3200400" algn="l" defTabSz="914400" rtl="0" eaLnBrk="1" latinLnBrk="0" hangingPunct="1">
      <a:defRPr kern="1200">
        <a:solidFill>
          <a:schemeClr val="tx1"/>
        </a:solidFill>
        <a:latin typeface="Calibri" pitchFamily="34" charset="0"/>
        <a:ea typeface="Arial" charset="0"/>
        <a:cs typeface="Arial" charset="0"/>
      </a:defRPr>
    </a:lvl8pPr>
    <a:lvl9pPr marL="3657600" algn="l" defTabSz="914400" rtl="0" eaLnBrk="1" latinLnBrk="0" hangingPunct="1">
      <a:defRPr kern="1200">
        <a:solidFill>
          <a:schemeClr val="tx1"/>
        </a:solidFill>
        <a:latin typeface="Calibri" pitchFamily="34"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p:scale>
          <a:sx n="46" d="100"/>
          <a:sy n="46" d="100"/>
        </p:scale>
        <p:origin x="-2010" y="-4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C13B827-C9D5-4FE3-9C1D-AFA7AEBADEB8}" type="datetimeFigureOut">
              <a:rPr lang="es-ES"/>
              <a:pPr>
                <a:defRPr/>
              </a:pPr>
              <a:t>11/03/2022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B24BBE8-3BA9-4E44-ACEF-2E6805BB6ECA}" type="slidenum">
              <a:rPr lang="es-ES"/>
              <a:pPr>
                <a:defRPr/>
              </a:pPr>
              <a:t>‹nº›</a:t>
            </a:fld>
            <a:endParaRPr lang="es-ES"/>
          </a:p>
        </p:txBody>
      </p:sp>
    </p:spTree>
    <p:extLst>
      <p:ext uri="{BB962C8B-B14F-4D97-AF65-F5344CB8AC3E}">
        <p14:creationId xmlns="" xmlns:p14="http://schemas.microsoft.com/office/powerpoint/2010/main" val="989476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fontAlgn="base" hangingPunct="1">
              <a:spcBef>
                <a:spcPct val="0"/>
              </a:spcBef>
              <a:spcAft>
                <a:spcPct val="0"/>
              </a:spcAft>
            </a:pPr>
            <a:fld id="{957150DD-A8F4-4CE1-BA3D-55121C2047E5}" type="slidenum">
              <a:rPr lang="en-US" smtClean="0">
                <a:latin typeface="Tahoma" pitchFamily="34" charset="0"/>
              </a:rPr>
              <a:pPr eaLnBrk="1" fontAlgn="base" hangingPunct="1">
                <a:spcBef>
                  <a:spcPct val="0"/>
                </a:spcBef>
                <a:spcAft>
                  <a:spcPct val="0"/>
                </a:spcAft>
              </a:pPr>
              <a:t>1</a:t>
            </a:fld>
            <a:endParaRPr 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fontAlgn="base" hangingPunct="1">
              <a:spcBef>
                <a:spcPct val="0"/>
              </a:spcBef>
              <a:spcAft>
                <a:spcPct val="0"/>
              </a:spcAft>
            </a:pPr>
            <a:fld id="{54BFF2CC-EDC0-4A92-B39C-268EE0E209C6}" type="slidenum">
              <a:rPr lang="en-US" smtClean="0">
                <a:latin typeface="Tahoma" pitchFamily="34" charset="0"/>
              </a:rPr>
              <a:pPr eaLnBrk="1" fontAlgn="base" hangingPunct="1">
                <a:spcBef>
                  <a:spcPct val="0"/>
                </a:spcBef>
                <a:spcAft>
                  <a:spcPct val="0"/>
                </a:spcAft>
              </a:pPr>
              <a:t>4</a:t>
            </a:fld>
            <a:endParaRPr lang="en-US"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ea typeface="Arial" charset="0"/>
                <a:cs typeface="Arial" charset="0"/>
              </a:defRPr>
            </a:lvl1pPr>
            <a:lvl2pPr marL="742950" indent="-285750" eaLnBrk="0" hangingPunct="0">
              <a:defRPr>
                <a:solidFill>
                  <a:schemeClr val="tx1"/>
                </a:solidFill>
                <a:latin typeface="Tahoma" pitchFamily="34" charset="0"/>
                <a:ea typeface="Arial" charset="0"/>
                <a:cs typeface="Arial" charset="0"/>
              </a:defRPr>
            </a:lvl2pPr>
            <a:lvl3pPr marL="1143000" indent="-228600" eaLnBrk="0" hangingPunct="0">
              <a:defRPr>
                <a:solidFill>
                  <a:schemeClr val="tx1"/>
                </a:solidFill>
                <a:latin typeface="Tahoma" pitchFamily="34" charset="0"/>
                <a:ea typeface="Arial" charset="0"/>
                <a:cs typeface="Arial" charset="0"/>
              </a:defRPr>
            </a:lvl3pPr>
            <a:lvl4pPr marL="1600200" indent="-228600" eaLnBrk="0" hangingPunct="0">
              <a:defRPr>
                <a:solidFill>
                  <a:schemeClr val="tx1"/>
                </a:solidFill>
                <a:latin typeface="Tahoma" pitchFamily="34" charset="0"/>
                <a:ea typeface="Arial" charset="0"/>
                <a:cs typeface="Arial" charset="0"/>
              </a:defRPr>
            </a:lvl4pPr>
            <a:lvl5pPr marL="2057400" indent="-228600" eaLnBrk="0" hangingPunct="0">
              <a:defRPr>
                <a:solidFill>
                  <a:schemeClr val="tx1"/>
                </a:solidFill>
                <a:latin typeface="Tahoma"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Tahoma"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Tahoma"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Tahoma"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Tahoma" pitchFamily="34" charset="0"/>
                <a:ea typeface="Arial" charset="0"/>
                <a:cs typeface="Arial" charset="0"/>
              </a:defRPr>
            </a:lvl9pPr>
          </a:lstStyle>
          <a:p>
            <a:pPr eaLnBrk="1" hangingPunct="1"/>
            <a:fld id="{9A6132DE-01F2-4084-9575-FB2C9EFE106E}" type="slidenum">
              <a:rPr lang="en-US"/>
              <a:pPr eaLnBrk="1" hangingPunct="1"/>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06FDFCC-B3E1-4533-9EB0-7BA61C908F7D}" type="slidenum">
              <a:rPr lang="es-PE" smtClean="0"/>
              <a:pPr>
                <a:defRPr/>
              </a:pPr>
              <a:t>7</a:t>
            </a:fld>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fontAlgn="base" hangingPunct="1">
              <a:spcBef>
                <a:spcPct val="0"/>
              </a:spcBef>
              <a:spcAft>
                <a:spcPct val="0"/>
              </a:spcAft>
            </a:pPr>
            <a:fld id="{D64B84A6-CC29-4817-8E0B-CC5CB51AE07D}" type="slidenum">
              <a:rPr lang="en-US" smtClean="0">
                <a:latin typeface="Tahoma" pitchFamily="34" charset="0"/>
              </a:rPr>
              <a:pPr eaLnBrk="1" fontAlgn="base" hangingPunct="1">
                <a:spcBef>
                  <a:spcPct val="0"/>
                </a:spcBef>
                <a:spcAft>
                  <a:spcPct val="0"/>
                </a:spcAft>
              </a:pPr>
              <a:t>8</a:t>
            </a:fld>
            <a:endParaRPr lang="en-US"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fontAlgn="base" hangingPunct="1">
              <a:spcBef>
                <a:spcPct val="0"/>
              </a:spcBef>
              <a:spcAft>
                <a:spcPct val="0"/>
              </a:spcAft>
            </a:pPr>
            <a:fld id="{E8B26CB4-F47B-4C40-850F-D91E119A2178}" type="slidenum">
              <a:rPr lang="en-US" smtClean="0">
                <a:latin typeface="Tahoma" pitchFamily="34" charset="0"/>
              </a:rPr>
              <a:pPr eaLnBrk="1" fontAlgn="base" hangingPunct="1">
                <a:spcBef>
                  <a:spcPct val="0"/>
                </a:spcBef>
                <a:spcAft>
                  <a:spcPct val="0"/>
                </a:spcAft>
              </a:pPr>
              <a:t>9</a:t>
            </a:fld>
            <a:endParaRPr lang="en-US"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4B24BBE8-3BA9-4E44-ACEF-2E6805BB6ECA}" type="slidenum">
              <a:rPr lang="es-ES" smtClean="0"/>
              <a:pPr>
                <a:defRPr/>
              </a:pPr>
              <a:t>36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2C1E8A88-E917-4153-9D6F-2C311630395E}" type="slidenum">
              <a:rPr lang="es-ES"/>
              <a:pPr>
                <a:defRPr/>
              </a:pPr>
              <a:t>‹nº›</a:t>
            </a:fld>
            <a:endParaRPr lang="es-ES"/>
          </a:p>
        </p:txBody>
      </p:sp>
    </p:spTree>
    <p:extLst>
      <p:ext uri="{BB962C8B-B14F-4D97-AF65-F5344CB8AC3E}">
        <p14:creationId xmlns="" xmlns:p14="http://schemas.microsoft.com/office/powerpoint/2010/main" val="166662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53178240-3946-462B-94ED-E36DBC25B393}" type="slidenum">
              <a:rPr lang="es-ES"/>
              <a:pPr>
                <a:defRPr/>
              </a:pPr>
              <a:t>‹nº›</a:t>
            </a:fld>
            <a:endParaRPr lang="es-ES"/>
          </a:p>
        </p:txBody>
      </p:sp>
    </p:spTree>
    <p:extLst>
      <p:ext uri="{BB962C8B-B14F-4D97-AF65-F5344CB8AC3E}">
        <p14:creationId xmlns="" xmlns:p14="http://schemas.microsoft.com/office/powerpoint/2010/main" val="37439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F70EAD31-AF17-48E8-946F-144D6DAD3556}" type="slidenum">
              <a:rPr lang="es-ES"/>
              <a:pPr>
                <a:defRPr/>
              </a:pPr>
              <a:t>‹nº›</a:t>
            </a:fld>
            <a:endParaRPr lang="es-ES"/>
          </a:p>
        </p:txBody>
      </p:sp>
    </p:spTree>
    <p:extLst>
      <p:ext uri="{BB962C8B-B14F-4D97-AF65-F5344CB8AC3E}">
        <p14:creationId xmlns="" xmlns:p14="http://schemas.microsoft.com/office/powerpoint/2010/main" val="311035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15499915-46B7-4472-A189-7A1AF30ED2DF}" type="slidenum">
              <a:rPr lang="es-ES"/>
              <a:pPr>
                <a:defRPr/>
              </a:pPr>
              <a:t>‹nº›</a:t>
            </a:fld>
            <a:endParaRPr lang="es-ES"/>
          </a:p>
        </p:txBody>
      </p:sp>
    </p:spTree>
    <p:extLst>
      <p:ext uri="{BB962C8B-B14F-4D97-AF65-F5344CB8AC3E}">
        <p14:creationId xmlns="" xmlns:p14="http://schemas.microsoft.com/office/powerpoint/2010/main" val="386471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61BB08FF-6ABD-4CE5-A902-FB4714533A6F}" type="slidenum">
              <a:rPr lang="es-ES"/>
              <a:pPr>
                <a:defRPr/>
              </a:pPr>
              <a:t>‹nº›</a:t>
            </a:fld>
            <a:endParaRPr lang="es-ES"/>
          </a:p>
        </p:txBody>
      </p:sp>
    </p:spTree>
    <p:extLst>
      <p:ext uri="{BB962C8B-B14F-4D97-AF65-F5344CB8AC3E}">
        <p14:creationId xmlns="" xmlns:p14="http://schemas.microsoft.com/office/powerpoint/2010/main" val="223647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6A2C9775-6DE2-4B52-9625-3B56B246EEAB}" type="slidenum">
              <a:rPr lang="es-ES"/>
              <a:pPr>
                <a:defRPr/>
              </a:pPr>
              <a:t>‹nº›</a:t>
            </a:fld>
            <a:endParaRPr lang="es-ES"/>
          </a:p>
        </p:txBody>
      </p:sp>
    </p:spTree>
    <p:extLst>
      <p:ext uri="{BB962C8B-B14F-4D97-AF65-F5344CB8AC3E}">
        <p14:creationId xmlns="" xmlns:p14="http://schemas.microsoft.com/office/powerpoint/2010/main" val="341450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B7F1CDD7-EB73-4EEF-8C74-3EA90886F644}" type="slidenum">
              <a:rPr lang="es-ES"/>
              <a:pPr>
                <a:defRPr/>
              </a:pPr>
              <a:t>‹nº›</a:t>
            </a:fld>
            <a:endParaRPr lang="es-ES"/>
          </a:p>
        </p:txBody>
      </p:sp>
    </p:spTree>
    <p:extLst>
      <p:ext uri="{BB962C8B-B14F-4D97-AF65-F5344CB8AC3E}">
        <p14:creationId xmlns="" xmlns:p14="http://schemas.microsoft.com/office/powerpoint/2010/main" val="173243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600200"/>
            <a:ext cx="8229600" cy="4525963"/>
          </a:xfrm>
        </p:spPr>
        <p:txBody>
          <a:bodyPr/>
          <a:lstStyle/>
          <a:p>
            <a:pPr lvl="0"/>
            <a:endParaRPr lang="es-ES" noProof="0" smtClean="0"/>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D7F25887-2D2A-4695-A4F3-1E7BD15D5FFD}" type="slidenum">
              <a:rPr lang="es-ES"/>
              <a:pPr>
                <a:defRPr/>
              </a:pPr>
              <a:t>‹nº›</a:t>
            </a:fld>
            <a:endParaRPr lang="es-ES"/>
          </a:p>
        </p:txBody>
      </p:sp>
    </p:spTree>
    <p:extLst>
      <p:ext uri="{BB962C8B-B14F-4D97-AF65-F5344CB8AC3E}">
        <p14:creationId xmlns="" xmlns:p14="http://schemas.microsoft.com/office/powerpoint/2010/main" val="265759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Date Placeholder 29"/>
          <p:cNvSpPr>
            <a:spLocks noGrp="1"/>
          </p:cNvSpPr>
          <p:nvPr>
            <p:ph type="dt" sz="half" idx="10"/>
          </p:nvPr>
        </p:nvSpPr>
        <p:spPr/>
        <p:txBody>
          <a:bodyPr/>
          <a:lstStyle>
            <a:lvl1pPr>
              <a:defRPr/>
            </a:lvl1pPr>
          </a:lstStyle>
          <a:p>
            <a:pPr>
              <a:defRPr/>
            </a:pPr>
            <a:fld id="{4D1936A3-A232-451B-9CE0-2FA07CCCC869}" type="datetimeFigureOut">
              <a:rPr lang="es-ES"/>
              <a:pPr>
                <a:defRPr/>
              </a:pPr>
              <a:t>11/03/2022</a:t>
            </a:fld>
            <a:endParaRPr lang="es-ES"/>
          </a:p>
        </p:txBody>
      </p:sp>
      <p:sp>
        <p:nvSpPr>
          <p:cNvPr id="5" name="Footer Placeholder 18"/>
          <p:cNvSpPr>
            <a:spLocks noGrp="1"/>
          </p:cNvSpPr>
          <p:nvPr>
            <p:ph type="ftr" sz="quarter" idx="11"/>
          </p:nvPr>
        </p:nvSpPr>
        <p:spPr/>
        <p:txBody>
          <a:bodyPr/>
          <a:lstStyle>
            <a:lvl1pPr>
              <a:defRPr/>
            </a:lvl1pPr>
          </a:lstStyle>
          <a:p>
            <a:pPr>
              <a:defRPr/>
            </a:pPr>
            <a:endParaRPr lang="es-ES"/>
          </a:p>
        </p:txBody>
      </p:sp>
      <p:sp>
        <p:nvSpPr>
          <p:cNvPr id="6" name="Slide Number Placeholder 26"/>
          <p:cNvSpPr>
            <a:spLocks noGrp="1"/>
          </p:cNvSpPr>
          <p:nvPr>
            <p:ph type="sldNum" sz="quarter" idx="12"/>
          </p:nvPr>
        </p:nvSpPr>
        <p:spPr/>
        <p:txBody>
          <a:bodyPr/>
          <a:lstStyle>
            <a:lvl1pPr>
              <a:defRPr/>
            </a:lvl1pPr>
          </a:lstStyle>
          <a:p>
            <a:pPr>
              <a:defRPr/>
            </a:pPr>
            <a:fld id="{D30DDF33-F3D2-4BC9-A4B1-7F57F7731B51}" type="slidenum">
              <a:rPr lang="es-ES"/>
              <a:pPr>
                <a:defRPr/>
              </a:pPr>
              <a:t>‹nº›</a:t>
            </a:fld>
            <a:endParaRPr lang="es-ES"/>
          </a:p>
        </p:txBody>
      </p:sp>
    </p:spTree>
    <p:extLst>
      <p:ext uri="{BB962C8B-B14F-4D97-AF65-F5344CB8AC3E}">
        <p14:creationId xmlns="" xmlns:p14="http://schemas.microsoft.com/office/powerpoint/2010/main" val="4151067285"/>
      </p:ext>
    </p:extLst>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1265D341-2AFE-4F4A-803A-3367857F393C}" type="datetimeFigureOut">
              <a:rPr lang="es-ES"/>
              <a:pPr>
                <a:defRPr/>
              </a:pPr>
              <a:t>11/03/2022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D603200-7521-495C-9E37-B1C83410DC92}" type="slidenum">
              <a:rPr lang="es-ES"/>
              <a:pPr>
                <a:defRPr/>
              </a:pPr>
              <a:t>‹nº›</a:t>
            </a:fld>
            <a:endParaRPr lang="es-ES"/>
          </a:p>
        </p:txBody>
      </p:sp>
    </p:spTree>
    <p:extLst>
      <p:ext uri="{BB962C8B-B14F-4D97-AF65-F5344CB8AC3E}">
        <p14:creationId xmlns="" xmlns:p14="http://schemas.microsoft.com/office/powerpoint/2010/main" val="3077556979"/>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287D216-7364-4506-8D5F-1CB7A24D5AD7}" type="datetimeFigureOut">
              <a:rPr lang="es-ES"/>
              <a:pPr>
                <a:defRPr/>
              </a:pPr>
              <a:t>11/03/2022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1D1CE94-49D7-4CAA-B1EF-FE1B0079045D}" type="slidenum">
              <a:rPr lang="es-ES"/>
              <a:pPr>
                <a:defRPr/>
              </a:pPr>
              <a:t>‹nº›</a:t>
            </a:fld>
            <a:endParaRPr lang="es-ES"/>
          </a:p>
        </p:txBody>
      </p:sp>
    </p:spTree>
    <p:extLst>
      <p:ext uri="{BB962C8B-B14F-4D97-AF65-F5344CB8AC3E}">
        <p14:creationId xmlns="" xmlns:p14="http://schemas.microsoft.com/office/powerpoint/2010/main" val="407833080"/>
      </p:ext>
    </p:extLst>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F29F6D85-7297-433E-A498-6BADC90EEE5B}" type="slidenum">
              <a:rPr lang="es-ES"/>
              <a:pPr>
                <a:defRPr/>
              </a:pPr>
              <a:t>‹nº›</a:t>
            </a:fld>
            <a:endParaRPr lang="es-ES"/>
          </a:p>
        </p:txBody>
      </p:sp>
    </p:spTree>
    <p:extLst>
      <p:ext uri="{BB962C8B-B14F-4D97-AF65-F5344CB8AC3E}">
        <p14:creationId xmlns="" xmlns:p14="http://schemas.microsoft.com/office/powerpoint/2010/main" val="3365074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lvl1pPr>
              <a:defRPr/>
            </a:lvl1pPr>
          </a:lstStyle>
          <a:p>
            <a:pPr>
              <a:defRPr/>
            </a:pPr>
            <a:fld id="{4228C4A6-B05F-439B-B4AC-C8CADE23F4E0}" type="datetimeFigureOut">
              <a:rPr lang="es-ES"/>
              <a:pPr>
                <a:defRPr/>
              </a:pPr>
              <a:t>11/03/2022</a:t>
            </a:fld>
            <a:endParaRPr lang="es-E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E291F4AC-01E1-47AE-B60F-2F584F4B9472}" type="slidenum">
              <a:rPr lang="es-ES"/>
              <a:pPr>
                <a:defRPr/>
              </a:pPr>
              <a:t>‹nº›</a:t>
            </a:fld>
            <a:endParaRPr lang="es-ES"/>
          </a:p>
        </p:txBody>
      </p:sp>
    </p:spTree>
    <p:extLst>
      <p:ext uri="{BB962C8B-B14F-4D97-AF65-F5344CB8AC3E}">
        <p14:creationId xmlns="" xmlns:p14="http://schemas.microsoft.com/office/powerpoint/2010/main" val="1928668557"/>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lvl1pPr>
              <a:defRPr/>
            </a:lvl1pPr>
          </a:lstStyle>
          <a:p>
            <a:pPr>
              <a:defRPr/>
            </a:pPr>
            <a:fld id="{DCCE9C16-7769-45F5-8D3C-7A0AC6A9FC92}" type="datetimeFigureOut">
              <a:rPr lang="es-ES"/>
              <a:pPr>
                <a:defRPr/>
              </a:pPr>
              <a:t>11/03/2022</a:t>
            </a:fld>
            <a:endParaRPr lang="es-E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79ECAFC5-22FA-42B6-837D-9A71C47BF200}" type="slidenum">
              <a:rPr lang="es-ES"/>
              <a:pPr>
                <a:defRPr/>
              </a:pPr>
              <a:t>‹nº›</a:t>
            </a:fld>
            <a:endParaRPr lang="es-ES"/>
          </a:p>
        </p:txBody>
      </p:sp>
    </p:spTree>
    <p:extLst>
      <p:ext uri="{BB962C8B-B14F-4D97-AF65-F5344CB8AC3E}">
        <p14:creationId xmlns="" xmlns:p14="http://schemas.microsoft.com/office/powerpoint/2010/main" val="2846938190"/>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lvl1pPr>
              <a:defRPr/>
            </a:lvl1pPr>
          </a:lstStyle>
          <a:p>
            <a:pPr>
              <a:defRPr/>
            </a:pPr>
            <a:fld id="{795C02B4-CFF5-48A1-B1A1-50F971A73635}" type="datetimeFigureOut">
              <a:rPr lang="es-ES"/>
              <a:pPr>
                <a:defRPr/>
              </a:pPr>
              <a:t>11/03/2022</a:t>
            </a:fld>
            <a:endParaRPr lang="es-ES"/>
          </a:p>
        </p:txBody>
      </p:sp>
      <p:sp>
        <p:nvSpPr>
          <p:cNvPr id="4" name="Footer Placeholder 3"/>
          <p:cNvSpPr>
            <a:spLocks noGrp="1"/>
          </p:cNvSpPr>
          <p:nvPr>
            <p:ph type="ftr" sz="quarter" idx="11"/>
          </p:nvPr>
        </p:nvSpPr>
        <p:spPr/>
        <p:txBody>
          <a:bodyPr/>
          <a:lstStyle>
            <a:lvl1pPr>
              <a:defRPr/>
            </a:lvl1pPr>
          </a:lstStyle>
          <a:p>
            <a:pPr>
              <a:defRPr/>
            </a:pPr>
            <a:endParaRPr lang="es-ES"/>
          </a:p>
        </p:txBody>
      </p:sp>
      <p:sp>
        <p:nvSpPr>
          <p:cNvPr id="5" name="Slide Number Placeholder 4"/>
          <p:cNvSpPr>
            <a:spLocks noGrp="1"/>
          </p:cNvSpPr>
          <p:nvPr>
            <p:ph type="sldNum" sz="quarter" idx="12"/>
          </p:nvPr>
        </p:nvSpPr>
        <p:spPr/>
        <p:txBody>
          <a:bodyPr/>
          <a:lstStyle>
            <a:lvl1pPr>
              <a:defRPr/>
            </a:lvl1pPr>
          </a:lstStyle>
          <a:p>
            <a:pPr>
              <a:defRPr/>
            </a:pPr>
            <a:fld id="{D1C89AA5-ADFD-40CB-82AE-8D6F45AFEA96}" type="slidenum">
              <a:rPr lang="es-ES"/>
              <a:pPr>
                <a:defRPr/>
              </a:pPr>
              <a:t>‹nº›</a:t>
            </a:fld>
            <a:endParaRPr lang="es-ES"/>
          </a:p>
        </p:txBody>
      </p:sp>
    </p:spTree>
    <p:extLst>
      <p:ext uri="{BB962C8B-B14F-4D97-AF65-F5344CB8AC3E}">
        <p14:creationId xmlns="" xmlns:p14="http://schemas.microsoft.com/office/powerpoint/2010/main" val="23335604"/>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CA16670-F1BF-4CBE-A34C-7CC24C57F35C}" type="datetimeFigureOut">
              <a:rPr lang="es-ES"/>
              <a:pPr>
                <a:defRPr/>
              </a:pPr>
              <a:t>11/03/2022</a:t>
            </a:fld>
            <a:endParaRPr lang="es-ES"/>
          </a:p>
        </p:txBody>
      </p:sp>
      <p:sp>
        <p:nvSpPr>
          <p:cNvPr id="3" name="Footer Placeholder 2"/>
          <p:cNvSpPr>
            <a:spLocks noGrp="1"/>
          </p:cNvSpPr>
          <p:nvPr>
            <p:ph type="ftr" sz="quarter" idx="11"/>
          </p:nvPr>
        </p:nvSpPr>
        <p:spPr/>
        <p:txBody>
          <a:bodyPr/>
          <a:lstStyle>
            <a:lvl1pPr>
              <a:defRPr/>
            </a:lvl1pPr>
          </a:lstStyle>
          <a:p>
            <a:pPr>
              <a:defRPr/>
            </a:pPr>
            <a:endParaRPr lang="es-ES"/>
          </a:p>
        </p:txBody>
      </p:sp>
      <p:sp>
        <p:nvSpPr>
          <p:cNvPr id="4" name="Slide Number Placeholder 3"/>
          <p:cNvSpPr>
            <a:spLocks noGrp="1"/>
          </p:cNvSpPr>
          <p:nvPr>
            <p:ph type="sldNum" sz="quarter" idx="12"/>
          </p:nvPr>
        </p:nvSpPr>
        <p:spPr/>
        <p:txBody>
          <a:bodyPr/>
          <a:lstStyle>
            <a:lvl1pPr>
              <a:defRPr/>
            </a:lvl1pPr>
          </a:lstStyle>
          <a:p>
            <a:pPr>
              <a:defRPr/>
            </a:pPr>
            <a:fld id="{100ABB98-1FED-4B42-BCC6-F6F8E2686699}" type="slidenum">
              <a:rPr lang="es-ES"/>
              <a:pPr>
                <a:defRPr/>
              </a:pPr>
              <a:t>‹nº›</a:t>
            </a:fld>
            <a:endParaRPr lang="es-ES"/>
          </a:p>
        </p:txBody>
      </p:sp>
    </p:spTree>
    <p:extLst>
      <p:ext uri="{BB962C8B-B14F-4D97-AF65-F5344CB8AC3E}">
        <p14:creationId xmlns="" xmlns:p14="http://schemas.microsoft.com/office/powerpoint/2010/main" val="3823507422"/>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lvl1pPr>
              <a:defRPr/>
            </a:lvl1pPr>
          </a:lstStyle>
          <a:p>
            <a:pPr>
              <a:defRPr/>
            </a:pPr>
            <a:fld id="{0FEC6174-1DA0-4473-AC06-535411F336A6}" type="datetimeFigureOut">
              <a:rPr lang="es-ES"/>
              <a:pPr>
                <a:defRPr/>
              </a:pPr>
              <a:t>11/03/2022</a:t>
            </a:fld>
            <a:endParaRPr lang="es-E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FCD81F1B-F56A-4CF3-B053-49BA2DBD0203}" type="slidenum">
              <a:rPr lang="es-ES"/>
              <a:pPr>
                <a:defRPr/>
              </a:pPr>
              <a:t>‹nº›</a:t>
            </a:fld>
            <a:endParaRPr lang="es-ES"/>
          </a:p>
        </p:txBody>
      </p:sp>
    </p:spTree>
    <p:extLst>
      <p:ext uri="{BB962C8B-B14F-4D97-AF65-F5344CB8AC3E}">
        <p14:creationId xmlns="" xmlns:p14="http://schemas.microsoft.com/office/powerpoint/2010/main" val="3724704829"/>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757F1E-E399-44C3-BE37-A1FE2AAD49E2}" type="datetimeFigureOut">
              <a:rPr lang="es-ES"/>
              <a:pPr>
                <a:defRPr/>
              </a:pPr>
              <a:t>11/03/2022</a:t>
            </a:fld>
            <a:endParaRPr lang="es-ES"/>
          </a:p>
        </p:txBody>
      </p:sp>
      <p:sp>
        <p:nvSpPr>
          <p:cNvPr id="10" name="Footer Placeholder 5"/>
          <p:cNvSpPr>
            <a:spLocks noGrp="1"/>
          </p:cNvSpPr>
          <p:nvPr>
            <p:ph type="ftr" sz="quarter" idx="11"/>
          </p:nvPr>
        </p:nvSpPr>
        <p:spPr/>
        <p:txBody>
          <a:bodyPr/>
          <a:lstStyle>
            <a:lvl1pPr>
              <a:defRPr/>
            </a:lvl1pPr>
          </a:lstStyle>
          <a:p>
            <a:pPr>
              <a:defRPr/>
            </a:pPr>
            <a:endParaRPr lang="es-E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26454BD-E73A-4E0A-8C31-55054971E32E}" type="slidenum">
              <a:rPr lang="es-ES"/>
              <a:pPr>
                <a:defRPr/>
              </a:pPr>
              <a:t>‹nº›</a:t>
            </a:fld>
            <a:endParaRPr lang="es-ES"/>
          </a:p>
        </p:txBody>
      </p:sp>
    </p:spTree>
    <p:extLst>
      <p:ext uri="{BB962C8B-B14F-4D97-AF65-F5344CB8AC3E}">
        <p14:creationId xmlns="" xmlns:p14="http://schemas.microsoft.com/office/powerpoint/2010/main" val="4089468144"/>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8EF59745-4BB9-48F7-8B28-ED62DDDFF61F}" type="datetimeFigureOut">
              <a:rPr lang="es-ES"/>
              <a:pPr>
                <a:defRPr/>
              </a:pPr>
              <a:t>11/03/2022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2311B9B-5409-48B1-90B0-9276C211B43B}" type="slidenum">
              <a:rPr lang="es-ES"/>
              <a:pPr>
                <a:defRPr/>
              </a:pPr>
              <a:t>‹nº›</a:t>
            </a:fld>
            <a:endParaRPr lang="es-ES"/>
          </a:p>
        </p:txBody>
      </p:sp>
    </p:spTree>
    <p:extLst>
      <p:ext uri="{BB962C8B-B14F-4D97-AF65-F5344CB8AC3E}">
        <p14:creationId xmlns="" xmlns:p14="http://schemas.microsoft.com/office/powerpoint/2010/main" val="1656762917"/>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4E14360B-5D28-4F17-9839-C64E06F24551}" type="datetimeFigureOut">
              <a:rPr lang="es-ES"/>
              <a:pPr>
                <a:defRPr/>
              </a:pPr>
              <a:t>11/03/2022</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FD58CB71-5E12-411F-9B12-F93E0581FA17}" type="slidenum">
              <a:rPr lang="es-ES"/>
              <a:pPr>
                <a:defRPr/>
              </a:pPr>
              <a:t>‹nº›</a:t>
            </a:fld>
            <a:endParaRPr lang="es-ES"/>
          </a:p>
        </p:txBody>
      </p:sp>
    </p:spTree>
    <p:extLst>
      <p:ext uri="{BB962C8B-B14F-4D97-AF65-F5344CB8AC3E}">
        <p14:creationId xmlns="" xmlns:p14="http://schemas.microsoft.com/office/powerpoint/2010/main" val="3819930193"/>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Date Placeholder 9"/>
          <p:cNvSpPr>
            <a:spLocks noGrp="1"/>
          </p:cNvSpPr>
          <p:nvPr>
            <p:ph type="dt" sz="half" idx="10"/>
          </p:nvPr>
        </p:nvSpPr>
        <p:spPr/>
        <p:txBody>
          <a:bodyPr/>
          <a:lstStyle>
            <a:lvl1pPr>
              <a:defRPr/>
            </a:lvl1pPr>
          </a:lstStyle>
          <a:p>
            <a:pPr>
              <a:defRPr/>
            </a:pPr>
            <a:endParaRPr lang="es-ES"/>
          </a:p>
        </p:txBody>
      </p:sp>
      <p:sp>
        <p:nvSpPr>
          <p:cNvPr id="5" name="Footer Placeholder 21"/>
          <p:cNvSpPr>
            <a:spLocks noGrp="1"/>
          </p:cNvSpPr>
          <p:nvPr>
            <p:ph type="ftr" sz="quarter" idx="11"/>
          </p:nvPr>
        </p:nvSpPr>
        <p:spPr/>
        <p:txBody>
          <a:bodyPr/>
          <a:lstStyle>
            <a:lvl1pPr>
              <a:defRPr/>
            </a:lvl1pPr>
          </a:lstStyle>
          <a:p>
            <a:pPr>
              <a:defRPr/>
            </a:pPr>
            <a:endParaRPr lang="es-ES"/>
          </a:p>
        </p:txBody>
      </p:sp>
      <p:sp>
        <p:nvSpPr>
          <p:cNvPr id="6" name="Slide Number Placeholder 17"/>
          <p:cNvSpPr>
            <a:spLocks noGrp="1"/>
          </p:cNvSpPr>
          <p:nvPr>
            <p:ph type="sldNum" sz="quarter" idx="12"/>
          </p:nvPr>
        </p:nvSpPr>
        <p:spPr/>
        <p:txBody>
          <a:bodyPr/>
          <a:lstStyle>
            <a:lvl1pPr>
              <a:defRPr/>
            </a:lvl1pPr>
          </a:lstStyle>
          <a:p>
            <a:pPr>
              <a:defRPr/>
            </a:pPr>
            <a:fld id="{A1D4F6FD-A886-443F-8E38-2806D757DC6A}" type="slidenum">
              <a:rPr lang="es-ES"/>
              <a:pPr>
                <a:defRPr/>
              </a:pPr>
              <a:t>‹nº›</a:t>
            </a:fld>
            <a:endParaRPr lang="es-ES"/>
          </a:p>
        </p:txBody>
      </p:sp>
    </p:spTree>
    <p:extLst>
      <p:ext uri="{BB962C8B-B14F-4D97-AF65-F5344CB8AC3E}">
        <p14:creationId xmlns="" xmlns:p14="http://schemas.microsoft.com/office/powerpoint/2010/main" val="16612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ECAA3FFA-33C8-4F62-A72C-9E9BC3464F3B}" type="slidenum">
              <a:rPr lang="es-ES"/>
              <a:pPr>
                <a:defRPr/>
              </a:pPr>
              <a:t>‹nº›</a:t>
            </a:fld>
            <a:endParaRPr lang="es-ES"/>
          </a:p>
        </p:txBody>
      </p:sp>
    </p:spTree>
    <p:extLst>
      <p:ext uri="{BB962C8B-B14F-4D97-AF65-F5344CB8AC3E}">
        <p14:creationId xmlns="" xmlns:p14="http://schemas.microsoft.com/office/powerpoint/2010/main" val="139051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D3B4BC60-CB1F-49AB-B5A9-644B6C4102E5}" type="slidenum">
              <a:rPr lang="es-ES"/>
              <a:pPr>
                <a:defRPr/>
              </a:pPr>
              <a:t>‹nº›</a:t>
            </a:fld>
            <a:endParaRPr lang="es-ES"/>
          </a:p>
        </p:txBody>
      </p:sp>
    </p:spTree>
    <p:extLst>
      <p:ext uri="{BB962C8B-B14F-4D97-AF65-F5344CB8AC3E}">
        <p14:creationId xmlns="" xmlns:p14="http://schemas.microsoft.com/office/powerpoint/2010/main" val="392392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25EDEFA0-57A9-44DD-8E55-64EC9220B885}" type="slidenum">
              <a:rPr lang="es-ES"/>
              <a:pPr>
                <a:defRPr/>
              </a:pPr>
              <a:t>‹nº›</a:t>
            </a:fld>
            <a:endParaRPr lang="es-ES"/>
          </a:p>
        </p:txBody>
      </p:sp>
    </p:spTree>
    <p:extLst>
      <p:ext uri="{BB962C8B-B14F-4D97-AF65-F5344CB8AC3E}">
        <p14:creationId xmlns="" xmlns:p14="http://schemas.microsoft.com/office/powerpoint/2010/main" val="61382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5F6ED799-B385-48A0-801E-CF7B5E6044A6}" type="slidenum">
              <a:rPr lang="es-ES"/>
              <a:pPr>
                <a:defRPr/>
              </a:pPr>
              <a:t>‹nº›</a:t>
            </a:fld>
            <a:endParaRPr lang="es-ES"/>
          </a:p>
        </p:txBody>
      </p:sp>
    </p:spTree>
    <p:extLst>
      <p:ext uri="{BB962C8B-B14F-4D97-AF65-F5344CB8AC3E}">
        <p14:creationId xmlns="" xmlns:p14="http://schemas.microsoft.com/office/powerpoint/2010/main" val="179968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20032020-0A7C-4389-A4EB-17452EA2841F}" type="slidenum">
              <a:rPr lang="es-ES"/>
              <a:pPr>
                <a:defRPr/>
              </a:pPr>
              <a:t>‹nº›</a:t>
            </a:fld>
            <a:endParaRPr lang="es-ES"/>
          </a:p>
        </p:txBody>
      </p:sp>
    </p:spTree>
    <p:extLst>
      <p:ext uri="{BB962C8B-B14F-4D97-AF65-F5344CB8AC3E}">
        <p14:creationId xmlns="" xmlns:p14="http://schemas.microsoft.com/office/powerpoint/2010/main" val="340079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7E5B49AC-635B-4FC9-86BB-B49679D54087}" type="slidenum">
              <a:rPr lang="es-ES"/>
              <a:pPr>
                <a:defRPr/>
              </a:pPr>
              <a:t>‹nº›</a:t>
            </a:fld>
            <a:endParaRPr lang="es-ES"/>
          </a:p>
        </p:txBody>
      </p:sp>
    </p:spTree>
    <p:extLst>
      <p:ext uri="{BB962C8B-B14F-4D97-AF65-F5344CB8AC3E}">
        <p14:creationId xmlns="" xmlns:p14="http://schemas.microsoft.com/office/powerpoint/2010/main" val="156444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Calibri" pitchFamily="34"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Calibri" pitchFamily="34"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Calibri" pitchFamily="34" charset="0"/>
                <a:cs typeface="Arial" charset="0"/>
              </a:defRPr>
            </a:lvl1pPr>
          </a:lstStyle>
          <a:p>
            <a:pPr>
              <a:defRPr/>
            </a:pPr>
            <a:fld id="{C39C5F94-F05F-4E15-A839-630DB3E9D94A}" type="slidenum">
              <a:rPr lang="es-ES"/>
              <a:pPr>
                <a:defRPr/>
              </a:pPr>
              <a:t>‹nº›</a:t>
            </a:fld>
            <a:endParaRPr lang="es-ES"/>
          </a:p>
        </p:txBody>
      </p:sp>
    </p:spTree>
    <p:extLst>
      <p:ext uri="{BB962C8B-B14F-4D97-AF65-F5344CB8AC3E}">
        <p14:creationId xmlns="" xmlns:p14="http://schemas.microsoft.com/office/powerpoint/2010/main" val="193481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mn-cs"/>
              </a:defRPr>
            </a:lvl1pPr>
          </a:lstStyle>
          <a:p>
            <a:pPr>
              <a:defRPr/>
            </a:pPr>
            <a:fld id="{1909DEF4-57A5-428F-A3CB-6B635DC8F99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cs typeface="Arial" charset="0"/>
              </a:defRPr>
            </a:lvl1pPr>
          </a:lstStyle>
          <a:p>
            <a:pPr>
              <a:defRPr/>
            </a:pPr>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cs typeface="Arial" charset="0"/>
              </a:defRPr>
            </a:lvl1pPr>
          </a:lstStyle>
          <a:p>
            <a:pPr>
              <a:defRPr/>
            </a:pPr>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mn-ea"/>
                <a:cs typeface="Arial" charset="0"/>
              </a:defRPr>
            </a:lvl1pPr>
          </a:lstStyle>
          <a:p>
            <a:pPr>
              <a:defRPr/>
            </a:pPr>
            <a:fld id="{B0878050-05D2-45A7-93E7-18D50EAE58C3}" type="slidenum">
              <a:rPr lang="es-ES"/>
              <a:pPr>
                <a:defRPr/>
              </a:pPr>
              <a:t>‹nº›</a:t>
            </a:fld>
            <a:endParaRPr lang="es-E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ea typeface="+mn-ea"/>
              </a:endParaRPr>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179" r:id="rId12"/>
  </p:sldLayoutIdLst>
  <p:transition spd="slow">
    <p:cover/>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zim://A/A/html/L/e/c/h/Leche_materna.html"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hyperlink" Target="http://www.uned.es/pea-nutricion-y-dietetica-I/guia/guianutr/compo42.htm" TargetMode="External"/><Relationship Id="rId2" Type="http://schemas.openxmlformats.org/officeDocument/2006/relationships/hyperlink" Target="http://www.uned.es/pea-nutricion-y-dietetica-I/guia/guianutr/compo41.htm"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9109" y="1124744"/>
            <a:ext cx="8358246" cy="2069422"/>
          </a:xfrm>
          <a:prstGeom prst="rect">
            <a:avLst/>
          </a:prstGeom>
          <a:noFill/>
        </p:spPr>
        <p:txBody>
          <a:bodyPr wrap="none">
            <a:prstTxWarp prst="textChevron">
              <a:avLst/>
            </a:prstTxWarp>
            <a:spAutoFit/>
          </a:bodyPr>
          <a:lstStyle/>
          <a:p>
            <a:pPr algn="ctr" fontAlgn="auto">
              <a:spcBef>
                <a:spcPts val="0"/>
              </a:spcBef>
              <a:spcAft>
                <a:spcPts val="0"/>
              </a:spcAft>
              <a:defRPr/>
            </a:pPr>
            <a:r>
              <a:rPr lang="es-ES" sz="6600" b="1" dirty="0" smtClean="0">
                <a:ln w="900" cmpd="sng">
                  <a:solidFill>
                    <a:schemeClr val="accent1">
                      <a:satMod val="190000"/>
                      <a:alpha val="55000"/>
                    </a:schemeClr>
                  </a:solidFill>
                  <a:prstDash val="solid"/>
                </a:ln>
                <a:effectLst>
                  <a:glow rad="101600">
                    <a:schemeClr val="accent1">
                      <a:satMod val="175000"/>
                      <a:alpha val="40000"/>
                    </a:schemeClr>
                  </a:glow>
                  <a:innerShdw blurRad="101600" dist="76200" dir="5400000">
                    <a:schemeClr val="accent1">
                      <a:satMod val="190000"/>
                      <a:tint val="100000"/>
                      <a:alpha val="74000"/>
                    </a:schemeClr>
                  </a:innerShdw>
                </a:effectLst>
                <a:latin typeface="+mn-lt"/>
                <a:ea typeface="+mn-ea"/>
                <a:cs typeface="+mn-cs"/>
              </a:rPr>
              <a:t>ALIMENTACIÓN Y NUTRICIÓN EN LA INFANCIA</a:t>
            </a:r>
            <a:endParaRPr lang="es-ES" sz="6600" b="1" dirty="0">
              <a:ln w="900" cmpd="sng">
                <a:solidFill>
                  <a:schemeClr val="accent1">
                    <a:satMod val="190000"/>
                    <a:alpha val="55000"/>
                  </a:schemeClr>
                </a:solidFill>
                <a:prstDash val="solid"/>
              </a:ln>
              <a:effectLst>
                <a:glow rad="101600">
                  <a:schemeClr val="accent1">
                    <a:satMod val="175000"/>
                    <a:alpha val="40000"/>
                  </a:schemeClr>
                </a:glow>
                <a:innerShdw blurRad="101600" dist="76200" dir="5400000">
                  <a:schemeClr val="accent1">
                    <a:satMod val="190000"/>
                    <a:tint val="100000"/>
                    <a:alpha val="74000"/>
                  </a:schemeClr>
                </a:innerShdw>
              </a:effectLst>
              <a:latin typeface="+mn-lt"/>
              <a:ea typeface="+mn-ea"/>
              <a:cs typeface="+mn-cs"/>
            </a:endParaRPr>
          </a:p>
          <a:p>
            <a:pPr algn="ctr" fontAlgn="auto">
              <a:spcBef>
                <a:spcPts val="0"/>
              </a:spcBef>
              <a:spcAft>
                <a:spcPts val="0"/>
              </a:spcAft>
              <a:defRPr/>
            </a:pPr>
            <a:endParaRPr lang="es-ES" sz="6600" b="1" dirty="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mn-lt"/>
              <a:ea typeface="+mn-ea"/>
              <a:cs typeface="+mn-cs"/>
            </a:endParaRPr>
          </a:p>
        </p:txBody>
      </p:sp>
      <p:sp>
        <p:nvSpPr>
          <p:cNvPr id="7" name="6 Rectángulo"/>
          <p:cNvSpPr>
            <a:spLocks noChangeArrowheads="1"/>
          </p:cNvSpPr>
          <p:nvPr/>
        </p:nvSpPr>
        <p:spPr bwMode="auto">
          <a:xfrm>
            <a:off x="112737" y="3901380"/>
            <a:ext cx="86074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s-PE" sz="3200" b="1" dirty="0" smtClean="0"/>
              <a:t>Lic. Yordanka Caridad Luperón de Armas</a:t>
            </a:r>
            <a:endParaRPr lang="es-PE" sz="3200" b="1" dirty="0"/>
          </a:p>
          <a:p>
            <a:r>
              <a:rPr lang="es-ES_tradnl" sz="3200" b="1" dirty="0" smtClean="0"/>
              <a:t>Profesora Auxiliar </a:t>
            </a:r>
            <a:endParaRPr lang="es-PE" sz="3200" b="1" dirty="0" smtClean="0"/>
          </a:p>
          <a:p>
            <a:r>
              <a:rPr lang="es-ES_tradnl" sz="3200" b="1" dirty="0" smtClean="0"/>
              <a:t>MS. C </a:t>
            </a:r>
            <a:r>
              <a:rPr lang="es-ES_tradnl" sz="3200" b="1" dirty="0" smtClean="0"/>
              <a:t>en Atención Integral al Niño.</a:t>
            </a:r>
            <a:endParaRPr lang="es-PE" sz="3200" b="1"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798963"/>
            <a:ext cx="8229600" cy="5294333"/>
          </a:xfrm>
        </p:spPr>
        <p:txBody>
          <a:bodyPr rtlCol="0">
            <a:normAutofit/>
          </a:bodyPr>
          <a:lstStyle/>
          <a:p>
            <a:pPr marL="0" indent="0" algn="just" eaLnBrk="1" fontAlgn="auto" hangingPunct="1">
              <a:spcBef>
                <a:spcPts val="0"/>
              </a:spcBef>
              <a:spcAft>
                <a:spcPts val="0"/>
              </a:spcAft>
              <a:buClr>
                <a:schemeClr val="accent3"/>
              </a:buClr>
              <a:buFont typeface="Arial" pitchFamily="34" charset="0"/>
              <a:buNone/>
              <a:defRPr/>
            </a:pPr>
            <a:r>
              <a:rPr lang="es-ES" sz="2800" dirty="0">
                <a:latin typeface="Arial"/>
                <a:ea typeface="Times New Roman"/>
              </a:rPr>
              <a:t>Mediante la Nutrición </a:t>
            </a:r>
            <a:r>
              <a:rPr lang="es-ES" sz="2800" dirty="0" smtClean="0">
                <a:latin typeface="Arial"/>
                <a:ea typeface="Times New Roman"/>
              </a:rPr>
              <a:t>el organismo obtiene </a:t>
            </a:r>
            <a:r>
              <a:rPr lang="es-ES" sz="2800" dirty="0">
                <a:latin typeface="Arial"/>
                <a:ea typeface="Times New Roman"/>
              </a:rPr>
              <a:t>lo necesario para vivir, crecer y </a:t>
            </a:r>
            <a:r>
              <a:rPr lang="es-ES" sz="2800" dirty="0" smtClean="0">
                <a:latin typeface="Arial"/>
                <a:ea typeface="Times New Roman"/>
              </a:rPr>
              <a:t>reproducirse mediante los procesos de:</a:t>
            </a:r>
          </a:p>
          <a:p>
            <a:pPr marL="1188720" lvl="3" indent="-274320" algn="just" eaLnBrk="1" fontAlgn="auto" hangingPunct="1">
              <a:spcBef>
                <a:spcPts val="0"/>
              </a:spcBef>
              <a:spcAft>
                <a:spcPts val="0"/>
              </a:spcAft>
              <a:buClr>
                <a:schemeClr val="accent3"/>
              </a:buClr>
              <a:buFont typeface="Arial" pitchFamily="34" charset="0"/>
              <a:buChar char="•"/>
              <a:defRPr/>
            </a:pPr>
            <a:endParaRPr lang="es-ES" sz="2800" dirty="0" smtClean="0">
              <a:latin typeface="Arial"/>
              <a:ea typeface="Times New Roman"/>
            </a:endParaRPr>
          </a:p>
          <a:p>
            <a:pPr marL="1188720" lvl="3" indent="-274320" algn="just" eaLnBrk="1" fontAlgn="auto" hangingPunct="1">
              <a:spcBef>
                <a:spcPts val="0"/>
              </a:spcBef>
              <a:spcAft>
                <a:spcPts val="0"/>
              </a:spcAft>
              <a:buClr>
                <a:schemeClr val="accent3"/>
              </a:buClr>
              <a:buFont typeface="Arial" pitchFamily="34" charset="0"/>
              <a:buChar char="•"/>
              <a:defRPr/>
            </a:pPr>
            <a:r>
              <a:rPr lang="es-ES" sz="2800" dirty="0" smtClean="0">
                <a:latin typeface="Arial"/>
                <a:ea typeface="Times New Roman"/>
              </a:rPr>
              <a:t> Digestión</a:t>
            </a:r>
          </a:p>
          <a:p>
            <a:pPr marL="1188720" lvl="3" indent="-274320" algn="just" eaLnBrk="1" fontAlgn="auto" hangingPunct="1">
              <a:spcBef>
                <a:spcPts val="0"/>
              </a:spcBef>
              <a:spcAft>
                <a:spcPts val="0"/>
              </a:spcAft>
              <a:buClr>
                <a:schemeClr val="accent3"/>
              </a:buClr>
              <a:buFont typeface="Arial" pitchFamily="34" charset="0"/>
              <a:buChar char="•"/>
              <a:defRPr/>
            </a:pPr>
            <a:r>
              <a:rPr lang="es-ES" sz="2800" dirty="0" smtClean="0">
                <a:latin typeface="Arial"/>
                <a:ea typeface="Times New Roman"/>
              </a:rPr>
              <a:t> Absorción</a:t>
            </a:r>
          </a:p>
          <a:p>
            <a:pPr marL="1188720" lvl="3" indent="-274320" algn="just" eaLnBrk="1" fontAlgn="auto" hangingPunct="1">
              <a:spcBef>
                <a:spcPts val="0"/>
              </a:spcBef>
              <a:spcAft>
                <a:spcPts val="0"/>
              </a:spcAft>
              <a:buClr>
                <a:schemeClr val="accent3"/>
              </a:buClr>
              <a:buFont typeface="Arial" pitchFamily="34" charset="0"/>
              <a:buChar char="•"/>
              <a:defRPr/>
            </a:pPr>
            <a:r>
              <a:rPr lang="es-ES" sz="2800" dirty="0" smtClean="0">
                <a:latin typeface="Arial"/>
                <a:ea typeface="Times New Roman"/>
              </a:rPr>
              <a:t> Almacenamiento  y </a:t>
            </a:r>
          </a:p>
          <a:p>
            <a:pPr marL="1188720" lvl="3" indent="-274320" algn="just" eaLnBrk="1" fontAlgn="auto" hangingPunct="1">
              <a:spcBef>
                <a:spcPts val="0"/>
              </a:spcBef>
              <a:spcAft>
                <a:spcPts val="0"/>
              </a:spcAft>
              <a:buClr>
                <a:schemeClr val="accent3"/>
              </a:buClr>
              <a:buFont typeface="Arial" pitchFamily="34" charset="0"/>
              <a:buChar char="•"/>
              <a:defRPr/>
            </a:pPr>
            <a:r>
              <a:rPr lang="es-ES" sz="2800" dirty="0" smtClean="0">
                <a:latin typeface="Arial"/>
                <a:ea typeface="Times New Roman"/>
              </a:rPr>
              <a:t> Transformación metabólica.</a:t>
            </a:r>
          </a:p>
          <a:p>
            <a:pPr marL="0" indent="0" algn="just" eaLnBrk="1" fontAlgn="auto" hangingPunct="1">
              <a:spcAft>
                <a:spcPts val="0"/>
              </a:spcAft>
              <a:buClr>
                <a:schemeClr val="accent3"/>
              </a:buClr>
              <a:buFont typeface="Arial" pitchFamily="34" charset="0"/>
              <a:buNone/>
              <a:defRPr/>
            </a:pPr>
            <a:endParaRPr lang="es-ES" dirty="0"/>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285752"/>
          </a:xfrm>
        </p:spPr>
        <p:txBody>
          <a:bodyPr rtlCol="0">
            <a:noAutofit/>
          </a:bodyPr>
          <a:lstStyle/>
          <a:p>
            <a:pPr algn="ctr" eaLnBrk="1" fontAlgn="auto" hangingPunct="1">
              <a:spcAft>
                <a:spcPts val="0"/>
              </a:spcAft>
              <a:defRPr/>
            </a:pPr>
            <a:r>
              <a:rPr lang="es-ES" sz="4000" dirty="0" smtClean="0">
                <a:latin typeface="Arial"/>
                <a:ea typeface="Times New Roman"/>
              </a:rPr>
              <a:t>Los nutrientes </a:t>
            </a:r>
            <a:r>
              <a:rPr lang="es-ES" sz="4000" dirty="0">
                <a:latin typeface="Arial"/>
                <a:ea typeface="Times New Roman"/>
              </a:rPr>
              <a:t>pueden dividirse  </a:t>
            </a:r>
            <a:r>
              <a:rPr lang="es-ES" sz="4000" dirty="0" smtClean="0">
                <a:latin typeface="Arial"/>
                <a:ea typeface="Times New Roman"/>
              </a:rPr>
              <a:t>en</a:t>
            </a:r>
            <a:endParaRPr lang="es-ES" sz="4000" dirty="0"/>
          </a:p>
        </p:txBody>
      </p:sp>
      <p:sp>
        <p:nvSpPr>
          <p:cNvPr id="37891" name="2 Marcador de contenido"/>
          <p:cNvSpPr>
            <a:spLocks noGrp="1"/>
          </p:cNvSpPr>
          <p:nvPr>
            <p:ph idx="1"/>
          </p:nvPr>
        </p:nvSpPr>
        <p:spPr>
          <a:xfrm>
            <a:off x="323850" y="1557338"/>
            <a:ext cx="8229600" cy="4525962"/>
          </a:xfrm>
        </p:spPr>
        <p:txBody>
          <a:bodyPr/>
          <a:lstStyle/>
          <a:p>
            <a:pPr marL="0" indent="0" eaLnBrk="1" hangingPunct="1">
              <a:buFont typeface="Arial" charset="0"/>
              <a:buNone/>
            </a:pPr>
            <a:r>
              <a:rPr lang="es-ES" dirty="0" smtClean="0">
                <a:latin typeface="Arial" charset="0"/>
                <a:cs typeface="Times New Roman" pitchFamily="18" charset="0"/>
              </a:rPr>
              <a:t>           Esenciales                                  No esenciales</a:t>
            </a:r>
          </a:p>
          <a:p>
            <a:pPr marL="0" indent="0" eaLnBrk="1" hangingPunct="1">
              <a:buFont typeface="Arial" charset="0"/>
              <a:buNone/>
            </a:pPr>
            <a:endParaRPr lang="es-ES" dirty="0" smtClean="0">
              <a:latin typeface="Arial" charset="0"/>
              <a:cs typeface="Times New Roman" pitchFamily="18" charset="0"/>
            </a:endParaRPr>
          </a:p>
          <a:p>
            <a:pPr marL="0" indent="0" eaLnBrk="1" hangingPunct="1">
              <a:buFont typeface="Arial" charset="0"/>
              <a:buNone/>
            </a:pPr>
            <a:endParaRPr lang="es-ES" dirty="0" smtClean="0">
              <a:latin typeface="Times New Roman" pitchFamily="18" charset="0"/>
              <a:cs typeface="Times New Roman" pitchFamily="18" charset="0"/>
            </a:endParaRPr>
          </a:p>
        </p:txBody>
      </p:sp>
      <p:sp>
        <p:nvSpPr>
          <p:cNvPr id="4" name="3 Flecha abajo"/>
          <p:cNvSpPr/>
          <p:nvPr/>
        </p:nvSpPr>
        <p:spPr>
          <a:xfrm>
            <a:off x="1736725" y="2060575"/>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Flecha abajo"/>
          <p:cNvSpPr/>
          <p:nvPr/>
        </p:nvSpPr>
        <p:spPr>
          <a:xfrm>
            <a:off x="6372225" y="2133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Rectángulo"/>
          <p:cNvSpPr/>
          <p:nvPr/>
        </p:nvSpPr>
        <p:spPr>
          <a:xfrm>
            <a:off x="250825" y="3357563"/>
            <a:ext cx="4105275"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dirty="0">
                <a:latin typeface="Arial"/>
                <a:ea typeface="Times New Roman"/>
              </a:rPr>
              <a:t>Los  que no pueden </a:t>
            </a:r>
          </a:p>
          <a:p>
            <a:pPr algn="ctr" fontAlgn="auto">
              <a:spcBef>
                <a:spcPts val="0"/>
              </a:spcBef>
              <a:spcAft>
                <a:spcPts val="0"/>
              </a:spcAft>
              <a:defRPr/>
            </a:pPr>
            <a:r>
              <a:rPr lang="es-ES" sz="2400" dirty="0">
                <a:latin typeface="Arial"/>
                <a:ea typeface="Times New Roman"/>
              </a:rPr>
              <a:t>sintetizarse en el </a:t>
            </a:r>
          </a:p>
          <a:p>
            <a:pPr algn="ctr" fontAlgn="auto">
              <a:spcBef>
                <a:spcPts val="0"/>
              </a:spcBef>
              <a:spcAft>
                <a:spcPts val="0"/>
              </a:spcAft>
              <a:defRPr/>
            </a:pPr>
            <a:r>
              <a:rPr lang="es-ES" sz="2400" dirty="0">
                <a:latin typeface="Arial"/>
                <a:ea typeface="Times New Roman"/>
              </a:rPr>
              <a:t>organismo y por tanto</a:t>
            </a:r>
          </a:p>
          <a:p>
            <a:pPr algn="ctr" fontAlgn="auto">
              <a:spcBef>
                <a:spcPts val="0"/>
              </a:spcBef>
              <a:spcAft>
                <a:spcPts val="0"/>
              </a:spcAft>
              <a:defRPr/>
            </a:pPr>
            <a:r>
              <a:rPr lang="es-ES" sz="2400" dirty="0">
                <a:latin typeface="Arial"/>
                <a:ea typeface="Times New Roman"/>
              </a:rPr>
              <a:t> tienen que obtenerse </a:t>
            </a:r>
          </a:p>
          <a:p>
            <a:pPr algn="ctr" fontAlgn="auto">
              <a:spcBef>
                <a:spcPts val="0"/>
              </a:spcBef>
              <a:spcAft>
                <a:spcPts val="0"/>
              </a:spcAft>
              <a:defRPr/>
            </a:pPr>
            <a:r>
              <a:rPr lang="es-ES" sz="2400" dirty="0">
                <a:latin typeface="Arial"/>
                <a:ea typeface="Times New Roman"/>
              </a:rPr>
              <a:t>de la dieta….Nutrientes </a:t>
            </a:r>
          </a:p>
          <a:p>
            <a:pPr algn="ctr" fontAlgn="auto">
              <a:spcBef>
                <a:spcPts val="0"/>
              </a:spcBef>
              <a:spcAft>
                <a:spcPts val="0"/>
              </a:spcAft>
              <a:defRPr/>
            </a:pPr>
            <a:r>
              <a:rPr lang="es-ES" sz="2400" dirty="0">
                <a:latin typeface="Arial"/>
                <a:ea typeface="Times New Roman"/>
              </a:rPr>
              <a:t> Esenciales</a:t>
            </a:r>
            <a:endParaRPr lang="es-ES" sz="2400" dirty="0"/>
          </a:p>
        </p:txBody>
      </p:sp>
      <p:sp>
        <p:nvSpPr>
          <p:cNvPr id="8" name="7 Rectángulo"/>
          <p:cNvSpPr/>
          <p:nvPr/>
        </p:nvSpPr>
        <p:spPr>
          <a:xfrm>
            <a:off x="4716463" y="3357563"/>
            <a:ext cx="403225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400" dirty="0"/>
              <a:t>Los que el organismo si es capaz de sintetizar a partir de otros componentes  aunque estos también se obtienen de la dieta  de les llama  Nutrientes  no esenciales.</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Marcador de contenido"/>
          <p:cNvSpPr>
            <a:spLocks noGrp="1"/>
          </p:cNvSpPr>
          <p:nvPr>
            <p:ph idx="1"/>
          </p:nvPr>
        </p:nvSpPr>
        <p:spPr>
          <a:xfrm>
            <a:off x="428596" y="428604"/>
            <a:ext cx="8229600" cy="4954590"/>
          </a:xfrm>
        </p:spPr>
        <p:txBody>
          <a:bodyPr/>
          <a:lstStyle/>
          <a:p>
            <a:pPr marL="0" indent="0" eaLnBrk="1" hangingPunct="1">
              <a:buFont typeface="Arial" charset="0"/>
              <a:buNone/>
            </a:pPr>
            <a:r>
              <a:rPr lang="es-ES" dirty="0" smtClean="0">
                <a:latin typeface="Arial" charset="0"/>
                <a:cs typeface="Times New Roman" pitchFamily="18" charset="0"/>
              </a:rPr>
              <a:t>         </a:t>
            </a:r>
            <a:r>
              <a:rPr lang="es-ES" dirty="0" err="1" smtClean="0">
                <a:latin typeface="Arial" charset="0"/>
                <a:cs typeface="Times New Roman" pitchFamily="18" charset="0"/>
              </a:rPr>
              <a:t>Macronutrientes</a:t>
            </a:r>
            <a:r>
              <a:rPr lang="es-ES" dirty="0" smtClean="0">
                <a:latin typeface="Arial" charset="0"/>
                <a:cs typeface="Times New Roman" pitchFamily="18" charset="0"/>
              </a:rPr>
              <a:t>               Micronutrientes</a:t>
            </a:r>
            <a:endParaRPr lang="es-ES" dirty="0" smtClean="0"/>
          </a:p>
        </p:txBody>
      </p:sp>
      <p:sp>
        <p:nvSpPr>
          <p:cNvPr id="7" name="6 Flecha abajo"/>
          <p:cNvSpPr/>
          <p:nvPr/>
        </p:nvSpPr>
        <p:spPr>
          <a:xfrm>
            <a:off x="2214546" y="1071546"/>
            <a:ext cx="484188"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Flecha abajo"/>
          <p:cNvSpPr/>
          <p:nvPr/>
        </p:nvSpPr>
        <p:spPr>
          <a:xfrm>
            <a:off x="6357950" y="1000108"/>
            <a:ext cx="484188"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Rectángulo"/>
          <p:cNvSpPr/>
          <p:nvPr/>
        </p:nvSpPr>
        <p:spPr>
          <a:xfrm>
            <a:off x="357158" y="1928802"/>
            <a:ext cx="4032250" cy="442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S" sz="2000" b="1" dirty="0" smtClean="0"/>
              <a:t>Proteínas </a:t>
            </a:r>
            <a:r>
              <a:rPr lang="es-ES" sz="2000" b="1" dirty="0"/>
              <a:t>, hidratos de carbonos ,lípidos , macro minerales  (</a:t>
            </a:r>
            <a:r>
              <a:rPr lang="es-ES" sz="2000" b="1" dirty="0" err="1"/>
              <a:t>Na</a:t>
            </a:r>
            <a:r>
              <a:rPr lang="es-ES" sz="2000" b="1" dirty="0"/>
              <a:t> .Cl., K .Ca, P y Mg)  y el agua.</a:t>
            </a:r>
          </a:p>
          <a:p>
            <a:pPr algn="just" fontAlgn="auto">
              <a:spcBef>
                <a:spcPts val="0"/>
              </a:spcBef>
              <a:spcAft>
                <a:spcPts val="0"/>
              </a:spcAft>
              <a:defRPr/>
            </a:pPr>
            <a:r>
              <a:rPr lang="es-ES" sz="2000" b="1" dirty="0"/>
              <a:t>Son intercambiables como fuentes de energía:  </a:t>
            </a:r>
          </a:p>
          <a:p>
            <a:pPr algn="just" fontAlgn="auto">
              <a:spcBef>
                <a:spcPts val="0"/>
              </a:spcBef>
              <a:spcAft>
                <a:spcPts val="0"/>
              </a:spcAft>
              <a:defRPr/>
            </a:pPr>
            <a:r>
              <a:rPr lang="es-ES" sz="2000" b="1" dirty="0"/>
              <a:t>Hidratos de Carbono…..4Kcal / g </a:t>
            </a:r>
          </a:p>
          <a:p>
            <a:pPr algn="just" fontAlgn="auto">
              <a:spcBef>
                <a:spcPts val="0"/>
              </a:spcBef>
              <a:spcAft>
                <a:spcPts val="0"/>
              </a:spcAft>
              <a:defRPr/>
            </a:pPr>
            <a:r>
              <a:rPr lang="es-ES" sz="2000" b="1" dirty="0"/>
              <a:t> Lípidos…………………….. .9Kcal /g</a:t>
            </a:r>
          </a:p>
          <a:p>
            <a:pPr algn="just" fontAlgn="auto">
              <a:spcBef>
                <a:spcPts val="0"/>
              </a:spcBef>
              <a:spcAft>
                <a:spcPts val="0"/>
              </a:spcAft>
              <a:defRPr/>
            </a:pPr>
            <a:r>
              <a:rPr lang="es-ES" sz="2000" b="1" dirty="0"/>
              <a:t> Proteínas…………………..4Kcal /g</a:t>
            </a:r>
          </a:p>
          <a:p>
            <a:pPr algn="just" fontAlgn="auto">
              <a:spcBef>
                <a:spcPts val="0"/>
              </a:spcBef>
              <a:spcAft>
                <a:spcPts val="0"/>
              </a:spcAft>
              <a:defRPr/>
            </a:pPr>
            <a:endParaRPr lang="es-ES" dirty="0"/>
          </a:p>
        </p:txBody>
      </p:sp>
      <p:sp>
        <p:nvSpPr>
          <p:cNvPr id="10" name="9 Rectángulo"/>
          <p:cNvSpPr/>
          <p:nvPr/>
        </p:nvSpPr>
        <p:spPr>
          <a:xfrm>
            <a:off x="4929190" y="1928802"/>
            <a:ext cx="3671888" cy="442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S" sz="2000" b="1" dirty="0"/>
              <a:t>Oligoelementos   requeridos en cantidades mínimas  entre ellos están las </a:t>
            </a:r>
          </a:p>
          <a:p>
            <a:pPr marL="285750" indent="-285750" algn="just" fontAlgn="auto">
              <a:spcBef>
                <a:spcPts val="0"/>
              </a:spcBef>
              <a:spcAft>
                <a:spcPts val="0"/>
              </a:spcAft>
              <a:buFont typeface="Arial" pitchFamily="34" charset="0"/>
              <a:buChar char="•"/>
              <a:defRPr/>
            </a:pPr>
            <a:r>
              <a:rPr lang="es-ES" sz="2000" b="1" dirty="0"/>
              <a:t>Vitaminas  </a:t>
            </a:r>
            <a:r>
              <a:rPr lang="es-ES" sz="2000" b="1" dirty="0" smtClean="0"/>
              <a:t>hidrosolubles</a:t>
            </a:r>
          </a:p>
          <a:p>
            <a:pPr algn="just" fontAlgn="auto">
              <a:spcBef>
                <a:spcPts val="0"/>
              </a:spcBef>
              <a:spcAft>
                <a:spcPts val="0"/>
              </a:spcAft>
              <a:defRPr/>
            </a:pPr>
            <a:r>
              <a:rPr lang="es-ES" sz="2000" b="1" dirty="0" smtClean="0"/>
              <a:t>(Vitamina </a:t>
            </a:r>
            <a:r>
              <a:rPr lang="es-ES" sz="2000" b="1" dirty="0"/>
              <a:t>C y Complejo B ) </a:t>
            </a:r>
          </a:p>
          <a:p>
            <a:pPr marL="342900" indent="-342900" algn="just" fontAlgn="auto">
              <a:spcBef>
                <a:spcPts val="0"/>
              </a:spcBef>
              <a:spcAft>
                <a:spcPts val="0"/>
              </a:spcAft>
              <a:buFont typeface="Arial" pitchFamily="34" charset="0"/>
              <a:buChar char="•"/>
              <a:defRPr/>
            </a:pPr>
            <a:r>
              <a:rPr lang="es-ES" sz="2000" b="1" dirty="0"/>
              <a:t>Vitaminas liposolubles  (A ,D, E ,K )</a:t>
            </a:r>
          </a:p>
          <a:p>
            <a:pPr marL="285750" indent="-285750" algn="just" fontAlgn="auto">
              <a:spcBef>
                <a:spcPts val="0"/>
              </a:spcBef>
              <a:spcAft>
                <a:spcPts val="0"/>
              </a:spcAft>
              <a:buFont typeface="Arial" pitchFamily="34" charset="0"/>
              <a:buChar char="•"/>
              <a:defRPr/>
            </a:pPr>
            <a:r>
              <a:rPr lang="es-ES" sz="2000" b="1" dirty="0"/>
              <a:t>Minerales  ( hierro ,yodo, zinc, manganeso etc.) </a:t>
            </a:r>
          </a:p>
          <a:p>
            <a:pPr algn="just" fontAlgn="auto">
              <a:spcBef>
                <a:spcPts val="0"/>
              </a:spcBef>
              <a:spcAft>
                <a:spcPts val="0"/>
              </a:spcAft>
              <a:defRPr/>
            </a:pPr>
            <a:r>
              <a:rPr lang="es-ES" b="1" dirty="0"/>
              <a:t> </a:t>
            </a: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7"/>
          <p:cNvSpPr>
            <a:spLocks noGrp="1" noChangeArrowheads="1"/>
          </p:cNvSpPr>
          <p:nvPr>
            <p:ph type="title"/>
          </p:nvPr>
        </p:nvSpPr>
        <p:spPr>
          <a:xfrm>
            <a:off x="571472" y="0"/>
            <a:ext cx="8229600" cy="765175"/>
          </a:xfrm>
        </p:spPr>
        <p:txBody>
          <a:bodyPr/>
          <a:lstStyle/>
          <a:p>
            <a:pPr eaLnBrk="1" hangingPunct="1"/>
            <a:r>
              <a:rPr lang="es-ES" dirty="0" smtClean="0"/>
              <a:t>Composición de los alimentos</a:t>
            </a:r>
          </a:p>
        </p:txBody>
      </p:sp>
      <p:sp>
        <p:nvSpPr>
          <p:cNvPr id="1040" name="Rectangle 6"/>
          <p:cNvSpPr>
            <a:spLocks noGrp="1" noChangeArrowheads="1"/>
          </p:cNvSpPr>
          <p:nvPr>
            <p:ph type="body" idx="4294967295"/>
          </p:nvPr>
        </p:nvSpPr>
        <p:spPr>
          <a:xfrm>
            <a:off x="428596" y="1000108"/>
            <a:ext cx="8229600" cy="4525963"/>
          </a:xfrm>
        </p:spPr>
        <p:txBody>
          <a:bodyPr/>
          <a:lstStyle/>
          <a:p>
            <a:pPr eaLnBrk="1" hangingPunct="1">
              <a:buFontTx/>
              <a:buNone/>
            </a:pPr>
            <a:r>
              <a:rPr lang="es-ES" smtClean="0"/>
              <a:t>                                                                                                                                                                                                                                                                                                                                                                                                                                                                                                                                                                                                                                                                                                                                                                                                                                                                                                                                                                                                                                                                                                                                                                                                                                                                                                                                                                                                                                                                                                                                                                                                         </a:t>
            </a:r>
          </a:p>
        </p:txBody>
      </p:sp>
      <p:grpSp>
        <p:nvGrpSpPr>
          <p:cNvPr id="2" name="Diagram 10"/>
          <p:cNvGrpSpPr>
            <a:grpSpLocks/>
          </p:cNvGrpSpPr>
          <p:nvPr/>
        </p:nvGrpSpPr>
        <p:grpSpPr bwMode="auto">
          <a:xfrm>
            <a:off x="1214414" y="1071546"/>
            <a:ext cx="7000892" cy="5572164"/>
            <a:chOff x="-197" y="0"/>
            <a:chExt cx="6086" cy="5244"/>
          </a:xfrm>
        </p:grpSpPr>
        <p:sp>
          <p:nvSpPr>
            <p:cNvPr id="3" name="_s1028"/>
            <p:cNvSpPr>
              <a:spLocks noChangeArrowheads="1" noTextEdit="1"/>
            </p:cNvSpPr>
            <p:nvPr/>
          </p:nvSpPr>
          <p:spPr bwMode="auto">
            <a:xfrm>
              <a:off x="1970" y="1079"/>
              <a:ext cx="1752" cy="1752"/>
            </a:xfrm>
            <a:prstGeom prst="ellipse">
              <a:avLst/>
            </a:prstGeom>
            <a:solidFill>
              <a:schemeClr val="accent2">
                <a:alpha val="50000"/>
              </a:schemeClr>
            </a:solidFill>
            <a:ln w="4670">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4" name="_s1029"/>
            <p:cNvSpPr>
              <a:spLocks noChangeArrowheads="1"/>
            </p:cNvSpPr>
            <p:nvPr/>
          </p:nvSpPr>
          <p:spPr bwMode="auto">
            <a:xfrm>
              <a:off x="2277" y="466"/>
              <a:ext cx="113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rPr>
                <a:t>Minerales</a:t>
              </a:r>
            </a:p>
          </p:txBody>
        </p:sp>
        <p:sp>
          <p:nvSpPr>
            <p:cNvPr id="5" name="_s1030"/>
            <p:cNvSpPr>
              <a:spLocks noChangeArrowheads="1" noTextEdit="1"/>
            </p:cNvSpPr>
            <p:nvPr/>
          </p:nvSpPr>
          <p:spPr bwMode="auto">
            <a:xfrm>
              <a:off x="2604" y="1539"/>
              <a:ext cx="1752" cy="1752"/>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6" name="_s1031"/>
            <p:cNvSpPr>
              <a:spLocks noChangeArrowheads="1"/>
            </p:cNvSpPr>
            <p:nvPr/>
          </p:nvSpPr>
          <p:spPr bwMode="auto">
            <a:xfrm>
              <a:off x="4479" y="1653"/>
              <a:ext cx="113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Hidratos de Carbono</a:t>
              </a:r>
            </a:p>
          </p:txBody>
        </p:sp>
        <p:sp>
          <p:nvSpPr>
            <p:cNvPr id="7" name="_s1032"/>
            <p:cNvSpPr>
              <a:spLocks noChangeArrowheads="1" noTextEdit="1"/>
            </p:cNvSpPr>
            <p:nvPr/>
          </p:nvSpPr>
          <p:spPr bwMode="auto">
            <a:xfrm>
              <a:off x="2362" y="2285"/>
              <a:ext cx="1752" cy="1752"/>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8" name="_s1033"/>
            <p:cNvSpPr>
              <a:spLocks noChangeArrowheads="1"/>
            </p:cNvSpPr>
            <p:nvPr/>
          </p:nvSpPr>
          <p:spPr bwMode="auto">
            <a:xfrm>
              <a:off x="3855" y="4010"/>
              <a:ext cx="113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Lípidos o grasas</a:t>
              </a:r>
            </a:p>
          </p:txBody>
        </p:sp>
        <p:sp>
          <p:nvSpPr>
            <p:cNvPr id="9" name="_s1034"/>
            <p:cNvSpPr>
              <a:spLocks noChangeArrowheads="1" noTextEdit="1"/>
            </p:cNvSpPr>
            <p:nvPr/>
          </p:nvSpPr>
          <p:spPr bwMode="auto">
            <a:xfrm>
              <a:off x="1578" y="2285"/>
              <a:ext cx="1752" cy="1752"/>
            </a:xfrm>
            <a:prstGeom prst="ellipse">
              <a:avLst/>
            </a:prstGeom>
            <a:solidFill>
              <a:schemeClr val="bg2">
                <a:alpha val="50000"/>
              </a:schemeClr>
            </a:solidFill>
            <a:ln w="4670">
              <a:solidFill>
                <a:schemeClr val="bg2"/>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10" name="_s1035"/>
            <p:cNvSpPr>
              <a:spLocks noChangeArrowheads="1"/>
            </p:cNvSpPr>
            <p:nvPr/>
          </p:nvSpPr>
          <p:spPr bwMode="auto">
            <a:xfrm>
              <a:off x="699" y="4010"/>
              <a:ext cx="113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Proteínas</a:t>
              </a:r>
            </a:p>
          </p:txBody>
        </p:sp>
        <p:sp>
          <p:nvSpPr>
            <p:cNvPr id="11" name="_s1036"/>
            <p:cNvSpPr>
              <a:spLocks noChangeArrowheads="1" noTextEdit="1"/>
            </p:cNvSpPr>
            <p:nvPr/>
          </p:nvSpPr>
          <p:spPr bwMode="auto">
            <a:xfrm>
              <a:off x="1336" y="1539"/>
              <a:ext cx="1752" cy="1752"/>
            </a:xfrm>
            <a:prstGeom prst="ellipse">
              <a:avLst/>
            </a:prstGeom>
            <a:solidFill>
              <a:schemeClr val="accent1">
                <a:alpha val="50000"/>
              </a:schemeClr>
            </a:solidFill>
            <a:ln w="4670">
              <a:solidFill>
                <a:schemeClr val="accent1"/>
              </a:solidFill>
              <a:round/>
              <a:headEnd/>
              <a:tailEnd/>
            </a:ln>
          </p:spPr>
          <p:txBody>
            <a:bodyPr vert="horz" wrap="square" lIns="91440" tIns="45720" rIns="91440" bIns="45720" numCol="1" anchor="ctr" anchorCtr="0" compatLnSpc="1">
              <a:prstTxWarp prst="textNoShape">
                <a:avLst/>
              </a:prstTxWarp>
            </a:bodyPr>
            <a:lstStyle/>
            <a:p>
              <a:endParaRPr lang="es-MX"/>
            </a:p>
          </p:txBody>
        </p:sp>
        <p:sp>
          <p:nvSpPr>
            <p:cNvPr id="12" name="_s1037"/>
            <p:cNvSpPr>
              <a:spLocks noChangeArrowheads="1"/>
            </p:cNvSpPr>
            <p:nvPr/>
          </p:nvSpPr>
          <p:spPr bwMode="auto">
            <a:xfrm>
              <a:off x="76" y="1653"/>
              <a:ext cx="113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Vitaminas</a:t>
              </a:r>
            </a:p>
          </p:txBody>
        </p:sp>
      </p:gr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idx="1"/>
          </p:nvPr>
        </p:nvSpPr>
        <p:spPr>
          <a:xfrm>
            <a:off x="0" y="214290"/>
            <a:ext cx="9144000" cy="6324600"/>
          </a:xfrm>
        </p:spPr>
        <p:txBody>
          <a:bodyPr/>
          <a:lstStyle/>
          <a:p>
            <a:pPr algn="just" eaLnBrk="1" hangingPunct="1">
              <a:lnSpc>
                <a:spcPct val="80000"/>
              </a:lnSpc>
              <a:buClr>
                <a:srgbClr val="00007D"/>
              </a:buClr>
              <a:buSzPct val="75000"/>
              <a:buNone/>
            </a:pPr>
            <a:r>
              <a:rPr lang="es-MX" sz="3200" dirty="0" smtClean="0"/>
              <a:t>      </a:t>
            </a:r>
          </a:p>
          <a:p>
            <a:pPr algn="just" eaLnBrk="1" hangingPunct="1">
              <a:lnSpc>
                <a:spcPct val="80000"/>
              </a:lnSpc>
              <a:buClr>
                <a:srgbClr val="00007D"/>
              </a:buClr>
              <a:buSzPct val="75000"/>
              <a:buNone/>
            </a:pPr>
            <a:r>
              <a:rPr lang="es-MX" sz="3200" dirty="0" smtClean="0"/>
              <a:t>Una dieta equilibrada es aquella que ofrece :</a:t>
            </a:r>
          </a:p>
          <a:p>
            <a:pPr algn="just" eaLnBrk="1" hangingPunct="1">
              <a:lnSpc>
                <a:spcPct val="80000"/>
              </a:lnSpc>
              <a:buClr>
                <a:srgbClr val="00007D"/>
              </a:buClr>
              <a:buSzPct val="75000"/>
              <a:buNone/>
            </a:pPr>
            <a:endParaRPr lang="es-MX" sz="2800" dirty="0" smtClean="0"/>
          </a:p>
          <a:p>
            <a:pPr marL="908050" lvl="1" indent="-514350" algn="just" eaLnBrk="1" hangingPunct="1">
              <a:lnSpc>
                <a:spcPct val="80000"/>
              </a:lnSpc>
              <a:buClr>
                <a:srgbClr val="00007D"/>
              </a:buClr>
              <a:buSzPct val="75000"/>
              <a:buNone/>
            </a:pPr>
            <a:r>
              <a:rPr lang="es-MX" sz="3200" dirty="0" smtClean="0"/>
              <a:t>1 </a:t>
            </a:r>
            <a:r>
              <a:rPr lang="es-MX" sz="2800" dirty="0" smtClean="0"/>
              <a:t>Los requisitos de energía a través de la metabolización de </a:t>
            </a:r>
            <a:r>
              <a:rPr lang="es-MX" sz="2800" u="sng" dirty="0" smtClean="0"/>
              <a:t>nutrientes</a:t>
            </a:r>
            <a:r>
              <a:rPr lang="es-MX" sz="2800" dirty="0" smtClean="0"/>
              <a:t> </a:t>
            </a:r>
          </a:p>
          <a:p>
            <a:pPr marL="908050" lvl="1" indent="-514350" algn="just" eaLnBrk="1" hangingPunct="1">
              <a:lnSpc>
                <a:spcPct val="80000"/>
              </a:lnSpc>
              <a:buClr>
                <a:srgbClr val="00007D"/>
              </a:buClr>
              <a:buSzPct val="75000"/>
              <a:buNone/>
            </a:pPr>
            <a:r>
              <a:rPr lang="es-MX" sz="2800" b="1" u="sng" dirty="0" smtClean="0"/>
              <a:t>R</a:t>
            </a:r>
            <a:r>
              <a:rPr lang="es-MX" sz="2800" u="sng" dirty="0" smtClean="0"/>
              <a:t>elacionados  con </a:t>
            </a:r>
          </a:p>
          <a:p>
            <a:pPr marL="2251710" lvl="6" indent="-514350" algn="just">
              <a:lnSpc>
                <a:spcPct val="80000"/>
              </a:lnSpc>
              <a:buClr>
                <a:srgbClr val="00007D"/>
              </a:buClr>
              <a:buSzPct val="75000"/>
              <a:buNone/>
            </a:pPr>
            <a:r>
              <a:rPr lang="es-MX" sz="2800" dirty="0" smtClean="0"/>
              <a:t>Gasto metabólico basal, </a:t>
            </a:r>
          </a:p>
          <a:p>
            <a:pPr marL="2251710" lvl="6" indent="-514350" algn="just">
              <a:lnSpc>
                <a:spcPct val="80000"/>
              </a:lnSpc>
              <a:buClr>
                <a:srgbClr val="00007D"/>
              </a:buClr>
              <a:buSzPct val="75000"/>
              <a:buNone/>
            </a:pPr>
            <a:r>
              <a:rPr lang="es-MX" sz="2800" dirty="0" smtClean="0"/>
              <a:t>Gasto por la </a:t>
            </a:r>
            <a:r>
              <a:rPr lang="es-MX" sz="2800" i="1" dirty="0" smtClean="0"/>
              <a:t>actividad física </a:t>
            </a:r>
          </a:p>
          <a:p>
            <a:pPr marL="2251710" lvl="6" indent="-514350" algn="just">
              <a:lnSpc>
                <a:spcPct val="80000"/>
              </a:lnSpc>
              <a:buClr>
                <a:srgbClr val="00007D"/>
              </a:buClr>
              <a:buSzPct val="75000"/>
              <a:buNone/>
            </a:pPr>
            <a:r>
              <a:rPr lang="es-MX" sz="2800" dirty="0" smtClean="0"/>
              <a:t>Gasto inducido por la dieta.</a:t>
            </a:r>
            <a:endParaRPr lang="es-ES" sz="2800" dirty="0" smtClean="0"/>
          </a:p>
          <a:p>
            <a:pPr marL="908050" lvl="1" indent="-514350" algn="just" eaLnBrk="1" hangingPunct="1">
              <a:lnSpc>
                <a:spcPct val="80000"/>
              </a:lnSpc>
              <a:buClr>
                <a:srgbClr val="00007D"/>
              </a:buClr>
              <a:buSzPct val="75000"/>
              <a:buNone/>
            </a:pPr>
            <a:r>
              <a:rPr lang="es-MX" sz="2800" dirty="0" smtClean="0"/>
              <a:t>2 Las necesidades de micronutrientes no energéticos como las vitaminas y minerales.</a:t>
            </a:r>
            <a:endParaRPr lang="es-ES" sz="2800" dirty="0" smtClean="0"/>
          </a:p>
          <a:p>
            <a:pPr marL="908050" lvl="1" indent="-514350" algn="just" eaLnBrk="1" hangingPunct="1">
              <a:lnSpc>
                <a:spcPct val="80000"/>
              </a:lnSpc>
              <a:buClr>
                <a:srgbClr val="00007D"/>
              </a:buClr>
              <a:buSzPct val="75000"/>
              <a:buNone/>
            </a:pPr>
            <a:r>
              <a:rPr lang="es-MX" sz="2800" dirty="0" smtClean="0"/>
              <a:t>3 La correcta hidratación en especial el agua.</a:t>
            </a:r>
            <a:endParaRPr lang="es-ES" sz="2800" dirty="0" smtClean="0"/>
          </a:p>
          <a:p>
            <a:pPr marL="908050" lvl="1" indent="-514350" algn="just" eaLnBrk="1" hangingPunct="1">
              <a:lnSpc>
                <a:spcPct val="80000"/>
              </a:lnSpc>
              <a:buClr>
                <a:srgbClr val="00007D"/>
              </a:buClr>
              <a:buSzPct val="75000"/>
              <a:buNone/>
            </a:pPr>
            <a:r>
              <a:rPr lang="es-MX" sz="2800" dirty="0" smtClean="0"/>
              <a:t>4 La ingesta suficiente de fibra dietética.</a:t>
            </a:r>
            <a:endParaRPr lang="es-ES" sz="2800" dirty="0" smtClean="0"/>
          </a:p>
          <a:p>
            <a:pPr lvl="1" algn="just"/>
            <a:endParaRPr lang="es-MX" sz="3200" dirty="0"/>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15207" y="269716"/>
            <a:ext cx="1389242" cy="1647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5496" y="548680"/>
            <a:ext cx="8429684" cy="6574107"/>
          </a:xfrm>
          <a:prstGeom prst="rect">
            <a:avLst/>
          </a:prstGeom>
          <a:noFill/>
        </p:spPr>
        <p:txBody>
          <a:bodyPr wrap="square" rtlCol="0">
            <a:spAutoFit/>
          </a:bodyPr>
          <a:lstStyle/>
          <a:p>
            <a:pPr algn="ctr"/>
            <a:r>
              <a:rPr lang="es-ES" sz="3200" dirty="0" smtClean="0">
                <a:latin typeface="+mn-lt"/>
                <a:ea typeface="+mn-ea"/>
                <a:cs typeface="+mn-cs"/>
              </a:rPr>
              <a:t>UNA DIETA EQUILIBRADA </a:t>
            </a:r>
          </a:p>
          <a:p>
            <a:pPr algn="ctr"/>
            <a:r>
              <a:rPr lang="es-ES" sz="3200" dirty="0" smtClean="0">
                <a:latin typeface="+mn-lt"/>
                <a:ea typeface="+mn-ea"/>
                <a:cs typeface="+mn-cs"/>
              </a:rPr>
              <a:t>DEBE SER: </a:t>
            </a:r>
          </a:p>
          <a:p>
            <a:pPr marL="639763" lvl="1" indent="-246063">
              <a:lnSpc>
                <a:spcPct val="80000"/>
              </a:lnSpc>
              <a:spcBef>
                <a:spcPct val="20000"/>
              </a:spcBef>
              <a:buClr>
                <a:srgbClr val="00007D"/>
              </a:buClr>
              <a:buSzPct val="75000"/>
            </a:pPr>
            <a:endParaRPr lang="es-ES" sz="3200" b="1" dirty="0" smtClean="0"/>
          </a:p>
          <a:p>
            <a:pPr marL="639763" lvl="1" indent="-246063" algn="just">
              <a:lnSpc>
                <a:spcPct val="80000"/>
              </a:lnSpc>
              <a:spcBef>
                <a:spcPct val="20000"/>
              </a:spcBef>
              <a:buClr>
                <a:srgbClr val="00007D"/>
              </a:buClr>
              <a:buSzPct val="75000"/>
              <a:buFont typeface="Arial" pitchFamily="34" charset="0"/>
              <a:buChar char="•"/>
            </a:pPr>
            <a:r>
              <a:rPr lang="es-ES" sz="3200" dirty="0" smtClean="0">
                <a:latin typeface="+mn-lt"/>
                <a:ea typeface="+mn-ea"/>
                <a:cs typeface="+mn-cs"/>
              </a:rPr>
              <a:t>Variada: con proporciones de los requerimientos</a:t>
            </a:r>
          </a:p>
          <a:p>
            <a:pPr marL="639763" lvl="1" indent="-246063" algn="just">
              <a:lnSpc>
                <a:spcPct val="80000"/>
              </a:lnSpc>
              <a:spcBef>
                <a:spcPct val="20000"/>
              </a:spcBef>
              <a:buClr>
                <a:srgbClr val="00007D"/>
              </a:buClr>
              <a:buSzPct val="75000"/>
              <a:buFont typeface="Arial" pitchFamily="34" charset="0"/>
              <a:buChar char="•"/>
            </a:pPr>
            <a:r>
              <a:rPr lang="es-ES" sz="3200" dirty="0" smtClean="0">
                <a:latin typeface="+mn-lt"/>
                <a:ea typeface="+mn-ea"/>
                <a:cs typeface="+mn-cs"/>
              </a:rPr>
              <a:t>Agradable y adecuada: según su estado fisiológico, tener en cuenta gustos, temperatura, sabor.  </a:t>
            </a:r>
          </a:p>
          <a:p>
            <a:pPr marL="639763" lvl="1" indent="-246063" algn="just">
              <a:lnSpc>
                <a:spcPct val="80000"/>
              </a:lnSpc>
              <a:spcBef>
                <a:spcPct val="20000"/>
              </a:spcBef>
              <a:buClr>
                <a:srgbClr val="00007D"/>
              </a:buClr>
              <a:buSzPct val="75000"/>
              <a:buFont typeface="Arial" pitchFamily="34" charset="0"/>
              <a:buChar char="•"/>
            </a:pPr>
            <a:r>
              <a:rPr lang="es-ES" sz="3200" dirty="0" smtClean="0">
                <a:latin typeface="+mn-lt"/>
                <a:ea typeface="+mn-ea"/>
                <a:cs typeface="+mn-cs"/>
              </a:rPr>
              <a:t>Suficiente: a</a:t>
            </a:r>
            <a:r>
              <a:rPr lang="es-ES_tradnl" sz="3200" dirty="0" smtClean="0"/>
              <a:t>porte </a:t>
            </a:r>
            <a:r>
              <a:rPr lang="es-ES_tradnl" sz="3200" dirty="0"/>
              <a:t>cantidad de alimentos para saciar el apetito.</a:t>
            </a:r>
            <a:r>
              <a:rPr lang="es-ES" sz="3200" dirty="0" smtClean="0">
                <a:latin typeface="+mn-lt"/>
                <a:ea typeface="+mn-ea"/>
                <a:cs typeface="+mn-cs"/>
              </a:rPr>
              <a:t> </a:t>
            </a:r>
          </a:p>
          <a:p>
            <a:pPr marL="639763" lvl="1" indent="-246063" algn="just">
              <a:lnSpc>
                <a:spcPct val="80000"/>
              </a:lnSpc>
              <a:spcBef>
                <a:spcPct val="20000"/>
              </a:spcBef>
              <a:buClr>
                <a:srgbClr val="00007D"/>
              </a:buClr>
              <a:buSzPct val="75000"/>
              <a:buFont typeface="Arial" pitchFamily="34" charset="0"/>
              <a:buChar char="•"/>
            </a:pPr>
            <a:r>
              <a:rPr lang="es-ES" sz="3200" dirty="0" smtClean="0">
                <a:latin typeface="+mn-lt"/>
                <a:ea typeface="+mn-ea"/>
                <a:cs typeface="+mn-cs"/>
              </a:rPr>
              <a:t>Completa: capaz de proporcionar el equilibrio nutricional que precisa cada persona en cada etapa y circunstancia de su vida</a:t>
            </a:r>
          </a:p>
          <a:p>
            <a:pPr algn="just">
              <a:buFont typeface="Arial" pitchFamily="34" charset="0"/>
              <a:buChar char="•"/>
            </a:pPr>
            <a:endParaRPr lang="es-MX" dirty="0"/>
          </a:p>
        </p:txBody>
      </p:sp>
    </p:spTree>
    <p:extLst>
      <p:ext uri="{BB962C8B-B14F-4D97-AF65-F5344CB8AC3E}">
        <p14:creationId xmlns="" xmlns:p14="http://schemas.microsoft.com/office/powerpoint/2010/main" val="131285614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lat"/>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5786" y="357166"/>
            <a:ext cx="6286544" cy="4929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00034" y="5643578"/>
            <a:ext cx="7704856"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s-ES" sz="2800" b="0" i="0" u="sng" strike="noStrike" kern="1200" cap="none" spc="0" normalizeH="0" baseline="0" noProof="0" smtClean="0">
                <a:ln>
                  <a:noFill/>
                </a:ln>
                <a:solidFill>
                  <a:schemeClr val="tx1"/>
                </a:solidFill>
                <a:effectLst/>
                <a:uLnTx/>
                <a:uFillTx/>
                <a:latin typeface="+mn-lt"/>
                <a:ea typeface="+mn-ea"/>
                <a:cs typeface="+mn-cs"/>
              </a:rPr>
              <a:t>Pautas nutricionales de la FAO/OMS</a:t>
            </a:r>
            <a:r>
              <a:rPr kumimoji="0" lang="es-ES" sz="2000" b="0" i="0" u="sng" strike="noStrike" kern="1200" cap="none" spc="0" normalizeH="0" baseline="0" noProof="0" smtClean="0">
                <a:ln>
                  <a:noFill/>
                </a:ln>
                <a:solidFill>
                  <a:schemeClr val="tx1"/>
                </a:solidFill>
                <a:effectLst/>
                <a:uLnTx/>
                <a:uFillTx/>
                <a:latin typeface="+mn-lt"/>
                <a:ea typeface="+mn-ea"/>
                <a:cs typeface="+mn-cs"/>
              </a:rPr>
              <a: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229600" cy="668338"/>
          </a:xfrm>
        </p:spPr>
        <p:txBody>
          <a:bodyPr/>
          <a:lstStyle/>
          <a:p>
            <a:pPr algn="ctr"/>
            <a:r>
              <a:rPr lang="es-ES" sz="2800" smtClean="0">
                <a:solidFill>
                  <a:schemeClr val="bg2"/>
                </a:solidFill>
              </a:rPr>
              <a:t>Recomendaciones dietéticas</a:t>
            </a:r>
          </a:p>
        </p:txBody>
      </p:sp>
      <p:sp>
        <p:nvSpPr>
          <p:cNvPr id="20483" name="Rectangle 3"/>
          <p:cNvSpPr>
            <a:spLocks noGrp="1" noChangeArrowheads="1"/>
          </p:cNvSpPr>
          <p:nvPr>
            <p:ph idx="1"/>
          </p:nvPr>
        </p:nvSpPr>
        <p:spPr>
          <a:xfrm>
            <a:off x="457200" y="285728"/>
            <a:ext cx="8401080" cy="5880122"/>
          </a:xfrm>
        </p:spPr>
        <p:txBody>
          <a:bodyPr/>
          <a:lstStyle/>
          <a:p>
            <a:pPr algn="just"/>
            <a:r>
              <a:rPr lang="es-ES" sz="2800" dirty="0" smtClean="0"/>
              <a:t>El número de nutrientes que necesita el ser humano es algo superior  a 50, reunidos en 5 grupos: hidratos de carbono, proteínas, grasas, vitaminas y minerales</a:t>
            </a:r>
          </a:p>
        </p:txBody>
      </p:sp>
      <p:sp>
        <p:nvSpPr>
          <p:cNvPr id="20484" name="Text Box 4"/>
          <p:cNvSpPr txBox="1">
            <a:spLocks noChangeArrowheads="1"/>
          </p:cNvSpPr>
          <p:nvPr/>
        </p:nvSpPr>
        <p:spPr bwMode="auto">
          <a:xfrm>
            <a:off x="3492500" y="2565400"/>
            <a:ext cx="1800225"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Carbohidratos</a:t>
            </a:r>
          </a:p>
        </p:txBody>
      </p:sp>
      <p:sp>
        <p:nvSpPr>
          <p:cNvPr id="20485" name="Text Box 5"/>
          <p:cNvSpPr txBox="1">
            <a:spLocks noChangeArrowheads="1"/>
          </p:cNvSpPr>
          <p:nvPr/>
        </p:nvSpPr>
        <p:spPr bwMode="auto">
          <a:xfrm>
            <a:off x="3779838" y="3357563"/>
            <a:ext cx="1150937"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Lípidos</a:t>
            </a:r>
          </a:p>
        </p:txBody>
      </p:sp>
      <p:sp>
        <p:nvSpPr>
          <p:cNvPr id="20486" name="Text Box 6"/>
          <p:cNvSpPr txBox="1">
            <a:spLocks noChangeArrowheads="1"/>
          </p:cNvSpPr>
          <p:nvPr/>
        </p:nvSpPr>
        <p:spPr bwMode="auto">
          <a:xfrm>
            <a:off x="3708400" y="4149725"/>
            <a:ext cx="1295400"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Proteínas</a:t>
            </a:r>
          </a:p>
        </p:txBody>
      </p:sp>
      <p:sp>
        <p:nvSpPr>
          <p:cNvPr id="20487" name="Text Box 7"/>
          <p:cNvSpPr txBox="1">
            <a:spLocks noChangeArrowheads="1"/>
          </p:cNvSpPr>
          <p:nvPr/>
        </p:nvSpPr>
        <p:spPr bwMode="auto">
          <a:xfrm>
            <a:off x="3708400" y="4941888"/>
            <a:ext cx="1295400"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Minerales</a:t>
            </a:r>
          </a:p>
        </p:txBody>
      </p:sp>
      <p:sp>
        <p:nvSpPr>
          <p:cNvPr id="20488" name="Text Box 8"/>
          <p:cNvSpPr txBox="1">
            <a:spLocks noChangeArrowheads="1"/>
          </p:cNvSpPr>
          <p:nvPr/>
        </p:nvSpPr>
        <p:spPr bwMode="auto">
          <a:xfrm>
            <a:off x="3708400" y="5805488"/>
            <a:ext cx="1368425"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Vitaminas</a:t>
            </a:r>
          </a:p>
        </p:txBody>
      </p:sp>
      <p:sp>
        <p:nvSpPr>
          <p:cNvPr id="20489" name="Text Box 9"/>
          <p:cNvSpPr txBox="1">
            <a:spLocks noChangeArrowheads="1"/>
          </p:cNvSpPr>
          <p:nvPr/>
        </p:nvSpPr>
        <p:spPr bwMode="auto">
          <a:xfrm>
            <a:off x="6516688" y="4149725"/>
            <a:ext cx="2087562"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Función plástica</a:t>
            </a:r>
          </a:p>
        </p:txBody>
      </p:sp>
      <p:sp>
        <p:nvSpPr>
          <p:cNvPr id="20490" name="Text Box 10"/>
          <p:cNvSpPr txBox="1">
            <a:spLocks noChangeArrowheads="1"/>
          </p:cNvSpPr>
          <p:nvPr/>
        </p:nvSpPr>
        <p:spPr bwMode="auto">
          <a:xfrm>
            <a:off x="468313" y="4941888"/>
            <a:ext cx="2519362"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Función reguladora</a:t>
            </a:r>
          </a:p>
        </p:txBody>
      </p:sp>
      <p:sp>
        <p:nvSpPr>
          <p:cNvPr id="20491" name="Text Box 11"/>
          <p:cNvSpPr txBox="1">
            <a:spLocks noChangeArrowheads="1"/>
          </p:cNvSpPr>
          <p:nvPr/>
        </p:nvSpPr>
        <p:spPr bwMode="auto">
          <a:xfrm>
            <a:off x="468313" y="3357563"/>
            <a:ext cx="2447925" cy="406400"/>
          </a:xfrm>
          <a:prstGeom prst="rect">
            <a:avLst/>
          </a:prstGeom>
          <a:noFill/>
          <a:ln w="9525">
            <a:solidFill>
              <a:schemeClr val="accent1"/>
            </a:solidFill>
            <a:miter lim="800000"/>
            <a:headEnd/>
            <a:tailEnd/>
          </a:ln>
        </p:spPr>
        <p:txBody>
          <a:bodyPr>
            <a:spAutoFit/>
          </a:bodyPr>
          <a:lstStyle/>
          <a:p>
            <a:pPr algn="ctr">
              <a:spcBef>
                <a:spcPct val="50000"/>
              </a:spcBef>
            </a:pPr>
            <a:r>
              <a:rPr lang="es-ES" sz="2000">
                <a:solidFill>
                  <a:schemeClr val="tx2"/>
                </a:solidFill>
              </a:rPr>
              <a:t>Función energética</a:t>
            </a:r>
          </a:p>
        </p:txBody>
      </p:sp>
      <p:sp>
        <p:nvSpPr>
          <p:cNvPr id="20492" name="Rectangle 12"/>
          <p:cNvSpPr>
            <a:spLocks noChangeArrowheads="1"/>
          </p:cNvSpPr>
          <p:nvPr/>
        </p:nvSpPr>
        <p:spPr bwMode="auto">
          <a:xfrm>
            <a:off x="1619250" y="2781300"/>
            <a:ext cx="1873250" cy="71438"/>
          </a:xfrm>
          <a:prstGeom prst="rect">
            <a:avLst/>
          </a:prstGeom>
          <a:solidFill>
            <a:schemeClr val="accent1"/>
          </a:solidFill>
          <a:ln w="9525">
            <a:solidFill>
              <a:schemeClr val="accent1"/>
            </a:solidFill>
            <a:miter lim="800000"/>
            <a:headEnd/>
            <a:tailEnd/>
          </a:ln>
        </p:spPr>
        <p:txBody>
          <a:bodyPr wrap="none" anchor="ctr"/>
          <a:lstStyle/>
          <a:p>
            <a:endParaRPr lang="es-MX"/>
          </a:p>
        </p:txBody>
      </p:sp>
      <p:sp>
        <p:nvSpPr>
          <p:cNvPr id="20493" name="AutoShape 13"/>
          <p:cNvSpPr>
            <a:spLocks noChangeArrowheads="1"/>
          </p:cNvSpPr>
          <p:nvPr/>
        </p:nvSpPr>
        <p:spPr bwMode="auto">
          <a:xfrm rot="-5400000">
            <a:off x="1331912" y="2997201"/>
            <a:ext cx="576263" cy="144462"/>
          </a:xfrm>
          <a:prstGeom prst="leftArrow">
            <a:avLst>
              <a:gd name="adj1" fmla="val 50000"/>
              <a:gd name="adj2" fmla="val 99726"/>
            </a:avLst>
          </a:prstGeom>
          <a:solidFill>
            <a:schemeClr val="accent1"/>
          </a:solidFill>
          <a:ln w="9525">
            <a:solidFill>
              <a:schemeClr val="accent1"/>
            </a:solidFill>
            <a:miter lim="800000"/>
            <a:headEnd/>
            <a:tailEnd/>
          </a:ln>
        </p:spPr>
        <p:txBody>
          <a:bodyPr wrap="none" anchor="ctr"/>
          <a:lstStyle/>
          <a:p>
            <a:endParaRPr lang="es-MX"/>
          </a:p>
        </p:txBody>
      </p:sp>
      <p:sp>
        <p:nvSpPr>
          <p:cNvPr id="20494" name="Rectangle 14"/>
          <p:cNvSpPr>
            <a:spLocks noChangeArrowheads="1"/>
          </p:cNvSpPr>
          <p:nvPr/>
        </p:nvSpPr>
        <p:spPr bwMode="auto">
          <a:xfrm>
            <a:off x="5003800" y="5084763"/>
            <a:ext cx="2520950" cy="73025"/>
          </a:xfrm>
          <a:prstGeom prst="rect">
            <a:avLst/>
          </a:prstGeom>
          <a:solidFill>
            <a:schemeClr val="accent1"/>
          </a:solidFill>
          <a:ln w="9525">
            <a:solidFill>
              <a:schemeClr val="accent1"/>
            </a:solidFill>
            <a:miter lim="800000"/>
            <a:headEnd/>
            <a:tailEnd/>
          </a:ln>
        </p:spPr>
        <p:txBody>
          <a:bodyPr wrap="none" anchor="ctr"/>
          <a:lstStyle/>
          <a:p>
            <a:endParaRPr lang="es-MX"/>
          </a:p>
        </p:txBody>
      </p:sp>
      <p:sp>
        <p:nvSpPr>
          <p:cNvPr id="20495" name="Rectangle 16"/>
          <p:cNvSpPr>
            <a:spLocks noChangeArrowheads="1"/>
          </p:cNvSpPr>
          <p:nvPr/>
        </p:nvSpPr>
        <p:spPr bwMode="auto">
          <a:xfrm>
            <a:off x="4932363" y="3500438"/>
            <a:ext cx="2592387" cy="73025"/>
          </a:xfrm>
          <a:prstGeom prst="rect">
            <a:avLst/>
          </a:prstGeom>
          <a:solidFill>
            <a:schemeClr val="accent1"/>
          </a:solidFill>
          <a:ln w="9525">
            <a:solidFill>
              <a:schemeClr val="accent1"/>
            </a:solidFill>
            <a:miter lim="800000"/>
            <a:headEnd/>
            <a:tailEnd/>
          </a:ln>
        </p:spPr>
        <p:txBody>
          <a:bodyPr wrap="none" anchor="ctr"/>
          <a:lstStyle/>
          <a:p>
            <a:endParaRPr lang="es-MX"/>
          </a:p>
        </p:txBody>
      </p:sp>
      <p:sp>
        <p:nvSpPr>
          <p:cNvPr id="20496" name="Rectangle 17"/>
          <p:cNvSpPr>
            <a:spLocks noChangeArrowheads="1"/>
          </p:cNvSpPr>
          <p:nvPr/>
        </p:nvSpPr>
        <p:spPr bwMode="auto">
          <a:xfrm>
            <a:off x="1619250" y="4365625"/>
            <a:ext cx="2087563" cy="71438"/>
          </a:xfrm>
          <a:prstGeom prst="rect">
            <a:avLst/>
          </a:prstGeom>
          <a:solidFill>
            <a:schemeClr val="accent1"/>
          </a:solidFill>
          <a:ln w="9525">
            <a:solidFill>
              <a:schemeClr val="accent1"/>
            </a:solidFill>
            <a:miter lim="800000"/>
            <a:headEnd/>
            <a:tailEnd/>
          </a:ln>
        </p:spPr>
        <p:txBody>
          <a:bodyPr wrap="none" anchor="ctr"/>
          <a:lstStyle/>
          <a:p>
            <a:endParaRPr lang="es-MX"/>
          </a:p>
        </p:txBody>
      </p:sp>
      <p:sp>
        <p:nvSpPr>
          <p:cNvPr id="20497" name="Rectangle 19"/>
          <p:cNvSpPr>
            <a:spLocks noChangeArrowheads="1"/>
          </p:cNvSpPr>
          <p:nvPr/>
        </p:nvSpPr>
        <p:spPr bwMode="auto">
          <a:xfrm>
            <a:off x="1619250" y="5949950"/>
            <a:ext cx="2087563" cy="71438"/>
          </a:xfrm>
          <a:prstGeom prst="rect">
            <a:avLst/>
          </a:prstGeom>
          <a:solidFill>
            <a:schemeClr val="accent1"/>
          </a:solidFill>
          <a:ln w="9525">
            <a:solidFill>
              <a:schemeClr val="accent1"/>
            </a:solidFill>
            <a:miter lim="800000"/>
            <a:headEnd/>
            <a:tailEnd/>
          </a:ln>
        </p:spPr>
        <p:txBody>
          <a:bodyPr wrap="none" anchor="ctr"/>
          <a:lstStyle/>
          <a:p>
            <a:endParaRPr lang="es-MX"/>
          </a:p>
        </p:txBody>
      </p:sp>
      <p:sp>
        <p:nvSpPr>
          <p:cNvPr id="20498" name="AutoShape 21"/>
          <p:cNvSpPr>
            <a:spLocks noChangeArrowheads="1"/>
          </p:cNvSpPr>
          <p:nvPr/>
        </p:nvSpPr>
        <p:spPr bwMode="auto">
          <a:xfrm rot="-5400000">
            <a:off x="7200107" y="3752056"/>
            <a:ext cx="647700" cy="144463"/>
          </a:xfrm>
          <a:prstGeom prst="leftArrow">
            <a:avLst>
              <a:gd name="adj1" fmla="val 50000"/>
              <a:gd name="adj2" fmla="val 112088"/>
            </a:avLst>
          </a:prstGeom>
          <a:solidFill>
            <a:schemeClr val="accent1"/>
          </a:solidFill>
          <a:ln w="9525">
            <a:solidFill>
              <a:schemeClr val="accent1"/>
            </a:solidFill>
            <a:miter lim="800000"/>
            <a:headEnd/>
            <a:tailEnd/>
          </a:ln>
        </p:spPr>
        <p:txBody>
          <a:bodyPr wrap="none" anchor="ctr"/>
          <a:lstStyle/>
          <a:p>
            <a:endParaRPr lang="es-MX"/>
          </a:p>
        </p:txBody>
      </p:sp>
      <p:sp>
        <p:nvSpPr>
          <p:cNvPr id="20499" name="AutoShape 22"/>
          <p:cNvSpPr>
            <a:spLocks noChangeArrowheads="1"/>
          </p:cNvSpPr>
          <p:nvPr/>
        </p:nvSpPr>
        <p:spPr bwMode="auto">
          <a:xfrm rot="-5400000">
            <a:off x="1188244" y="4436269"/>
            <a:ext cx="863600" cy="144462"/>
          </a:xfrm>
          <a:prstGeom prst="leftArrow">
            <a:avLst>
              <a:gd name="adj1" fmla="val 50000"/>
              <a:gd name="adj2" fmla="val 149451"/>
            </a:avLst>
          </a:prstGeom>
          <a:solidFill>
            <a:schemeClr val="accent1"/>
          </a:solidFill>
          <a:ln w="9525">
            <a:solidFill>
              <a:schemeClr val="accent1"/>
            </a:solidFill>
            <a:miter lim="800000"/>
            <a:headEnd/>
            <a:tailEnd/>
          </a:ln>
        </p:spPr>
        <p:txBody>
          <a:bodyPr wrap="none" anchor="ctr"/>
          <a:lstStyle/>
          <a:p>
            <a:endParaRPr lang="es-MX"/>
          </a:p>
        </p:txBody>
      </p:sp>
      <p:sp>
        <p:nvSpPr>
          <p:cNvPr id="20500" name="AutoShape 23"/>
          <p:cNvSpPr>
            <a:spLocks noChangeArrowheads="1"/>
          </p:cNvSpPr>
          <p:nvPr/>
        </p:nvSpPr>
        <p:spPr bwMode="auto">
          <a:xfrm rot="5400000">
            <a:off x="1296194" y="5625307"/>
            <a:ext cx="647700" cy="144462"/>
          </a:xfrm>
          <a:prstGeom prst="leftArrow">
            <a:avLst>
              <a:gd name="adj1" fmla="val 50000"/>
              <a:gd name="adj2" fmla="val 112088"/>
            </a:avLst>
          </a:prstGeom>
          <a:solidFill>
            <a:schemeClr val="accent1"/>
          </a:solidFill>
          <a:ln w="9525">
            <a:solidFill>
              <a:schemeClr val="accent1"/>
            </a:solidFill>
            <a:miter lim="800000"/>
            <a:headEnd/>
            <a:tailEnd/>
          </a:ln>
        </p:spPr>
        <p:txBody>
          <a:bodyPr wrap="none" anchor="ctr"/>
          <a:lstStyle/>
          <a:p>
            <a:endParaRPr lang="es-MX"/>
          </a:p>
        </p:txBody>
      </p:sp>
      <p:sp>
        <p:nvSpPr>
          <p:cNvPr id="20501" name="AutoShape 24"/>
          <p:cNvSpPr>
            <a:spLocks noChangeArrowheads="1"/>
          </p:cNvSpPr>
          <p:nvPr/>
        </p:nvSpPr>
        <p:spPr bwMode="auto">
          <a:xfrm rot="5400000">
            <a:off x="1296194" y="4040982"/>
            <a:ext cx="647700" cy="144462"/>
          </a:xfrm>
          <a:prstGeom prst="leftArrow">
            <a:avLst>
              <a:gd name="adj1" fmla="val 50000"/>
              <a:gd name="adj2" fmla="val 112088"/>
            </a:avLst>
          </a:prstGeom>
          <a:solidFill>
            <a:schemeClr val="accent1"/>
          </a:solidFill>
          <a:ln w="9525">
            <a:solidFill>
              <a:schemeClr val="accent1"/>
            </a:solidFill>
            <a:miter lim="800000"/>
            <a:headEnd/>
            <a:tailEnd/>
          </a:ln>
        </p:spPr>
        <p:txBody>
          <a:bodyPr wrap="none" anchor="ctr"/>
          <a:lstStyle/>
          <a:p>
            <a:endParaRPr lang="es-MX"/>
          </a:p>
        </p:txBody>
      </p:sp>
      <p:sp>
        <p:nvSpPr>
          <p:cNvPr id="20502" name="AutoShape 25"/>
          <p:cNvSpPr>
            <a:spLocks noChangeArrowheads="1"/>
          </p:cNvSpPr>
          <p:nvPr/>
        </p:nvSpPr>
        <p:spPr bwMode="auto">
          <a:xfrm rot="5400000">
            <a:off x="7235825" y="4797425"/>
            <a:ext cx="576263" cy="144463"/>
          </a:xfrm>
          <a:prstGeom prst="leftArrow">
            <a:avLst>
              <a:gd name="adj1" fmla="val 50000"/>
              <a:gd name="adj2" fmla="val 99725"/>
            </a:avLst>
          </a:prstGeom>
          <a:solidFill>
            <a:schemeClr val="accent1"/>
          </a:solidFill>
          <a:ln w="9525">
            <a:solidFill>
              <a:schemeClr val="accent1"/>
            </a:solidFill>
            <a:miter lim="800000"/>
            <a:headEnd/>
            <a:tailEnd/>
          </a:ln>
        </p:spPr>
        <p:txBody>
          <a:bodyPr wrap="none" anchor="ctr"/>
          <a:lstStyle/>
          <a:p>
            <a:endParaRPr lang="es-MX"/>
          </a:p>
        </p:txBody>
      </p:sp>
      <p:sp>
        <p:nvSpPr>
          <p:cNvPr id="20503" name="AutoShape 26"/>
          <p:cNvSpPr>
            <a:spLocks noChangeArrowheads="1"/>
          </p:cNvSpPr>
          <p:nvPr/>
        </p:nvSpPr>
        <p:spPr bwMode="auto">
          <a:xfrm>
            <a:off x="2916238" y="3500438"/>
            <a:ext cx="862012" cy="144462"/>
          </a:xfrm>
          <a:prstGeom prst="leftArrow">
            <a:avLst>
              <a:gd name="adj1" fmla="val 50000"/>
              <a:gd name="adj2" fmla="val 149176"/>
            </a:avLst>
          </a:prstGeom>
          <a:solidFill>
            <a:schemeClr val="accent1"/>
          </a:solidFill>
          <a:ln w="9525">
            <a:solidFill>
              <a:schemeClr val="accent1"/>
            </a:solidFill>
            <a:miter lim="800000"/>
            <a:headEnd/>
            <a:tailEnd/>
          </a:ln>
        </p:spPr>
        <p:txBody>
          <a:bodyPr wrap="none" anchor="ctr"/>
          <a:lstStyle/>
          <a:p>
            <a:endParaRPr lang="es-MX"/>
          </a:p>
        </p:txBody>
      </p:sp>
      <p:sp>
        <p:nvSpPr>
          <p:cNvPr id="20504" name="AutoShape 27"/>
          <p:cNvSpPr>
            <a:spLocks noChangeArrowheads="1"/>
          </p:cNvSpPr>
          <p:nvPr/>
        </p:nvSpPr>
        <p:spPr bwMode="auto">
          <a:xfrm>
            <a:off x="2987675" y="5084763"/>
            <a:ext cx="719138" cy="144462"/>
          </a:xfrm>
          <a:prstGeom prst="leftArrow">
            <a:avLst>
              <a:gd name="adj1" fmla="val 50000"/>
              <a:gd name="adj2" fmla="val 124451"/>
            </a:avLst>
          </a:prstGeom>
          <a:solidFill>
            <a:schemeClr val="accent1"/>
          </a:solidFill>
          <a:ln w="9525">
            <a:solidFill>
              <a:schemeClr val="accent1"/>
            </a:solidFill>
            <a:miter lim="800000"/>
            <a:headEnd/>
            <a:tailEnd/>
          </a:ln>
        </p:spPr>
        <p:txBody>
          <a:bodyPr wrap="none" anchor="ctr"/>
          <a:lstStyle/>
          <a:p>
            <a:endParaRPr lang="es-MX"/>
          </a:p>
        </p:txBody>
      </p:sp>
      <p:sp>
        <p:nvSpPr>
          <p:cNvPr id="20505" name="AutoShape 28"/>
          <p:cNvSpPr>
            <a:spLocks noChangeArrowheads="1"/>
          </p:cNvSpPr>
          <p:nvPr/>
        </p:nvSpPr>
        <p:spPr bwMode="auto">
          <a:xfrm>
            <a:off x="5003800" y="4292600"/>
            <a:ext cx="1512888" cy="142875"/>
          </a:xfrm>
          <a:prstGeom prst="rightArrow">
            <a:avLst>
              <a:gd name="adj1" fmla="val 50000"/>
              <a:gd name="adj2" fmla="val 264722"/>
            </a:avLst>
          </a:prstGeom>
          <a:solidFill>
            <a:schemeClr val="accent1"/>
          </a:solidFill>
          <a:ln w="9525">
            <a:solidFill>
              <a:schemeClr val="accent1"/>
            </a:solidFill>
            <a:miter lim="800000"/>
            <a:headEnd/>
            <a:tailEnd/>
          </a:ln>
        </p:spPr>
        <p:txBody>
          <a:bodyPr wrap="none" anchor="ctr"/>
          <a:lstStyle/>
          <a:p>
            <a:endParaRPr lang="es-MX"/>
          </a:p>
        </p:txBody>
      </p:sp>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68313" y="188913"/>
            <a:ext cx="8229600" cy="647700"/>
          </a:xfrm>
          <a:solidFill>
            <a:srgbClr val="FF0066"/>
          </a:solidFill>
        </p:spPr>
        <p:txBody>
          <a:bodyPr/>
          <a:lstStyle/>
          <a:p>
            <a:pPr eaLnBrk="1" hangingPunct="1"/>
            <a:r>
              <a:rPr lang="es-ES" sz="3200" dirty="0" smtClean="0">
                <a:solidFill>
                  <a:schemeClr val="bg1"/>
                </a:solidFill>
                <a:latin typeface="BinnerD"/>
              </a:rPr>
              <a:t>Funciones de los alimentos</a:t>
            </a:r>
          </a:p>
        </p:txBody>
      </p:sp>
      <p:sp>
        <p:nvSpPr>
          <p:cNvPr id="44035" name="Rectangle 3"/>
          <p:cNvSpPr>
            <a:spLocks noGrp="1" noChangeArrowheads="1"/>
          </p:cNvSpPr>
          <p:nvPr>
            <p:ph type="body" idx="1"/>
          </p:nvPr>
        </p:nvSpPr>
        <p:spPr>
          <a:xfrm>
            <a:off x="0" y="908050"/>
            <a:ext cx="9144000" cy="5949950"/>
          </a:xfrm>
        </p:spPr>
        <p:txBody>
          <a:bodyPr/>
          <a:lstStyle/>
          <a:p>
            <a:pPr algn="just" eaLnBrk="1" hangingPunct="1">
              <a:lnSpc>
                <a:spcPct val="150000"/>
              </a:lnSpc>
              <a:spcBef>
                <a:spcPct val="55000"/>
              </a:spcBef>
              <a:spcAft>
                <a:spcPct val="55000"/>
              </a:spcAft>
              <a:buClr>
                <a:schemeClr val="tx1"/>
              </a:buClr>
              <a:buFont typeface="Courier New"/>
              <a:buChar char="o"/>
              <a:defRPr/>
            </a:pPr>
            <a:r>
              <a:rPr lang="es-ES" sz="2400" dirty="0" smtClean="0"/>
              <a:t>Alimentos energéticos: Contribuyen a proporcionar energía al organismo ricos en carbohidratos y grasas Ej. Dulces, pan, cereales legumbres, frutos secos, aceites, margarinas</a:t>
            </a:r>
          </a:p>
          <a:p>
            <a:pPr algn="just" eaLnBrk="1" hangingPunct="1">
              <a:lnSpc>
                <a:spcPct val="150000"/>
              </a:lnSpc>
              <a:spcBef>
                <a:spcPct val="55000"/>
              </a:spcBef>
              <a:spcAft>
                <a:spcPct val="55000"/>
              </a:spcAft>
              <a:buClr>
                <a:schemeClr val="tx1"/>
              </a:buClr>
              <a:buFont typeface="Courier New"/>
              <a:buChar char="o"/>
              <a:defRPr/>
            </a:pPr>
            <a:r>
              <a:rPr lang="es-ES" sz="2400" dirty="0" smtClean="0"/>
              <a:t>Alimentos plásticos: Contribuyen a la formación de tejidos, al crecimiento y desarrollo del organismo. Son ricos en proteínas Ej. leche, queso, huevo, carne</a:t>
            </a:r>
          </a:p>
          <a:p>
            <a:pPr algn="just" eaLnBrk="1" hangingPunct="1">
              <a:lnSpc>
                <a:spcPct val="150000"/>
              </a:lnSpc>
              <a:spcBef>
                <a:spcPct val="55000"/>
              </a:spcBef>
              <a:spcAft>
                <a:spcPct val="55000"/>
              </a:spcAft>
              <a:buClr>
                <a:schemeClr val="tx1"/>
              </a:buClr>
              <a:buFont typeface="Courier New"/>
              <a:buChar char="o"/>
              <a:defRPr/>
            </a:pPr>
            <a:r>
              <a:rPr lang="es-ES" sz="2400" dirty="0" smtClean="0"/>
              <a:t>Alimentos reguladores: Permiten que se realicen de manera correcta todas las funciones del organismo. Son ricos en vitaminas, minerales y agua Ej. Frutas y verduras</a:t>
            </a:r>
          </a:p>
        </p:txBody>
      </p:sp>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214282" y="785793"/>
            <a:ext cx="8715436" cy="5786479"/>
          </a:xfrm>
        </p:spPr>
        <p:txBody>
          <a:bodyPr/>
          <a:lstStyle/>
          <a:p>
            <a:pPr marL="273050" lvl="1" indent="-273050" algn="just" eaLnBrk="1" hangingPunct="1">
              <a:lnSpc>
                <a:spcPct val="150000"/>
              </a:lnSpc>
              <a:spcBef>
                <a:spcPct val="55000"/>
              </a:spcBef>
              <a:spcAft>
                <a:spcPct val="55000"/>
              </a:spcAft>
              <a:buClr>
                <a:schemeClr val="tx1"/>
              </a:buClr>
              <a:buSzPct val="95000"/>
              <a:buFont typeface="Courier New"/>
              <a:buChar char="o"/>
              <a:defRPr/>
            </a:pPr>
            <a:r>
              <a:rPr lang="es-ES" sz="2800" dirty="0" smtClean="0"/>
              <a:t>Ningún alimento es bueno o malo por si sólo</a:t>
            </a:r>
          </a:p>
          <a:p>
            <a:pPr marL="273050" lvl="1" indent="-273050" algn="just" eaLnBrk="1" hangingPunct="1">
              <a:lnSpc>
                <a:spcPct val="150000"/>
              </a:lnSpc>
              <a:spcBef>
                <a:spcPct val="55000"/>
              </a:spcBef>
              <a:spcAft>
                <a:spcPct val="55000"/>
              </a:spcAft>
              <a:buClr>
                <a:schemeClr val="tx1"/>
              </a:buClr>
              <a:buSzPct val="95000"/>
              <a:buFont typeface="Courier New"/>
              <a:buChar char="o"/>
              <a:defRPr/>
            </a:pPr>
            <a:r>
              <a:rPr lang="es-ES" sz="2800" dirty="0" smtClean="0"/>
              <a:t>No hay ningún alimento completo, salvo la leche materna para el lactante</a:t>
            </a:r>
          </a:p>
          <a:p>
            <a:pPr marL="273050" lvl="1" indent="-273050" algn="just" eaLnBrk="1" hangingPunct="1">
              <a:lnSpc>
                <a:spcPct val="150000"/>
              </a:lnSpc>
              <a:spcBef>
                <a:spcPct val="55000"/>
              </a:spcBef>
              <a:spcAft>
                <a:spcPct val="55000"/>
              </a:spcAft>
              <a:buClr>
                <a:schemeClr val="tx1"/>
              </a:buClr>
              <a:buSzPct val="95000"/>
              <a:buFont typeface="Courier New"/>
              <a:buChar char="o"/>
              <a:defRPr/>
            </a:pPr>
            <a:r>
              <a:rPr lang="es-ES" sz="2800" dirty="0" smtClean="0"/>
              <a:t>Los alimentos tienen mayoritariamente uno o dos nutrientes. Agrupando los alimentos de composición similar se obtienen los grupos de alimentos (modelo EDELNAU)</a:t>
            </a:r>
          </a:p>
          <a:p>
            <a:pPr marL="273050" lvl="1" indent="-273050" algn="just" eaLnBrk="1" hangingPunct="1">
              <a:lnSpc>
                <a:spcPct val="150000"/>
              </a:lnSpc>
              <a:spcBef>
                <a:spcPct val="55000"/>
              </a:spcBef>
              <a:spcAft>
                <a:spcPct val="55000"/>
              </a:spcAft>
              <a:buClr>
                <a:schemeClr val="tx1"/>
              </a:buClr>
              <a:buSzPct val="95000"/>
              <a:buFont typeface="Wingdings" pitchFamily="2" charset="2"/>
              <a:buChar char="q"/>
              <a:defRPr/>
            </a:pPr>
            <a:endParaRPr lang="es-ES" sz="2800" dirty="0" smtClean="0"/>
          </a:p>
          <a:p>
            <a:pPr algn="just"/>
            <a:endParaRPr lang="es-ES" sz="2000" b="1" dirty="0" smtClean="0"/>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357166"/>
            <a:ext cx="8429684" cy="6215106"/>
          </a:xfrm>
        </p:spPr>
        <p:txBody>
          <a:bodyPr/>
          <a:lstStyle/>
          <a:p>
            <a:pPr marL="0" indent="0" algn="just">
              <a:buNone/>
            </a:pPr>
            <a:r>
              <a:rPr lang="es-ES_tradnl" sz="3200" b="1" dirty="0" smtClean="0"/>
              <a:t>Objetivos del tema Nutrición : </a:t>
            </a:r>
            <a:endParaRPr lang="es-MX" sz="3200" dirty="0" smtClean="0"/>
          </a:p>
          <a:p>
            <a:pPr algn="just">
              <a:buNone/>
            </a:pPr>
            <a:r>
              <a:rPr lang="es-ES_tradnl" b="1" dirty="0" smtClean="0"/>
              <a:t> </a:t>
            </a:r>
            <a:endParaRPr lang="es-MX" dirty="0" smtClean="0"/>
          </a:p>
          <a:p>
            <a:pPr lvl="0" algn="just">
              <a:buNone/>
            </a:pPr>
            <a:endParaRPr lang="es-MX" dirty="0" smtClean="0"/>
          </a:p>
          <a:p>
            <a:pPr lvl="0" algn="just"/>
            <a:r>
              <a:rPr lang="es-MX" dirty="0" smtClean="0"/>
              <a:t>Orientar la  alimentación según las necesidades nutricionales del niño en las diferentes etapas de la niñez.</a:t>
            </a:r>
          </a:p>
          <a:p>
            <a:pPr algn="just">
              <a:buNone/>
            </a:pPr>
            <a:r>
              <a:rPr lang="es-MX" dirty="0" smtClean="0"/>
              <a:t> </a:t>
            </a:r>
          </a:p>
          <a:p>
            <a:pPr lvl="0" algn="just"/>
            <a:r>
              <a:rPr lang="es-ES_tradnl" dirty="0" smtClean="0"/>
              <a:t>Caracterizar  la magnitud de la desnutrición proteico-energética, la obesidad y las deficiencias carenciales  en la infancia. </a:t>
            </a:r>
            <a:endParaRPr lang="es-MX" dirty="0" smtClean="0"/>
          </a:p>
          <a:p>
            <a:pPr algn="just">
              <a:buNone/>
            </a:pPr>
            <a:r>
              <a:rPr lang="es-ES_tradnl" dirty="0" smtClean="0"/>
              <a:t> </a:t>
            </a:r>
            <a:endParaRPr lang="es-MX" dirty="0" smtClean="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642918"/>
            <a:ext cx="8229600" cy="2571768"/>
          </a:xfrm>
        </p:spPr>
        <p:txBody>
          <a:bodyPr/>
          <a:lstStyle/>
          <a:p>
            <a:pPr algn="just"/>
            <a:r>
              <a:rPr lang="es-MX" dirty="0" smtClean="0"/>
              <a:t>Representación  gráfica de los principales modelos de  alimentos recomendada para una dieta equilibrada.</a:t>
            </a:r>
            <a:endParaRPr lang="es-ES" dirty="0" smtClean="0"/>
          </a:p>
          <a:p>
            <a:pPr algn="just"/>
            <a:r>
              <a:rPr lang="es-MX" dirty="0" smtClean="0"/>
              <a:t> Pirámide nutricional «esfera alimentaria». , y el  «tren alimentario» </a:t>
            </a:r>
            <a:endParaRPr lang="es-ES" dirty="0" smtClean="0"/>
          </a:p>
          <a:p>
            <a:pPr algn="just"/>
            <a:endParaRPr lang="es-ES" dirty="0"/>
          </a:p>
        </p:txBody>
      </p:sp>
      <p:pic>
        <p:nvPicPr>
          <p:cNvPr id="5" name="Picture 13" descr="R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4500562" y="2500306"/>
            <a:ext cx="3857652" cy="3259540"/>
          </a:xfrm>
          <a:prstGeom prst="rect">
            <a:avLst/>
          </a:prstGeom>
          <a:noFill/>
        </p:spPr>
      </p:pic>
      <p:pic>
        <p:nvPicPr>
          <p:cNvPr id="6" name="Picture 5" descr="f1sh013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5720" y="2456774"/>
            <a:ext cx="4070256" cy="4141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6"/>
          <p:cNvSpPr>
            <a:spLocks noGrp="1" noChangeArrowheads="1"/>
          </p:cNvSpPr>
          <p:nvPr>
            <p:ph type="title"/>
          </p:nvPr>
        </p:nvSpPr>
        <p:spPr>
          <a:xfrm>
            <a:off x="0" y="0"/>
            <a:ext cx="9144000" cy="620713"/>
          </a:xfrm>
          <a:solidFill>
            <a:srgbClr val="FF3300"/>
          </a:solidFill>
        </p:spPr>
        <p:txBody>
          <a:bodyPr/>
          <a:lstStyle/>
          <a:p>
            <a:pPr eaLnBrk="1" hangingPunct="1"/>
            <a:r>
              <a:rPr lang="es-ES" sz="3600" b="1" u="sng" dirty="0" smtClean="0">
                <a:solidFill>
                  <a:srgbClr val="FF3300"/>
                </a:solidFill>
              </a:rPr>
              <a:t> </a:t>
            </a:r>
            <a:r>
              <a:rPr lang="es-ES" sz="3600" b="1" u="sng" dirty="0" smtClean="0">
                <a:solidFill>
                  <a:schemeClr val="bg1"/>
                </a:solidFill>
              </a:rPr>
              <a:t>Somos lo que comemos</a:t>
            </a:r>
          </a:p>
        </p:txBody>
      </p:sp>
      <p:sp>
        <p:nvSpPr>
          <p:cNvPr id="78865" name="Rectangle 17"/>
          <p:cNvSpPr>
            <a:spLocks noGrp="1" noChangeArrowheads="1"/>
          </p:cNvSpPr>
          <p:nvPr>
            <p:ph type="body" sz="half" idx="1"/>
          </p:nvPr>
        </p:nvSpPr>
        <p:spPr>
          <a:xfrm>
            <a:off x="214282" y="1916113"/>
            <a:ext cx="8858312" cy="4727597"/>
          </a:xfrm>
        </p:spPr>
        <p:txBody>
          <a:bodyPr/>
          <a:lstStyle/>
          <a:p>
            <a:pPr eaLnBrk="1" hangingPunct="1">
              <a:lnSpc>
                <a:spcPct val="90000"/>
              </a:lnSpc>
              <a:defRPr/>
            </a:pPr>
            <a:endParaRPr lang="es-ES" sz="2400" b="1" dirty="0" smtClean="0">
              <a:effectLst>
                <a:outerShdw blurRad="38100" dist="38100" dir="2700000" algn="tl">
                  <a:srgbClr val="C0C0C0"/>
                </a:outerShdw>
              </a:effectLst>
            </a:endParaRPr>
          </a:p>
          <a:p>
            <a:pPr eaLnBrk="1" hangingPunct="1">
              <a:lnSpc>
                <a:spcPct val="90000"/>
              </a:lnSpc>
              <a:defRPr/>
            </a:pPr>
            <a:r>
              <a:rPr lang="es-ES" sz="2400" b="1" dirty="0" smtClean="0">
                <a:effectLst>
                  <a:outerShdw blurRad="38100" dist="38100" dir="2700000" algn="tl">
                    <a:srgbClr val="C0C0C0"/>
                  </a:outerShdw>
                </a:effectLst>
              </a:rPr>
              <a:t>Falta de energía y cansancio </a:t>
            </a:r>
          </a:p>
          <a:p>
            <a:pPr eaLnBrk="1" hangingPunct="1">
              <a:lnSpc>
                <a:spcPct val="90000"/>
              </a:lnSpc>
              <a:defRPr/>
            </a:pPr>
            <a:r>
              <a:rPr lang="es-ES" sz="2400" b="1" dirty="0" smtClean="0">
                <a:effectLst>
                  <a:outerShdw blurRad="38100" dist="38100" dir="2700000" algn="tl">
                    <a:srgbClr val="C0C0C0"/>
                  </a:outerShdw>
                </a:effectLst>
              </a:rPr>
              <a:t>Lesiones y calambres musculares </a:t>
            </a:r>
          </a:p>
          <a:p>
            <a:pPr eaLnBrk="1" hangingPunct="1">
              <a:lnSpc>
                <a:spcPct val="90000"/>
              </a:lnSpc>
              <a:defRPr/>
            </a:pPr>
            <a:r>
              <a:rPr lang="es-ES" sz="2400" b="1" dirty="0" smtClean="0">
                <a:effectLst>
                  <a:outerShdw blurRad="38100" dist="38100" dir="2700000" algn="tl">
                    <a:srgbClr val="C0C0C0"/>
                  </a:outerShdw>
                </a:effectLst>
              </a:rPr>
              <a:t>Disminución del rendimiento, tanto físico como psíquico y nervioso </a:t>
            </a:r>
          </a:p>
          <a:p>
            <a:pPr eaLnBrk="1" hangingPunct="1">
              <a:lnSpc>
                <a:spcPct val="90000"/>
              </a:lnSpc>
              <a:defRPr/>
            </a:pPr>
            <a:r>
              <a:rPr lang="es-ES" sz="2400" b="1" dirty="0" smtClean="0">
                <a:effectLst>
                  <a:outerShdw blurRad="38100" dist="38100" dir="2700000" algn="tl">
                    <a:srgbClr val="C0C0C0"/>
                  </a:outerShdw>
                </a:effectLst>
              </a:rPr>
              <a:t>Recuperaciones lentas </a:t>
            </a:r>
          </a:p>
          <a:p>
            <a:pPr eaLnBrk="1" hangingPunct="1">
              <a:lnSpc>
                <a:spcPct val="90000"/>
              </a:lnSpc>
              <a:buNone/>
              <a:defRPr/>
            </a:pPr>
            <a:endParaRPr lang="es-ES" sz="2400" b="1" dirty="0" smtClean="0">
              <a:effectLst>
                <a:outerShdw blurRad="38100" dist="38100" dir="2700000" algn="tl">
                  <a:srgbClr val="C0C0C0"/>
                </a:outerShdw>
              </a:effectLst>
            </a:endParaRPr>
          </a:p>
          <a:p>
            <a:pPr eaLnBrk="1" hangingPunct="1">
              <a:lnSpc>
                <a:spcPct val="90000"/>
              </a:lnSpc>
              <a:buNone/>
              <a:defRPr/>
            </a:pPr>
            <a:endParaRPr lang="es-ES" sz="2400" b="1" dirty="0" smtClean="0">
              <a:effectLst>
                <a:outerShdw blurRad="38100" dist="38100" dir="2700000" algn="tl">
                  <a:srgbClr val="C0C0C0"/>
                </a:outerShdw>
              </a:effectLst>
            </a:endParaRPr>
          </a:p>
          <a:p>
            <a:pPr algn="ctr" eaLnBrk="1" hangingPunct="1">
              <a:lnSpc>
                <a:spcPct val="90000"/>
              </a:lnSpc>
              <a:buNone/>
              <a:defRPr/>
            </a:pPr>
            <a:r>
              <a:rPr lang="es-ES" sz="2400" b="1" dirty="0" smtClean="0">
                <a:solidFill>
                  <a:srgbClr val="FF3300"/>
                </a:solidFill>
                <a:effectLst>
                  <a:outerShdw blurRad="38100" dist="38100" dir="2700000" algn="tl">
                    <a:srgbClr val="C0C0C0"/>
                  </a:outerShdw>
                </a:effectLst>
              </a:rPr>
              <a:t>  ¡</a:t>
            </a:r>
            <a:r>
              <a:rPr lang="es-ES" sz="2400" b="1" u="sng" dirty="0" smtClean="0">
                <a:solidFill>
                  <a:srgbClr val="FF3300"/>
                </a:solidFill>
                <a:effectLst>
                  <a:outerShdw blurRad="38100" dist="38100" dir="2700000" algn="tl">
                    <a:srgbClr val="C0C0C0"/>
                  </a:outerShdw>
                </a:effectLst>
              </a:rPr>
              <a:t>La dieta regular no contiene cantidades suficientes de vitaminas y minerales </a:t>
            </a:r>
          </a:p>
        </p:txBody>
      </p:sp>
      <p:sp>
        <p:nvSpPr>
          <p:cNvPr id="78867" name="Text Box 19"/>
          <p:cNvSpPr txBox="1">
            <a:spLocks noChangeArrowheads="1"/>
          </p:cNvSpPr>
          <p:nvPr/>
        </p:nvSpPr>
        <p:spPr bwMode="auto">
          <a:xfrm>
            <a:off x="107950" y="836613"/>
            <a:ext cx="8856663" cy="1016000"/>
          </a:xfrm>
          <a:prstGeom prst="rect">
            <a:avLst/>
          </a:prstGeom>
          <a:noFill/>
          <a:ln>
            <a:noFill/>
          </a:ln>
          <a:effectLst/>
          <a:extLst/>
        </p:spPr>
        <p:txBody>
          <a:bodyPr>
            <a:spAutoFit/>
          </a:bodyPr>
          <a:lstStyle/>
          <a:p>
            <a:pPr algn="just">
              <a:spcBef>
                <a:spcPct val="50000"/>
              </a:spcBef>
              <a:defRPr/>
            </a:pPr>
            <a:r>
              <a:rPr lang="es-ES" sz="2000" dirty="0">
                <a:solidFill>
                  <a:srgbClr val="000000"/>
                </a:solidFill>
                <a:effectLst>
                  <a:outerShdw blurRad="38100" dist="38100" dir="2700000" algn="tl">
                    <a:srgbClr val="C0C0C0"/>
                  </a:outerShdw>
                </a:effectLst>
                <a:latin typeface="Arial" charset="0"/>
                <a:ea typeface="+mn-ea"/>
                <a:cs typeface="+mn-cs"/>
              </a:rPr>
              <a:t>Nuestra alimentación necesita un adecuado equilibrio : Las carencias nutricionales, más que nada de vitaminas, minerales, oligoelementos y aminoácidos, provocan: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22</a:t>
            </a:fld>
            <a:endParaRPr lang="es-ES"/>
          </a:p>
        </p:txBody>
      </p:sp>
      <p:sp>
        <p:nvSpPr>
          <p:cNvPr id="6" name="5 CuadroTexto"/>
          <p:cNvSpPr txBox="1"/>
          <p:nvPr/>
        </p:nvSpPr>
        <p:spPr>
          <a:xfrm>
            <a:off x="251520" y="260648"/>
            <a:ext cx="8424936" cy="5632311"/>
          </a:xfrm>
          <a:prstGeom prst="rect">
            <a:avLst/>
          </a:prstGeom>
          <a:noFill/>
        </p:spPr>
        <p:txBody>
          <a:bodyPr wrap="square" rtlCol="0">
            <a:spAutoFit/>
          </a:bodyPr>
          <a:lstStyle/>
          <a:p>
            <a:pPr algn="just"/>
            <a:r>
              <a:rPr lang="es-ES" sz="2400" b="1" i="1" u="sng" dirty="0">
                <a:solidFill>
                  <a:srgbClr val="FF0000"/>
                </a:solidFill>
                <a:latin typeface="Constantia" pitchFamily="18" charset="0"/>
              </a:rPr>
              <a:t>Aceite de oliva</a:t>
            </a:r>
            <a:r>
              <a:rPr lang="es-ES" sz="2400" b="1" u="sng" dirty="0">
                <a:solidFill>
                  <a:srgbClr val="FF0000"/>
                </a:solidFill>
                <a:latin typeface="Constantia" pitchFamily="18" charset="0"/>
              </a:rPr>
              <a:t>:</a:t>
            </a:r>
            <a:r>
              <a:rPr lang="es-ES" sz="2400" dirty="0">
                <a:latin typeface="Constantia" pitchFamily="18" charset="0"/>
              </a:rPr>
              <a:t>  favorece el vaciamiento de la vesícula biliar, por lo que previene la formación de cálculos biliares. Es rico en vitamina E y </a:t>
            </a:r>
            <a:r>
              <a:rPr lang="es-ES" sz="2400" dirty="0" err="1">
                <a:latin typeface="Constantia" pitchFamily="18" charset="0"/>
              </a:rPr>
              <a:t>betacarotenos</a:t>
            </a:r>
            <a:r>
              <a:rPr lang="es-ES" sz="2400" dirty="0">
                <a:latin typeface="Constantia" pitchFamily="18" charset="0"/>
              </a:rPr>
              <a:t>, potentes antioxidantes, y </a:t>
            </a:r>
            <a:r>
              <a:rPr lang="es-ES" sz="2400" dirty="0" err="1">
                <a:latin typeface="Constantia" pitchFamily="18" charset="0"/>
              </a:rPr>
              <a:t>fitosteroles</a:t>
            </a:r>
            <a:r>
              <a:rPr lang="es-ES" sz="2400" dirty="0">
                <a:latin typeface="Constantia" pitchFamily="18" charset="0"/>
              </a:rPr>
              <a:t>, sustancias que impiden que parte del colesterol que tomamos con los alimentos sea absorbido por el intestino.</a:t>
            </a:r>
            <a:endParaRPr lang="es-MX" sz="2400" dirty="0">
              <a:latin typeface="Constantia" pitchFamily="18" charset="0"/>
            </a:endParaRPr>
          </a:p>
          <a:p>
            <a:pPr algn="just"/>
            <a:endParaRPr lang="es-ES" sz="2400" dirty="0" smtClean="0">
              <a:latin typeface="Constantia" pitchFamily="18" charset="0"/>
            </a:endParaRPr>
          </a:p>
          <a:p>
            <a:pPr algn="just"/>
            <a:r>
              <a:rPr lang="es-ES" sz="2400" dirty="0" smtClean="0">
                <a:latin typeface="Constantia" pitchFamily="18" charset="0"/>
              </a:rPr>
              <a:t>El </a:t>
            </a:r>
            <a:r>
              <a:rPr lang="es-ES" sz="2400" dirty="0">
                <a:latin typeface="Constantia" pitchFamily="18" charset="0"/>
              </a:rPr>
              <a:t>ácido oleico que contiene aumenta los niveles en sangre de HDL -colesterol bueno-. La vitamina E y el ácido oleico evitan la oxidación de las lipoproteínas, lo que previene el desarrollo de enfermedades cardiovasculares y algunos cánceres. Su aporte calórico es de 9 calorías por gramo y para que conserve todas sus propiedades debe haberse obtenido por presión en frío, debe ser aceite de oliva virgen, sin refinado alguno. </a:t>
            </a:r>
            <a:endParaRPr lang="es-MX" sz="2400" dirty="0">
              <a:latin typeface="Constantia" pitchFamily="18" charset="0"/>
            </a:endParaRPr>
          </a:p>
          <a:p>
            <a:pPr algn="just"/>
            <a:r>
              <a:rPr lang="es-ES" sz="2400" dirty="0">
                <a:latin typeface="Constantia" pitchFamily="18" charset="0"/>
              </a:rPr>
              <a:t> </a:t>
            </a:r>
            <a:endParaRPr lang="es-MX" sz="2400" dirty="0">
              <a:latin typeface="Constantia" pitchFamily="18" charset="0"/>
            </a:endParaRPr>
          </a:p>
          <a:p>
            <a:pPr algn="just"/>
            <a:endParaRPr lang="es-MX" sz="2400" dirty="0">
              <a:latin typeface="Constantia" pitchFamily="18" charset="0"/>
            </a:endParaRPr>
          </a:p>
        </p:txBody>
      </p:sp>
      <p:pic>
        <p:nvPicPr>
          <p:cNvPr id="1026" name="Picture 2" descr="Aceite de oliv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312" y="5013176"/>
            <a:ext cx="1763204" cy="1811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4132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23</a:t>
            </a:fld>
            <a:endParaRPr lang="es-ES"/>
          </a:p>
        </p:txBody>
      </p:sp>
      <p:sp>
        <p:nvSpPr>
          <p:cNvPr id="6" name="5 CuadroTexto"/>
          <p:cNvSpPr txBox="1"/>
          <p:nvPr/>
        </p:nvSpPr>
        <p:spPr>
          <a:xfrm>
            <a:off x="251520" y="404664"/>
            <a:ext cx="8568952" cy="5262979"/>
          </a:xfrm>
          <a:prstGeom prst="rect">
            <a:avLst/>
          </a:prstGeom>
          <a:noFill/>
        </p:spPr>
        <p:txBody>
          <a:bodyPr wrap="square" rtlCol="0">
            <a:spAutoFit/>
          </a:bodyPr>
          <a:lstStyle/>
          <a:p>
            <a:pPr algn="just"/>
            <a:r>
              <a:rPr lang="es-ES" sz="2400" b="1" i="1" u="sng" dirty="0">
                <a:solidFill>
                  <a:srgbClr val="FF0000"/>
                </a:solidFill>
                <a:latin typeface="Constantia" pitchFamily="18" charset="0"/>
              </a:rPr>
              <a:t>Ajo</a:t>
            </a:r>
            <a:r>
              <a:rPr lang="es-ES" sz="2400" b="1" u="sng" dirty="0">
                <a:solidFill>
                  <a:srgbClr val="FF0000"/>
                </a:solidFill>
                <a:latin typeface="Constantia" pitchFamily="18" charset="0"/>
              </a:rPr>
              <a:t>:</a:t>
            </a:r>
            <a:r>
              <a:rPr lang="es-ES" sz="2400" dirty="0">
                <a:latin typeface="Constantia" pitchFamily="18" charset="0"/>
              </a:rPr>
              <a:t>  estimula las mucosas gastrointestinales, aumentando las secreciones digestivas y la bilis. Es diurético. Aumenta las secreciones bronquiales, por lo que es expectorante, desinfectante y descongestionante. </a:t>
            </a:r>
            <a:endParaRPr lang="es-MX" sz="2400" dirty="0">
              <a:latin typeface="Constantia" pitchFamily="18" charset="0"/>
            </a:endParaRPr>
          </a:p>
          <a:p>
            <a:pPr algn="just"/>
            <a:endParaRPr lang="es-ES" sz="2400" dirty="0" smtClean="0">
              <a:latin typeface="Constantia" pitchFamily="18" charset="0"/>
            </a:endParaRPr>
          </a:p>
          <a:p>
            <a:pPr algn="just"/>
            <a:r>
              <a:rPr lang="es-ES" sz="2400" dirty="0" smtClean="0">
                <a:latin typeface="Constantia" pitchFamily="18" charset="0"/>
              </a:rPr>
              <a:t>Su </a:t>
            </a:r>
            <a:r>
              <a:rPr lang="es-ES" sz="2400" dirty="0">
                <a:latin typeface="Constantia" pitchFamily="18" charset="0"/>
              </a:rPr>
              <a:t>consumo frecuente resulta vasodilatador, lo que hace que la sangre fluya con mayor facilidad y disminuya la presión sanguínea. El aceite que contiene y que es responsable de su fuerte olor, </a:t>
            </a:r>
            <a:r>
              <a:rPr lang="es-ES" sz="2400" dirty="0" err="1">
                <a:latin typeface="Constantia" pitchFamily="18" charset="0"/>
              </a:rPr>
              <a:t>aliína</a:t>
            </a:r>
            <a:r>
              <a:rPr lang="es-ES" sz="2400" dirty="0">
                <a:latin typeface="Constantia" pitchFamily="18" charset="0"/>
              </a:rPr>
              <a:t>, que luego se convierte en </a:t>
            </a:r>
            <a:r>
              <a:rPr lang="es-ES" sz="2400" dirty="0" err="1">
                <a:latin typeface="Constantia" pitchFamily="18" charset="0"/>
              </a:rPr>
              <a:t>alicina</a:t>
            </a:r>
            <a:r>
              <a:rPr lang="es-ES" sz="2400" dirty="0">
                <a:latin typeface="Constantia" pitchFamily="18" charset="0"/>
              </a:rPr>
              <a:t>, le confiere propiedades fungicidas, bactericidas, antisépticas y depurativas. </a:t>
            </a:r>
            <a:endParaRPr lang="es-MX" sz="2400" dirty="0">
              <a:latin typeface="Constantia" pitchFamily="18" charset="0"/>
            </a:endParaRPr>
          </a:p>
          <a:p>
            <a:pPr algn="just"/>
            <a:endParaRPr lang="es-ES" sz="2400" dirty="0" smtClean="0">
              <a:latin typeface="Constantia" pitchFamily="18" charset="0"/>
            </a:endParaRPr>
          </a:p>
          <a:p>
            <a:pPr algn="just"/>
            <a:r>
              <a:rPr lang="es-ES" sz="2400" dirty="0" smtClean="0">
                <a:latin typeface="Constantia" pitchFamily="18" charset="0"/>
              </a:rPr>
              <a:t>Su </a:t>
            </a:r>
            <a:r>
              <a:rPr lang="es-ES" sz="2400" dirty="0">
                <a:latin typeface="Constantia" pitchFamily="18" charset="0"/>
              </a:rPr>
              <a:t>consumo habitual es recomendable para personas que tengan parasitosis intestinal, cualquier infección, hipertensión o riesgo cardiovascular</a:t>
            </a:r>
            <a:r>
              <a:rPr lang="es-ES" sz="2400" dirty="0" smtClean="0">
                <a:latin typeface="Constantia" pitchFamily="18" charset="0"/>
              </a:rPr>
              <a:t>.</a:t>
            </a:r>
            <a:endParaRPr lang="es-MX" sz="2400" dirty="0">
              <a:latin typeface="Constantia" pitchFamily="18" charset="0"/>
            </a:endParaRPr>
          </a:p>
        </p:txBody>
      </p:sp>
      <p:pic>
        <p:nvPicPr>
          <p:cNvPr id="2050" name="Picture 2" descr="ajo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76256" y="5373216"/>
            <a:ext cx="11430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2331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24</a:t>
            </a:fld>
            <a:endParaRPr lang="es-ES"/>
          </a:p>
        </p:txBody>
      </p:sp>
      <p:sp>
        <p:nvSpPr>
          <p:cNvPr id="6" name="5 CuadroTexto"/>
          <p:cNvSpPr txBox="1"/>
          <p:nvPr/>
        </p:nvSpPr>
        <p:spPr>
          <a:xfrm>
            <a:off x="179512" y="260648"/>
            <a:ext cx="8784976" cy="4401205"/>
          </a:xfrm>
          <a:prstGeom prst="rect">
            <a:avLst/>
          </a:prstGeom>
          <a:noFill/>
        </p:spPr>
        <p:txBody>
          <a:bodyPr wrap="square" rtlCol="0">
            <a:spAutoFit/>
          </a:bodyPr>
          <a:lstStyle/>
          <a:p>
            <a:pPr algn="just"/>
            <a:r>
              <a:rPr lang="es-ES" sz="2000" i="1" u="sng" dirty="0">
                <a:latin typeface="Constantia" pitchFamily="18" charset="0"/>
              </a:rPr>
              <a:t>Almendras</a:t>
            </a:r>
            <a:r>
              <a:rPr lang="es-ES" sz="2000" u="sng" dirty="0">
                <a:latin typeface="Constantia" pitchFamily="18" charset="0"/>
              </a:rPr>
              <a:t>:</a:t>
            </a:r>
            <a:r>
              <a:rPr lang="es-ES" sz="2000" dirty="0">
                <a:latin typeface="Constantia" pitchFamily="18" charset="0"/>
              </a:rPr>
              <a:t>  el 93% de sus grasas corresponde a ácidos grasos insaturados por lo que, unido a su importante contenido en ácido oleico, su consumo frecuente ayuda a disminuir el colesterol malo y aumentar el bueno. Su alto contenido en vitamina E, antioxidante, ayuda en la prevención de enfermedades coronarias y cáncer. </a:t>
            </a:r>
            <a:endParaRPr lang="es-MX" sz="2000" dirty="0">
              <a:latin typeface="Constantia" pitchFamily="18" charset="0"/>
            </a:endParaRPr>
          </a:p>
          <a:p>
            <a:pPr algn="just"/>
            <a:endParaRPr lang="es-ES" sz="2000" dirty="0" smtClean="0">
              <a:latin typeface="Constantia" pitchFamily="18" charset="0"/>
            </a:endParaRPr>
          </a:p>
          <a:p>
            <a:pPr algn="just"/>
            <a:r>
              <a:rPr lang="es-ES" sz="2000" dirty="0" smtClean="0">
                <a:latin typeface="Constantia" pitchFamily="18" charset="0"/>
              </a:rPr>
              <a:t>Una </a:t>
            </a:r>
            <a:r>
              <a:rPr lang="es-ES" sz="2000" dirty="0">
                <a:latin typeface="Constantia" pitchFamily="18" charset="0"/>
              </a:rPr>
              <a:t>ración de 30 gramos aporta la mitad de la cantidad diaria recomendada de esta vitamina. En menor cantidad contiene también vitamina B6. Evita el estreñimiento y previene  enfermedades vasculares, también, por su mayor contenido en fibra. Su aporte en minerales como calcio, magnesio, potasio, cobre, fósforo y zinc es importante. </a:t>
            </a:r>
            <a:endParaRPr lang="es-ES" sz="2000" dirty="0" smtClean="0">
              <a:latin typeface="Constantia" pitchFamily="18" charset="0"/>
            </a:endParaRPr>
          </a:p>
          <a:p>
            <a:pPr algn="just"/>
            <a:endParaRPr lang="es-ES" sz="2000" dirty="0">
              <a:latin typeface="Constantia" pitchFamily="18" charset="0"/>
            </a:endParaRPr>
          </a:p>
          <a:p>
            <a:pPr algn="just"/>
            <a:r>
              <a:rPr lang="es-ES" sz="2000" dirty="0" smtClean="0">
                <a:latin typeface="Constantia" pitchFamily="18" charset="0"/>
              </a:rPr>
              <a:t>En </a:t>
            </a:r>
            <a:r>
              <a:rPr lang="es-ES" sz="2000" dirty="0">
                <a:latin typeface="Constantia" pitchFamily="18" charset="0"/>
              </a:rPr>
              <a:t>el caso del calcio, 100 gramos de almendras aportan casi el doble que un litro de leche. </a:t>
            </a:r>
            <a:endParaRPr lang="es-MX" sz="2000" dirty="0">
              <a:latin typeface="Constantia" pitchFamily="18" charset="0"/>
            </a:endParaRPr>
          </a:p>
        </p:txBody>
      </p:sp>
      <p:pic>
        <p:nvPicPr>
          <p:cNvPr id="3074" name="Picture 2" descr="almendra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44842" y="4869160"/>
            <a:ext cx="1265894"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9166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25</a:t>
            </a:fld>
            <a:endParaRPr lang="es-ES"/>
          </a:p>
        </p:txBody>
      </p:sp>
      <p:sp>
        <p:nvSpPr>
          <p:cNvPr id="6" name="5 CuadroTexto"/>
          <p:cNvSpPr txBox="1"/>
          <p:nvPr/>
        </p:nvSpPr>
        <p:spPr>
          <a:xfrm>
            <a:off x="179512" y="332656"/>
            <a:ext cx="8712968" cy="3785652"/>
          </a:xfrm>
          <a:prstGeom prst="rect">
            <a:avLst/>
          </a:prstGeom>
          <a:noFill/>
        </p:spPr>
        <p:txBody>
          <a:bodyPr wrap="square" rtlCol="0">
            <a:spAutoFit/>
          </a:bodyPr>
          <a:lstStyle/>
          <a:p>
            <a:pPr algn="just"/>
            <a:r>
              <a:rPr lang="es-ES" sz="2400" b="1" i="1" u="sng" dirty="0">
                <a:solidFill>
                  <a:srgbClr val="FF0000"/>
                </a:solidFill>
                <a:latin typeface="Constantia" pitchFamily="18" charset="0"/>
              </a:rPr>
              <a:t>Calabaza</a:t>
            </a:r>
            <a:r>
              <a:rPr lang="es-ES" sz="2400" b="1" u="sng" dirty="0">
                <a:solidFill>
                  <a:srgbClr val="FF0000"/>
                </a:solidFill>
                <a:latin typeface="Constantia" pitchFamily="18" charset="0"/>
              </a:rPr>
              <a:t>:</a:t>
            </a:r>
            <a:r>
              <a:rPr lang="es-ES" sz="2400" b="1" dirty="0">
                <a:solidFill>
                  <a:srgbClr val="FF0000"/>
                </a:solidFill>
                <a:latin typeface="Constantia" pitchFamily="18" charset="0"/>
              </a:rPr>
              <a:t> </a:t>
            </a:r>
            <a:r>
              <a:rPr lang="es-ES" sz="2400" dirty="0">
                <a:latin typeface="Constantia" pitchFamily="18" charset="0"/>
              </a:rPr>
              <a:t>es rica en fibra, vitamina C, </a:t>
            </a:r>
            <a:r>
              <a:rPr lang="es-ES" sz="2400" dirty="0" err="1">
                <a:latin typeface="Constantia" pitchFamily="18" charset="0"/>
              </a:rPr>
              <a:t>betacarotenos</a:t>
            </a:r>
            <a:r>
              <a:rPr lang="es-ES" sz="2400" dirty="0">
                <a:latin typeface="Constantia" pitchFamily="18" charset="0"/>
              </a:rPr>
              <a:t>, potasio y magnesio y, en menor cantidad, contiene folatos, zinc, calcio y hierro. Su aporte calórico es escaso pues la mayor parte de la calabaza es agua. Al ser rica es provitamina A cuida la vista.</a:t>
            </a:r>
            <a:endParaRPr lang="es-MX" sz="2400" dirty="0">
              <a:latin typeface="Constantia" pitchFamily="18" charset="0"/>
            </a:endParaRPr>
          </a:p>
          <a:p>
            <a:pPr algn="just"/>
            <a:endParaRPr lang="es-ES" sz="2400" dirty="0" smtClean="0">
              <a:latin typeface="Constantia" pitchFamily="18" charset="0"/>
            </a:endParaRPr>
          </a:p>
          <a:p>
            <a:pPr algn="just"/>
            <a:r>
              <a:rPr lang="es-ES" sz="2400" dirty="0" smtClean="0">
                <a:latin typeface="Constantia" pitchFamily="18" charset="0"/>
              </a:rPr>
              <a:t>Destacan </a:t>
            </a:r>
            <a:r>
              <a:rPr lang="es-ES" sz="2400" dirty="0">
                <a:latin typeface="Constantia" pitchFamily="18" charset="0"/>
              </a:rPr>
              <a:t>su efecto diurético y su pulpa suaviza y protege la mucosa del estómago, estando indicado su consumo en forma de crema en casos de acidez de estómago, gastritis, mala digestión y úlcera gastroduodenal.</a:t>
            </a:r>
            <a:endParaRPr lang="es-MX" sz="2400" dirty="0">
              <a:latin typeface="Constantia" pitchFamily="18" charset="0"/>
            </a:endParaRPr>
          </a:p>
          <a:p>
            <a:pPr algn="just"/>
            <a:endParaRPr lang="es-MX" sz="2400" dirty="0">
              <a:latin typeface="Constantia" pitchFamily="18" charset="0"/>
            </a:endParaRPr>
          </a:p>
        </p:txBody>
      </p:sp>
      <p:pic>
        <p:nvPicPr>
          <p:cNvPr id="4098" name="Picture 2" descr="calabaza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90325" y="4029984"/>
            <a:ext cx="1703271" cy="1703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7652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26</a:t>
            </a:fld>
            <a:endParaRPr lang="es-ES"/>
          </a:p>
        </p:txBody>
      </p:sp>
      <p:sp>
        <p:nvSpPr>
          <p:cNvPr id="6" name="5 CuadroTexto"/>
          <p:cNvSpPr txBox="1"/>
          <p:nvPr/>
        </p:nvSpPr>
        <p:spPr>
          <a:xfrm>
            <a:off x="323528" y="332656"/>
            <a:ext cx="8568952" cy="2677656"/>
          </a:xfrm>
          <a:prstGeom prst="rect">
            <a:avLst/>
          </a:prstGeom>
          <a:noFill/>
        </p:spPr>
        <p:txBody>
          <a:bodyPr wrap="square" rtlCol="0">
            <a:spAutoFit/>
          </a:bodyPr>
          <a:lstStyle/>
          <a:p>
            <a:pPr algn="just"/>
            <a:r>
              <a:rPr lang="es-ES" sz="2400" b="1" i="1" u="sng" dirty="0">
                <a:solidFill>
                  <a:srgbClr val="FF0000"/>
                </a:solidFill>
                <a:latin typeface="Constantia" pitchFamily="18" charset="0"/>
              </a:rPr>
              <a:t>Cebolla</a:t>
            </a:r>
            <a:r>
              <a:rPr lang="es-ES" sz="2400" b="1" u="sng" dirty="0">
                <a:solidFill>
                  <a:srgbClr val="FF0000"/>
                </a:solidFill>
                <a:latin typeface="Constantia" pitchFamily="18" charset="0"/>
              </a:rPr>
              <a:t>:</a:t>
            </a:r>
            <a:r>
              <a:rPr lang="es-ES" sz="2400" b="1" dirty="0">
                <a:solidFill>
                  <a:srgbClr val="FF0000"/>
                </a:solidFill>
                <a:latin typeface="Constantia" pitchFamily="18" charset="0"/>
              </a:rPr>
              <a:t>  </a:t>
            </a:r>
            <a:r>
              <a:rPr lang="es-ES" sz="2400" dirty="0">
                <a:latin typeface="Constantia" pitchFamily="18" charset="0"/>
              </a:rPr>
              <a:t>rica en compuestos azufrados mejora la expectoración y tiene una acción antiasmática y antiinflamatoria. Potente diurético y depurativo. La gran cantidad de flavonoides que contiene -antocianinas, </a:t>
            </a:r>
            <a:r>
              <a:rPr lang="es-ES" sz="2400" dirty="0" err="1">
                <a:latin typeface="Constantia" pitchFamily="18" charset="0"/>
              </a:rPr>
              <a:t>quercetina</a:t>
            </a:r>
            <a:r>
              <a:rPr lang="es-ES" sz="2400" dirty="0">
                <a:latin typeface="Constantia" pitchFamily="18" charset="0"/>
              </a:rPr>
              <a:t>, etc.- la hace antioxidante y favorecedora de la circulación de la sangre. Su consumo excesivo puede producir flatulencia.</a:t>
            </a:r>
            <a:endParaRPr lang="es-MX" sz="2400" dirty="0">
              <a:latin typeface="Constantia" pitchFamily="18" charset="0"/>
            </a:endParaRPr>
          </a:p>
          <a:p>
            <a:pPr algn="just"/>
            <a:endParaRPr lang="es-MX" sz="2400" dirty="0">
              <a:latin typeface="Constantia" pitchFamily="18" charset="0"/>
            </a:endParaRPr>
          </a:p>
        </p:txBody>
      </p:sp>
      <p:pic>
        <p:nvPicPr>
          <p:cNvPr id="5122" name="Picture 2" descr="ceboll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9624" y="3573016"/>
            <a:ext cx="2232248" cy="2232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3301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27</a:t>
            </a:fld>
            <a:endParaRPr lang="es-ES"/>
          </a:p>
        </p:txBody>
      </p:sp>
      <p:sp>
        <p:nvSpPr>
          <p:cNvPr id="6" name="5 CuadroTexto"/>
          <p:cNvSpPr txBox="1"/>
          <p:nvPr/>
        </p:nvSpPr>
        <p:spPr>
          <a:xfrm>
            <a:off x="323528" y="260648"/>
            <a:ext cx="8496944" cy="5262979"/>
          </a:xfrm>
          <a:prstGeom prst="rect">
            <a:avLst/>
          </a:prstGeom>
          <a:noFill/>
        </p:spPr>
        <p:txBody>
          <a:bodyPr wrap="square" rtlCol="0">
            <a:spAutoFit/>
          </a:bodyPr>
          <a:lstStyle/>
          <a:p>
            <a:pPr algn="just"/>
            <a:r>
              <a:rPr lang="es-ES" sz="2400" b="1" i="1" u="sng" dirty="0">
                <a:solidFill>
                  <a:srgbClr val="FF0000"/>
                </a:solidFill>
                <a:latin typeface="Constantia" pitchFamily="18" charset="0"/>
              </a:rPr>
              <a:t>Espinaca</a:t>
            </a:r>
            <a:r>
              <a:rPr lang="es-ES" sz="2400" b="1" u="sng" dirty="0">
                <a:solidFill>
                  <a:srgbClr val="FF0000"/>
                </a:solidFill>
                <a:latin typeface="Constantia" pitchFamily="18" charset="0"/>
              </a:rPr>
              <a:t>:</a:t>
            </a:r>
            <a:r>
              <a:rPr lang="es-ES" sz="2400" b="1" dirty="0">
                <a:solidFill>
                  <a:srgbClr val="FF0000"/>
                </a:solidFill>
                <a:latin typeface="Constantia" pitchFamily="18" charset="0"/>
              </a:rPr>
              <a:t> </a:t>
            </a:r>
            <a:r>
              <a:rPr lang="es-ES" sz="2400" dirty="0">
                <a:latin typeface="Constantia" pitchFamily="18" charset="0"/>
              </a:rPr>
              <a:t>es rica en sales minerales y oligoelementos. Contiene vitaminas A y C y clorofila. Es beneficiosa en tratamiento de estados anémicos y previene el cáncer de pulmón</a:t>
            </a:r>
            <a:r>
              <a:rPr lang="es-ES" sz="2400" dirty="0" smtClean="0">
                <a:latin typeface="Constantia" pitchFamily="18" charset="0"/>
              </a:rPr>
              <a:t>.</a:t>
            </a:r>
          </a:p>
          <a:p>
            <a:pPr algn="just"/>
            <a:endParaRPr lang="es-ES" sz="2400" dirty="0" smtClean="0">
              <a:latin typeface="Constantia" pitchFamily="18" charset="0"/>
            </a:endParaRPr>
          </a:p>
          <a:p>
            <a:pPr algn="just"/>
            <a:endParaRPr lang="es-ES" sz="2400" dirty="0">
              <a:latin typeface="Constantia" pitchFamily="18" charset="0"/>
            </a:endParaRPr>
          </a:p>
          <a:p>
            <a:pPr algn="just"/>
            <a:endParaRPr lang="es-ES" sz="2400" dirty="0">
              <a:latin typeface="Constantia" pitchFamily="18" charset="0"/>
            </a:endParaRPr>
          </a:p>
          <a:p>
            <a:pPr algn="just"/>
            <a:r>
              <a:rPr lang="es-ES" sz="2400" b="1" i="1" u="sng" dirty="0">
                <a:solidFill>
                  <a:srgbClr val="FF0000"/>
                </a:solidFill>
                <a:latin typeface="Constantia" pitchFamily="18" charset="0"/>
              </a:rPr>
              <a:t>Garbanzos</a:t>
            </a:r>
            <a:r>
              <a:rPr lang="es-ES" sz="2400" b="1" u="sng" dirty="0">
                <a:solidFill>
                  <a:srgbClr val="FF0000"/>
                </a:solidFill>
                <a:latin typeface="Constantia" pitchFamily="18" charset="0"/>
              </a:rPr>
              <a:t>:</a:t>
            </a:r>
            <a:r>
              <a:rPr lang="es-ES" sz="2400" b="1" dirty="0">
                <a:solidFill>
                  <a:srgbClr val="FF0000"/>
                </a:solidFill>
                <a:latin typeface="Constantia" pitchFamily="18" charset="0"/>
              </a:rPr>
              <a:t> </a:t>
            </a:r>
            <a:r>
              <a:rPr lang="es-ES" sz="2400" dirty="0">
                <a:latin typeface="Constantia" pitchFamily="18" charset="0"/>
              </a:rPr>
              <a:t>previene trastornos cardiovasculares por su alto contenido en fosfatos y, sobre todo, en magnesio. Se aconseja contra el estreñimiento al contener mucha fibra. Además reduce el colesterol en sangre y previene el cáncer de páncreas</a:t>
            </a:r>
            <a:r>
              <a:rPr lang="es-ES" sz="2400" dirty="0" smtClean="0">
                <a:latin typeface="Constantia" pitchFamily="18" charset="0"/>
              </a:rPr>
              <a:t>.</a:t>
            </a:r>
          </a:p>
          <a:p>
            <a:pPr algn="just"/>
            <a:endParaRPr lang="es-ES" sz="2400" b="1" dirty="0">
              <a:latin typeface="Constantia" pitchFamily="18" charset="0"/>
            </a:endParaRPr>
          </a:p>
          <a:p>
            <a:pPr algn="just"/>
            <a:endParaRPr lang="es-MX" sz="2400" dirty="0">
              <a:latin typeface="Constantia" pitchFamily="18" charset="0"/>
            </a:endParaRPr>
          </a:p>
          <a:p>
            <a:endParaRPr lang="es-MX" sz="2400" dirty="0">
              <a:latin typeface="Constantia" pitchFamily="18" charset="0"/>
            </a:endParaRPr>
          </a:p>
        </p:txBody>
      </p:sp>
      <p:pic>
        <p:nvPicPr>
          <p:cNvPr id="6146" name="Picture 2" descr="espinaca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312" y="1484784"/>
            <a:ext cx="1066800" cy="101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3" descr="8426904170090_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5013176"/>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5707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28</a:t>
            </a:fld>
            <a:endParaRPr lang="es-ES"/>
          </a:p>
        </p:txBody>
      </p:sp>
      <p:sp>
        <p:nvSpPr>
          <p:cNvPr id="6" name="5 CuadroTexto"/>
          <p:cNvSpPr txBox="1"/>
          <p:nvPr/>
        </p:nvSpPr>
        <p:spPr>
          <a:xfrm>
            <a:off x="251520" y="332656"/>
            <a:ext cx="8568952" cy="5909310"/>
          </a:xfrm>
          <a:prstGeom prst="rect">
            <a:avLst/>
          </a:prstGeom>
          <a:noFill/>
        </p:spPr>
        <p:txBody>
          <a:bodyPr wrap="square" rtlCol="0">
            <a:spAutoFit/>
          </a:bodyPr>
          <a:lstStyle/>
          <a:p>
            <a:pPr algn="just"/>
            <a:r>
              <a:rPr lang="es-ES" sz="2000" b="1" i="1" u="sng" dirty="0">
                <a:solidFill>
                  <a:srgbClr val="FF0000"/>
                </a:solidFill>
                <a:latin typeface="Constantia" pitchFamily="18" charset="0"/>
              </a:rPr>
              <a:t>Judías blancas y lentejas</a:t>
            </a:r>
            <a:r>
              <a:rPr lang="es-ES" sz="2000" u="sng" dirty="0">
                <a:latin typeface="Constantia" pitchFamily="18" charset="0"/>
              </a:rPr>
              <a:t>:</a:t>
            </a:r>
            <a:r>
              <a:rPr lang="es-ES" sz="2000" dirty="0">
                <a:latin typeface="Constantia" pitchFamily="18" charset="0"/>
              </a:rPr>
              <a:t> gran aporte de minerales y vitaminas, media taza diaria reduce el colesterol hasta en un l0%. Regula los niveles de azúcar en sangre. Previene el cáncer de páncreas y tiene un alto contenido en fibra, por lo que puede producir gases.</a:t>
            </a:r>
            <a:endParaRPr lang="es-MX" sz="2000" dirty="0">
              <a:latin typeface="Constantia" pitchFamily="18" charset="0"/>
            </a:endParaRPr>
          </a:p>
          <a:p>
            <a:pPr algn="just"/>
            <a:endParaRPr lang="en-US" sz="2000" dirty="0" smtClean="0">
              <a:latin typeface="Constantia" pitchFamily="18" charset="0"/>
            </a:endParaRPr>
          </a:p>
          <a:p>
            <a:pPr algn="just"/>
            <a:endParaRPr lang="es-ES" sz="2000" b="1" i="1" u="sng" dirty="0" smtClean="0">
              <a:solidFill>
                <a:srgbClr val="FF0000"/>
              </a:solidFill>
              <a:latin typeface="Constantia" pitchFamily="18" charset="0"/>
            </a:endParaRPr>
          </a:p>
          <a:p>
            <a:pPr algn="just"/>
            <a:r>
              <a:rPr lang="es-ES" sz="2000" b="1" i="1" u="sng" dirty="0" smtClean="0">
                <a:solidFill>
                  <a:srgbClr val="FF0000"/>
                </a:solidFill>
                <a:latin typeface="Constantia" pitchFamily="18" charset="0"/>
              </a:rPr>
              <a:t>Limón</a:t>
            </a:r>
            <a:r>
              <a:rPr lang="es-ES" sz="2000" b="1" i="1" u="sng" dirty="0">
                <a:solidFill>
                  <a:srgbClr val="FF0000"/>
                </a:solidFill>
                <a:latin typeface="Constantia" pitchFamily="18" charset="0"/>
              </a:rPr>
              <a:t>:</a:t>
            </a:r>
            <a:r>
              <a:rPr lang="es-ES" sz="2000" i="1" dirty="0">
                <a:latin typeface="Constantia" pitchFamily="18" charset="0"/>
              </a:rPr>
              <a:t> </a:t>
            </a:r>
            <a:r>
              <a:rPr lang="es-ES" sz="2000" dirty="0">
                <a:latin typeface="Constantia" pitchFamily="18" charset="0"/>
              </a:rPr>
              <a:t>bajo en calorías es muy rico en pectinas, una fibra soluble que se encuentra en la pulpa y en la capa blanca que hay debajo de la corteza. Aunque contiene vitamina B, lo más importante en su aporte en vitamina C (50 mg/100 </a:t>
            </a:r>
            <a:r>
              <a:rPr lang="es-ES" sz="2000" dirty="0" err="1">
                <a:latin typeface="Constantia" pitchFamily="18" charset="0"/>
              </a:rPr>
              <a:t>grs</a:t>
            </a:r>
            <a:r>
              <a:rPr lang="es-ES" sz="2000" dirty="0">
                <a:latin typeface="Constantia" pitchFamily="18" charset="0"/>
              </a:rPr>
              <a:t>.), por lo que un limón de tamaño mediano cubre las necesidad diaria de esta vitamina. Es abundante en magnesio, hierro, fósforo, calcio, potasio, azufre, zinc, yodo y cobre.</a:t>
            </a:r>
            <a:endParaRPr lang="es-MX" sz="2000" dirty="0">
              <a:latin typeface="Constantia" pitchFamily="18" charset="0"/>
            </a:endParaRPr>
          </a:p>
          <a:p>
            <a:pPr algn="just"/>
            <a:endParaRPr lang="en-US" sz="2000" dirty="0" smtClean="0">
              <a:latin typeface="Constantia" pitchFamily="18" charset="0"/>
            </a:endParaRPr>
          </a:p>
          <a:p>
            <a:pPr algn="just"/>
            <a:r>
              <a:rPr lang="es-ES" sz="2000" dirty="0">
                <a:latin typeface="Constantia" pitchFamily="18" charset="0"/>
              </a:rPr>
              <a:t>Es depurativo además de anticancerígeno, astringente, antioxidante y antiséptico gracias a los ácidos que contiene: cítrico, málico, acético y fórmico, además de varios flavonoides. Mejora las digestiones y es muy útil  en problemas gástricos por su poder astringente y antiséptico. Beber su zumo antes de las comidas desintoxica el intestino y reduce el apetito. </a:t>
            </a:r>
            <a:endParaRPr lang="es-MX" sz="2000" dirty="0">
              <a:latin typeface="Constantia" pitchFamily="18" charset="0"/>
            </a:endParaRPr>
          </a:p>
          <a:p>
            <a:pPr algn="just"/>
            <a:endParaRPr lang="es-MX" sz="2000" dirty="0">
              <a:latin typeface="Constantia" pitchFamily="18" charset="0"/>
            </a:endParaRPr>
          </a:p>
        </p:txBody>
      </p:sp>
      <p:pic>
        <p:nvPicPr>
          <p:cNvPr id="7170" name="Picture 2" descr="cd710f076_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22700" y="1382713"/>
            <a:ext cx="1143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Picture 3" descr="lentejas_armunn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10501" y="1340421"/>
            <a:ext cx="1133475" cy="792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4" descr="limon_peq"/>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08304" y="5850668"/>
            <a:ext cx="1111538" cy="1007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659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29</a:t>
            </a:fld>
            <a:endParaRPr lang="es-ES"/>
          </a:p>
        </p:txBody>
      </p:sp>
      <p:sp>
        <p:nvSpPr>
          <p:cNvPr id="6" name="5 CuadroTexto"/>
          <p:cNvSpPr txBox="1"/>
          <p:nvPr/>
        </p:nvSpPr>
        <p:spPr>
          <a:xfrm>
            <a:off x="251520" y="260648"/>
            <a:ext cx="8496944" cy="6370975"/>
          </a:xfrm>
          <a:prstGeom prst="rect">
            <a:avLst/>
          </a:prstGeom>
          <a:noFill/>
        </p:spPr>
        <p:txBody>
          <a:bodyPr wrap="square" rtlCol="0">
            <a:spAutoFit/>
          </a:bodyPr>
          <a:lstStyle/>
          <a:p>
            <a:pPr algn="just"/>
            <a:r>
              <a:rPr lang="es-ES" sz="2400" dirty="0">
                <a:latin typeface="Constantia" pitchFamily="18" charset="0"/>
              </a:rPr>
              <a:t>Previene la formación de cálculos renales y facilita su disolución, ayuda a recuperar epitelios dañados en casos de problemas respiratorios, su poder antiséptico es muy útil en resfriados, faringitis, bronquitis, etc.; su zumo, endulzado con miel, suaviza la garganta y la desinfecta</a:t>
            </a:r>
            <a:r>
              <a:rPr lang="es-ES" sz="2400" dirty="0" smtClean="0">
                <a:latin typeface="Constantia" pitchFamily="18" charset="0"/>
              </a:rPr>
              <a:t>.</a:t>
            </a:r>
          </a:p>
          <a:p>
            <a:pPr algn="just"/>
            <a:endParaRPr lang="es-MX" sz="2400" dirty="0">
              <a:latin typeface="Constantia" pitchFamily="18" charset="0"/>
            </a:endParaRPr>
          </a:p>
          <a:p>
            <a:pPr algn="just"/>
            <a:r>
              <a:rPr lang="es-ES" sz="2400" dirty="0">
                <a:latin typeface="Constantia" pitchFamily="18" charset="0"/>
              </a:rPr>
              <a:t>Mejora la circulación sanguínea debido a la vitamina C y los flavonoides, </a:t>
            </a:r>
            <a:r>
              <a:rPr lang="es-ES" sz="2400" dirty="0" smtClean="0">
                <a:latin typeface="Constantia" pitchFamily="18" charset="0"/>
              </a:rPr>
              <a:t>previene </a:t>
            </a:r>
            <a:r>
              <a:rPr lang="es-ES" sz="2400" dirty="0">
                <a:latin typeface="Constantia" pitchFamily="18" charset="0"/>
              </a:rPr>
              <a:t>la formación de trombos y refuerza los capilares y la elasticidad de las arterias. Ayuda a combatir la anemia, favoreciendo la absorción del hierro que contengan los alimentos ingeridos por su contenido en vitamina C</a:t>
            </a:r>
            <a:r>
              <a:rPr lang="es-ES" sz="2400" dirty="0" smtClean="0">
                <a:latin typeface="Constantia" pitchFamily="18" charset="0"/>
              </a:rPr>
              <a:t>.</a:t>
            </a:r>
          </a:p>
          <a:p>
            <a:pPr algn="just"/>
            <a:endParaRPr lang="es-MX" sz="2400" dirty="0">
              <a:latin typeface="Constantia" pitchFamily="18" charset="0"/>
            </a:endParaRPr>
          </a:p>
          <a:p>
            <a:pPr algn="just"/>
            <a:r>
              <a:rPr lang="es-ES" sz="2400" dirty="0">
                <a:latin typeface="Constantia" pitchFamily="18" charset="0"/>
              </a:rPr>
              <a:t>El zumo de limón diluido, ya sea en enfermedades con virus o bacterias, ayuda al crecimiento de glóbulos blancos y ayuda a bajar la fiebre. Refuerza las uña frágiles y es muy eficaz en caso de seborrea o exceso de grasa en el pelo.</a:t>
            </a:r>
            <a:endParaRPr lang="es-MX" sz="2400" dirty="0">
              <a:latin typeface="Constantia" pitchFamily="18" charset="0"/>
            </a:endParaRPr>
          </a:p>
          <a:p>
            <a:pPr algn="just"/>
            <a:endParaRPr lang="es-MX" sz="2400" dirty="0">
              <a:latin typeface="Constantia" pitchFamily="18" charset="0"/>
            </a:endParaRPr>
          </a:p>
        </p:txBody>
      </p:sp>
    </p:spTree>
    <p:extLst>
      <p:ext uri="{BB962C8B-B14F-4D97-AF65-F5344CB8AC3E}">
        <p14:creationId xmlns="" xmlns:p14="http://schemas.microsoft.com/office/powerpoint/2010/main" val="266842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285860"/>
            <a:ext cx="8229600" cy="4389437"/>
          </a:xfrm>
        </p:spPr>
        <p:txBody>
          <a:bodyPr/>
          <a:lstStyle/>
          <a:p>
            <a:pPr lvl="0" algn="just"/>
            <a:r>
              <a:rPr lang="es-MX" dirty="0" smtClean="0"/>
              <a:t>Evaluar el estado nutricional  y </a:t>
            </a:r>
            <a:r>
              <a:rPr lang="es-ES_tradnl" dirty="0" smtClean="0"/>
              <a:t>realizar el diagnóstico sindrómico, diferencial y positivo, así como explicar el pronóstico, las complicaciones y el manejo dietético de los principales trastornos nutricionales. </a:t>
            </a:r>
            <a:endParaRPr lang="es-MX" dirty="0" smtClean="0"/>
          </a:p>
          <a:p>
            <a:pPr algn="just">
              <a:buNone/>
            </a:pPr>
            <a:r>
              <a:rPr lang="es-ES_tradnl" dirty="0" smtClean="0"/>
              <a:t> </a:t>
            </a:r>
            <a:endParaRPr lang="es-MX" dirty="0" smtClean="0"/>
          </a:p>
          <a:p>
            <a:pPr lvl="0" algn="just"/>
            <a:r>
              <a:rPr lang="es-ES_tradnl" dirty="0" smtClean="0"/>
              <a:t>Realizar actividades de promoción de salud, prevenir y tratar la M.P.E., la obesidad de causa exógena y las avitaminosis.</a:t>
            </a:r>
            <a:endParaRPr lang="es-MX" dirty="0" smtClean="0"/>
          </a:p>
          <a:p>
            <a:pPr algn="just"/>
            <a:endParaRPr lang="es-MX" dirty="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30</a:t>
            </a:fld>
            <a:endParaRPr lang="es-ES"/>
          </a:p>
        </p:txBody>
      </p:sp>
      <p:sp>
        <p:nvSpPr>
          <p:cNvPr id="6" name="5 CuadroTexto"/>
          <p:cNvSpPr txBox="1"/>
          <p:nvPr/>
        </p:nvSpPr>
        <p:spPr>
          <a:xfrm>
            <a:off x="323528" y="332656"/>
            <a:ext cx="8496944" cy="4893647"/>
          </a:xfrm>
          <a:prstGeom prst="rect">
            <a:avLst/>
          </a:prstGeom>
          <a:noFill/>
        </p:spPr>
        <p:txBody>
          <a:bodyPr wrap="square" rtlCol="0">
            <a:spAutoFit/>
          </a:bodyPr>
          <a:lstStyle/>
          <a:p>
            <a:pPr algn="just"/>
            <a:r>
              <a:rPr lang="es-ES" sz="2400" b="1" i="1" u="sng" dirty="0">
                <a:solidFill>
                  <a:srgbClr val="FF0000"/>
                </a:solidFill>
                <a:latin typeface="Constantia" pitchFamily="18" charset="0"/>
              </a:rPr>
              <a:t>Manzana</a:t>
            </a:r>
            <a:r>
              <a:rPr lang="es-ES" sz="2400" b="1" u="sng" dirty="0">
                <a:solidFill>
                  <a:srgbClr val="FF0000"/>
                </a:solidFill>
                <a:latin typeface="Constantia" pitchFamily="18" charset="0"/>
              </a:rPr>
              <a:t>:</a:t>
            </a:r>
            <a:r>
              <a:rPr lang="es-ES" sz="2400" b="1" dirty="0">
                <a:solidFill>
                  <a:srgbClr val="FF0000"/>
                </a:solidFill>
                <a:latin typeface="Constantia" pitchFamily="18" charset="0"/>
              </a:rPr>
              <a:t> </a:t>
            </a:r>
            <a:r>
              <a:rPr lang="es-ES" sz="2400" dirty="0">
                <a:latin typeface="Constantia" pitchFamily="18" charset="0"/>
              </a:rPr>
              <a:t>su alto contenido en flavonoides reduce el riesgo de cáncer, infarto de miocardio y otras afecciones cardiacas pues, por un lado, retrasa el daño celular que producen los radicales libres, previniendo así los tumores y, por otro, evita la oxidación de los lípidos en las arterias, impidiendo la formación de placas que obstruyan el flujo sanguíneo. Contiene fibra, hierro, calcio, magnesio, potasio, azúcares y vitamina A y C.</a:t>
            </a:r>
            <a:endParaRPr lang="es-MX" sz="2400" dirty="0">
              <a:latin typeface="Constantia" pitchFamily="18" charset="0"/>
            </a:endParaRPr>
          </a:p>
          <a:p>
            <a:pPr algn="just"/>
            <a:r>
              <a:rPr lang="es-ES" sz="2400" dirty="0">
                <a:latin typeface="Constantia" pitchFamily="18" charset="0"/>
              </a:rPr>
              <a:t>La pectina, fibra soluble muy abundante en la manzana, combinada con otras fibras, flavonoides, azúcares y vitaminas produce cambios en el metabolismo hepático y biliar reduciendo el colesterol. Reduce la tasa de glucosa en los diabéticos de tipo 2. </a:t>
            </a:r>
            <a:endParaRPr lang="es-MX" sz="2400" dirty="0">
              <a:latin typeface="Constantia" pitchFamily="18" charset="0"/>
            </a:endParaRPr>
          </a:p>
          <a:p>
            <a:pPr algn="just"/>
            <a:endParaRPr lang="es-MX" sz="2400" dirty="0">
              <a:latin typeface="Constantia" pitchFamily="18" charset="0"/>
            </a:endParaRPr>
          </a:p>
        </p:txBody>
      </p:sp>
      <p:pic>
        <p:nvPicPr>
          <p:cNvPr id="8194" name="Picture 2" descr="manzan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4288" y="4928927"/>
            <a:ext cx="1512168" cy="1530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3557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31</a:t>
            </a:fld>
            <a:endParaRPr lang="es-ES"/>
          </a:p>
        </p:txBody>
      </p:sp>
      <p:sp>
        <p:nvSpPr>
          <p:cNvPr id="6" name="5 CuadroTexto"/>
          <p:cNvSpPr txBox="1"/>
          <p:nvPr/>
        </p:nvSpPr>
        <p:spPr>
          <a:xfrm>
            <a:off x="323528" y="332656"/>
            <a:ext cx="8568952" cy="5262979"/>
          </a:xfrm>
          <a:prstGeom prst="rect">
            <a:avLst/>
          </a:prstGeom>
          <a:noFill/>
        </p:spPr>
        <p:txBody>
          <a:bodyPr wrap="square" rtlCol="0">
            <a:spAutoFit/>
          </a:bodyPr>
          <a:lstStyle/>
          <a:p>
            <a:pPr algn="just"/>
            <a:r>
              <a:rPr lang="es-ES" sz="2400" b="1" i="1" u="sng" dirty="0">
                <a:solidFill>
                  <a:srgbClr val="FF0000"/>
                </a:solidFill>
                <a:latin typeface="Constantia" pitchFamily="18" charset="0"/>
              </a:rPr>
              <a:t>Naranja</a:t>
            </a:r>
            <a:r>
              <a:rPr lang="es-ES" sz="2400" b="1" u="sng" dirty="0">
                <a:solidFill>
                  <a:srgbClr val="FF0000"/>
                </a:solidFill>
                <a:latin typeface="Constantia" pitchFamily="18" charset="0"/>
              </a:rPr>
              <a:t>: </a:t>
            </a:r>
            <a:r>
              <a:rPr lang="es-ES" sz="2400" dirty="0">
                <a:latin typeface="Constantia" pitchFamily="18" charset="0"/>
              </a:rPr>
              <a:t> es rica en vitamina C, potasio, </a:t>
            </a:r>
            <a:r>
              <a:rPr lang="es-ES" sz="2400" dirty="0" err="1">
                <a:latin typeface="Constantia" pitchFamily="18" charset="0"/>
              </a:rPr>
              <a:t>betacaroteno</a:t>
            </a:r>
            <a:r>
              <a:rPr lang="es-ES" sz="2400" dirty="0">
                <a:latin typeface="Constantia" pitchFamily="18" charset="0"/>
              </a:rPr>
              <a:t> y antioxidantes. Previene los ataques de asma, la bronquitis, la arterioesclerosis y varios tipos de cáncer: el de mama, estómago y páncreas. </a:t>
            </a:r>
            <a:endParaRPr lang="es-ES" sz="2400" dirty="0" smtClean="0">
              <a:latin typeface="Constantia" pitchFamily="18" charset="0"/>
            </a:endParaRPr>
          </a:p>
          <a:p>
            <a:pPr algn="just"/>
            <a:endParaRPr lang="es-MX" sz="2400" dirty="0">
              <a:latin typeface="Constantia" pitchFamily="18" charset="0"/>
            </a:endParaRPr>
          </a:p>
          <a:p>
            <a:pPr algn="just"/>
            <a:r>
              <a:rPr lang="es-ES" sz="2400" dirty="0">
                <a:latin typeface="Constantia" pitchFamily="18" charset="0"/>
              </a:rPr>
              <a:t>Una </a:t>
            </a:r>
            <a:r>
              <a:rPr lang="es-ES" sz="2400" dirty="0" smtClean="0">
                <a:latin typeface="Constantia" pitchFamily="18" charset="0"/>
              </a:rPr>
              <a:t>tesis </a:t>
            </a:r>
            <a:r>
              <a:rPr lang="es-ES" sz="2400" dirty="0">
                <a:latin typeface="Constantia" pitchFamily="18" charset="0"/>
              </a:rPr>
              <a:t>publicada en el 2003 señala a las </a:t>
            </a:r>
            <a:r>
              <a:rPr lang="es-ES" sz="2400" dirty="0" err="1">
                <a:latin typeface="Constantia" pitchFamily="18" charset="0"/>
              </a:rPr>
              <a:t>flavononas</a:t>
            </a:r>
            <a:r>
              <a:rPr lang="es-ES" sz="2400" dirty="0">
                <a:latin typeface="Constantia" pitchFamily="18" charset="0"/>
              </a:rPr>
              <a:t>, </a:t>
            </a:r>
            <a:r>
              <a:rPr lang="es-ES" sz="2400" dirty="0" smtClean="0">
                <a:latin typeface="Constantia" pitchFamily="18" charset="0"/>
              </a:rPr>
              <a:t>abundantes </a:t>
            </a:r>
            <a:r>
              <a:rPr lang="es-ES" sz="2400" dirty="0">
                <a:latin typeface="Constantia" pitchFamily="18" charset="0"/>
              </a:rPr>
              <a:t>en los cítricos, como preventivas del cáncer de colon y mama, además de mejorar la circulación venosa y arterial por ser </a:t>
            </a:r>
            <a:r>
              <a:rPr lang="es-ES" sz="2400" dirty="0" err="1">
                <a:latin typeface="Constantia" pitchFamily="18" charset="0"/>
              </a:rPr>
              <a:t>antiagregantes</a:t>
            </a:r>
            <a:r>
              <a:rPr lang="es-ES" sz="2400" dirty="0">
                <a:latin typeface="Constantia" pitchFamily="18" charset="0"/>
              </a:rPr>
              <a:t>, vasodilatadoras y </a:t>
            </a:r>
            <a:r>
              <a:rPr lang="es-ES" sz="2400" dirty="0" err="1">
                <a:latin typeface="Constantia" pitchFamily="18" charset="0"/>
              </a:rPr>
              <a:t>antiadhesivas</a:t>
            </a:r>
            <a:r>
              <a:rPr lang="es-ES" sz="2400" dirty="0">
                <a:latin typeface="Constantia" pitchFamily="18" charset="0"/>
              </a:rPr>
              <a:t> a nivel plasmático. También son analgésicas, antiinflamatorias y antialérgicas. Tanto la naranja como su jugo pueden agravar la acidez de estómago, pero esto solo sucede en algunas personas ya que en otras empeora el síntoma de reflujo.</a:t>
            </a:r>
            <a:endParaRPr lang="es-MX" sz="2400" dirty="0">
              <a:latin typeface="Constantia" pitchFamily="18" charset="0"/>
            </a:endParaRPr>
          </a:p>
          <a:p>
            <a:pPr algn="just"/>
            <a:endParaRPr lang="es-MX" sz="2400" dirty="0">
              <a:latin typeface="Constantia" pitchFamily="18" charset="0"/>
            </a:endParaRPr>
          </a:p>
        </p:txBody>
      </p:sp>
    </p:spTree>
    <p:extLst>
      <p:ext uri="{BB962C8B-B14F-4D97-AF65-F5344CB8AC3E}">
        <p14:creationId xmlns="" xmlns:p14="http://schemas.microsoft.com/office/powerpoint/2010/main" val="2402894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32</a:t>
            </a:fld>
            <a:endParaRPr lang="es-ES"/>
          </a:p>
        </p:txBody>
      </p:sp>
      <p:sp>
        <p:nvSpPr>
          <p:cNvPr id="6" name="5 CuadroTexto"/>
          <p:cNvSpPr txBox="1"/>
          <p:nvPr/>
        </p:nvSpPr>
        <p:spPr>
          <a:xfrm>
            <a:off x="251520" y="404664"/>
            <a:ext cx="8568952" cy="2677656"/>
          </a:xfrm>
          <a:prstGeom prst="rect">
            <a:avLst/>
          </a:prstGeom>
          <a:noFill/>
        </p:spPr>
        <p:txBody>
          <a:bodyPr wrap="square" rtlCol="0">
            <a:spAutoFit/>
          </a:bodyPr>
          <a:lstStyle/>
          <a:p>
            <a:pPr algn="just"/>
            <a:r>
              <a:rPr lang="es-ES" sz="2400" b="1" i="1" u="sng" dirty="0">
                <a:solidFill>
                  <a:srgbClr val="FF0000"/>
                </a:solidFill>
                <a:latin typeface="Constantia" pitchFamily="18" charset="0"/>
              </a:rPr>
              <a:t>Patata (papa)</a:t>
            </a:r>
            <a:r>
              <a:rPr lang="es-ES" sz="2400" b="1" u="sng" dirty="0">
                <a:solidFill>
                  <a:srgbClr val="FF0000"/>
                </a:solidFill>
                <a:latin typeface="Constantia" pitchFamily="18" charset="0"/>
              </a:rPr>
              <a:t>:</a:t>
            </a:r>
            <a:r>
              <a:rPr lang="es-ES" sz="2400" b="1" dirty="0">
                <a:solidFill>
                  <a:srgbClr val="FF0000"/>
                </a:solidFill>
                <a:latin typeface="Constantia" pitchFamily="18" charset="0"/>
              </a:rPr>
              <a:t> </a:t>
            </a:r>
            <a:r>
              <a:rPr lang="es-ES" sz="2400" dirty="0">
                <a:latin typeface="Constantia" pitchFamily="18" charset="0"/>
              </a:rPr>
              <a:t>rica en vitaminas y minerales. Contiene inhibidores de proteasa, que son anticancerígenos. La patata cocida o asada, con la piel, previene la hipertensión y los accidentes cardiovasculares. Su zumo, en pequeñas cantidades es útil para reumáticos, artríticos y ulcerosos por su gran poder </a:t>
            </a:r>
            <a:r>
              <a:rPr lang="es-ES" sz="2400" dirty="0" err="1">
                <a:latin typeface="Constantia" pitchFamily="18" charset="0"/>
              </a:rPr>
              <a:t>alcalinizante</a:t>
            </a:r>
            <a:r>
              <a:rPr lang="es-ES" sz="2400" dirty="0">
                <a:latin typeface="Constantia" pitchFamily="18" charset="0"/>
              </a:rPr>
              <a:t>.     </a:t>
            </a:r>
            <a:endParaRPr lang="es-MX" sz="2400" dirty="0">
              <a:latin typeface="Constantia" pitchFamily="18" charset="0"/>
            </a:endParaRPr>
          </a:p>
          <a:p>
            <a:pPr algn="just"/>
            <a:endParaRPr lang="es-MX" sz="2400" dirty="0">
              <a:latin typeface="Constantia" pitchFamily="18" charset="0"/>
            </a:endParaRPr>
          </a:p>
        </p:txBody>
      </p:sp>
      <p:pic>
        <p:nvPicPr>
          <p:cNvPr id="9218" name="Picture 2" descr="patat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15100" y="3886200"/>
            <a:ext cx="1847056" cy="1847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3309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33</a:t>
            </a:fld>
            <a:endParaRPr lang="es-ES"/>
          </a:p>
        </p:txBody>
      </p:sp>
      <p:sp>
        <p:nvSpPr>
          <p:cNvPr id="6" name="5 CuadroTexto"/>
          <p:cNvSpPr txBox="1"/>
          <p:nvPr/>
        </p:nvSpPr>
        <p:spPr>
          <a:xfrm>
            <a:off x="251520" y="260648"/>
            <a:ext cx="8640960" cy="5632311"/>
          </a:xfrm>
          <a:prstGeom prst="rect">
            <a:avLst/>
          </a:prstGeom>
          <a:noFill/>
        </p:spPr>
        <p:txBody>
          <a:bodyPr wrap="square" rtlCol="0">
            <a:spAutoFit/>
          </a:bodyPr>
          <a:lstStyle/>
          <a:p>
            <a:pPr algn="just"/>
            <a:r>
              <a:rPr lang="es-ES" sz="2400" b="1" i="1" u="sng" dirty="0">
                <a:solidFill>
                  <a:srgbClr val="FF0000"/>
                </a:solidFill>
                <a:latin typeface="Constantia" pitchFamily="18" charset="0"/>
              </a:rPr>
              <a:t>Piña</a:t>
            </a:r>
            <a:r>
              <a:rPr lang="es-ES" sz="2400" b="1" u="sng" dirty="0">
                <a:solidFill>
                  <a:srgbClr val="FF0000"/>
                </a:solidFill>
                <a:latin typeface="Constantia" pitchFamily="18" charset="0"/>
              </a:rPr>
              <a:t>: </a:t>
            </a:r>
            <a:r>
              <a:rPr lang="es-ES" sz="2400" dirty="0">
                <a:latin typeface="Constantia" pitchFamily="18" charset="0"/>
              </a:rPr>
              <a:t> su consumo antes de la comida resultan </a:t>
            </a:r>
            <a:r>
              <a:rPr lang="es-ES" sz="2400" dirty="0" err="1">
                <a:latin typeface="Constantia" pitchFamily="18" charset="0"/>
              </a:rPr>
              <a:t>saciante</a:t>
            </a:r>
            <a:r>
              <a:rPr lang="es-ES" sz="2400" dirty="0">
                <a:latin typeface="Constantia" pitchFamily="18" charset="0"/>
              </a:rPr>
              <a:t> y su aporte en fibra combate el estreñimiento. Al contener la enzima </a:t>
            </a:r>
            <a:r>
              <a:rPr lang="es-ES" sz="2400" dirty="0" err="1">
                <a:latin typeface="Constantia" pitchFamily="18" charset="0"/>
              </a:rPr>
              <a:t>bromelina</a:t>
            </a:r>
            <a:r>
              <a:rPr lang="es-ES" sz="2400" dirty="0">
                <a:latin typeface="Constantia" pitchFamily="18" charset="0"/>
              </a:rPr>
              <a:t>, que facilita la digestión de las proteínas, es muy recomendable, si se toma fresca, contra la falta de jugos, que provoca una digestión lenta, o la dificultad del estómago para vaciar su </a:t>
            </a:r>
            <a:r>
              <a:rPr lang="es-ES" sz="2400" dirty="0" err="1">
                <a:latin typeface="Constantia" pitchFamily="18" charset="0"/>
              </a:rPr>
              <a:t>contenidol</a:t>
            </a:r>
            <a:r>
              <a:rPr lang="es-ES" sz="2400" dirty="0">
                <a:latin typeface="Constantia" pitchFamily="18" charset="0"/>
              </a:rPr>
              <a:t>. Es muy rica en vitamina C, ácido cítrico y málico, e importante su aporte de A, B1, B6   y E. Contiene potasio, manganeso, fósforo, calcio, magnesio, hierro y cobre. </a:t>
            </a:r>
            <a:endParaRPr lang="es-MX" sz="2400" dirty="0">
              <a:latin typeface="Constantia" pitchFamily="18" charset="0"/>
            </a:endParaRPr>
          </a:p>
          <a:p>
            <a:pPr algn="just"/>
            <a:endParaRPr lang="es-ES" sz="2400" dirty="0" smtClean="0">
              <a:latin typeface="Constantia" pitchFamily="18" charset="0"/>
            </a:endParaRPr>
          </a:p>
          <a:p>
            <a:pPr algn="just"/>
            <a:r>
              <a:rPr lang="es-ES" sz="2400" dirty="0" smtClean="0">
                <a:latin typeface="Constantia" pitchFamily="18" charset="0"/>
              </a:rPr>
              <a:t>Una </a:t>
            </a:r>
            <a:r>
              <a:rPr lang="es-ES" sz="2400" dirty="0">
                <a:latin typeface="Constantia" pitchFamily="18" charset="0"/>
              </a:rPr>
              <a:t>rodaja antes de las comidas mejora notablemente la capacidad digestiva del estómago. Es buena para prevenir enfermedades de los huesos como osteoporosis y fracturas por su alto contenido en magnesio, así como la arritmia cardiaca.  </a:t>
            </a:r>
            <a:endParaRPr lang="es-MX" sz="2400" dirty="0">
              <a:latin typeface="Constantia" pitchFamily="18" charset="0"/>
            </a:endParaRPr>
          </a:p>
          <a:p>
            <a:pPr algn="just"/>
            <a:r>
              <a:rPr lang="es-ES" sz="2400" dirty="0">
                <a:latin typeface="Constantia" pitchFamily="18" charset="0"/>
              </a:rPr>
              <a:t>“No es recomendable en la fase activa de úlcera gastroduodenal.”</a:t>
            </a:r>
            <a:endParaRPr lang="es-MX" sz="2400" dirty="0">
              <a:latin typeface="Constantia" pitchFamily="18" charset="0"/>
            </a:endParaRPr>
          </a:p>
          <a:p>
            <a:pPr algn="just"/>
            <a:endParaRPr lang="es-MX" sz="2400" dirty="0">
              <a:latin typeface="Constantia" pitchFamily="18" charset="0"/>
            </a:endParaRPr>
          </a:p>
        </p:txBody>
      </p:sp>
      <p:pic>
        <p:nvPicPr>
          <p:cNvPr id="10242" name="Picture 2" descr="Image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8304" y="5403362"/>
            <a:ext cx="972220" cy="145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3463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B7F1CDD7-EB73-4EEF-8C74-3EA90886F644}" type="slidenum">
              <a:rPr lang="es-ES" smtClean="0"/>
              <a:pPr>
                <a:defRPr/>
              </a:pPr>
              <a:t>34</a:t>
            </a:fld>
            <a:endParaRPr lang="es-ES"/>
          </a:p>
        </p:txBody>
      </p:sp>
      <p:sp>
        <p:nvSpPr>
          <p:cNvPr id="6" name="5 CuadroTexto"/>
          <p:cNvSpPr txBox="1"/>
          <p:nvPr/>
        </p:nvSpPr>
        <p:spPr>
          <a:xfrm>
            <a:off x="395536" y="404664"/>
            <a:ext cx="8280920" cy="2677656"/>
          </a:xfrm>
          <a:prstGeom prst="rect">
            <a:avLst/>
          </a:prstGeom>
          <a:noFill/>
        </p:spPr>
        <p:txBody>
          <a:bodyPr wrap="square" rtlCol="0">
            <a:spAutoFit/>
          </a:bodyPr>
          <a:lstStyle/>
          <a:p>
            <a:pPr algn="just"/>
            <a:r>
              <a:rPr lang="es-ES" sz="2400" b="1" i="1" u="sng" dirty="0">
                <a:latin typeface="Constantia" pitchFamily="18" charset="0"/>
              </a:rPr>
              <a:t>Zanahoria</a:t>
            </a:r>
            <a:r>
              <a:rPr lang="es-ES" sz="2400" b="1" u="sng" dirty="0">
                <a:latin typeface="Constantia" pitchFamily="18" charset="0"/>
              </a:rPr>
              <a:t>:</a:t>
            </a:r>
            <a:r>
              <a:rPr lang="es-ES" sz="2400" b="1" dirty="0">
                <a:latin typeface="Constantia" pitchFamily="18" charset="0"/>
              </a:rPr>
              <a:t> </a:t>
            </a:r>
            <a:r>
              <a:rPr lang="es-ES" sz="2400" dirty="0">
                <a:latin typeface="Constantia" pitchFamily="18" charset="0"/>
              </a:rPr>
              <a:t>contiene </a:t>
            </a:r>
            <a:r>
              <a:rPr lang="es-ES" sz="2400" dirty="0" err="1">
                <a:latin typeface="Constantia" pitchFamily="18" charset="0"/>
              </a:rPr>
              <a:t>betacaroteno</a:t>
            </a:r>
            <a:r>
              <a:rPr lang="es-ES" sz="2400" dirty="0">
                <a:latin typeface="Constantia" pitchFamily="18" charset="0"/>
              </a:rPr>
              <a:t> -provitamina A, un potente anticancerígeno y antioxidante. Aumenta la respuesta </a:t>
            </a:r>
            <a:r>
              <a:rPr lang="es-ES" sz="2400" dirty="0" err="1">
                <a:latin typeface="Constantia" pitchFamily="18" charset="0"/>
              </a:rPr>
              <a:t>inmunólogica</a:t>
            </a:r>
            <a:r>
              <a:rPr lang="es-ES" sz="2400" dirty="0">
                <a:latin typeface="Constantia" pitchFamily="18" charset="0"/>
              </a:rPr>
              <a:t> del organismo. Comer dos zanahorias al días reduce sensiblemente el riesgo de padecer cáncer de pulmón. Contrarresta la ceguera nocturna y mejora las enfermedades degenerativas de los ojos.  </a:t>
            </a:r>
            <a:endParaRPr lang="es-MX" sz="2400" dirty="0">
              <a:latin typeface="Constantia" pitchFamily="18" charset="0"/>
            </a:endParaRPr>
          </a:p>
          <a:p>
            <a:pPr algn="just"/>
            <a:endParaRPr lang="es-MX" sz="2400" dirty="0">
              <a:latin typeface="Constantia" pitchFamily="18" charset="0"/>
            </a:endParaRPr>
          </a:p>
        </p:txBody>
      </p:sp>
      <p:pic>
        <p:nvPicPr>
          <p:cNvPr id="11266" name="Picture 2" descr="zanahor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3356" y="3052331"/>
            <a:ext cx="19431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3300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sz="3600" u="sng" dirty="0"/>
              <a:t>Nutrición en las distintas etapas de la Vida 	</a:t>
            </a:r>
            <a:r>
              <a:rPr lang="es-ES" dirty="0"/>
              <a:t/>
            </a:r>
            <a:br>
              <a:rPr lang="es-ES" dirty="0"/>
            </a:br>
            <a:endParaRPr lang="es-ES" dirty="0"/>
          </a:p>
        </p:txBody>
      </p:sp>
      <p:sp>
        <p:nvSpPr>
          <p:cNvPr id="45059" name="2 Marcador de contenido"/>
          <p:cNvSpPr>
            <a:spLocks noGrp="1"/>
          </p:cNvSpPr>
          <p:nvPr>
            <p:ph idx="1"/>
          </p:nvPr>
        </p:nvSpPr>
        <p:spPr>
          <a:xfrm>
            <a:off x="142844" y="1500175"/>
            <a:ext cx="8858312" cy="4824426"/>
          </a:xfrm>
        </p:spPr>
        <p:txBody>
          <a:bodyPr/>
          <a:lstStyle/>
          <a:p>
            <a:pPr algn="just" eaLnBrk="1" hangingPunct="1"/>
            <a:r>
              <a:rPr lang="es-ES" sz="3200" i="1" dirty="0" smtClean="0">
                <a:latin typeface="Calibri" pitchFamily="34" charset="0"/>
                <a:ea typeface="Arial" charset="0"/>
                <a:cs typeface="Arial" charset="0"/>
              </a:rPr>
              <a:t>Al nacimiento </a:t>
            </a:r>
            <a:r>
              <a:rPr lang="es-ES" sz="3200" i="1" u="sng" dirty="0" smtClean="0">
                <a:latin typeface="Calibri" pitchFamily="34" charset="0"/>
                <a:ea typeface="Arial" charset="0"/>
                <a:cs typeface="Arial" charset="0"/>
              </a:rPr>
              <a:t>no</a:t>
            </a:r>
            <a:r>
              <a:rPr lang="es-ES" sz="3200" i="1" dirty="0" smtClean="0">
                <a:latin typeface="Calibri" pitchFamily="34" charset="0"/>
                <a:ea typeface="Arial" charset="0"/>
                <a:cs typeface="Arial" charset="0"/>
              </a:rPr>
              <a:t> están presentes condiciones  fisiológicas para ingerir, digerir y absorber completamente algunos nutrientes  </a:t>
            </a:r>
          </a:p>
          <a:p>
            <a:pPr algn="just" eaLnBrk="1" hangingPunct="1"/>
            <a:r>
              <a:rPr lang="es-ES" sz="3200" i="1" dirty="0" smtClean="0">
                <a:latin typeface="Calibri" pitchFamily="34" charset="0"/>
                <a:ea typeface="Arial" charset="0"/>
                <a:cs typeface="Arial" charset="0"/>
              </a:rPr>
              <a:t>durante los dos primeros  años de vida se produce la maduración de los sistemas digestivo,  renal, inmunológico y neuromuscular para lograr una gradual transición de la lactancia materna exclusiva a la alimentación complementaria</a:t>
            </a:r>
          </a:p>
        </p:txBody>
      </p:sp>
    </p:spTree>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500034" y="785794"/>
            <a:ext cx="8229600" cy="1143000"/>
          </a:xfrm>
        </p:spPr>
        <p:txBody>
          <a:bodyPr/>
          <a:lstStyle/>
          <a:p>
            <a:pPr algn="ctr" eaLnBrk="1" hangingPunct="1"/>
            <a:r>
              <a:rPr lang="es-ES" dirty="0" smtClean="0"/>
              <a:t>Lactancia Materna</a:t>
            </a:r>
          </a:p>
        </p:txBody>
      </p:sp>
      <p:sp>
        <p:nvSpPr>
          <p:cNvPr id="3" name="2 Marcador de contenido"/>
          <p:cNvSpPr>
            <a:spLocks noGrp="1"/>
          </p:cNvSpPr>
          <p:nvPr>
            <p:ph idx="1"/>
          </p:nvPr>
        </p:nvSpPr>
        <p:spPr>
          <a:xfrm>
            <a:off x="357158" y="2357430"/>
            <a:ext cx="8229600" cy="3929066"/>
          </a:xfrm>
        </p:spPr>
        <p:txBody>
          <a:bodyPr rtlCol="0">
            <a:normAutofit/>
          </a:bodyPr>
          <a:lstStyle/>
          <a:p>
            <a:pPr marL="274320" indent="-274320" algn="ctr" eaLnBrk="1" fontAlgn="auto" hangingPunct="1">
              <a:spcAft>
                <a:spcPts val="0"/>
              </a:spcAft>
              <a:buClr>
                <a:schemeClr val="accent3"/>
              </a:buClr>
              <a:buFont typeface="Arial" pitchFamily="34" charset="0"/>
              <a:buChar char="•"/>
              <a:defRPr/>
            </a:pPr>
            <a:endParaRPr lang="es-ES" dirty="0"/>
          </a:p>
          <a:p>
            <a:pPr marL="274320" indent="-274320" eaLnBrk="1" fontAlgn="auto" hangingPunct="1">
              <a:spcAft>
                <a:spcPts val="0"/>
              </a:spcAft>
              <a:buClr>
                <a:schemeClr val="accent3"/>
              </a:buClr>
              <a:buFont typeface="Arial" pitchFamily="34" charset="0"/>
              <a:buChar char="•"/>
              <a:defRPr/>
            </a:pPr>
            <a:endParaRPr lang="es-ES" dirty="0"/>
          </a:p>
        </p:txBody>
      </p:sp>
      <p:sp>
        <p:nvSpPr>
          <p:cNvPr id="5" name="4 Rectángulo"/>
          <p:cNvSpPr/>
          <p:nvPr/>
        </p:nvSpPr>
        <p:spPr>
          <a:xfrm>
            <a:off x="285720" y="2428868"/>
            <a:ext cx="8643998" cy="2246769"/>
          </a:xfrm>
          <a:prstGeom prst="rect">
            <a:avLst/>
          </a:prstGeom>
        </p:spPr>
        <p:txBody>
          <a:bodyPr wrap="square">
            <a:spAutoFit/>
          </a:bodyPr>
          <a:lstStyle/>
          <a:p>
            <a:r>
              <a:rPr lang="es-MX" sz="2800" i="1" dirty="0" smtClean="0"/>
              <a:t>La lactancia materna es la alimentación con</a:t>
            </a:r>
            <a:r>
              <a:rPr lang="es-MX" sz="2800" dirty="0" smtClean="0">
                <a:hlinkClick r:id="rId3"/>
              </a:rPr>
              <a:t> </a:t>
            </a:r>
            <a:r>
              <a:rPr lang="es-MX" sz="2800" dirty="0" smtClean="0"/>
              <a:t>leche del seno materno. </a:t>
            </a:r>
            <a:endParaRPr lang="es-MX" sz="2800" i="1" dirty="0" smtClean="0"/>
          </a:p>
          <a:p>
            <a:endParaRPr lang="es-MX" sz="2800" i="1" dirty="0" smtClean="0"/>
          </a:p>
          <a:p>
            <a:pPr algn="just"/>
            <a:r>
              <a:rPr lang="es-MX" sz="2800" i="1" dirty="0" smtClean="0"/>
              <a:t> "es una forma inigualable de facilitar el alimento ideal para el crecimiento y desarrollo correcto de los niños</a:t>
            </a:r>
            <a:endParaRPr lang="es-ES" sz="2800" i="1" dirty="0"/>
          </a:p>
        </p:txBody>
      </p:sp>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Julia\Desktop\tradicional.jpg"/>
          <p:cNvPicPr>
            <a:picLocks noGrp="1" noChangeAspect="1" noChangeArrowheads="1"/>
          </p:cNvPicPr>
          <p:nvPr>
            <p:ph idx="1"/>
          </p:nvPr>
        </p:nvPicPr>
        <p:blipFill>
          <a:blip r:embed="rId2" cstate="print"/>
          <a:srcRect/>
          <a:stretch>
            <a:fillRect/>
          </a:stretch>
        </p:blipFill>
        <p:spPr bwMode="auto">
          <a:xfrm>
            <a:off x="428596" y="1643050"/>
            <a:ext cx="3071834" cy="2357454"/>
          </a:xfrm>
          <a:prstGeom prst="rect">
            <a:avLst/>
          </a:prstGeom>
          <a:noFill/>
        </p:spPr>
      </p:pic>
      <p:pic>
        <p:nvPicPr>
          <p:cNvPr id="1029" name="Picture 5" descr="C:\Users\Dr Julia\Desktop\reversa.jpg"/>
          <p:cNvPicPr>
            <a:picLocks noChangeAspect="1" noChangeArrowheads="1"/>
          </p:cNvPicPr>
          <p:nvPr/>
        </p:nvPicPr>
        <p:blipFill>
          <a:blip r:embed="rId3" cstate="print"/>
          <a:srcRect/>
          <a:stretch>
            <a:fillRect/>
          </a:stretch>
        </p:blipFill>
        <p:spPr bwMode="auto">
          <a:xfrm>
            <a:off x="5392427" y="357166"/>
            <a:ext cx="3751573" cy="4143404"/>
          </a:xfrm>
          <a:prstGeom prst="rect">
            <a:avLst/>
          </a:prstGeom>
          <a:noFill/>
        </p:spPr>
      </p:pic>
      <p:pic>
        <p:nvPicPr>
          <p:cNvPr id="1030" name="Picture 6" descr="C:\Users\Dr Julia\Desktop\gemelos.jpg"/>
          <p:cNvPicPr>
            <a:picLocks noChangeAspect="1" noChangeArrowheads="1"/>
          </p:cNvPicPr>
          <p:nvPr/>
        </p:nvPicPr>
        <p:blipFill>
          <a:blip r:embed="rId4" cstate="print"/>
          <a:srcRect/>
          <a:stretch>
            <a:fillRect/>
          </a:stretch>
        </p:blipFill>
        <p:spPr bwMode="auto">
          <a:xfrm>
            <a:off x="3000364" y="3071810"/>
            <a:ext cx="3198815" cy="3340985"/>
          </a:xfrm>
          <a:prstGeom prst="rect">
            <a:avLst/>
          </a:prstGeom>
          <a:noFill/>
        </p:spPr>
      </p:pic>
      <p:sp>
        <p:nvSpPr>
          <p:cNvPr id="11" name="10 CuadroTexto"/>
          <p:cNvSpPr txBox="1"/>
          <p:nvPr/>
        </p:nvSpPr>
        <p:spPr>
          <a:xfrm>
            <a:off x="642910" y="4357694"/>
            <a:ext cx="1762855" cy="523220"/>
          </a:xfrm>
          <a:prstGeom prst="rect">
            <a:avLst/>
          </a:prstGeom>
          <a:noFill/>
        </p:spPr>
        <p:txBody>
          <a:bodyPr wrap="none" rtlCol="0">
            <a:spAutoFit/>
          </a:bodyPr>
          <a:lstStyle/>
          <a:p>
            <a:r>
              <a:rPr lang="es-MX" sz="2800" dirty="0" smtClean="0"/>
              <a:t>Tradicional</a:t>
            </a:r>
            <a:endParaRPr lang="es-MX" sz="2800" dirty="0"/>
          </a:p>
        </p:txBody>
      </p:sp>
      <p:sp>
        <p:nvSpPr>
          <p:cNvPr id="15" name="14 CuadroTexto"/>
          <p:cNvSpPr txBox="1"/>
          <p:nvPr/>
        </p:nvSpPr>
        <p:spPr>
          <a:xfrm>
            <a:off x="7215206" y="4714884"/>
            <a:ext cx="1317925" cy="523220"/>
          </a:xfrm>
          <a:prstGeom prst="rect">
            <a:avLst/>
          </a:prstGeom>
          <a:noFill/>
        </p:spPr>
        <p:txBody>
          <a:bodyPr wrap="none" rtlCol="0">
            <a:spAutoFit/>
          </a:bodyPr>
          <a:lstStyle/>
          <a:p>
            <a:r>
              <a:rPr lang="es-MX" sz="2800" dirty="0" smtClean="0"/>
              <a:t>Reversa</a:t>
            </a:r>
          </a:p>
        </p:txBody>
      </p:sp>
      <p:sp>
        <p:nvSpPr>
          <p:cNvPr id="17" name="16 CuadroTexto"/>
          <p:cNvSpPr txBox="1"/>
          <p:nvPr/>
        </p:nvSpPr>
        <p:spPr>
          <a:xfrm>
            <a:off x="5786446" y="6143644"/>
            <a:ext cx="1465466" cy="523220"/>
          </a:xfrm>
          <a:prstGeom prst="rect">
            <a:avLst/>
          </a:prstGeom>
          <a:noFill/>
        </p:spPr>
        <p:txBody>
          <a:bodyPr wrap="none" rtlCol="0">
            <a:spAutoFit/>
          </a:bodyPr>
          <a:lstStyle/>
          <a:p>
            <a:r>
              <a:rPr lang="es-MX" sz="2800" dirty="0" smtClean="0"/>
              <a:t>Gemelos</a:t>
            </a:r>
            <a:endParaRPr lang="es-MX" sz="2800" dirty="0"/>
          </a:p>
        </p:txBody>
      </p:sp>
      <p:sp>
        <p:nvSpPr>
          <p:cNvPr id="10" name="9 Rectángulo"/>
          <p:cNvSpPr/>
          <p:nvPr/>
        </p:nvSpPr>
        <p:spPr>
          <a:xfrm>
            <a:off x="3286116" y="357166"/>
            <a:ext cx="2869416" cy="923330"/>
          </a:xfrm>
          <a:prstGeom prst="rect">
            <a:avLst/>
          </a:prstGeom>
        </p:spPr>
        <p:txBody>
          <a:bodyPr wrap="square">
            <a:spAutoFit/>
          </a:bodyPr>
          <a:lstStyle/>
          <a:p>
            <a:r>
              <a:rPr lang="es-ES" sz="5400" dirty="0" smtClean="0"/>
              <a:t>Técnicas</a:t>
            </a:r>
            <a:endParaRPr lang="es-ES" sz="5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9"/>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4" presetClass="exit" presetSubtype="0" fill="hold" nodeType="clickEffect">
                                  <p:stCondLst>
                                    <p:cond delay="0"/>
                                  </p:stCondLst>
                                  <p:childTnLst>
                                    <p:anim from="(ppt_x)" to="(ppt_x+1)" calcmode="lin" valueType="num">
                                      <p:cBhvr>
                                        <p:cTn id="15" dur="3000">
                                          <p:stCondLst>
                                            <p:cond delay="0"/>
                                          </p:stCondLst>
                                        </p:cTn>
                                        <p:tgtEl>
                                          <p:spTgt spid="1030"/>
                                        </p:tgtEl>
                                        <p:attrNameLst>
                                          <p:attrName>ppt_x</p:attrName>
                                        </p:attrNameLst>
                                      </p:cBhvr>
                                    </p:anim>
                                    <p:anim from="0" to="-1.0" calcmode="lin" valueType="num">
                                      <p:cBhvr>
                                        <p:cTn id="16" dur="600" accel="50000">
                                          <p:stCondLst>
                                            <p:cond delay="0"/>
                                          </p:stCondLst>
                                        </p:cTn>
                                        <p:tgtEl>
                                          <p:spTgt spid="1030"/>
                                        </p:tgtEl>
                                        <p:attrNameLst>
                                          <p:attrName>xshear</p:attrName>
                                        </p:attrNameLst>
                                      </p:cBhvr>
                                    </p:anim>
                                    <p:set>
                                      <p:cBhvr>
                                        <p:cTn id="17" dur="2400">
                                          <p:stCondLst>
                                            <p:cond delay="600"/>
                                          </p:stCondLst>
                                        </p:cTn>
                                        <p:tgtEl>
                                          <p:spTgt spid="1030"/>
                                        </p:tgtEl>
                                        <p:attrNameLst>
                                          <p:attrName>xshear</p:attrName>
                                        </p:attrNameLst>
                                      </p:cBhvr>
                                      <p:to>
                                        <p:strVal val="-1.0"/>
                                      </p:to>
                                    </p:set>
                                    <p:set>
                                      <p:cBhvr>
                                        <p:cTn id="18" dur="1" fill="hold">
                                          <p:stCondLst>
                                            <p:cond delay="2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428625" y="214313"/>
            <a:ext cx="8229600" cy="622399"/>
          </a:xfrm>
        </p:spPr>
        <p:txBody>
          <a:bodyPr/>
          <a:lstStyle/>
          <a:p>
            <a:pPr algn="ctr" eaLnBrk="1" hangingPunct="1"/>
            <a:r>
              <a:rPr lang="es-ES" sz="4400" u="sng" dirty="0" smtClean="0">
                <a:latin typeface="Arial" charset="0"/>
                <a:cs typeface="Times New Roman" pitchFamily="18" charset="0"/>
              </a:rPr>
              <a:t>Comparación</a:t>
            </a:r>
            <a:endParaRPr lang="es-ES" sz="4400" dirty="0" smtClean="0"/>
          </a:p>
        </p:txBody>
      </p:sp>
      <p:sp>
        <p:nvSpPr>
          <p:cNvPr id="47107" name="2 Marcador de texto"/>
          <p:cNvSpPr>
            <a:spLocks noGrp="1"/>
          </p:cNvSpPr>
          <p:nvPr>
            <p:ph type="body" idx="1"/>
          </p:nvPr>
        </p:nvSpPr>
        <p:spPr>
          <a:xfrm>
            <a:off x="395536" y="620688"/>
            <a:ext cx="4040188" cy="658812"/>
          </a:xfrm>
        </p:spPr>
        <p:txBody>
          <a:bodyPr/>
          <a:lstStyle/>
          <a:p>
            <a:pPr eaLnBrk="1" hangingPunct="1"/>
            <a:r>
              <a:rPr lang="es-ES" sz="2800" dirty="0" smtClean="0">
                <a:latin typeface="Arial" charset="0"/>
                <a:cs typeface="Times New Roman" pitchFamily="18" charset="0"/>
              </a:rPr>
              <a:t>        Leche Humana </a:t>
            </a:r>
            <a:endParaRPr lang="es-ES" sz="2800" dirty="0" smtClean="0"/>
          </a:p>
        </p:txBody>
      </p:sp>
      <p:sp>
        <p:nvSpPr>
          <p:cNvPr id="5" name="4 Marcador de texto"/>
          <p:cNvSpPr>
            <a:spLocks noGrp="1"/>
          </p:cNvSpPr>
          <p:nvPr>
            <p:ph type="body" sz="half" idx="3"/>
          </p:nvPr>
        </p:nvSpPr>
        <p:spPr>
          <a:xfrm>
            <a:off x="5508104" y="548680"/>
            <a:ext cx="3635896" cy="654050"/>
          </a:xfrm>
        </p:spPr>
        <p:txBody>
          <a:bodyPr rtlCol="0">
            <a:normAutofit fontScale="25000" lnSpcReduction="20000"/>
          </a:bodyPr>
          <a:lstStyle/>
          <a:p>
            <a:pPr eaLnBrk="1" fontAlgn="auto" hangingPunct="1">
              <a:spcAft>
                <a:spcPts val="0"/>
              </a:spcAft>
              <a:buClr>
                <a:schemeClr val="accent3"/>
              </a:buClr>
              <a:buFont typeface="Arial" pitchFamily="34" charset="0"/>
              <a:buNone/>
              <a:defRPr/>
            </a:pPr>
            <a:endParaRPr lang="es-ES" u="sng" dirty="0" smtClean="0">
              <a:latin typeface="Arial"/>
              <a:ea typeface="Times New Roman"/>
            </a:endParaRPr>
          </a:p>
          <a:p>
            <a:pPr eaLnBrk="1" fontAlgn="auto" hangingPunct="1">
              <a:spcAft>
                <a:spcPts val="0"/>
              </a:spcAft>
              <a:buClr>
                <a:schemeClr val="accent3"/>
              </a:buClr>
              <a:buFont typeface="Arial" pitchFamily="34" charset="0"/>
              <a:buNone/>
              <a:defRPr/>
            </a:pPr>
            <a:r>
              <a:rPr lang="es-ES" sz="3800" dirty="0" smtClean="0">
                <a:latin typeface="Arial"/>
                <a:ea typeface="Times New Roman"/>
              </a:rPr>
              <a:t>               </a:t>
            </a:r>
          </a:p>
          <a:p>
            <a:pPr eaLnBrk="1" fontAlgn="auto" hangingPunct="1">
              <a:spcAft>
                <a:spcPts val="0"/>
              </a:spcAft>
              <a:buClr>
                <a:schemeClr val="accent3"/>
              </a:buClr>
              <a:buFont typeface="Arial" pitchFamily="34" charset="0"/>
              <a:buNone/>
              <a:defRPr/>
            </a:pPr>
            <a:r>
              <a:rPr lang="es-ES" sz="11200" dirty="0" smtClean="0">
                <a:latin typeface="Arial" pitchFamily="34" charset="0"/>
                <a:ea typeface="Times New Roman"/>
                <a:cs typeface="Arial" pitchFamily="34" charset="0"/>
              </a:rPr>
              <a:t> Leche de Vaca</a:t>
            </a:r>
            <a:endParaRPr lang="es-ES" sz="11200" dirty="0" smtClean="0">
              <a:latin typeface="Arial" pitchFamily="34" charset="0"/>
              <a:cs typeface="Arial" pitchFamily="34" charset="0"/>
            </a:endParaRPr>
          </a:p>
          <a:p>
            <a:pPr eaLnBrk="1" fontAlgn="auto" hangingPunct="1">
              <a:spcAft>
                <a:spcPts val="0"/>
              </a:spcAft>
              <a:buClr>
                <a:schemeClr val="accent3"/>
              </a:buClr>
              <a:buFont typeface="Arial" pitchFamily="34" charset="0"/>
              <a:buNone/>
              <a:defRPr/>
            </a:pPr>
            <a:endParaRPr lang="es-ES" dirty="0"/>
          </a:p>
        </p:txBody>
      </p:sp>
      <p:sp>
        <p:nvSpPr>
          <p:cNvPr id="47109" name="3 Marcador de contenido"/>
          <p:cNvSpPr>
            <a:spLocks noGrp="1"/>
          </p:cNvSpPr>
          <p:nvPr>
            <p:ph sz="quarter" idx="2"/>
          </p:nvPr>
        </p:nvSpPr>
        <p:spPr>
          <a:xfrm>
            <a:off x="142874" y="1268760"/>
            <a:ext cx="5221214" cy="5472608"/>
          </a:xfrm>
        </p:spPr>
        <p:txBody>
          <a:bodyPr/>
          <a:lstStyle/>
          <a:p>
            <a:pPr eaLnBrk="1" hangingPunct="1">
              <a:lnSpc>
                <a:spcPct val="150000"/>
              </a:lnSpc>
            </a:pPr>
            <a:r>
              <a:rPr lang="es-ES" dirty="0" smtClean="0">
                <a:latin typeface="Arial" charset="0"/>
                <a:cs typeface="Times New Roman" pitchFamily="18" charset="0"/>
              </a:rPr>
              <a:t>-</a:t>
            </a:r>
            <a:r>
              <a:rPr lang="es-ES" sz="2000" dirty="0" smtClean="0">
                <a:latin typeface="Arial" charset="0"/>
                <a:cs typeface="Times New Roman" pitchFamily="18" charset="0"/>
              </a:rPr>
              <a:t>Proteínas: 1-1,5 % (65% séricas y 35 %  de caseína) </a:t>
            </a:r>
          </a:p>
          <a:p>
            <a:pPr eaLnBrk="1" hangingPunct="1">
              <a:lnSpc>
                <a:spcPct val="150000"/>
              </a:lnSpc>
            </a:pPr>
            <a:r>
              <a:rPr lang="es-ES" sz="2000" dirty="0" smtClean="0">
                <a:latin typeface="Arial" charset="0"/>
                <a:cs typeface="Times New Roman" pitchFamily="18" charset="0"/>
              </a:rPr>
              <a:t>-Lactosa 6,5 a 7%  + valor energético</a:t>
            </a:r>
          </a:p>
          <a:p>
            <a:pPr eaLnBrk="1" hangingPunct="1">
              <a:lnSpc>
                <a:spcPct val="150000"/>
              </a:lnSpc>
            </a:pPr>
            <a:r>
              <a:rPr lang="es-ES" sz="2000" dirty="0" smtClean="0">
                <a:latin typeface="Arial" charset="0"/>
                <a:cs typeface="Times New Roman" pitchFamily="18" charset="0"/>
              </a:rPr>
              <a:t>Doble de oleína que se absorbe mejor </a:t>
            </a:r>
          </a:p>
          <a:p>
            <a:pPr eaLnBrk="1" hangingPunct="1">
              <a:lnSpc>
                <a:spcPct val="150000"/>
              </a:lnSpc>
            </a:pPr>
            <a:r>
              <a:rPr lang="es-ES" sz="2000" dirty="0" smtClean="0">
                <a:latin typeface="Arial" charset="0"/>
                <a:cs typeface="Times New Roman" pitchFamily="18" charset="0"/>
              </a:rPr>
              <a:t>Menos cantidad de hierro pero suficiente, </a:t>
            </a:r>
            <a:r>
              <a:rPr lang="es-ES_tradnl" sz="2000" dirty="0" smtClean="0">
                <a:latin typeface="Arial" charset="0"/>
                <a:cs typeface="Times New Roman" pitchFamily="18" charset="0"/>
              </a:rPr>
              <a:t>mayor </a:t>
            </a:r>
            <a:r>
              <a:rPr lang="es-ES_tradnl" sz="2000" dirty="0">
                <a:latin typeface="Arial" charset="0"/>
                <a:cs typeface="Times New Roman" pitchFamily="18" charset="0"/>
              </a:rPr>
              <a:t>proporción de  proteínas séricas, </a:t>
            </a:r>
            <a:r>
              <a:rPr lang="es-ES_tradnl" sz="2000" dirty="0" err="1">
                <a:latin typeface="Arial" charset="0"/>
                <a:cs typeface="Times New Roman" pitchFamily="18" charset="0"/>
              </a:rPr>
              <a:t>lactoalbúmina</a:t>
            </a:r>
            <a:r>
              <a:rPr lang="es-ES_tradnl" sz="2000" dirty="0">
                <a:latin typeface="Arial" charset="0"/>
                <a:cs typeface="Times New Roman" pitchFamily="18" charset="0"/>
              </a:rPr>
              <a:t>,  </a:t>
            </a:r>
            <a:r>
              <a:rPr lang="es-ES_tradnl" sz="2000" dirty="0" err="1">
                <a:latin typeface="Arial" charset="0"/>
                <a:cs typeface="Times New Roman" pitchFamily="18" charset="0"/>
              </a:rPr>
              <a:t>lactoferrina</a:t>
            </a:r>
            <a:r>
              <a:rPr lang="es-ES_tradnl" sz="2000" dirty="0">
                <a:latin typeface="Arial" charset="0"/>
                <a:cs typeface="Times New Roman" pitchFamily="18" charset="0"/>
              </a:rPr>
              <a:t> </a:t>
            </a:r>
            <a:r>
              <a:rPr lang="es-ES_tradnl" sz="2000" dirty="0" smtClean="0">
                <a:latin typeface="Arial" charset="0"/>
                <a:cs typeface="Times New Roman" pitchFamily="18" charset="0"/>
              </a:rPr>
              <a:t> e inmunoglobulina A </a:t>
            </a:r>
            <a:endParaRPr lang="es-ES" sz="2000" dirty="0">
              <a:latin typeface="Arial" charset="0"/>
              <a:cs typeface="Times New Roman" pitchFamily="18" charset="0"/>
            </a:endParaRPr>
          </a:p>
          <a:p>
            <a:pPr eaLnBrk="1" hangingPunct="1">
              <a:lnSpc>
                <a:spcPct val="150000"/>
              </a:lnSpc>
            </a:pPr>
            <a:r>
              <a:rPr lang="es-ES" sz="2000" dirty="0" smtClean="0">
                <a:latin typeface="Arial" charset="0"/>
                <a:cs typeface="Times New Roman" pitchFamily="18" charset="0"/>
              </a:rPr>
              <a:t> +Rico en vitaminas si …..</a:t>
            </a:r>
          </a:p>
          <a:p>
            <a:pPr eaLnBrk="1" hangingPunct="1">
              <a:lnSpc>
                <a:spcPct val="150000"/>
              </a:lnSpc>
            </a:pPr>
            <a:r>
              <a:rPr lang="es-ES" sz="2000" dirty="0" smtClean="0">
                <a:latin typeface="Arial" charset="0"/>
                <a:cs typeface="Times New Roman" pitchFamily="18" charset="0"/>
              </a:rPr>
              <a:t>Mayor digestibilidad</a:t>
            </a:r>
          </a:p>
          <a:p>
            <a:pPr eaLnBrk="1" hangingPunct="1">
              <a:lnSpc>
                <a:spcPct val="150000"/>
              </a:lnSpc>
            </a:pPr>
            <a:r>
              <a:rPr lang="es-ES" sz="2000" dirty="0" smtClean="0">
                <a:latin typeface="Arial" charset="0"/>
                <a:cs typeface="Times New Roman" pitchFamily="18" charset="0"/>
              </a:rPr>
              <a:t>Contaminación bacteriana…no</a:t>
            </a:r>
          </a:p>
          <a:p>
            <a:pPr eaLnBrk="1" hangingPunct="1"/>
            <a:endParaRPr lang="es-ES" dirty="0" smtClean="0"/>
          </a:p>
        </p:txBody>
      </p:sp>
      <p:sp>
        <p:nvSpPr>
          <p:cNvPr id="47110" name="5 Marcador de contenido"/>
          <p:cNvSpPr>
            <a:spLocks noGrp="1"/>
          </p:cNvSpPr>
          <p:nvPr>
            <p:ph sz="quarter" idx="4"/>
          </p:nvPr>
        </p:nvSpPr>
        <p:spPr>
          <a:xfrm>
            <a:off x="5292080" y="1142984"/>
            <a:ext cx="3606875" cy="5526376"/>
          </a:xfrm>
        </p:spPr>
        <p:txBody>
          <a:bodyPr/>
          <a:lstStyle/>
          <a:p>
            <a:pPr eaLnBrk="1" hangingPunct="1">
              <a:lnSpc>
                <a:spcPct val="150000"/>
              </a:lnSpc>
            </a:pPr>
            <a:r>
              <a:rPr lang="es-ES" sz="2000" dirty="0" smtClean="0">
                <a:latin typeface="Arial" charset="0"/>
                <a:cs typeface="Times New Roman" pitchFamily="18" charset="0"/>
              </a:rPr>
              <a:t>Contiene 3,3 % de proteínas (mayor contenido en caseína.) </a:t>
            </a:r>
          </a:p>
          <a:p>
            <a:pPr eaLnBrk="1" hangingPunct="1">
              <a:lnSpc>
                <a:spcPct val="150000"/>
              </a:lnSpc>
            </a:pPr>
            <a:r>
              <a:rPr lang="es-ES" sz="2000" dirty="0" smtClean="0">
                <a:latin typeface="Arial" charset="0"/>
                <a:cs typeface="Times New Roman" pitchFamily="18" charset="0"/>
              </a:rPr>
              <a:t> 4, 5, % de Lactosa</a:t>
            </a:r>
          </a:p>
          <a:p>
            <a:pPr eaLnBrk="1" hangingPunct="1">
              <a:lnSpc>
                <a:spcPct val="150000"/>
              </a:lnSpc>
            </a:pPr>
            <a:r>
              <a:rPr lang="es-ES" sz="2000" dirty="0" smtClean="0">
                <a:latin typeface="Arial" charset="0"/>
                <a:cs typeface="Times New Roman" pitchFamily="18" charset="0"/>
              </a:rPr>
              <a:t>tiene más minerales excepto hierro y cobre, el hierro es insuficiente,</a:t>
            </a:r>
          </a:p>
          <a:p>
            <a:pPr eaLnBrk="1" hangingPunct="1">
              <a:lnSpc>
                <a:spcPct val="150000"/>
              </a:lnSpc>
            </a:pPr>
            <a:r>
              <a:rPr lang="es-ES" sz="2000" dirty="0" smtClean="0">
                <a:latin typeface="Arial" charset="0"/>
                <a:cs typeface="Times New Roman" pitchFamily="18" charset="0"/>
              </a:rPr>
              <a:t>Escasa en vitamina D y C. </a:t>
            </a:r>
          </a:p>
          <a:p>
            <a:pPr eaLnBrk="1" hangingPunct="1">
              <a:lnSpc>
                <a:spcPct val="150000"/>
              </a:lnSpc>
            </a:pPr>
            <a:r>
              <a:rPr lang="es-ES" sz="2000" dirty="0" smtClean="0">
                <a:latin typeface="Arial" charset="0"/>
                <a:cs typeface="Times New Roman" pitchFamily="18" charset="0"/>
              </a:rPr>
              <a:t>Tiene más vitamina K. </a:t>
            </a:r>
          </a:p>
          <a:p>
            <a:pPr eaLnBrk="1" hangingPunct="1">
              <a:lnSpc>
                <a:spcPct val="150000"/>
              </a:lnSpc>
            </a:pPr>
            <a:r>
              <a:rPr lang="es-ES" sz="2000" dirty="0" smtClean="0">
                <a:latin typeface="Arial" charset="0"/>
                <a:cs typeface="Times New Roman" pitchFamily="18" charset="0"/>
              </a:rPr>
              <a:t>Contaminación bacteriana Si habitualmente</a:t>
            </a:r>
          </a:p>
        </p:txBody>
      </p:sp>
    </p:spTree>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68313" y="188913"/>
            <a:ext cx="8229600" cy="863600"/>
          </a:xfrm>
        </p:spPr>
        <p:txBody>
          <a:bodyPr>
            <a:normAutofit fontScale="90000"/>
          </a:bodyPr>
          <a:lstStyle/>
          <a:p>
            <a:pPr eaLnBrk="1" fontAlgn="auto" hangingPunct="1">
              <a:spcAft>
                <a:spcPts val="0"/>
              </a:spcAft>
              <a:defRPr/>
            </a:pPr>
            <a:r>
              <a:rPr lang="es-ES_tradnl" dirty="0" smtClean="0"/>
              <a:t>Beneficios de la Lactancia Materna</a:t>
            </a:r>
            <a:endParaRPr lang="es-ES" dirty="0" smtClean="0"/>
          </a:p>
        </p:txBody>
      </p:sp>
      <p:sp>
        <p:nvSpPr>
          <p:cNvPr id="3" name="2 Marcador de contenido"/>
          <p:cNvSpPr>
            <a:spLocks noGrp="1"/>
          </p:cNvSpPr>
          <p:nvPr>
            <p:ph idx="1"/>
          </p:nvPr>
        </p:nvSpPr>
        <p:spPr>
          <a:xfrm>
            <a:off x="457200" y="1196975"/>
            <a:ext cx="8229600" cy="5127625"/>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s-ES_tradnl" sz="3200" b="1" i="1" u="sng" dirty="0"/>
              <a:t>Para </a:t>
            </a:r>
            <a:r>
              <a:rPr lang="es-ES_tradnl" sz="3200" b="1" i="1" u="sng" dirty="0" smtClean="0"/>
              <a:t>el Niño.</a:t>
            </a:r>
          </a:p>
          <a:p>
            <a:pPr marL="274320" indent="-274320" algn="just" eaLnBrk="1" fontAlgn="auto" hangingPunct="1">
              <a:spcAft>
                <a:spcPts val="0"/>
              </a:spcAft>
              <a:buClr>
                <a:schemeClr val="accent3"/>
              </a:buClr>
              <a:buNone/>
              <a:defRPr/>
            </a:pPr>
            <a:r>
              <a:rPr lang="es-ES_tradnl" sz="3200" dirty="0" smtClean="0"/>
              <a:t>   Confiere  </a:t>
            </a:r>
            <a:r>
              <a:rPr lang="es-ES_tradnl" sz="3200" dirty="0"/>
              <a:t>mayor protección inmunológica, menor riesgo de sensibilidad alérgica, morbilidad infecciosa, en especial de diarreas y muerte </a:t>
            </a:r>
            <a:r>
              <a:rPr lang="es-ES_tradnl" sz="3200" dirty="0" smtClean="0"/>
              <a:t>súbita, menos propensión a </a:t>
            </a:r>
            <a:r>
              <a:rPr lang="es-ES_tradnl" sz="3200" dirty="0"/>
              <a:t>la obesidad y  menos riesgo de padecer de hipertensión arterial y diabetes </a:t>
            </a:r>
            <a:r>
              <a:rPr lang="es-ES_tradnl" sz="3200" dirty="0" err="1" smtClean="0"/>
              <a:t>mellitus</a:t>
            </a:r>
            <a:r>
              <a:rPr lang="es-ES_tradnl" sz="3200" dirty="0" smtClean="0"/>
              <a:t>- </a:t>
            </a:r>
          </a:p>
          <a:p>
            <a:pPr marL="274320" indent="-274320" algn="just" eaLnBrk="1" fontAlgn="auto" hangingPunct="1">
              <a:spcAft>
                <a:spcPts val="0"/>
              </a:spcAft>
              <a:buClr>
                <a:schemeClr val="accent3"/>
              </a:buClr>
              <a:buFont typeface="Arial" pitchFamily="34" charset="0"/>
              <a:buChar char="•"/>
              <a:defRPr/>
            </a:pPr>
            <a:endParaRPr lang="es-ES" dirty="0"/>
          </a:p>
          <a:p>
            <a:pPr marL="274320" indent="-274320" algn="just" eaLnBrk="1" fontAlgn="auto" hangingPunct="1">
              <a:spcAft>
                <a:spcPts val="0"/>
              </a:spcAft>
              <a:buClr>
                <a:schemeClr val="accent3"/>
              </a:buClr>
              <a:buFont typeface="Arial" pitchFamily="34" charset="0"/>
              <a:buChar char="•"/>
              <a:defRPr/>
            </a:pPr>
            <a:endParaRPr lang="es-ES" dirty="0"/>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70781" y="1772816"/>
            <a:ext cx="5897563" cy="475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WordArt 6"/>
          <p:cNvSpPr>
            <a:spLocks noChangeArrowheads="1" noChangeShapeType="1" noTextEdit="1"/>
          </p:cNvSpPr>
          <p:nvPr/>
        </p:nvSpPr>
        <p:spPr bwMode="auto">
          <a:xfrm>
            <a:off x="1331913" y="981075"/>
            <a:ext cx="6624637" cy="2303463"/>
          </a:xfrm>
          <a:prstGeom prst="rect">
            <a:avLst/>
          </a:prstGeom>
        </p:spPr>
        <p:txBody>
          <a:bodyPr spcFirstLastPara="1" wrap="none" fromWordArt="1">
            <a:prstTxWarp prst="textArchUp">
              <a:avLst>
                <a:gd name="adj" fmla="val 10800004"/>
              </a:avLst>
            </a:prstTxWarp>
          </a:bodyPr>
          <a:lstStyle/>
          <a:p>
            <a:pPr algn="ctr"/>
            <a:r>
              <a:rPr lang="es-MX" sz="3600" kern="10">
                <a:ln w="9525">
                  <a:solidFill>
                    <a:srgbClr val="000000"/>
                  </a:solidFill>
                  <a:round/>
                  <a:headEnd/>
                  <a:tailEnd/>
                </a:ln>
                <a:gradFill rotWithShape="1">
                  <a:gsLst>
                    <a:gs pos="0">
                      <a:srgbClr val="FFFFFF"/>
                    </a:gs>
                    <a:gs pos="50000">
                      <a:srgbClr val="000000"/>
                    </a:gs>
                    <a:gs pos="100000">
                      <a:srgbClr val="FFFFFF"/>
                    </a:gs>
                  </a:gsLst>
                  <a:lin ang="5400000" scaled="1"/>
                </a:gradFill>
                <a:latin typeface="Bodoni MT Condensed"/>
              </a:rPr>
              <a:t>EL TUBO DIGESTIVO</a:t>
            </a:r>
          </a:p>
        </p:txBody>
      </p:sp>
    </p:spTree>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5"/>
            <a:ext cx="8229600" cy="5538806"/>
          </a:xfrm>
        </p:spPr>
        <p:txBody>
          <a:bodyPr/>
          <a:lstStyle/>
          <a:p>
            <a:pPr marL="274320" indent="-274320" algn="just" eaLnBrk="1" fontAlgn="auto" hangingPunct="1">
              <a:spcAft>
                <a:spcPts val="0"/>
              </a:spcAft>
              <a:buClr>
                <a:schemeClr val="accent3"/>
              </a:buClr>
              <a:buFont typeface="Arial" pitchFamily="34" charset="0"/>
              <a:buChar char="•"/>
              <a:defRPr/>
            </a:pPr>
            <a:r>
              <a:rPr lang="es-ES_tradnl" sz="3200" b="1" i="1" u="sng" dirty="0" smtClean="0"/>
              <a:t>Para la Madre.</a:t>
            </a:r>
          </a:p>
          <a:p>
            <a:pPr marL="274320" indent="-274320" algn="just" eaLnBrk="1" fontAlgn="auto" hangingPunct="1">
              <a:spcAft>
                <a:spcPts val="0"/>
              </a:spcAft>
              <a:buClr>
                <a:schemeClr val="accent3"/>
              </a:buClr>
              <a:buNone/>
              <a:defRPr/>
            </a:pPr>
            <a:r>
              <a:rPr lang="es-ES_tradnl" sz="3200" i="1" dirty="0" smtClean="0"/>
              <a:t>   L</a:t>
            </a:r>
            <a:r>
              <a:rPr lang="es-ES_tradnl" sz="3200" dirty="0" smtClean="0"/>
              <a:t>a lactancia tiene ventajas porque facilita la retracción precoz del útero y  menor </a:t>
            </a:r>
            <a:r>
              <a:rPr lang="es-ES_tradnl" sz="3200" dirty="0" err="1" smtClean="0"/>
              <a:t>sangramiento</a:t>
            </a:r>
            <a:r>
              <a:rPr lang="es-ES_tradnl" sz="3200" dirty="0" smtClean="0"/>
              <a:t> post-parto, la prevención de cáncer de mamas y ovario, contribuye a su autoestima y al  menor  costo económico familiar. Contribuye a la protección del medio ambiente y el ecosistema.</a:t>
            </a:r>
            <a:endParaRPr lang="es-ES" sz="3200" dirty="0" smtClean="0"/>
          </a:p>
          <a:p>
            <a:pPr marL="0" indent="0" algn="just" eaLnBrk="1" fontAlgn="auto" hangingPunct="1">
              <a:spcAft>
                <a:spcPts val="0"/>
              </a:spcAft>
              <a:buClr>
                <a:schemeClr val="accent3"/>
              </a:buClr>
              <a:buFont typeface="Arial" pitchFamily="34" charset="0"/>
              <a:buNone/>
              <a:defRPr/>
            </a:pPr>
            <a:r>
              <a:rPr lang="es-ES_tradnl" dirty="0" smtClean="0"/>
              <a:t> </a:t>
            </a:r>
            <a:endParaRPr lang="es-ES" dirty="0"/>
          </a:p>
        </p:txBody>
      </p:sp>
    </p:spTree>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857232"/>
            <a:ext cx="8229600" cy="5811856"/>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endParaRPr lang="es-ES_tradnl" sz="2800" u="sng" dirty="0" smtClean="0"/>
          </a:p>
          <a:p>
            <a:pPr marL="274320" indent="-274320" algn="just" eaLnBrk="1" fontAlgn="auto" hangingPunct="1">
              <a:spcAft>
                <a:spcPts val="0"/>
              </a:spcAft>
              <a:buClr>
                <a:schemeClr val="accent3"/>
              </a:buClr>
              <a:buFont typeface="Arial" pitchFamily="34" charset="0"/>
              <a:buChar char="•"/>
              <a:defRPr/>
            </a:pPr>
            <a:r>
              <a:rPr lang="es-ES_tradnl" sz="2800" u="sng" dirty="0" smtClean="0"/>
              <a:t>La </a:t>
            </a:r>
            <a:r>
              <a:rPr lang="es-ES_tradnl" sz="2800" u="sng" dirty="0"/>
              <a:t>actitud </a:t>
            </a:r>
            <a:r>
              <a:rPr lang="es-ES_tradnl" sz="2800" dirty="0"/>
              <a:t>de niño es  tranquila, succiona  en forma rítmica y acompasada, relajado y satisfecho. Sueño tranquilo que dura alrededor de 1 a 1,5  horas,  en el primer mes de vida maman mas de noche que de día,  posteriormente pasada esta etapa puede  dormir de 2 a 3 horas y mas de noche que de día. </a:t>
            </a:r>
            <a:r>
              <a:rPr lang="es-ES_tradnl" sz="2800" dirty="0" smtClean="0"/>
              <a:t>. </a:t>
            </a:r>
            <a:endParaRPr lang="es-ES" sz="2800" dirty="0"/>
          </a:p>
          <a:p>
            <a:pPr marL="274320" indent="-274320" algn="just" eaLnBrk="1" fontAlgn="auto" hangingPunct="1">
              <a:spcAft>
                <a:spcPts val="0"/>
              </a:spcAft>
              <a:buClr>
                <a:schemeClr val="accent3"/>
              </a:buClr>
              <a:buFont typeface="Arial" pitchFamily="34" charset="0"/>
              <a:buChar char="•"/>
              <a:defRPr/>
            </a:pPr>
            <a:r>
              <a:rPr lang="es-ES_tradnl" sz="2800" dirty="0"/>
              <a:t>Promedio de </a:t>
            </a:r>
            <a:r>
              <a:rPr lang="es-ES_tradnl" sz="2800" u="sng" dirty="0"/>
              <a:t>4 a 6 pañales al día mojados </a:t>
            </a:r>
            <a:r>
              <a:rPr lang="es-ES_tradnl" sz="2800" dirty="0"/>
              <a:t>con orina clara y alrededor de  4 deposiciones amarillas y fluidas diarias. </a:t>
            </a:r>
            <a:r>
              <a:rPr lang="es-ES" sz="2800" dirty="0"/>
              <a:t>El crecimiento y desarrollo adecuados, son los mejores indicadores  de lactancia materna efectiva </a:t>
            </a:r>
          </a:p>
          <a:p>
            <a:pPr marL="274320" indent="-274320" algn="just" eaLnBrk="1" fontAlgn="auto" hangingPunct="1">
              <a:spcAft>
                <a:spcPts val="0"/>
              </a:spcAft>
              <a:buClr>
                <a:schemeClr val="accent3"/>
              </a:buClr>
              <a:buFont typeface="Arial" pitchFamily="34" charset="0"/>
              <a:buChar char="•"/>
              <a:defRPr/>
            </a:pPr>
            <a:endParaRPr lang="es-ES" dirty="0"/>
          </a:p>
        </p:txBody>
      </p:sp>
      <p:sp>
        <p:nvSpPr>
          <p:cNvPr id="2" name="1 CuadroTexto"/>
          <p:cNvSpPr txBox="1"/>
          <p:nvPr/>
        </p:nvSpPr>
        <p:spPr>
          <a:xfrm>
            <a:off x="611188" y="333375"/>
            <a:ext cx="7848600" cy="584200"/>
          </a:xfrm>
          <a:prstGeom prst="rect">
            <a:avLst/>
          </a:prstGeom>
          <a:noFill/>
        </p:spPr>
        <p:txBody>
          <a:bodyPr>
            <a:spAutoFit/>
          </a:bodyPr>
          <a:lstStyle/>
          <a:p>
            <a:pPr>
              <a:defRPr/>
            </a:pPr>
            <a:r>
              <a:rPr lang="es-ES_tradnl" sz="3200" dirty="0">
                <a:solidFill>
                  <a:schemeClr val="tx2"/>
                </a:solidFill>
                <a:latin typeface="+mj-lt"/>
                <a:ea typeface="+mj-ea"/>
                <a:cs typeface="+mj-cs"/>
              </a:rPr>
              <a:t>Indicadores de Amamantamiento Correcto</a:t>
            </a:r>
            <a:endParaRPr lang="es-MX" sz="3200" dirty="0">
              <a:solidFill>
                <a:schemeClr val="tx2"/>
              </a:solidFill>
              <a:latin typeface="+mj-lt"/>
              <a:ea typeface="+mj-ea"/>
              <a:cs typeface="+mj-cs"/>
            </a:endParaRPr>
          </a:p>
        </p:txBody>
      </p:sp>
    </p:spTree>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468313" y="260350"/>
            <a:ext cx="8229600" cy="723900"/>
          </a:xfrm>
        </p:spPr>
        <p:txBody>
          <a:bodyPr/>
          <a:lstStyle/>
          <a:p>
            <a:pPr eaLnBrk="1" hangingPunct="1"/>
            <a:r>
              <a:rPr lang="es-ES_tradnl" smtClean="0"/>
              <a:t>Alimentación complementaria, </a:t>
            </a:r>
            <a:endParaRPr lang="es-ES" smtClean="0"/>
          </a:p>
        </p:txBody>
      </p:sp>
      <p:sp>
        <p:nvSpPr>
          <p:cNvPr id="50179" name="2 Marcador de contenido"/>
          <p:cNvSpPr>
            <a:spLocks noGrp="1"/>
          </p:cNvSpPr>
          <p:nvPr>
            <p:ph idx="1"/>
          </p:nvPr>
        </p:nvSpPr>
        <p:spPr>
          <a:xfrm>
            <a:off x="457200" y="1268413"/>
            <a:ext cx="8229600" cy="5056187"/>
          </a:xfrm>
        </p:spPr>
        <p:txBody>
          <a:bodyPr/>
          <a:lstStyle/>
          <a:p>
            <a:pPr algn="just" eaLnBrk="1" hangingPunct="1">
              <a:buFont typeface="Arial" charset="0"/>
              <a:buChar char="•"/>
            </a:pPr>
            <a:r>
              <a:rPr lang="es-ES_tradnl" dirty="0" smtClean="0"/>
              <a:t>Introducir un solo alimento por vez, </a:t>
            </a:r>
          </a:p>
          <a:p>
            <a:pPr algn="just" eaLnBrk="1" hangingPunct="1">
              <a:buFont typeface="Arial" charset="0"/>
              <a:buChar char="•"/>
            </a:pPr>
            <a:r>
              <a:rPr lang="es-ES_tradnl" dirty="0" smtClean="0"/>
              <a:t>Los alimentos deben ofrecerse con cuchara o tazas,  por separado, presentándolos  con diferentes texturas, sabores y colores.</a:t>
            </a:r>
            <a:endParaRPr lang="es-ES" dirty="0" smtClean="0"/>
          </a:p>
          <a:p>
            <a:pPr algn="just" eaLnBrk="1" hangingPunct="1">
              <a:buFont typeface="Arial" charset="0"/>
              <a:buChar char="•"/>
            </a:pPr>
            <a:r>
              <a:rPr lang="es-ES_tradnl" dirty="0" smtClean="0"/>
              <a:t>Desde que aparece el brote dental,  brindar  alimentos en trocitos que estimulen la masticación.</a:t>
            </a:r>
            <a:endParaRPr lang="es-ES" dirty="0" smtClean="0"/>
          </a:p>
          <a:p>
            <a:pPr algn="just" eaLnBrk="1" hangingPunct="1">
              <a:buFont typeface="Arial" charset="0"/>
              <a:buChar char="•"/>
            </a:pPr>
            <a:r>
              <a:rPr lang="es-ES_tradnl" dirty="0" smtClean="0"/>
              <a:t>Usar de preferencia alimentos elaborados en el hogar, mantener  adecuada higiene en la preparación y conservación de los alimentos.</a:t>
            </a:r>
            <a:endParaRPr lang="es-ES" dirty="0" smtClean="0"/>
          </a:p>
          <a:p>
            <a:pPr algn="just" eaLnBrk="1" hangingPunct="1">
              <a:buFont typeface="Arial" charset="0"/>
              <a:buChar char="•"/>
            </a:pPr>
            <a:endParaRPr lang="es-ES" dirty="0" smtClean="0"/>
          </a:p>
        </p:txBody>
      </p:sp>
    </p:spTree>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idx="1"/>
          </p:nvPr>
        </p:nvSpPr>
        <p:spPr>
          <a:xfrm>
            <a:off x="457200" y="1071547"/>
            <a:ext cx="8229600" cy="5253054"/>
          </a:xfrm>
        </p:spPr>
        <p:txBody>
          <a:bodyPr rtlCol="0">
            <a:normAutofit fontScale="97500"/>
          </a:bodyPr>
          <a:lstStyle/>
          <a:p>
            <a:pPr algn="ctr" eaLnBrk="1" fontAlgn="auto" hangingPunct="1">
              <a:spcAft>
                <a:spcPts val="0"/>
              </a:spcAft>
              <a:buNone/>
              <a:defRPr/>
            </a:pPr>
            <a:r>
              <a:rPr lang="es-ES" sz="3200" b="1" dirty="0" smtClean="0"/>
              <a:t> </a:t>
            </a:r>
          </a:p>
          <a:p>
            <a:pPr algn="ctr" eaLnBrk="1" fontAlgn="auto" hangingPunct="1">
              <a:spcAft>
                <a:spcPts val="0"/>
              </a:spcAft>
              <a:buNone/>
              <a:defRPr/>
            </a:pPr>
            <a:r>
              <a:rPr lang="es-ES" sz="3200" b="1" dirty="0" smtClean="0"/>
              <a:t>G</a:t>
            </a:r>
            <a:r>
              <a:rPr lang="es-ES_tradnl" sz="3200" b="1" dirty="0"/>
              <a:t>UIA DE ALIMENTACION PARA NIÑOS Y NIÑAS  MENORES  DE UN AÑO</a:t>
            </a:r>
            <a:r>
              <a:rPr lang="es-ES" sz="2800" dirty="0"/>
              <a:t/>
            </a:r>
            <a:br>
              <a:rPr lang="es-ES" sz="2800" dirty="0"/>
            </a:br>
            <a:endParaRPr lang="es-ES" sz="2800" dirty="0"/>
          </a:p>
        </p:txBody>
      </p:sp>
    </p:spTree>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0" y="1"/>
          <a:ext cx="9144000" cy="6857998"/>
        </p:xfrm>
        <a:graphic>
          <a:graphicData uri="http://schemas.openxmlformats.org/drawingml/2006/table">
            <a:tbl>
              <a:tblPr firstRow="1" firstCol="1" lastRow="1" lastCol="1" bandRow="1" bandCol="1">
                <a:tableStyleId>{5C22544A-7EE6-4342-B048-85BDC9FD1C3A}</a:tableStyleId>
              </a:tblPr>
              <a:tblGrid>
                <a:gridCol w="1346792"/>
                <a:gridCol w="7797208"/>
              </a:tblGrid>
              <a:tr h="310849">
                <a:tc>
                  <a:txBody>
                    <a:bodyPr/>
                    <a:lstStyle/>
                    <a:p>
                      <a:pPr>
                        <a:lnSpc>
                          <a:spcPct val="115000"/>
                        </a:lnSpc>
                        <a:spcAft>
                          <a:spcPts val="1000"/>
                        </a:spcAft>
                      </a:pPr>
                      <a:r>
                        <a:rPr lang="es-ES" sz="1400" dirty="0">
                          <a:effectLst/>
                        </a:rPr>
                        <a:t>Edad</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Alimentos a introducir</a:t>
                      </a:r>
                      <a:endParaRPr lang="es-ES" sz="1800" dirty="0">
                        <a:effectLst/>
                        <a:latin typeface="Calibri"/>
                        <a:ea typeface="Calibri"/>
                        <a:cs typeface="Times New Roman"/>
                      </a:endParaRPr>
                    </a:p>
                  </a:txBody>
                  <a:tcPr marL="68576" marR="68576" marT="0" marB="0"/>
                </a:tc>
              </a:tr>
              <a:tr h="466274">
                <a:tc>
                  <a:txBody>
                    <a:bodyPr/>
                    <a:lstStyle/>
                    <a:p>
                      <a:pPr>
                        <a:lnSpc>
                          <a:spcPct val="115000"/>
                        </a:lnSpc>
                        <a:spcAft>
                          <a:spcPts val="1000"/>
                        </a:spcAft>
                      </a:pPr>
                      <a:r>
                        <a:rPr lang="es-ES_tradnl" sz="1800" dirty="0">
                          <a:effectLst/>
                        </a:rPr>
                        <a:t>0-6 meses</a:t>
                      </a:r>
                      <a:endParaRPr lang="es-ES" sz="24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 exclusiva. (No dar agua ni jugos) </a:t>
                      </a:r>
                      <a:endParaRPr lang="es-ES" sz="1800" dirty="0">
                        <a:effectLst/>
                        <a:latin typeface="Calibri"/>
                        <a:ea typeface="Calibri"/>
                        <a:cs typeface="Times New Roman"/>
                      </a:endParaRPr>
                    </a:p>
                  </a:txBody>
                  <a:tcPr marL="68576" marR="68576" marT="0" marB="0"/>
                </a:tc>
              </a:tr>
              <a:tr h="1308273">
                <a:tc>
                  <a:txBody>
                    <a:bodyPr/>
                    <a:lstStyle/>
                    <a:p>
                      <a:pPr>
                        <a:lnSpc>
                          <a:spcPct val="115000"/>
                        </a:lnSpc>
                        <a:spcAft>
                          <a:spcPts val="1000"/>
                        </a:spcAft>
                      </a:pPr>
                      <a:r>
                        <a:rPr lang="es-ES_tradnl" sz="1400" dirty="0">
                          <a:effectLst/>
                        </a:rPr>
                        <a:t>6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 .</a:t>
                      </a:r>
                      <a:r>
                        <a:rPr lang="es-ES_tradnl" sz="1400" dirty="0">
                          <a:effectLst/>
                        </a:rPr>
                        <a:t>Jugos de frutas no cítricas: Guayaba, Mamey, Fruta Bomba, Plátano, Tamarindo, Melón, Mango, Puré de frutas  y vegetales en conservas, Compotas fortificadas. Purés de   viandas y vegetales:Papa,Plátano,Malanga,Boniato,Yuca,</a:t>
                      </a:r>
                      <a:r>
                        <a:rPr lang="es-ES_tradnl" sz="1400" u="sng" dirty="0">
                          <a:effectLst/>
                        </a:rPr>
                        <a:t>Zanahoria</a:t>
                      </a:r>
                      <a:r>
                        <a:rPr lang="es-ES_tradnl" sz="1400" dirty="0">
                          <a:effectLst/>
                        </a:rPr>
                        <a:t>,Calabaza.Verduras:</a:t>
                      </a:r>
                      <a:r>
                        <a:rPr lang="es-ES_tradnl" sz="1400" u="sng" dirty="0">
                          <a:effectLst/>
                        </a:rPr>
                        <a:t>Acelgas,Habichuela</a:t>
                      </a:r>
                      <a:r>
                        <a:rPr lang="es-ES_tradnl" sz="1400" dirty="0">
                          <a:effectLst/>
                        </a:rPr>
                        <a:t>,Chayote.</a:t>
                      </a:r>
                      <a:r>
                        <a:rPr lang="es-ES_tradnl" sz="1400" u="sng" dirty="0">
                          <a:effectLst/>
                        </a:rPr>
                        <a:t>Carnes de Pollo y otras aves</a:t>
                      </a:r>
                      <a:endParaRPr lang="es-ES" sz="1800" dirty="0">
                        <a:effectLst/>
                        <a:latin typeface="Calibri"/>
                        <a:ea typeface="Calibri"/>
                        <a:cs typeface="Times New Roman"/>
                      </a:endParaRPr>
                    </a:p>
                  </a:txBody>
                  <a:tcPr marL="68576" marR="68576" marT="0" marB="0"/>
                </a:tc>
              </a:tr>
              <a:tr h="1043507">
                <a:tc>
                  <a:txBody>
                    <a:bodyPr/>
                    <a:lstStyle/>
                    <a:p>
                      <a:pPr>
                        <a:lnSpc>
                          <a:spcPct val="115000"/>
                        </a:lnSpc>
                        <a:spcAft>
                          <a:spcPts val="1000"/>
                        </a:spcAft>
                      </a:pPr>
                      <a:r>
                        <a:rPr lang="es-ES_tradnl" sz="1400" dirty="0">
                          <a:effectLst/>
                        </a:rPr>
                        <a:t>7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a:t>
                      </a:r>
                      <a:r>
                        <a:rPr lang="es-ES_tradnl" sz="1400" dirty="0">
                          <a:effectLst/>
                        </a:rPr>
                        <a:t>Cereales fortificados  sin gluten: </a:t>
                      </a:r>
                      <a:r>
                        <a:rPr lang="es-ES_tradnl" sz="1400" dirty="0" err="1">
                          <a:effectLst/>
                        </a:rPr>
                        <a:t>Arroz,.Avena</a:t>
                      </a:r>
                      <a:r>
                        <a:rPr lang="es-ES_tradnl" sz="1400" dirty="0">
                          <a:effectLst/>
                        </a:rPr>
                        <a:t>, Maíz. Carnes: </a:t>
                      </a:r>
                      <a:r>
                        <a:rPr lang="es-ES_tradnl" sz="1400" u="sng" dirty="0">
                          <a:effectLst/>
                        </a:rPr>
                        <a:t>Res, Carnero, Conejo</a:t>
                      </a:r>
                      <a:r>
                        <a:rPr lang="es-ES_tradnl" sz="1400" dirty="0">
                          <a:effectLst/>
                        </a:rPr>
                        <a:t>. </a:t>
                      </a:r>
                      <a:r>
                        <a:rPr lang="es-ES_tradnl" sz="1400" u="sng" dirty="0">
                          <a:effectLst/>
                        </a:rPr>
                        <a:t>Yema de huevo</a:t>
                      </a:r>
                      <a:r>
                        <a:rPr lang="es-ES_tradnl" sz="1400" dirty="0">
                          <a:effectLst/>
                        </a:rPr>
                        <a:t> cocinada. Leguminosas: Lentejas, Frijoles negros, Colorados, Bayos, Chícharos. Oleaginosas: Aceites vegetales de maní, soya, girasol</a:t>
                      </a:r>
                      <a:endParaRPr lang="es-ES" sz="1800" dirty="0">
                        <a:effectLst/>
                        <a:latin typeface="Calibri"/>
                        <a:ea typeface="Calibri"/>
                        <a:cs typeface="Times New Roman"/>
                      </a:endParaRPr>
                    </a:p>
                  </a:txBody>
                  <a:tcPr marL="68576" marR="68576" marT="0" marB="0"/>
                </a:tc>
              </a:tr>
              <a:tr h="1043507">
                <a:tc>
                  <a:txBody>
                    <a:bodyPr/>
                    <a:lstStyle/>
                    <a:p>
                      <a:pPr>
                        <a:lnSpc>
                          <a:spcPct val="115000"/>
                        </a:lnSpc>
                        <a:spcAft>
                          <a:spcPts val="1000"/>
                        </a:spcAft>
                      </a:pPr>
                      <a:r>
                        <a:rPr lang="es-ES_tradnl" sz="1400" dirty="0">
                          <a:effectLst/>
                        </a:rPr>
                        <a:t>8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a:t>
                      </a:r>
                      <a:r>
                        <a:rPr lang="es-ES_tradnl" sz="1400" dirty="0">
                          <a:effectLst/>
                        </a:rPr>
                        <a:t> Carnes: Pescado, Vísceras: Hígado(una vez por  semana).Cereales con gluten: Trigo (pan, galletas).Pastas alimenticias (Coditos, espaguetis, fideos) y avena. Jugos y purés de Piña, </a:t>
                      </a:r>
                      <a:r>
                        <a:rPr lang="es-ES_tradnl" sz="1400" u="sng" dirty="0">
                          <a:effectLst/>
                        </a:rPr>
                        <a:t>Tomate</a:t>
                      </a:r>
                      <a:r>
                        <a:rPr lang="es-ES_tradnl" sz="1400" dirty="0">
                          <a:effectLst/>
                        </a:rPr>
                        <a:t> y frutas cítricas: naranja, limón, lima, toronja, mandarina.</a:t>
                      </a:r>
                      <a:endParaRPr lang="es-ES" sz="1800" dirty="0">
                        <a:effectLst/>
                        <a:latin typeface="Calibri"/>
                        <a:ea typeface="Calibri"/>
                        <a:cs typeface="Times New Roman"/>
                      </a:endParaRPr>
                    </a:p>
                  </a:txBody>
                  <a:tcPr marL="68576" marR="68576" marT="0" marB="0"/>
                </a:tc>
              </a:tr>
              <a:tr h="778742">
                <a:tc>
                  <a:txBody>
                    <a:bodyPr/>
                    <a:lstStyle/>
                    <a:p>
                      <a:pPr>
                        <a:lnSpc>
                          <a:spcPct val="115000"/>
                        </a:lnSpc>
                        <a:spcAft>
                          <a:spcPts val="1000"/>
                        </a:spcAft>
                      </a:pPr>
                      <a:r>
                        <a:rPr lang="es-ES_tradnl" sz="1400" dirty="0">
                          <a:effectLst/>
                        </a:rPr>
                        <a:t>9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a:t>
                      </a:r>
                      <a:r>
                        <a:rPr lang="es-ES_tradnl" sz="1400" dirty="0">
                          <a:effectLst/>
                        </a:rPr>
                        <a:t> Otras carnes: Cerdo magra. Frutas y vegetales en trocitos. Helado sin clara. Arroz con leche, Natilla, flan, pudín sin clara de huevo. Harina de maíz en dulce. (con bajos contenidos de azúcar)  </a:t>
                      </a:r>
                      <a:endParaRPr lang="es-ES" sz="1800" dirty="0">
                        <a:effectLst/>
                        <a:latin typeface="Calibri"/>
                        <a:ea typeface="Calibri"/>
                        <a:cs typeface="Times New Roman"/>
                      </a:endParaRPr>
                    </a:p>
                  </a:txBody>
                  <a:tcPr marL="68576" marR="68576" marT="0" marB="0"/>
                </a:tc>
              </a:tr>
              <a:tr h="656646">
                <a:tc>
                  <a:txBody>
                    <a:bodyPr/>
                    <a:lstStyle/>
                    <a:p>
                      <a:pPr>
                        <a:lnSpc>
                          <a:spcPct val="115000"/>
                        </a:lnSpc>
                        <a:spcAft>
                          <a:spcPts val="1000"/>
                        </a:spcAft>
                      </a:pPr>
                      <a:r>
                        <a:rPr lang="es-ES_tradnl" sz="1400" dirty="0">
                          <a:effectLst/>
                        </a:rPr>
                        <a:t>10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a:t>
                      </a:r>
                      <a:r>
                        <a:rPr lang="es-ES_tradnl" sz="1400" dirty="0">
                          <a:effectLst/>
                        </a:rPr>
                        <a:t> Mantequilla, Judías, Garbanzos</a:t>
                      </a:r>
                      <a:endParaRPr lang="es-ES" sz="1800" dirty="0">
                        <a:effectLst/>
                        <a:latin typeface="Calibri"/>
                        <a:ea typeface="Calibri"/>
                        <a:cs typeface="Times New Roman"/>
                      </a:endParaRPr>
                    </a:p>
                  </a:txBody>
                  <a:tcPr marL="68576" marR="68576" marT="0" marB="0"/>
                </a:tc>
              </a:tr>
              <a:tr h="471458">
                <a:tc>
                  <a:txBody>
                    <a:bodyPr/>
                    <a:lstStyle/>
                    <a:p>
                      <a:pPr>
                        <a:lnSpc>
                          <a:spcPct val="115000"/>
                        </a:lnSpc>
                        <a:spcAft>
                          <a:spcPts val="1000"/>
                        </a:spcAft>
                      </a:pPr>
                      <a:r>
                        <a:rPr lang="es-ES_tradnl" sz="1400" dirty="0">
                          <a:effectLst/>
                        </a:rPr>
                        <a:t>11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 </a:t>
                      </a:r>
                      <a:r>
                        <a:rPr lang="es-ES_tradnl" sz="1400" dirty="0">
                          <a:effectLst/>
                        </a:rPr>
                        <a:t>Queso crema y gelatina</a:t>
                      </a:r>
                      <a:endParaRPr lang="es-ES" sz="1800" dirty="0">
                        <a:effectLst/>
                        <a:latin typeface="Calibri"/>
                        <a:ea typeface="Calibri"/>
                        <a:cs typeface="Times New Roman"/>
                      </a:endParaRPr>
                    </a:p>
                  </a:txBody>
                  <a:tcPr marL="68576" marR="68576" marT="0" marB="0"/>
                </a:tc>
              </a:tr>
              <a:tr h="778742">
                <a:tc>
                  <a:txBody>
                    <a:bodyPr/>
                    <a:lstStyle/>
                    <a:p>
                      <a:pPr>
                        <a:lnSpc>
                          <a:spcPct val="115000"/>
                        </a:lnSpc>
                        <a:spcAft>
                          <a:spcPts val="1000"/>
                        </a:spcAft>
                      </a:pPr>
                      <a:r>
                        <a:rPr lang="es-ES_tradnl" sz="1400" dirty="0">
                          <a:effectLst/>
                        </a:rPr>
                        <a:t>12 meses</a:t>
                      </a:r>
                      <a:endParaRPr lang="es-ES" sz="1800" dirty="0">
                        <a:effectLst/>
                        <a:latin typeface="Calibri"/>
                        <a:ea typeface="Calibri"/>
                        <a:cs typeface="Times New Roman"/>
                      </a:endParaRPr>
                    </a:p>
                  </a:txBody>
                  <a:tcPr marL="68576" marR="68576" marT="0" marB="0"/>
                </a:tc>
                <a:tc>
                  <a:txBody>
                    <a:bodyPr/>
                    <a:lstStyle/>
                    <a:p>
                      <a:pPr>
                        <a:lnSpc>
                          <a:spcPct val="115000"/>
                        </a:lnSpc>
                        <a:spcAft>
                          <a:spcPts val="1000"/>
                        </a:spcAft>
                      </a:pPr>
                      <a:r>
                        <a:rPr lang="es-ES" sz="1400" dirty="0">
                          <a:effectLst/>
                        </a:rPr>
                        <a:t>Lactancia materna.</a:t>
                      </a:r>
                      <a:r>
                        <a:rPr lang="es-ES_tradnl" sz="1400" dirty="0">
                          <a:effectLst/>
                        </a:rPr>
                        <a:t>Huevo completo. Otros quesos. Chocolate. Remolacha.</a:t>
                      </a:r>
                      <a:r>
                        <a:rPr lang="it-IT" sz="1400" dirty="0">
                          <a:effectLst/>
                        </a:rPr>
                        <a:t>Aguacate Pepino, Col, Coliflor, Quimbombó, espinaca. </a:t>
                      </a:r>
                      <a:r>
                        <a:rPr lang="pt-BR" sz="1400" dirty="0">
                          <a:effectLst/>
                        </a:rPr>
                        <a:t>Alimentos Fritos.</a:t>
                      </a:r>
                      <a:endParaRPr lang="es-ES" sz="1800" dirty="0">
                        <a:effectLst/>
                        <a:latin typeface="Calibri"/>
                        <a:ea typeface="Calibri"/>
                        <a:cs typeface="Times New Roman"/>
                      </a:endParaRPr>
                    </a:p>
                  </a:txBody>
                  <a:tcPr marL="68576" marR="68576" marT="0" marB="0"/>
                </a:tc>
              </a:tr>
            </a:tbl>
          </a:graphicData>
        </a:graphic>
      </p:graphicFrame>
    </p:spTree>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2852"/>
            <a:ext cx="9001156" cy="6572296"/>
          </a:xfrm>
        </p:spPr>
        <p:txBody>
          <a:bodyPr/>
          <a:lstStyle/>
          <a:p>
            <a:pPr algn="just"/>
            <a:endParaRPr lang="es-MX" sz="2400" dirty="0" smtClean="0"/>
          </a:p>
          <a:p>
            <a:pPr algn="just">
              <a:buNone/>
            </a:pPr>
            <a:r>
              <a:rPr lang="es-MX" sz="2800" dirty="0" smtClean="0"/>
              <a:t>     No debe iniciarse antes de los seis meses, que comienzan a producirse </a:t>
            </a:r>
            <a:r>
              <a:rPr lang="es-MX" sz="2800" i="1" dirty="0" smtClean="0"/>
              <a:t>cambios morfológicos y funcionales que permiten una mayor digestibilidad, como son:</a:t>
            </a:r>
            <a:endParaRPr lang="es-MX" sz="2800" dirty="0" smtClean="0"/>
          </a:p>
          <a:p>
            <a:pPr lvl="0" algn="just"/>
            <a:endParaRPr lang="es-MX" sz="2400" b="1" dirty="0" smtClean="0"/>
          </a:p>
          <a:p>
            <a:pPr lvl="0" algn="just"/>
            <a:r>
              <a:rPr lang="es-MX" sz="2400" b="1" dirty="0" smtClean="0"/>
              <a:t>Desaparición</a:t>
            </a:r>
            <a:r>
              <a:rPr lang="es-MX" sz="2400" dirty="0" smtClean="0"/>
              <a:t> del </a:t>
            </a:r>
            <a:r>
              <a:rPr lang="es-MX" sz="2400" b="1" dirty="0" smtClean="0"/>
              <a:t>reflejo de extrusión</a:t>
            </a:r>
            <a:r>
              <a:rPr lang="es-MX" sz="2400" dirty="0" smtClean="0"/>
              <a:t> después de los 4-6m</a:t>
            </a:r>
          </a:p>
          <a:p>
            <a:pPr lvl="0" algn="just"/>
            <a:r>
              <a:rPr lang="es-MX" sz="2400" dirty="0" smtClean="0"/>
              <a:t>Presencia de diferentes enzimas </a:t>
            </a:r>
            <a:r>
              <a:rPr lang="es-MX" sz="2400" b="1" dirty="0" smtClean="0"/>
              <a:t>después de los 6 meses             ( Amilasa intestinal, Amilasa y Lipasa pancreática)</a:t>
            </a:r>
            <a:endParaRPr lang="es-MX" sz="2400" dirty="0" smtClean="0"/>
          </a:p>
          <a:p>
            <a:pPr lvl="0" algn="just"/>
            <a:r>
              <a:rPr lang="es-MX" sz="2400" dirty="0" smtClean="0"/>
              <a:t>Comienzo de los movimientos laterales de la mandíbula a los 4 meses.</a:t>
            </a:r>
          </a:p>
          <a:p>
            <a:pPr lvl="0" algn="just"/>
            <a:r>
              <a:rPr lang="es-MX" sz="2400" dirty="0" smtClean="0"/>
              <a:t>Posición sentada a los 6 meses.</a:t>
            </a:r>
          </a:p>
          <a:p>
            <a:pPr lvl="0" algn="just"/>
            <a:r>
              <a:rPr lang="es-MX" sz="2400" dirty="0" smtClean="0"/>
              <a:t>Aparición de dientes después de los 6 meses.</a:t>
            </a:r>
          </a:p>
          <a:p>
            <a:pPr algn="just">
              <a:buNone/>
            </a:pPr>
            <a:r>
              <a:rPr lang="es-MX" dirty="0" smtClean="0"/>
              <a:t> </a:t>
            </a:r>
          </a:p>
          <a:p>
            <a:pPr algn="just"/>
            <a:endParaRPr lang="es-ES" dirty="0"/>
          </a:p>
        </p:txBody>
      </p:sp>
    </p:spTree>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Marcador de número de diapositiva"/>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37FEEE64-6B56-4EF2-ABDB-D8284E14E73C}" type="slidenum">
              <a:rPr lang="es-ES" sz="1400" smtClean="0"/>
              <a:pPr eaLnBrk="1" hangingPunct="1">
                <a:defRPr/>
              </a:pPr>
              <a:t>46</a:t>
            </a:fld>
            <a:endParaRPr lang="es-ES" sz="1400" smtClean="0"/>
          </a:p>
        </p:txBody>
      </p:sp>
      <p:sp>
        <p:nvSpPr>
          <p:cNvPr id="53251" name="Rectangle 91"/>
          <p:cNvSpPr>
            <a:spLocks noGrp="1" noChangeArrowheads="1"/>
          </p:cNvSpPr>
          <p:nvPr>
            <p:ph type="title"/>
          </p:nvPr>
        </p:nvSpPr>
        <p:spPr>
          <a:xfrm>
            <a:off x="395288" y="404813"/>
            <a:ext cx="8507412" cy="1098550"/>
          </a:xfrm>
          <a:solidFill>
            <a:srgbClr val="DAF35F"/>
          </a:solidFill>
        </p:spPr>
        <p:txBody>
          <a:bodyPr/>
          <a:lstStyle/>
          <a:p>
            <a:pPr eaLnBrk="1" hangingPunct="1"/>
            <a:r>
              <a:rPr lang="es-ES" sz="2000" b="1" smtClean="0">
                <a:solidFill>
                  <a:schemeClr val="tx1"/>
                </a:solidFill>
                <a:latin typeface="Arial" charset="0"/>
              </a:rPr>
              <a:t>APORTES  NUTRICIONALES DE LOS DIFERENTES</a:t>
            </a:r>
            <a:br>
              <a:rPr lang="es-ES" sz="2000" b="1" smtClean="0">
                <a:solidFill>
                  <a:schemeClr val="tx1"/>
                </a:solidFill>
                <a:latin typeface="Arial" charset="0"/>
              </a:rPr>
            </a:br>
            <a:r>
              <a:rPr lang="es-ES" sz="2000" b="1" smtClean="0">
                <a:solidFill>
                  <a:schemeClr val="tx1"/>
                </a:solidFill>
                <a:latin typeface="Arial" charset="0"/>
              </a:rPr>
              <a:t>GRUPOS DE ALIMENTOS</a:t>
            </a:r>
            <a:r>
              <a:rPr lang="es-ES" sz="2000" b="1" smtClean="0">
                <a:solidFill>
                  <a:srgbClr val="FF0066"/>
                </a:solidFill>
                <a:latin typeface="Flexure" pitchFamily="82" charset="0"/>
              </a:rPr>
              <a:t/>
            </a:r>
            <a:br>
              <a:rPr lang="es-ES" sz="2000" b="1" smtClean="0">
                <a:solidFill>
                  <a:srgbClr val="FF0066"/>
                </a:solidFill>
                <a:latin typeface="Flexure" pitchFamily="82" charset="0"/>
              </a:rPr>
            </a:br>
            <a:endParaRPr lang="es-ES" sz="2000" b="1" smtClean="0">
              <a:solidFill>
                <a:srgbClr val="FF0066"/>
              </a:solidFill>
              <a:latin typeface="Flexure" pitchFamily="82" charset="0"/>
            </a:endParaRPr>
          </a:p>
        </p:txBody>
      </p:sp>
      <p:graphicFrame>
        <p:nvGraphicFramePr>
          <p:cNvPr id="40033" name="Group 97"/>
          <p:cNvGraphicFramePr>
            <a:graphicFrameLocks noGrp="1"/>
          </p:cNvGraphicFramePr>
          <p:nvPr>
            <p:ph idx="1"/>
          </p:nvPr>
        </p:nvGraphicFramePr>
        <p:xfrm>
          <a:off x="395288" y="1557338"/>
          <a:ext cx="8497887" cy="5140330"/>
        </p:xfrm>
        <a:graphic>
          <a:graphicData uri="http://schemas.openxmlformats.org/drawingml/2006/table">
            <a:tbl>
              <a:tblPr/>
              <a:tblGrid>
                <a:gridCol w="3980188"/>
                <a:gridCol w="4517699"/>
              </a:tblGrid>
              <a:tr h="8229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solidFill>
                          <a:effectLst/>
                          <a:latin typeface="Berlin Sans FB Demi" pitchFamily="34" charset="0"/>
                          <a:cs typeface="Times New Roman" pitchFamily="18" charset="0"/>
                        </a:rPr>
                        <a:t>GRUPO</a:t>
                      </a: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solidFill>
                          <a:effectLst/>
                          <a:latin typeface="Berlin Sans FB Demi" pitchFamily="34" charset="0"/>
                          <a:cs typeface="Times New Roman" pitchFamily="18" charset="0"/>
                        </a:rPr>
                        <a:t>ALIMENTOS RICOS EN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solidFill>
                          <a:effectLst/>
                          <a:latin typeface="Berlin Sans FB Demi" pitchFamily="34" charset="0"/>
                          <a:cs typeface="Times New Roman" pitchFamily="18" charset="0"/>
                        </a:rPr>
                        <a:t> </a:t>
                      </a:r>
                      <a:endParaRPr kumimoji="0" lang="es-ES" sz="2400" b="1" i="0" u="none" strike="noStrike" cap="none" normalizeH="0" baseline="0" dirty="0" smtClean="0">
                        <a:ln>
                          <a:noFill/>
                        </a:ln>
                        <a:solidFill>
                          <a:schemeClr val="bg1"/>
                        </a:solidFill>
                        <a:effectLst/>
                        <a:latin typeface="Berlin Sans FB Demi" pitchFamily="34"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FF"/>
                    </a:solidFill>
                  </a:tcPr>
                </a:tc>
              </a:tr>
              <a:tr h="6738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Leche y derivados</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Proteínas y Calcio</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6738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Carne, Pescado y Huevos</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Proteínas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s-ES" sz="1600" b="1" i="0" u="none" strike="noStrike" cap="none" normalizeH="0" baseline="0" dirty="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67694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Pan y féculas</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Glúcidos complejos y Fibra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s-ES" sz="1600" b="1" i="0" u="none" strike="noStrike" cap="none" normalizeH="0" baseline="0" dirty="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6738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Verduras y Hortalizas</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Fibra, Vitaminas y Minerales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9449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Fruta</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Glúcidos simples, Vitaminas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Minerales y Fibra.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omic Sans MS" pitchFamily="66" charset="0"/>
                          <a:cs typeface="Times New Roman" pitchFamily="18" charset="0"/>
                        </a:rPr>
                        <a:t> </a:t>
                      </a:r>
                      <a:endParaRPr kumimoji="0" lang="es-ES" sz="1600" b="1" i="0" u="none" strike="noStrike" cap="none" normalizeH="0" baseline="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6738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Aceites y Grasas</a:t>
                      </a:r>
                      <a:endParaRPr kumimoji="0" lang="es-ES" sz="1600" b="1" i="0" u="none" strike="noStrike" cap="none" normalizeH="0" baseline="0" dirty="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Lípidos.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s-ES" sz="1600" b="1" i="0" u="none" strike="noStrike" cap="none" normalizeH="0" baseline="0" dirty="0" smtClean="0">
                        <a:ln>
                          <a:noFill/>
                        </a:ln>
                        <a:solidFill>
                          <a:schemeClr val="tx1"/>
                        </a:solidFill>
                        <a:effectLst/>
                        <a:latin typeface="Comic Sans MS" pitchFamily="66" charset="0"/>
                      </a:endParaRPr>
                    </a:p>
                  </a:txBody>
                  <a:tcPr marL="91447" marR="9144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6 Marcador de número de diapositiva"/>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hangingPunct="1"/>
            <a:fld id="{092CC6A5-8E57-431F-8D37-E00A7A755056}" type="slidenum">
              <a:rPr lang="es-ES" smtClean="0"/>
              <a:pPr eaLnBrk="1" hangingPunct="1"/>
              <a:t>47</a:t>
            </a:fld>
            <a:endParaRPr lang="es-ES" smtClean="0"/>
          </a:p>
        </p:txBody>
      </p:sp>
      <p:sp>
        <p:nvSpPr>
          <p:cNvPr id="164866" name="Rectangle 2"/>
          <p:cNvSpPr>
            <a:spLocks noGrp="1" noChangeArrowheads="1"/>
          </p:cNvSpPr>
          <p:nvPr>
            <p:ph type="title"/>
          </p:nvPr>
        </p:nvSpPr>
        <p:spPr>
          <a:xfrm>
            <a:off x="2484438" y="0"/>
            <a:ext cx="6659562" cy="1196975"/>
          </a:xfrm>
          <a:solidFill>
            <a:srgbClr val="FF3300"/>
          </a:solidFill>
        </p:spPr>
        <p:txBody>
          <a:bodyPr/>
          <a:lstStyle/>
          <a:p>
            <a:pPr eaLnBrk="1" hangingPunct="1">
              <a:defRPr/>
            </a:pPr>
            <a:r>
              <a:rPr lang="es-ES" b="1" i="1" u="sng" smtClean="0">
                <a:solidFill>
                  <a:schemeClr val="bg1"/>
                </a:solidFill>
                <a:effectLst>
                  <a:outerShdw blurRad="38100" dist="38100" dir="2700000" algn="tl">
                    <a:srgbClr val="000000"/>
                  </a:outerShdw>
                </a:effectLst>
              </a:rPr>
              <a:t>Vitaminas</a:t>
            </a:r>
          </a:p>
        </p:txBody>
      </p:sp>
      <p:sp>
        <p:nvSpPr>
          <p:cNvPr id="164870" name="Rectangle 6"/>
          <p:cNvSpPr>
            <a:spLocks noGrp="1" noChangeArrowheads="1"/>
          </p:cNvSpPr>
          <p:nvPr>
            <p:ph type="body" sz="half" idx="1"/>
          </p:nvPr>
        </p:nvSpPr>
        <p:spPr>
          <a:xfrm>
            <a:off x="0" y="1844675"/>
            <a:ext cx="4211638" cy="5013325"/>
          </a:xfrm>
          <a:solidFill>
            <a:srgbClr val="A2F1FC"/>
          </a:solidFill>
        </p:spPr>
        <p:txBody>
          <a:bodyPr/>
          <a:lstStyle/>
          <a:p>
            <a:pPr lvl="1" algn="ctr" eaLnBrk="1" hangingPunct="1">
              <a:buFontTx/>
              <a:buNone/>
              <a:defRPr/>
            </a:pPr>
            <a:r>
              <a:rPr lang="es-ES" sz="3600" b="1" dirty="0" smtClean="0">
                <a:effectLst>
                  <a:outerShdw blurRad="38100" dist="38100" dir="2700000" algn="tl">
                    <a:srgbClr val="FFFFFF"/>
                  </a:outerShdw>
                </a:effectLst>
              </a:rPr>
              <a:t>Liposolubles</a:t>
            </a:r>
          </a:p>
          <a:p>
            <a:pPr lvl="1" eaLnBrk="1" hangingPunct="1">
              <a:lnSpc>
                <a:spcPct val="105000"/>
              </a:lnSpc>
              <a:spcBef>
                <a:spcPct val="55000"/>
              </a:spcBef>
              <a:spcAft>
                <a:spcPct val="50000"/>
              </a:spcAft>
              <a:buClr>
                <a:srgbClr val="FF3300"/>
              </a:buClr>
              <a:buFont typeface="Wingdings" pitchFamily="2" charset="2"/>
              <a:buChar char="Ø"/>
              <a:defRPr/>
            </a:pPr>
            <a:r>
              <a:rPr lang="es-ES" sz="2000" b="1" dirty="0" smtClean="0">
                <a:effectLst>
                  <a:outerShdw blurRad="38100" dist="38100" dir="2700000" algn="tl">
                    <a:srgbClr val="FFFFFF"/>
                  </a:outerShdw>
                </a:effectLst>
                <a:hlinkClick r:id="rId2"/>
              </a:rPr>
              <a:t> </a:t>
            </a:r>
            <a:r>
              <a:rPr lang="es-ES" b="1" dirty="0" smtClean="0">
                <a:effectLst>
                  <a:outerShdw blurRad="38100" dist="38100" dir="2700000" algn="tl">
                    <a:srgbClr val="FFFFFF"/>
                  </a:outerShdw>
                </a:effectLst>
              </a:rPr>
              <a:t>Vitamina A - </a:t>
            </a:r>
          </a:p>
          <a:p>
            <a:pPr lvl="1" eaLnBrk="1" hangingPunct="1">
              <a:lnSpc>
                <a:spcPct val="105000"/>
              </a:lnSpc>
              <a:spcBef>
                <a:spcPct val="55000"/>
              </a:spcBef>
              <a:spcAft>
                <a:spcPct val="50000"/>
              </a:spcAft>
              <a:buClr>
                <a:srgbClr val="FF3300"/>
              </a:buClr>
              <a:buFont typeface="Wingdings" pitchFamily="2" charset="2"/>
              <a:buChar char="Ø"/>
              <a:defRPr/>
            </a:pPr>
            <a:r>
              <a:rPr lang="es-ES" b="1" dirty="0" smtClean="0">
                <a:effectLst>
                  <a:outerShdw blurRad="38100" dist="38100" dir="2700000" algn="tl">
                    <a:srgbClr val="FFFFFF"/>
                  </a:outerShdw>
                </a:effectLst>
                <a:hlinkClick r:id="rId2"/>
              </a:rPr>
              <a:t> </a:t>
            </a:r>
            <a:r>
              <a:rPr lang="es-ES" b="1" dirty="0" smtClean="0">
                <a:effectLst>
                  <a:outerShdw blurRad="38100" dist="38100" dir="2700000" algn="tl">
                    <a:srgbClr val="FFFFFF"/>
                  </a:outerShdw>
                </a:effectLst>
              </a:rPr>
              <a:t>Vitamina D </a:t>
            </a:r>
          </a:p>
          <a:p>
            <a:pPr lvl="1" eaLnBrk="1" hangingPunct="1">
              <a:lnSpc>
                <a:spcPct val="105000"/>
              </a:lnSpc>
              <a:spcBef>
                <a:spcPct val="55000"/>
              </a:spcBef>
              <a:spcAft>
                <a:spcPct val="50000"/>
              </a:spcAft>
              <a:buClr>
                <a:srgbClr val="FF3300"/>
              </a:buClr>
              <a:buFont typeface="Wingdings" pitchFamily="2" charset="2"/>
              <a:buChar char="Ø"/>
              <a:defRPr/>
            </a:pPr>
            <a:r>
              <a:rPr lang="es-ES" b="1" dirty="0" smtClean="0">
                <a:effectLst>
                  <a:outerShdw blurRad="38100" dist="38100" dir="2700000" algn="tl">
                    <a:srgbClr val="FFFFFF"/>
                  </a:outerShdw>
                </a:effectLst>
                <a:hlinkClick r:id="rId2"/>
              </a:rPr>
              <a:t> </a:t>
            </a:r>
            <a:r>
              <a:rPr lang="es-ES" b="1" dirty="0" smtClean="0">
                <a:effectLst>
                  <a:outerShdw blurRad="38100" dist="38100" dir="2700000" algn="tl">
                    <a:srgbClr val="FFFFFF"/>
                  </a:outerShdw>
                </a:effectLst>
              </a:rPr>
              <a:t>Vitamina E  </a:t>
            </a:r>
          </a:p>
          <a:p>
            <a:pPr lvl="1" eaLnBrk="1" hangingPunct="1">
              <a:lnSpc>
                <a:spcPct val="105000"/>
              </a:lnSpc>
              <a:spcBef>
                <a:spcPct val="55000"/>
              </a:spcBef>
              <a:spcAft>
                <a:spcPct val="50000"/>
              </a:spcAft>
              <a:buClr>
                <a:srgbClr val="FF3300"/>
              </a:buClr>
              <a:buFont typeface="Wingdings" pitchFamily="2" charset="2"/>
              <a:buChar char="Ø"/>
              <a:defRPr/>
            </a:pPr>
            <a:r>
              <a:rPr lang="es-ES" b="1" dirty="0" smtClean="0">
                <a:effectLst>
                  <a:outerShdw blurRad="38100" dist="38100" dir="2700000" algn="tl">
                    <a:srgbClr val="FFFFFF"/>
                  </a:outerShdw>
                </a:effectLst>
                <a:hlinkClick r:id="rId2"/>
              </a:rPr>
              <a:t> </a:t>
            </a:r>
            <a:r>
              <a:rPr lang="es-ES" b="1" dirty="0" smtClean="0">
                <a:effectLst>
                  <a:outerShdw blurRad="38100" dist="38100" dir="2700000" algn="tl">
                    <a:srgbClr val="FFFFFF"/>
                  </a:outerShdw>
                </a:effectLst>
              </a:rPr>
              <a:t>Vitamina K   </a:t>
            </a:r>
          </a:p>
          <a:p>
            <a:pPr lvl="1" eaLnBrk="1" hangingPunct="1">
              <a:lnSpc>
                <a:spcPct val="105000"/>
              </a:lnSpc>
              <a:spcBef>
                <a:spcPct val="55000"/>
              </a:spcBef>
              <a:spcAft>
                <a:spcPct val="50000"/>
              </a:spcAft>
              <a:buClr>
                <a:srgbClr val="FF3300"/>
              </a:buClr>
              <a:buFont typeface="Wingdings" pitchFamily="2" charset="2"/>
              <a:buChar char="Ø"/>
              <a:defRPr/>
            </a:pPr>
            <a:r>
              <a:rPr lang="es-ES" b="1" dirty="0" smtClean="0">
                <a:effectLst>
                  <a:outerShdw blurRad="38100" dist="38100" dir="2700000" algn="tl">
                    <a:srgbClr val="FFFFFF"/>
                  </a:outerShdw>
                </a:effectLst>
                <a:hlinkClick r:id="rId2"/>
              </a:rPr>
              <a:t> </a:t>
            </a:r>
            <a:r>
              <a:rPr lang="es-ES" b="1" dirty="0" smtClean="0">
                <a:effectLst>
                  <a:outerShdw blurRad="38100" dist="38100" dir="2700000" algn="tl">
                    <a:srgbClr val="FFFFFF"/>
                  </a:outerShdw>
                </a:effectLst>
              </a:rPr>
              <a:t>Vitamina F</a:t>
            </a:r>
            <a:r>
              <a:rPr lang="es-ES" sz="2000" b="1" dirty="0" smtClean="0">
                <a:effectLst>
                  <a:outerShdw blurRad="38100" dist="38100" dir="2700000" algn="tl">
                    <a:srgbClr val="FFFFFF"/>
                  </a:outerShdw>
                </a:effectLst>
              </a:rPr>
              <a:t>  </a:t>
            </a:r>
          </a:p>
          <a:p>
            <a:pPr eaLnBrk="1" hangingPunct="1">
              <a:buFontTx/>
              <a:buNone/>
              <a:defRPr/>
            </a:pPr>
            <a:r>
              <a:rPr lang="es-ES" sz="2400" b="1" dirty="0" smtClean="0">
                <a:effectLst>
                  <a:outerShdw blurRad="38100" dist="38100" dir="2700000" algn="tl">
                    <a:srgbClr val="FFFFFF"/>
                  </a:outerShdw>
                </a:effectLst>
              </a:rPr>
              <a:t> </a:t>
            </a:r>
          </a:p>
        </p:txBody>
      </p:sp>
      <p:sp>
        <p:nvSpPr>
          <p:cNvPr id="164871" name="Rectangle 7"/>
          <p:cNvSpPr>
            <a:spLocks noGrp="1" noChangeArrowheads="1"/>
          </p:cNvSpPr>
          <p:nvPr>
            <p:ph type="body" sz="half" idx="2"/>
          </p:nvPr>
        </p:nvSpPr>
        <p:spPr>
          <a:xfrm>
            <a:off x="4165600" y="1268413"/>
            <a:ext cx="4978400" cy="5589587"/>
          </a:xfrm>
          <a:solidFill>
            <a:srgbClr val="DBFFE1"/>
          </a:solidFill>
        </p:spPr>
        <p:txBody>
          <a:bodyPr/>
          <a:lstStyle/>
          <a:p>
            <a:pPr lvl="1" eaLnBrk="1" hangingPunct="1">
              <a:buFontTx/>
              <a:buNone/>
              <a:defRPr/>
            </a:pPr>
            <a:r>
              <a:rPr lang="es-ES" sz="2800" b="1" u="sng" dirty="0" smtClean="0">
                <a:effectLst>
                  <a:outerShdw blurRad="38100" dist="38100" dir="2700000" algn="tl">
                    <a:srgbClr val="FFFFFF"/>
                  </a:outerShdw>
                </a:effectLst>
              </a:rPr>
              <a:t>Hidrosolubles</a:t>
            </a:r>
          </a:p>
          <a:p>
            <a:pPr lvl="1" eaLnBrk="1" hangingPunct="1">
              <a:buClr>
                <a:srgbClr val="FF3300"/>
              </a:buClr>
              <a:buFont typeface="Wingdings" pitchFamily="2" charset="2"/>
              <a:buChar char="Ø"/>
              <a:defRPr/>
            </a:pPr>
            <a:r>
              <a:rPr lang="es-ES" sz="2000" b="1" dirty="0" smtClean="0"/>
              <a:t> </a:t>
            </a:r>
            <a:r>
              <a:rPr lang="es-ES" sz="2800" b="1" dirty="0" smtClean="0">
                <a:effectLst>
                  <a:outerShdw blurRad="38100" dist="38100" dir="2700000" algn="tl">
                    <a:srgbClr val="FFFFFF"/>
                  </a:outerShdw>
                </a:effectLst>
              </a:rPr>
              <a:t>Vitamina C -  </a:t>
            </a:r>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hlinkClick r:id="rId3"/>
              </a:rPr>
              <a:t> </a:t>
            </a:r>
            <a:r>
              <a:rPr lang="es-ES" sz="2800" b="1" dirty="0" smtClean="0">
                <a:effectLst>
                  <a:outerShdw blurRad="38100" dist="38100" dir="2700000" algn="tl">
                    <a:srgbClr val="FFFFFF"/>
                  </a:outerShdw>
                </a:effectLst>
              </a:rPr>
              <a:t>Vitamina H –</a:t>
            </a:r>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hlinkClick r:id="rId3"/>
              </a:rPr>
              <a:t> </a:t>
            </a:r>
            <a:r>
              <a:rPr lang="es-ES" sz="2800" b="1" dirty="0" smtClean="0">
                <a:effectLst>
                  <a:outerShdw blurRad="38100" dist="38100" dir="2700000" algn="tl">
                    <a:srgbClr val="FFFFFF"/>
                  </a:outerShdw>
                </a:effectLst>
              </a:rPr>
              <a:t>Vitamina B 1 </a:t>
            </a:r>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hlinkClick r:id="rId3"/>
              </a:rPr>
              <a:t> </a:t>
            </a:r>
            <a:r>
              <a:rPr lang="es-ES" sz="2800" b="1" dirty="0" smtClean="0">
                <a:effectLst>
                  <a:outerShdw blurRad="38100" dist="38100" dir="2700000" algn="tl">
                    <a:srgbClr val="FFFFFF"/>
                  </a:outerShdw>
                </a:effectLst>
              </a:rPr>
              <a:t>Vitamina B 2 </a:t>
            </a:r>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hlinkClick r:id="rId3"/>
              </a:rPr>
              <a:t> </a:t>
            </a:r>
            <a:r>
              <a:rPr lang="es-ES" sz="2800" b="1" dirty="0" smtClean="0">
                <a:effectLst>
                  <a:outerShdw blurRad="38100" dist="38100" dir="2700000" algn="tl">
                    <a:srgbClr val="FFFFFF"/>
                  </a:outerShdw>
                </a:effectLst>
              </a:rPr>
              <a:t>Vitamina B 3  </a:t>
            </a:r>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rPr>
              <a:t>Vitamina B 5</a:t>
            </a:r>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hlinkClick r:id="rId3"/>
              </a:rPr>
              <a:t> </a:t>
            </a:r>
            <a:r>
              <a:rPr lang="es-ES" sz="2800" b="1" dirty="0" smtClean="0">
                <a:effectLst>
                  <a:outerShdw blurRad="38100" dist="38100" dir="2700000" algn="tl">
                    <a:srgbClr val="FFFFFF"/>
                  </a:outerShdw>
                </a:effectLst>
              </a:rPr>
              <a:t>Vitamina B 12</a:t>
            </a:r>
            <a:r>
              <a:rPr lang="es-ES" sz="2800" b="1" dirty="0" smtClean="0"/>
              <a:t>  </a:t>
            </a:r>
            <a:endParaRPr lang="es-ES" sz="2800" dirty="0" smtClean="0"/>
          </a:p>
          <a:p>
            <a:pPr lvl="1" eaLnBrk="1" hangingPunct="1">
              <a:buClr>
                <a:srgbClr val="FF3300"/>
              </a:buClr>
              <a:buFont typeface="Wingdings" pitchFamily="2" charset="2"/>
              <a:buChar char="Ø"/>
              <a:defRPr/>
            </a:pPr>
            <a:r>
              <a:rPr lang="es-ES" sz="2800" b="1" dirty="0" smtClean="0">
                <a:effectLst>
                  <a:outerShdw blurRad="38100" dist="38100" dir="2700000" algn="tl">
                    <a:srgbClr val="FFFFFF"/>
                  </a:outerShdw>
                </a:effectLst>
                <a:hlinkClick r:id="rId3"/>
              </a:rPr>
              <a:t> </a:t>
            </a:r>
            <a:r>
              <a:rPr lang="es-ES" sz="2800" b="1" dirty="0" smtClean="0">
                <a:effectLst>
                  <a:outerShdw blurRad="38100" dist="38100" dir="2700000" algn="tl">
                    <a:srgbClr val="FFFFFF"/>
                  </a:outerShdw>
                </a:effectLst>
              </a:rPr>
              <a:t>Vitamina B 6 </a:t>
            </a:r>
          </a:p>
          <a:p>
            <a:pPr eaLnBrk="1" hangingPunct="1">
              <a:buFontTx/>
              <a:buNone/>
              <a:defRPr/>
            </a:pPr>
            <a:endParaRPr lang="es-ES" dirty="0" smtClean="0"/>
          </a:p>
        </p:txBody>
      </p:sp>
      <p:pic>
        <p:nvPicPr>
          <p:cNvPr id="54278" name="Picture 5" descr="Alimento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575" y="46038"/>
            <a:ext cx="238125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Marcador de número de diapositiva"/>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hangingPunct="1"/>
            <a:fld id="{2B4E9B46-7FA1-485E-8FD2-628997468811}" type="slidenum">
              <a:rPr lang="es-ES" smtClean="0"/>
              <a:pPr eaLnBrk="1" hangingPunct="1"/>
              <a:t>48</a:t>
            </a:fld>
            <a:endParaRPr lang="es-ES" smtClean="0"/>
          </a:p>
        </p:txBody>
      </p:sp>
      <p:sp>
        <p:nvSpPr>
          <p:cNvPr id="118786" name="Rectangle 2"/>
          <p:cNvSpPr>
            <a:spLocks noGrp="1" noChangeArrowheads="1"/>
          </p:cNvSpPr>
          <p:nvPr>
            <p:ph type="title"/>
          </p:nvPr>
        </p:nvSpPr>
        <p:spPr>
          <a:xfrm>
            <a:off x="2071670" y="0"/>
            <a:ext cx="7072330" cy="928670"/>
          </a:xfrm>
          <a:solidFill>
            <a:srgbClr val="FFFF00"/>
          </a:solidFill>
        </p:spPr>
        <p:txBody>
          <a:bodyPr/>
          <a:lstStyle/>
          <a:p>
            <a:pPr eaLnBrk="1" hangingPunct="1">
              <a:defRPr/>
            </a:pPr>
            <a:r>
              <a:rPr lang="es-ES" b="1" dirty="0" smtClean="0">
                <a:effectLst>
                  <a:outerShdw blurRad="38100" dist="38100" dir="2700000" algn="tl">
                    <a:srgbClr val="FFFFFF"/>
                  </a:outerShdw>
                </a:effectLst>
                <a:latin typeface="Comic Sans MS" pitchFamily="66" charset="0"/>
              </a:rPr>
              <a:t>Aportes de  Vitaminas</a:t>
            </a:r>
          </a:p>
        </p:txBody>
      </p:sp>
      <p:pic>
        <p:nvPicPr>
          <p:cNvPr id="55300" name="Picture 5" descr="comida6"/>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0" y="0"/>
            <a:ext cx="2051050" cy="1052513"/>
          </a:xfrm>
          <a:noFill/>
        </p:spPr>
      </p:pic>
      <p:graphicFrame>
        <p:nvGraphicFramePr>
          <p:cNvPr id="118911" name="Group 127"/>
          <p:cNvGraphicFramePr>
            <a:graphicFrameLocks noGrp="1"/>
          </p:cNvGraphicFramePr>
          <p:nvPr/>
        </p:nvGraphicFramePr>
        <p:xfrm>
          <a:off x="34925" y="981075"/>
          <a:ext cx="9109075" cy="5997633"/>
        </p:xfrm>
        <a:graphic>
          <a:graphicData uri="http://schemas.openxmlformats.org/drawingml/2006/table">
            <a:tbl>
              <a:tblPr/>
              <a:tblGrid>
                <a:gridCol w="1665288"/>
                <a:gridCol w="1647825"/>
                <a:gridCol w="2376487"/>
                <a:gridCol w="1655763"/>
                <a:gridCol w="1763712"/>
              </a:tblGrid>
              <a:tr h="503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Vitamina 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Vitamina B</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0070C0"/>
                          </a:solidFill>
                          <a:effectLst>
                            <a:outerShdw blurRad="38100" dist="38100" dir="2700000" algn="tl">
                              <a:srgbClr val="C0C0C0"/>
                            </a:outerShdw>
                          </a:effectLst>
                          <a:latin typeface="Arial" charset="0"/>
                        </a:rPr>
                        <a:t>Vitamina C</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0070C0"/>
                          </a:solidFill>
                          <a:effectLst>
                            <a:outerShdw blurRad="38100" dist="38100" dir="2700000" algn="tl">
                              <a:srgbClr val="C0C0C0"/>
                            </a:outerShdw>
                          </a:effectLst>
                          <a:latin typeface="Arial" charset="0"/>
                        </a:rPr>
                        <a:t>Ácido fólico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Vitamina E</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Zanahorias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Nabos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Patatas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Calabazas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Albaricoques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Melones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Yema de huevo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outerShdw blurRad="38100" dist="38100" dir="2700000" algn="tl">
                              <a:srgbClr val="C0C0C0"/>
                            </a:outerShdw>
                          </a:effectLst>
                          <a:latin typeface="Arial" charset="0"/>
                        </a:rPr>
                        <a:t>lácteos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Levadura de Cerveza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Germen de trigo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Harina integral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Arroz integral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Avena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Carne de vaca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Guisantes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Patatas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Limón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Naranja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Pomelo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Perejil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Fresas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Coles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Cerezas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err="1" smtClean="0">
                          <a:ln>
                            <a:noFill/>
                          </a:ln>
                          <a:solidFill>
                            <a:srgbClr val="0070C0"/>
                          </a:solidFill>
                          <a:effectLst>
                            <a:outerShdw blurRad="38100" dist="38100" dir="2700000" algn="tl">
                              <a:srgbClr val="C0C0C0"/>
                            </a:outerShdw>
                          </a:effectLst>
                          <a:latin typeface="Arial" charset="0"/>
                        </a:rPr>
                        <a:t>Iña</a:t>
                      </a:r>
                      <a:endPar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Peras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Melón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Pimientos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Kiwis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Verduras de hoja verde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Hortalizas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Frutas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Legumbres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rgbClr val="0070C0"/>
                          </a:solidFill>
                          <a:effectLst>
                            <a:outerShdw blurRad="38100" dist="38100" dir="2700000" algn="tl">
                              <a:srgbClr val="C0C0C0"/>
                            </a:outerShdw>
                          </a:effectLst>
                          <a:latin typeface="Arial" charset="0"/>
                        </a:rPr>
                        <a:t>Patas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rgbClr val="002060"/>
                          </a:solidFill>
                          <a:effectLst>
                            <a:outerShdw blurRad="38100" dist="38100" dir="2700000" algn="tl">
                              <a:srgbClr val="C0C0C0"/>
                            </a:outerShdw>
                          </a:effectLst>
                          <a:latin typeface="Arial" charset="0"/>
                        </a:rPr>
                        <a:t>Es una vitamina hidrosoluble del grupo de las vitaminas B.</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Germen de trigo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Lechuga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Cacahuetes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Leche entera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Yema de huevo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Nueces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Legumbres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rPr>
                        <a:t>Aceites vegetales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8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697">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sng" strike="noStrike" cap="none" normalizeH="0" baseline="0" dirty="0" smtClean="0">
                          <a:ln>
                            <a:noFill/>
                          </a:ln>
                          <a:solidFill>
                            <a:schemeClr val="tx1"/>
                          </a:solidFill>
                          <a:effectLst>
                            <a:outerShdw blurRad="38100" dist="38100" dir="2700000" algn="tl">
                              <a:srgbClr val="FFFFFF"/>
                            </a:outerShdw>
                          </a:effectLst>
                          <a:latin typeface="Comic Sans MS" pitchFamily="66" charset="0"/>
                        </a:rPr>
                        <a:t>¿</a:t>
                      </a:r>
                      <a:r>
                        <a:rPr kumimoji="0" lang="es-ES" sz="1800" b="1" i="0" u="sng" strike="noStrike" cap="none" normalizeH="0" baseline="0" dirty="0" smtClean="0">
                          <a:ln>
                            <a:noFill/>
                          </a:ln>
                          <a:solidFill>
                            <a:schemeClr val="tx1"/>
                          </a:solidFill>
                          <a:effectLst>
                            <a:outerShdw blurRad="38100" dist="38100" dir="2700000" algn="tl">
                              <a:srgbClr val="FFFFFF"/>
                            </a:outerShdw>
                          </a:effectLst>
                          <a:latin typeface="+mj-lt"/>
                        </a:rPr>
                        <a:t>QUÉ PUEDE DESTRUIR LAS VITAMINAS CITADAS?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dirty="0" smtClean="0">
                          <a:ln>
                            <a:noFill/>
                          </a:ln>
                          <a:solidFill>
                            <a:schemeClr val="tx1"/>
                          </a:solidFill>
                          <a:effectLst>
                            <a:outerShdw blurRad="38100" dist="38100" dir="2700000" algn="tl">
                              <a:srgbClr val="FFFFFF"/>
                            </a:outerShdw>
                          </a:effectLst>
                          <a:latin typeface="+mj-lt"/>
                        </a:rPr>
                        <a:t>El calor, la cafeína, el alcohol, el aire, los estrógenos, los antiácidos, el agua, la cocción, la luz, el oxígeno, fumar, la congelación el hierro y el cloro</a:t>
                      </a:r>
                      <a:r>
                        <a:rPr kumimoji="0" lang="es-ES" sz="1800" b="1" i="0" u="none" strike="noStrike" cap="none" normalizeH="0" baseline="0" dirty="0" smtClean="0">
                          <a:ln>
                            <a:noFill/>
                          </a:ln>
                          <a:solidFill>
                            <a:schemeClr val="tx1"/>
                          </a:solidFill>
                          <a:effectLst>
                            <a:outerShdw blurRad="38100" dist="38100" dir="2700000" algn="tl">
                              <a:srgbClr val="FFFFFF"/>
                            </a:outerShdw>
                          </a:effectLst>
                          <a:latin typeface="Arial"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arcador de número de diapositiva"/>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Arial" charset="0"/>
                <a:cs typeface="Arial" charset="0"/>
              </a:defRPr>
            </a:lvl1pPr>
            <a:lvl2pPr marL="742950" indent="-285750" eaLnBrk="0" hangingPunct="0">
              <a:defRPr>
                <a:solidFill>
                  <a:schemeClr val="tx1"/>
                </a:solidFill>
                <a:latin typeface="Calibri" pitchFamily="34" charset="0"/>
                <a:ea typeface="Arial" charset="0"/>
                <a:cs typeface="Arial" charset="0"/>
              </a:defRPr>
            </a:lvl2pPr>
            <a:lvl3pPr marL="1143000" indent="-228600" eaLnBrk="0" hangingPunct="0">
              <a:defRPr>
                <a:solidFill>
                  <a:schemeClr val="tx1"/>
                </a:solidFill>
                <a:latin typeface="Calibri" pitchFamily="34" charset="0"/>
                <a:ea typeface="Arial" charset="0"/>
                <a:cs typeface="Arial" charset="0"/>
              </a:defRPr>
            </a:lvl3pPr>
            <a:lvl4pPr marL="1600200" indent="-228600" eaLnBrk="0" hangingPunct="0">
              <a:defRPr>
                <a:solidFill>
                  <a:schemeClr val="tx1"/>
                </a:solidFill>
                <a:latin typeface="Calibri" pitchFamily="34" charset="0"/>
                <a:ea typeface="Arial" charset="0"/>
                <a:cs typeface="Arial" charset="0"/>
              </a:defRPr>
            </a:lvl4pPr>
            <a:lvl5pPr marL="2057400" indent="-228600" eaLnBrk="0" hangingPunct="0">
              <a:defRPr>
                <a:solidFill>
                  <a:schemeClr val="tx1"/>
                </a:solidFill>
                <a:latin typeface="Calibri" pitchFamily="34"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pitchFamily="34"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pitchFamily="34"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pitchFamily="34"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pitchFamily="34" charset="0"/>
                <a:ea typeface="Arial" charset="0"/>
                <a:cs typeface="Arial" charset="0"/>
              </a:defRPr>
            </a:lvl9pPr>
          </a:lstStyle>
          <a:p>
            <a:pPr eaLnBrk="1" hangingPunct="1"/>
            <a:fld id="{792E56A0-18F1-49B7-8F85-1829C80D57B1}" type="slidenum">
              <a:rPr lang="es-ES" smtClean="0"/>
              <a:pPr eaLnBrk="1" hangingPunct="1"/>
              <a:t>49</a:t>
            </a:fld>
            <a:endParaRPr lang="es-ES" smtClean="0"/>
          </a:p>
        </p:txBody>
      </p:sp>
      <p:sp>
        <p:nvSpPr>
          <p:cNvPr id="56323" name="Rectangle 5"/>
          <p:cNvSpPr>
            <a:spLocks noChangeArrowheads="1"/>
          </p:cNvSpPr>
          <p:nvPr/>
        </p:nvSpPr>
        <p:spPr bwMode="auto">
          <a:xfrm>
            <a:off x="8896350" y="1943100"/>
            <a:ext cx="247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s-ES"/>
              <a:t> </a:t>
            </a:r>
          </a:p>
        </p:txBody>
      </p:sp>
      <p:sp>
        <p:nvSpPr>
          <p:cNvPr id="56324" name="Rectangle 278"/>
          <p:cNvSpPr>
            <a:spLocks noChangeArrowheads="1"/>
          </p:cNvSpPr>
          <p:nvPr/>
        </p:nvSpPr>
        <p:spPr bwMode="auto">
          <a:xfrm>
            <a:off x="-6873875" y="4611688"/>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s-ES" sz="1400"/>
              <a:t> </a:t>
            </a:r>
            <a:endParaRPr lang="es-ES"/>
          </a:p>
        </p:txBody>
      </p:sp>
      <p:sp>
        <p:nvSpPr>
          <p:cNvPr id="56325" name="Rectangle 571"/>
          <p:cNvSpPr>
            <a:spLocks noChangeArrowheads="1"/>
          </p:cNvSpPr>
          <p:nvPr/>
        </p:nvSpPr>
        <p:spPr bwMode="auto">
          <a:xfrm>
            <a:off x="8896350" y="1943100"/>
            <a:ext cx="247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s-ES"/>
              <a:t> </a:t>
            </a:r>
          </a:p>
        </p:txBody>
      </p:sp>
      <p:sp>
        <p:nvSpPr>
          <p:cNvPr id="56326" name="Rectangle 844"/>
          <p:cNvSpPr>
            <a:spLocks noChangeArrowheads="1"/>
          </p:cNvSpPr>
          <p:nvPr/>
        </p:nvSpPr>
        <p:spPr bwMode="auto">
          <a:xfrm>
            <a:off x="-6873875" y="4611688"/>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s-ES" sz="1400"/>
              <a:t> </a:t>
            </a:r>
            <a:endParaRPr lang="es-ES"/>
          </a:p>
        </p:txBody>
      </p:sp>
      <p:sp>
        <p:nvSpPr>
          <p:cNvPr id="56327" name="Rectangle 857"/>
          <p:cNvSpPr>
            <a:spLocks noChangeArrowheads="1"/>
          </p:cNvSpPr>
          <p:nvPr/>
        </p:nvSpPr>
        <p:spPr bwMode="auto">
          <a:xfrm>
            <a:off x="8896350" y="1943100"/>
            <a:ext cx="247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s-ES"/>
              <a:t> </a:t>
            </a:r>
          </a:p>
        </p:txBody>
      </p:sp>
      <p:sp>
        <p:nvSpPr>
          <p:cNvPr id="56328" name="Rectangle 1059"/>
          <p:cNvSpPr>
            <a:spLocks noChangeArrowheads="1"/>
          </p:cNvSpPr>
          <p:nvPr/>
        </p:nvSpPr>
        <p:spPr bwMode="auto">
          <a:xfrm>
            <a:off x="-3917950" y="4611688"/>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s-ES" sz="1400"/>
              <a:t> </a:t>
            </a:r>
            <a:endParaRPr lang="es-ES"/>
          </a:p>
        </p:txBody>
      </p:sp>
      <p:sp>
        <p:nvSpPr>
          <p:cNvPr id="56329" name="Rectangle 1075"/>
          <p:cNvSpPr>
            <a:spLocks noChangeArrowheads="1"/>
          </p:cNvSpPr>
          <p:nvPr/>
        </p:nvSpPr>
        <p:spPr bwMode="auto">
          <a:xfrm>
            <a:off x="8896350" y="1943100"/>
            <a:ext cx="247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s-ES"/>
              <a:t> </a:t>
            </a:r>
          </a:p>
        </p:txBody>
      </p:sp>
      <p:sp>
        <p:nvSpPr>
          <p:cNvPr id="56330" name="Rectangle 1277"/>
          <p:cNvSpPr>
            <a:spLocks noChangeArrowheads="1"/>
          </p:cNvSpPr>
          <p:nvPr/>
        </p:nvSpPr>
        <p:spPr bwMode="auto">
          <a:xfrm>
            <a:off x="-3917950" y="4611688"/>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s-ES" sz="1400"/>
              <a:t> </a:t>
            </a:r>
            <a:endParaRPr lang="es-ES"/>
          </a:p>
        </p:txBody>
      </p:sp>
      <p:sp>
        <p:nvSpPr>
          <p:cNvPr id="56331" name="Rectangle 1482"/>
          <p:cNvSpPr>
            <a:spLocks noChangeArrowheads="1"/>
          </p:cNvSpPr>
          <p:nvPr/>
        </p:nvSpPr>
        <p:spPr bwMode="auto">
          <a:xfrm>
            <a:off x="8896350" y="1943100"/>
            <a:ext cx="247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a:r>
              <a:rPr lang="es-ES"/>
              <a:t> </a:t>
            </a:r>
          </a:p>
        </p:txBody>
      </p:sp>
      <p:graphicFrame>
        <p:nvGraphicFramePr>
          <p:cNvPr id="126638" name="Group 1710"/>
          <p:cNvGraphicFramePr>
            <a:graphicFrameLocks noGrp="1"/>
          </p:cNvGraphicFramePr>
          <p:nvPr>
            <p:extLst>
              <p:ext uri="{D42A27DB-BD31-4B8C-83A1-F6EECF244321}">
                <p14:modId xmlns="" xmlns:p14="http://schemas.microsoft.com/office/powerpoint/2010/main" val="158111480"/>
              </p:ext>
            </p:extLst>
          </p:nvPr>
        </p:nvGraphicFramePr>
        <p:xfrm>
          <a:off x="0" y="3"/>
          <a:ext cx="9144000" cy="6857997"/>
        </p:xfrm>
        <a:graphic>
          <a:graphicData uri="http://schemas.openxmlformats.org/drawingml/2006/table">
            <a:tbl>
              <a:tblPr/>
              <a:tblGrid>
                <a:gridCol w="900113"/>
                <a:gridCol w="5472112"/>
                <a:gridCol w="2771775"/>
              </a:tblGrid>
              <a:tr h="37379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MINERALES</a:t>
                      </a:r>
                      <a:endParaRPr kumimoji="0" lang="es-ES" sz="1800" b="0"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endParaRP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3300"/>
                    </a:solidFill>
                  </a:tcPr>
                </a:tc>
                <a:tc hMerge="1">
                  <a:txBody>
                    <a:bodyPr/>
                    <a:lstStyle/>
                    <a:p>
                      <a:endParaRPr lang="es-ES"/>
                    </a:p>
                  </a:txBody>
                  <a:tcPr/>
                </a:tc>
                <a:tc hMerge="1">
                  <a:txBody>
                    <a:bodyPr/>
                    <a:lstStyle/>
                    <a:p>
                      <a:endParaRPr lang="es-ES"/>
                    </a:p>
                  </a:txBody>
                  <a:tcPr/>
                </a:tc>
              </a:tr>
              <a:tr h="5725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endParaRP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1" u="sng" strike="noStrike" cap="none" normalizeH="0" baseline="0" dirty="0" smtClean="0">
                          <a:ln>
                            <a:noFill/>
                          </a:ln>
                          <a:solidFill>
                            <a:schemeClr val="bg1"/>
                          </a:solidFill>
                          <a:effectLst>
                            <a:outerShdw blurRad="38100" dist="38100" dir="2700000" algn="tl">
                              <a:srgbClr val="FFFFFF"/>
                            </a:outerShdw>
                          </a:effectLst>
                          <a:latin typeface="Arial" charset="0"/>
                        </a:rPr>
                        <a:t>Funciones que realizan</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1" u="sng" strike="noStrike" cap="none" normalizeH="0" baseline="0" dirty="0" smtClean="0">
                          <a:ln>
                            <a:noFill/>
                          </a:ln>
                          <a:solidFill>
                            <a:schemeClr val="bg1"/>
                          </a:solidFill>
                          <a:effectLst>
                            <a:outerShdw blurRad="38100" dist="38100" dir="2700000" algn="tl">
                              <a:srgbClr val="FFFFFF"/>
                            </a:outerShdw>
                          </a:effectLst>
                          <a:latin typeface="Arial" charset="0"/>
                        </a:rPr>
                        <a:t>Alimentos que los contienen</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333FF"/>
                    </a:solidFill>
                  </a:tcPr>
                </a:tc>
              </a:tr>
              <a:tr h="467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Sodio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Regula la actividad de los nervios y los músculos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Verduras</a:t>
                      </a:r>
                      <a:r>
                        <a:rPr kumimoji="0" lang="es-ES" sz="1200" b="1" i="0" u="none" strike="noStrike" cap="none" normalizeH="0" baseline="0" dirty="0" smtClean="0">
                          <a:ln>
                            <a:noFill/>
                          </a:ln>
                          <a:solidFill>
                            <a:srgbClr val="FF0000"/>
                          </a:solidFill>
                          <a:effectLst/>
                          <a:latin typeface="Arial Narrow" pitchFamily="34" charset="0"/>
                        </a:rPr>
                        <a:t>,  lentejas, </a:t>
                      </a:r>
                      <a:r>
                        <a:rPr kumimoji="0" lang="es-ES" sz="1200" b="1" i="0" u="none" strike="noStrike" cap="none" normalizeH="0" baseline="0" dirty="0" smtClean="0">
                          <a:ln>
                            <a:noFill/>
                          </a:ln>
                          <a:solidFill>
                            <a:srgbClr val="002060"/>
                          </a:solidFill>
                          <a:effectLst/>
                          <a:latin typeface="Arial Narrow" pitchFamily="34" charset="0"/>
                        </a:rPr>
                        <a:t>frutos secos, zanahorias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467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Potasio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Su absorción es reducida si la dieta es alta en azúcar, alcohol o café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Harinas integrales, judías, fruta, pan, nueces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280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Cloro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Es esencial el balance del cloro con el sodio, ...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Aceitunas, algas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467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1" u="none" strike="noStrike" cap="none" normalizeH="0" baseline="0" dirty="0" smtClean="0">
                          <a:ln>
                            <a:noFill/>
                          </a:ln>
                          <a:solidFill>
                            <a:schemeClr val="bg1"/>
                          </a:solidFill>
                          <a:effectLst>
                            <a:outerShdw blurRad="38100" dist="38100" dir="2700000" algn="tl">
                              <a:srgbClr val="FFFFFF"/>
                            </a:outerShdw>
                          </a:effectLst>
                          <a:latin typeface="Arial" charset="0"/>
                        </a:rPr>
                        <a:t>Magnesio</a:t>
                      </a: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Trabaja en conjunción con el calcio y fósforo como componente de los huesos.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Nueces, lentejas, harina integral de trigo, frutas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845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Fósforo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Combinado con el calcio para formar fosfato de calcio, que es el mayor componente de los huesos y dientes. También colabora para el uso del complejo de vitaminas B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Levadura de cerveza, nueces, harina integral, judías, pan, lentejas, verduras verdes, frutos secos, setas, patatas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10360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Calcio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Trabaja en conjunción con el magnesio, el fósforo y la vitamina D para formar huesos y dientes.. También es vital para el funcionamiento de los nervios, la actividad de las encimas, contracción muscular, y en conjunción con la vitamina K, es necesaria para la circulación de la sangre y la curación de las heridas.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Almendras, pan entero de trigo, pipas de girasol, frutos secos, algas, judías cocidas, brócoli, perejil, nabos, levaduras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1226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Hierro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Importante elemento, sobre la mitad del hierro del cuerpo es usado para la hemoglobina (pigmento rojo en la sangre) y la producción de encimas usadas en la respiración, necesario para un correcto metabolismo del grupo de vitaminas B: concediendo cabello, piel, uñas y huesos saludables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Lentejas, avena, ciruelas, pasas, pan entero de trigo, albaricoques, higos, granadas, semillas de sésamo, germen de trigo, judías, coco, cereales de trigo, perejil, salvado, avellanas, habas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65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Cobre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Necesitado por el hierro para la formación de hemoglobina, envuelto en la formación del pigmento melanina que colorea la piel y el cabello, esencial para la utilización de la vitamina C</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Judías, cereales, granos, verduras, setas, harina integral, frutos secos, pan, extracto de levadura, coco</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467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chemeClr val="bg1"/>
                          </a:solidFill>
                          <a:effectLst>
                            <a:outerShdw blurRad="38100" dist="38100" dir="2700000" algn="tl">
                              <a:srgbClr val="FFFFFF"/>
                            </a:outerShdw>
                          </a:effectLst>
                          <a:latin typeface="Arial" charset="0"/>
                        </a:rPr>
                        <a:t>Yodo </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Regula el metabolismo. Se necesita para tener un cabello, piel y uñas saludables, correcto crecimiento</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0F8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2060"/>
                          </a:solidFill>
                          <a:effectLst/>
                          <a:latin typeface="Arial Narrow" pitchFamily="34" charset="0"/>
                        </a:rPr>
                        <a:t>Verduras verdes, sal marina, algas, cebollas, cereales</a:t>
                      </a:r>
                    </a:p>
                  </a:txBody>
                  <a:tcPr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6380" name="Rectangle 1684"/>
          <p:cNvSpPr>
            <a:spLocks noChangeArrowheads="1"/>
          </p:cNvSpPr>
          <p:nvPr/>
        </p:nvSpPr>
        <p:spPr bwMode="auto">
          <a:xfrm>
            <a:off x="-3917950" y="4611688"/>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s-ES" sz="1400"/>
              <a:t> </a:t>
            </a: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Grp="1" noChangeAspect="1" noChangeArrowheads="1"/>
          </p:cNvPicPr>
          <p:nvPr>
            <p:ph idx="1"/>
          </p:nvPr>
        </p:nvPicPr>
        <p:blipFill>
          <a:blip r:embed="rId3" cstate="print">
            <a:lum bright="6000" contrast="-12000"/>
            <a:extLst>
              <a:ext uri="{28A0092B-C50C-407E-A947-70E740481C1C}">
                <a14:useLocalDpi xmlns="" xmlns:a14="http://schemas.microsoft.com/office/drawing/2010/main" val="0"/>
              </a:ext>
            </a:extLst>
          </a:blip>
          <a:srcRect/>
          <a:stretch>
            <a:fillRect/>
          </a:stretch>
        </p:blipFill>
        <p:spPr>
          <a:xfrm>
            <a:off x="36512" y="0"/>
            <a:ext cx="9144000" cy="6858000"/>
          </a:xfrm>
        </p:spPr>
      </p:pic>
      <p:sp>
        <p:nvSpPr>
          <p:cNvPr id="6147" name="WordArt 6"/>
          <p:cNvSpPr>
            <a:spLocks noChangeArrowheads="1" noChangeShapeType="1" noTextEdit="1"/>
          </p:cNvSpPr>
          <p:nvPr/>
        </p:nvSpPr>
        <p:spPr bwMode="auto">
          <a:xfrm>
            <a:off x="2051050" y="260350"/>
            <a:ext cx="5473700" cy="533400"/>
          </a:xfrm>
          <a:prstGeom prst="rect">
            <a:avLst/>
          </a:prstGeom>
        </p:spPr>
        <p:txBody>
          <a:bodyPr wrap="none" fromWordArt="1">
            <a:prstTxWarp prst="textPlain">
              <a:avLst>
                <a:gd name="adj" fmla="val 50000"/>
              </a:avLst>
            </a:prstTxWarp>
          </a:bodyPr>
          <a:lstStyle/>
          <a:p>
            <a:pPr algn="ctr"/>
            <a:r>
              <a:rPr lang="es-MX" sz="3600" kern="10">
                <a:ln w="9525">
                  <a:solidFill>
                    <a:srgbClr val="000000"/>
                  </a:solidFill>
                  <a:round/>
                  <a:headEnd/>
                  <a:tailEnd/>
                </a:ln>
                <a:solidFill>
                  <a:srgbClr val="FFFFFF"/>
                </a:solidFill>
                <a:latin typeface="Bodoni MT Condensed"/>
              </a:rPr>
              <a:t>FUNCIÓN DE NUTRICIÓN</a:t>
            </a:r>
          </a:p>
        </p:txBody>
      </p:sp>
    </p:spTree>
    <p:extLst>
      <p:ext uri="{BB962C8B-B14F-4D97-AF65-F5344CB8AC3E}">
        <p14:creationId xmlns="" xmlns:p14="http://schemas.microsoft.com/office/powerpoint/2010/main" val="828141021"/>
      </p:ext>
    </p:extLst>
  </p:cSld>
  <p:clrMapOvr>
    <a:masterClrMapping/>
  </p:clrMapOvr>
  <p:transition spd="slow" advClick="0" advTm="20000">
    <p:blind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2356"/>
            <a:ext cx="9144000" cy="714356"/>
          </a:xfrm>
          <a:solidFill>
            <a:srgbClr val="FF3300"/>
          </a:solidFill>
        </p:spPr>
        <p:txBody>
          <a:bodyPr/>
          <a:lstStyle/>
          <a:p>
            <a:pPr eaLnBrk="1" hangingPunct="1">
              <a:defRPr/>
            </a:pPr>
            <a:r>
              <a:rPr lang="es-ES" sz="3200" b="1" u="sng" dirty="0" smtClean="0">
                <a:solidFill>
                  <a:srgbClr val="FFFF00"/>
                </a:solidFill>
                <a:effectLst>
                  <a:outerShdw blurRad="38100" dist="38100" dir="2700000" algn="tl">
                    <a:srgbClr val="000000"/>
                  </a:outerShdw>
                </a:effectLst>
                <a:latin typeface="Comic Sans MS" pitchFamily="66" charset="0"/>
              </a:rPr>
              <a:t>Recomendaciones para una alimentación sana</a:t>
            </a:r>
          </a:p>
        </p:txBody>
      </p:sp>
      <p:sp>
        <p:nvSpPr>
          <p:cNvPr id="93187" name="Rectangle 3"/>
          <p:cNvSpPr>
            <a:spLocks noGrp="1" noChangeArrowheads="1"/>
          </p:cNvSpPr>
          <p:nvPr>
            <p:ph type="body" idx="1"/>
          </p:nvPr>
        </p:nvSpPr>
        <p:spPr>
          <a:xfrm>
            <a:off x="0" y="981075"/>
            <a:ext cx="9144000" cy="5876925"/>
          </a:xfrm>
        </p:spPr>
        <p:txBody>
          <a:bodyPr/>
          <a:lstStyle/>
          <a:p>
            <a:pPr lvl="0"/>
            <a:r>
              <a:rPr lang="es-ES" sz="2400" dirty="0" smtClean="0"/>
              <a:t>Ajustar el gasto y la ingesta hacia la consecución de </a:t>
            </a:r>
            <a:r>
              <a:rPr lang="es-ES" sz="2400" u="sng" dirty="0" smtClean="0"/>
              <a:t>un balance compatible con el mantenimiento de un peso estable</a:t>
            </a:r>
            <a:r>
              <a:rPr lang="es-ES" sz="2400" dirty="0" smtClean="0"/>
              <a:t>. </a:t>
            </a:r>
            <a:endParaRPr lang="es-MX" sz="2400" dirty="0" smtClean="0"/>
          </a:p>
          <a:p>
            <a:pPr lvl="0"/>
            <a:r>
              <a:rPr lang="es-ES" sz="2400" dirty="0" smtClean="0"/>
              <a:t>Aumentar el consumo de verduras, frutas y legumbres</a:t>
            </a:r>
            <a:endParaRPr lang="es-MX" sz="2400" dirty="0" smtClean="0"/>
          </a:p>
          <a:p>
            <a:pPr lvl="0"/>
            <a:r>
              <a:rPr lang="es-ES" sz="2400" dirty="0" smtClean="0"/>
              <a:t>Disminuir el consumo de aceites y grasas. </a:t>
            </a:r>
            <a:endParaRPr lang="es-MX" sz="2400" dirty="0" smtClean="0"/>
          </a:p>
          <a:p>
            <a:pPr lvl="0"/>
            <a:r>
              <a:rPr lang="es-ES" sz="2400" dirty="0" smtClean="0"/>
              <a:t>Limitar el consumo de carnes rojas. </a:t>
            </a:r>
            <a:endParaRPr lang="es-MX" sz="2400" dirty="0" smtClean="0"/>
          </a:p>
          <a:p>
            <a:pPr lvl="0"/>
            <a:r>
              <a:rPr lang="es-ES" sz="2400" dirty="0" smtClean="0"/>
              <a:t> Consumir productos lácteos de bajo contenido graso.</a:t>
            </a:r>
            <a:endParaRPr lang="es-MX" sz="2400" dirty="0" smtClean="0"/>
          </a:p>
          <a:p>
            <a:pPr lvl="0"/>
            <a:r>
              <a:rPr lang="es-ES" sz="2400" dirty="0" smtClean="0"/>
              <a:t> Moderar o suprimir el consumo de azúcar y derivados.</a:t>
            </a:r>
            <a:endParaRPr lang="es-MX" sz="2400" dirty="0" smtClean="0"/>
          </a:p>
          <a:p>
            <a:pPr lvl="0"/>
            <a:r>
              <a:rPr lang="es-ES" sz="2400" dirty="0" smtClean="0"/>
              <a:t> No beber, o consumir alcohol con moderación.</a:t>
            </a:r>
            <a:endParaRPr lang="es-MX" sz="2400" dirty="0" smtClean="0"/>
          </a:p>
          <a:p>
            <a:pPr lvl="0"/>
            <a:r>
              <a:rPr lang="es-ES" sz="2400" dirty="0" smtClean="0"/>
              <a:t> Evitar los alimentos fritos.</a:t>
            </a:r>
            <a:endParaRPr lang="es-MX" sz="2400" dirty="0" smtClean="0"/>
          </a:p>
          <a:p>
            <a:pPr lvl="0"/>
            <a:r>
              <a:rPr lang="es-ES" sz="2400" dirty="0" smtClean="0"/>
              <a:t> Comer una variedad de alimentos ricos en fibra, como avena, </a:t>
            </a:r>
            <a:endParaRPr lang="es-MX" sz="2400" dirty="0" smtClean="0"/>
          </a:p>
          <a:p>
            <a:pPr lvl="0"/>
            <a:r>
              <a:rPr lang="es-ES" sz="2400" dirty="0" smtClean="0"/>
              <a:t>Reducir el consumo de sal.</a:t>
            </a:r>
            <a:endParaRPr lang="es-MX" sz="2400" dirty="0" smtClean="0"/>
          </a:p>
          <a:p>
            <a:pPr marL="457200" indent="-457200" eaLnBrk="1" hangingPunct="1">
              <a:lnSpc>
                <a:spcPct val="125000"/>
              </a:lnSpc>
              <a:spcBef>
                <a:spcPct val="65000"/>
              </a:spcBef>
              <a:buNone/>
              <a:defRPr/>
            </a:pPr>
            <a:endParaRPr lang="es-ES" sz="2400" dirty="0" smtClean="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48" y="428604"/>
            <a:ext cx="4500594" cy="4500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215074" y="1571612"/>
            <a:ext cx="2337499" cy="2308324"/>
          </a:xfrm>
          <a:prstGeom prst="rect">
            <a:avLst/>
          </a:prstGeom>
          <a:noFill/>
        </p:spPr>
        <p:txBody>
          <a:bodyPr wrap="none" rtlCol="0">
            <a:spAutoFit/>
          </a:bodyPr>
          <a:lstStyle/>
          <a:p>
            <a:r>
              <a:rPr lang="es-ES" sz="4800" dirty="0" smtClean="0">
                <a:latin typeface="Blackadder ITC" pitchFamily="82" charset="0"/>
              </a:rPr>
              <a:t>Equilibrio</a:t>
            </a:r>
          </a:p>
          <a:p>
            <a:r>
              <a:rPr lang="es-ES" sz="4800" dirty="0" smtClean="0">
                <a:latin typeface="Blackadder ITC" pitchFamily="82" charset="0"/>
              </a:rPr>
              <a:t>      Es </a:t>
            </a:r>
          </a:p>
          <a:p>
            <a:r>
              <a:rPr lang="es-ES" sz="4800" dirty="0" smtClean="0">
                <a:latin typeface="Blackadder ITC" pitchFamily="82" charset="0"/>
              </a:rPr>
              <a:t>Salud </a:t>
            </a:r>
            <a:endParaRPr lang="es-ES" sz="4800" dirty="0">
              <a:latin typeface="Blackadder ITC" pitchFamily="82" charset="0"/>
            </a:endParaRPr>
          </a:p>
        </p:txBody>
      </p:sp>
      <p:sp>
        <p:nvSpPr>
          <p:cNvPr id="6" name="5 Rectángulo"/>
          <p:cNvSpPr/>
          <p:nvPr/>
        </p:nvSpPr>
        <p:spPr>
          <a:xfrm>
            <a:off x="6500826" y="5072074"/>
            <a:ext cx="1928826" cy="634020"/>
          </a:xfrm>
          <a:prstGeom prst="rect">
            <a:avLst/>
          </a:prstGeom>
        </p:spPr>
        <p:txBody>
          <a:bodyPr wrap="square">
            <a:spAutoFit/>
          </a:bodyPr>
          <a:lstStyle/>
          <a:p>
            <a:pPr marL="639763" lvl="1" indent="-246063">
              <a:lnSpc>
                <a:spcPct val="80000"/>
              </a:lnSpc>
              <a:spcBef>
                <a:spcPct val="20000"/>
              </a:spcBef>
              <a:buClr>
                <a:srgbClr val="00007D"/>
              </a:buClr>
              <a:buSzPct val="75000"/>
            </a:pPr>
            <a:r>
              <a:rPr lang="es-ES" sz="4400" dirty="0" smtClean="0">
                <a:latin typeface="Blackadder ITC" pitchFamily="82" charset="0"/>
              </a:rPr>
              <a:t>FIN</a:t>
            </a:r>
          </a:p>
        </p:txBody>
      </p:sp>
    </p:spTree>
    <p:extLst>
      <p:ext uri="{BB962C8B-B14F-4D97-AF65-F5344CB8AC3E}">
        <p14:creationId xmlns="" xmlns:p14="http://schemas.microsoft.com/office/powerpoint/2010/main" val="1312856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3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71472" y="214290"/>
            <a:ext cx="8229600" cy="857256"/>
          </a:xfrm>
        </p:spPr>
        <p:txBody>
          <a:bodyPr/>
          <a:lstStyle/>
          <a:p>
            <a:pPr eaLnBrk="1" hangingPunct="1"/>
            <a:r>
              <a:rPr lang="es-ES" dirty="0" smtClean="0"/>
              <a:t>Concepto: </a:t>
            </a:r>
          </a:p>
        </p:txBody>
      </p:sp>
      <p:sp>
        <p:nvSpPr>
          <p:cNvPr id="3" name="2 Marcador de contenido"/>
          <p:cNvSpPr>
            <a:spLocks noGrp="1"/>
          </p:cNvSpPr>
          <p:nvPr>
            <p:ph idx="1"/>
          </p:nvPr>
        </p:nvSpPr>
        <p:spPr>
          <a:xfrm>
            <a:off x="457200" y="1071547"/>
            <a:ext cx="8229600" cy="5253054"/>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s-ES" sz="2800" b="1" u="sng" dirty="0">
                <a:ea typeface="Times New Roman"/>
              </a:rPr>
              <a:t>La </a:t>
            </a:r>
            <a:r>
              <a:rPr lang="es-ES" sz="2800" b="1" u="sng" dirty="0" smtClean="0">
                <a:ea typeface="Times New Roman"/>
              </a:rPr>
              <a:t>alimentación: </a:t>
            </a:r>
            <a:r>
              <a:rPr lang="es-ES" sz="2800" dirty="0" smtClean="0">
                <a:ea typeface="Times New Roman"/>
              </a:rPr>
              <a:t>Es un acto voluntario, consiste </a:t>
            </a:r>
            <a:r>
              <a:rPr lang="es-ES" sz="2800" dirty="0">
                <a:ea typeface="Times New Roman"/>
              </a:rPr>
              <a:t>en la obtención, preparación </a:t>
            </a:r>
            <a:r>
              <a:rPr lang="es-ES" sz="2800" dirty="0" smtClean="0">
                <a:ea typeface="Times New Roman"/>
              </a:rPr>
              <a:t>e ingestión de alimentos, está </a:t>
            </a:r>
            <a:r>
              <a:rPr lang="es-ES" sz="2800" dirty="0">
                <a:ea typeface="Times New Roman"/>
              </a:rPr>
              <a:t>influenciada por factores de tipo  ambiental, económico y </a:t>
            </a:r>
            <a:r>
              <a:rPr lang="es-ES" sz="2800" dirty="0" smtClean="0">
                <a:ea typeface="Times New Roman"/>
              </a:rPr>
              <a:t>cultural</a:t>
            </a:r>
          </a:p>
          <a:p>
            <a:pPr marL="274320" indent="-274320" algn="just" eaLnBrk="1" fontAlgn="auto" hangingPunct="1">
              <a:spcAft>
                <a:spcPts val="0"/>
              </a:spcAft>
              <a:buClr>
                <a:schemeClr val="accent3"/>
              </a:buClr>
              <a:buFont typeface="Arial" pitchFamily="34" charset="0"/>
              <a:buChar char="•"/>
              <a:defRPr/>
            </a:pPr>
            <a:endParaRPr lang="es-ES" sz="2800" dirty="0">
              <a:ea typeface="Times New Roman"/>
            </a:endParaRPr>
          </a:p>
          <a:p>
            <a:pPr marL="274320" indent="-274320" algn="just" eaLnBrk="1" fontAlgn="auto" hangingPunct="1">
              <a:spcAft>
                <a:spcPts val="0"/>
              </a:spcAft>
              <a:buClr>
                <a:schemeClr val="accent3"/>
              </a:buClr>
              <a:buFont typeface="Arial" pitchFamily="34" charset="0"/>
              <a:buChar char="•"/>
              <a:defRPr/>
            </a:pPr>
            <a:r>
              <a:rPr lang="es-ES" sz="2800" b="1" u="sng" dirty="0" smtClean="0">
                <a:ea typeface="Times New Roman"/>
              </a:rPr>
              <a:t>La nutrición </a:t>
            </a:r>
            <a:r>
              <a:rPr lang="es-ES" sz="2800" dirty="0" smtClean="0">
                <a:ea typeface="Times New Roman"/>
              </a:rPr>
              <a:t>es un acto involuntario, es </a:t>
            </a:r>
            <a:r>
              <a:rPr lang="es-ES" sz="2800" dirty="0">
                <a:ea typeface="Times New Roman"/>
              </a:rPr>
              <a:t>el conjunto de procesos fisiológicos mediante el cual los alimentos ingeridos se transforman y se asimilan</a:t>
            </a:r>
            <a:r>
              <a:rPr lang="es-ES" sz="2800" dirty="0" smtClean="0">
                <a:ea typeface="Times New Roman"/>
              </a:rPr>
              <a:t>,</a:t>
            </a:r>
            <a:r>
              <a:rPr lang="es-ES" sz="2800" dirty="0">
                <a:ea typeface="Times New Roman"/>
              </a:rPr>
              <a:t> consiste en el doble proceso de asimilación (Anabolismo) y la desasimilación  (Catabolismo </a:t>
            </a:r>
            <a:r>
              <a:rPr lang="es-ES" sz="2800" dirty="0" smtClean="0">
                <a:ea typeface="Times New Roman"/>
              </a:rPr>
              <a:t>)</a:t>
            </a:r>
          </a:p>
          <a:p>
            <a:pPr marL="274320" indent="-274320" algn="just" eaLnBrk="1" fontAlgn="auto" hangingPunct="1">
              <a:spcAft>
                <a:spcPts val="0"/>
              </a:spcAft>
              <a:buClr>
                <a:schemeClr val="accent3"/>
              </a:buClr>
              <a:buFont typeface="Arial" pitchFamily="34" charset="0"/>
              <a:buChar char="•"/>
              <a:defRPr/>
            </a:pPr>
            <a:endParaRPr lang="es-ES" dirty="0"/>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0" y="981075"/>
            <a:ext cx="9144000" cy="5127625"/>
          </a:xfrm>
        </p:spPr>
        <p:txBody>
          <a:bodyPr/>
          <a:lstStyle/>
          <a:p>
            <a:pPr marL="274320" indent="-274320" algn="just" eaLnBrk="1" fontAlgn="auto" hangingPunct="1">
              <a:spcAft>
                <a:spcPts val="0"/>
              </a:spcAft>
              <a:buClr>
                <a:schemeClr val="accent3"/>
              </a:buClr>
              <a:buFont typeface="Arial" pitchFamily="34" charset="0"/>
              <a:buChar char="•"/>
              <a:defRPr/>
            </a:pPr>
            <a:r>
              <a:rPr lang="es-ES" sz="3200" dirty="0" smtClean="0"/>
              <a:t> </a:t>
            </a:r>
            <a:r>
              <a:rPr lang="es-ES" sz="3200" dirty="0" smtClean="0">
                <a:ea typeface="Times New Roman"/>
              </a:rPr>
              <a:t>El estado nutricional de un individuo resulta de la interacción de su potencial genético con diferentes factores socio ambientales y culturales, tiene características particulares en las diferentes etapas de la vida. </a:t>
            </a:r>
            <a:endParaRPr lang="es-ES" sz="2800" dirty="0" smtClean="0">
              <a:ea typeface="Times New Roman"/>
            </a:endParaRPr>
          </a:p>
          <a:p>
            <a:pPr algn="just" eaLnBrk="1" hangingPunct="1"/>
            <a:endParaRPr lang="es-ES" sz="3200" dirty="0" smtClean="0"/>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1714480" y="357166"/>
            <a:ext cx="5743575" cy="647700"/>
          </a:xfrm>
          <a:prstGeom prst="rect">
            <a:avLst/>
          </a:prstGeom>
        </p:spPr>
        <p:txBody>
          <a:bodyPr wrap="none" fromWordArt="1">
            <a:prstTxWarp prst="textPlain">
              <a:avLst>
                <a:gd name="adj" fmla="val 50000"/>
              </a:avLst>
            </a:prstTxWarp>
          </a:bodyPr>
          <a:lstStyle/>
          <a:p>
            <a:pPr algn="ctr"/>
            <a:r>
              <a:rPr lang="es-MX" sz="3600" kern="10" dirty="0">
                <a:ln w="25400">
                  <a:solidFill>
                    <a:srgbClr val="000000"/>
                  </a:solidFill>
                  <a:round/>
                  <a:headEnd/>
                  <a:tailEnd/>
                </a:ln>
                <a:solidFill>
                  <a:srgbClr val="FFF200"/>
                </a:solidFill>
                <a:latin typeface="Arial Black"/>
              </a:rPr>
              <a:t>DIGESTIÓN MECÁNICA</a:t>
            </a:r>
          </a:p>
        </p:txBody>
      </p:sp>
      <p:sp>
        <p:nvSpPr>
          <p:cNvPr id="11267" name="Rectangle 5"/>
          <p:cNvSpPr>
            <a:spLocks noChangeArrowheads="1"/>
          </p:cNvSpPr>
          <p:nvPr/>
        </p:nvSpPr>
        <p:spPr bwMode="auto">
          <a:xfrm>
            <a:off x="142844" y="1285860"/>
            <a:ext cx="8643998"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800" dirty="0" smtClean="0">
                <a:latin typeface="+mn-lt"/>
                <a:ea typeface="Times New Roman"/>
                <a:cs typeface="+mn-cs"/>
              </a:rPr>
              <a:t>Una vez ingerido el alimento,  comienza el proceso d la digestión</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800" dirty="0" smtClean="0">
                <a:latin typeface="+mn-lt"/>
                <a:ea typeface="Times New Roman"/>
                <a:cs typeface="+mn-cs"/>
              </a:rPr>
              <a:t>Triturado: Se realiza en la boca</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800" dirty="0" smtClean="0">
                <a:latin typeface="+mn-lt"/>
                <a:ea typeface="Times New Roman"/>
                <a:cs typeface="+mn-cs"/>
              </a:rPr>
              <a:t>Deglución: Paso de los alimentos a través de faringe al esófago</a:t>
            </a:r>
          </a:p>
          <a:p>
            <a:pPr marL="274320" indent="-274320" algn="just" fontAlgn="auto">
              <a:spcBef>
                <a:spcPct val="20000"/>
              </a:spcBef>
              <a:spcAft>
                <a:spcPts val="0"/>
              </a:spcAft>
              <a:buClr>
                <a:schemeClr val="accent3"/>
              </a:buClr>
              <a:buSzPct val="95000"/>
              <a:tabLst>
                <a:tab pos="114300" algn="l"/>
                <a:tab pos="1352550" algn="l"/>
              </a:tabLst>
              <a:defRPr/>
            </a:pPr>
            <a:r>
              <a:rPr lang="es-ES" sz="2800" dirty="0" smtClean="0">
                <a:latin typeface="+mn-lt"/>
                <a:ea typeface="Times New Roman"/>
                <a:cs typeface="+mn-cs"/>
              </a:rPr>
              <a:t>Movimientos: </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800" dirty="0" smtClean="0">
                <a:latin typeface="+mn-lt"/>
                <a:ea typeface="Times New Roman"/>
                <a:cs typeface="+mn-cs"/>
              </a:rPr>
              <a:t>De mezcla: En el estómago con lo jugos gástricos</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800" dirty="0" smtClean="0">
                <a:latin typeface="+mn-lt"/>
                <a:ea typeface="Times New Roman"/>
                <a:cs typeface="+mn-cs"/>
              </a:rPr>
              <a:t>Peristálticos: Hacen avanzar el alimento por el tubo</a:t>
            </a: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1835150" y="116632"/>
            <a:ext cx="5761038" cy="647700"/>
          </a:xfrm>
          <a:prstGeom prst="rect">
            <a:avLst/>
          </a:prstGeom>
        </p:spPr>
        <p:txBody>
          <a:bodyPr wrap="none" fromWordArt="1">
            <a:prstTxWarp prst="textPlain">
              <a:avLst>
                <a:gd name="adj" fmla="val 50000"/>
              </a:avLst>
            </a:prstTxWarp>
          </a:bodyPr>
          <a:lstStyle/>
          <a:p>
            <a:pPr algn="ctr"/>
            <a:r>
              <a:rPr lang="es-MX" sz="3600" kern="10" dirty="0">
                <a:ln w="25400">
                  <a:solidFill>
                    <a:srgbClr val="000000"/>
                  </a:solidFill>
                  <a:round/>
                  <a:headEnd/>
                  <a:tailEnd/>
                </a:ln>
                <a:solidFill>
                  <a:srgbClr val="FFF200"/>
                </a:solidFill>
                <a:latin typeface="Arial Black"/>
              </a:rPr>
              <a:t>DIGESTIÓN QUÍMICA</a:t>
            </a:r>
          </a:p>
        </p:txBody>
      </p:sp>
      <p:sp>
        <p:nvSpPr>
          <p:cNvPr id="12291" name="Rectangle 5"/>
          <p:cNvSpPr>
            <a:spLocks noChangeArrowheads="1"/>
          </p:cNvSpPr>
          <p:nvPr/>
        </p:nvSpPr>
        <p:spPr bwMode="auto">
          <a:xfrm>
            <a:off x="0" y="1476530"/>
            <a:ext cx="9143999" cy="4450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400" dirty="0">
                <a:latin typeface="+mn-lt"/>
                <a:ea typeface="Times New Roman"/>
                <a:cs typeface="+mn-cs"/>
              </a:rPr>
              <a:t>En la boca empieza la digestión de los glúcidos</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400" dirty="0" smtClean="0">
                <a:latin typeface="+mn-lt"/>
                <a:ea typeface="Times New Roman"/>
                <a:cs typeface="+mn-cs"/>
              </a:rPr>
              <a:t>En </a:t>
            </a:r>
            <a:r>
              <a:rPr lang="es-ES" sz="2400" dirty="0">
                <a:latin typeface="+mn-lt"/>
                <a:ea typeface="Times New Roman"/>
                <a:cs typeface="+mn-cs"/>
              </a:rPr>
              <a:t>el estómago </a:t>
            </a:r>
            <a:r>
              <a:rPr lang="es-ES" sz="2400" dirty="0" smtClean="0">
                <a:latin typeface="+mn-lt"/>
                <a:ea typeface="Times New Roman"/>
                <a:cs typeface="+mn-cs"/>
              </a:rPr>
              <a:t> el </a:t>
            </a:r>
            <a:r>
              <a:rPr lang="es-ES" sz="2400" dirty="0">
                <a:latin typeface="+mn-lt"/>
                <a:ea typeface="Times New Roman"/>
                <a:cs typeface="+mn-cs"/>
              </a:rPr>
              <a:t>jugo gástrico </a:t>
            </a:r>
            <a:r>
              <a:rPr lang="es-ES" sz="2400" dirty="0" smtClean="0">
                <a:latin typeface="+mn-lt"/>
                <a:ea typeface="Times New Roman"/>
                <a:cs typeface="+mn-cs"/>
              </a:rPr>
              <a:t> inicia </a:t>
            </a:r>
            <a:r>
              <a:rPr lang="es-ES" sz="2400" dirty="0">
                <a:latin typeface="+mn-lt"/>
                <a:ea typeface="Times New Roman"/>
                <a:cs typeface="+mn-cs"/>
              </a:rPr>
              <a:t>la digestión de las </a:t>
            </a:r>
            <a:r>
              <a:rPr lang="es-ES" sz="2400" dirty="0" smtClean="0">
                <a:latin typeface="+mn-lt"/>
                <a:ea typeface="Times New Roman"/>
                <a:cs typeface="+mn-cs"/>
              </a:rPr>
              <a:t>proteínas</a:t>
            </a:r>
            <a:r>
              <a:rPr lang="es-ES" sz="2400" dirty="0">
                <a:latin typeface="+mn-lt"/>
                <a:ea typeface="Times New Roman"/>
                <a:cs typeface="+mn-cs"/>
              </a:rPr>
              <a:t>.</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400" dirty="0" smtClean="0">
                <a:latin typeface="+mn-lt"/>
                <a:ea typeface="Times New Roman"/>
                <a:cs typeface="+mn-cs"/>
              </a:rPr>
              <a:t>En </a:t>
            </a:r>
            <a:r>
              <a:rPr lang="es-ES" sz="2400" dirty="0">
                <a:latin typeface="+mn-lt"/>
                <a:ea typeface="Times New Roman"/>
                <a:cs typeface="+mn-cs"/>
              </a:rPr>
              <a:t>el intestino delgado se vierte la bilis , jugos pancreáticos y las glándulas intestinales vierten enzimas  para completar la transformación .</a:t>
            </a:r>
          </a:p>
          <a:p>
            <a:pPr marL="274320" indent="-27432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400" dirty="0" smtClean="0">
                <a:latin typeface="+mn-lt"/>
                <a:ea typeface="Times New Roman"/>
                <a:cs typeface="+mn-cs"/>
              </a:rPr>
              <a:t> </a:t>
            </a:r>
            <a:r>
              <a:rPr lang="es-ES" sz="2400" dirty="0">
                <a:latin typeface="+mn-lt"/>
                <a:ea typeface="Times New Roman"/>
                <a:cs typeface="+mn-cs"/>
              </a:rPr>
              <a:t>Los glúcidos y prótidos pasan a la sangre y los lípidos al sistema linfático. </a:t>
            </a:r>
          </a:p>
          <a:p>
            <a:pPr marL="342900" indent="-342900" algn="just" fontAlgn="auto">
              <a:spcBef>
                <a:spcPct val="20000"/>
              </a:spcBef>
              <a:spcAft>
                <a:spcPts val="0"/>
              </a:spcAft>
              <a:buClr>
                <a:schemeClr val="accent3"/>
              </a:buClr>
              <a:buSzPct val="95000"/>
              <a:buFont typeface="Arial" pitchFamily="34" charset="0"/>
              <a:buChar char="•"/>
              <a:tabLst>
                <a:tab pos="114300" algn="l"/>
                <a:tab pos="1352550" algn="l"/>
              </a:tabLst>
              <a:defRPr/>
            </a:pPr>
            <a:r>
              <a:rPr lang="es-ES" sz="2400" dirty="0">
                <a:latin typeface="+mn-lt"/>
                <a:ea typeface="Times New Roman"/>
                <a:cs typeface="+mn-cs"/>
              </a:rPr>
              <a:t> </a:t>
            </a:r>
            <a:r>
              <a:rPr lang="es-ES" sz="2400" dirty="0" smtClean="0">
                <a:latin typeface="+mn-lt"/>
                <a:ea typeface="Times New Roman"/>
                <a:cs typeface="+mn-cs"/>
              </a:rPr>
              <a:t>En </a:t>
            </a:r>
            <a:r>
              <a:rPr lang="es-ES" sz="2400" dirty="0">
                <a:latin typeface="+mn-lt"/>
                <a:ea typeface="Times New Roman"/>
                <a:cs typeface="+mn-cs"/>
              </a:rPr>
              <a:t>el intestino grueso se absorbe la mayor parte del agua y las sales además las bacterias que hay en él fabrican vitaminas, las sustancias que no se pueden digerir se transforman en heces</a:t>
            </a:r>
          </a:p>
        </p:txBody>
      </p:sp>
    </p:spTree>
  </p:cSld>
  <p:clrMapOvr>
    <a:masterClrMapping/>
  </p:clrMapOvr>
  <p:transition spd="slow">
    <p:cove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1494</TotalTime>
  <Words>3352</Words>
  <Application>Microsoft Office PowerPoint</Application>
  <PresentationFormat>Apresentação no Ecrã (4:3)</PresentationFormat>
  <Paragraphs>404</Paragraphs>
  <Slides>51</Slides>
  <Notes>7</Notes>
  <HiddenSlides>0</HiddenSlides>
  <MMClips>0</MMClips>
  <ScaleCrop>false</ScaleCrop>
  <HeadingPairs>
    <vt:vector size="4" baseType="variant">
      <vt:variant>
        <vt:lpstr>Tema</vt:lpstr>
      </vt:variant>
      <vt:variant>
        <vt:i4>2</vt:i4>
      </vt:variant>
      <vt:variant>
        <vt:lpstr>Títulos dos diapositivos</vt:lpstr>
      </vt:variant>
      <vt:variant>
        <vt:i4>51</vt:i4>
      </vt:variant>
    </vt:vector>
  </HeadingPairs>
  <TitlesOfParts>
    <vt:vector size="53" baseType="lpstr">
      <vt:lpstr>Diseño predeterminado</vt:lpstr>
      <vt:lpstr>Flujo</vt:lpstr>
      <vt:lpstr>Diapositivo 1</vt:lpstr>
      <vt:lpstr>Diapositivo 2</vt:lpstr>
      <vt:lpstr>Diapositivo 3</vt:lpstr>
      <vt:lpstr>Diapositivo 4</vt:lpstr>
      <vt:lpstr>Diapositivo 5</vt:lpstr>
      <vt:lpstr>Concepto: </vt:lpstr>
      <vt:lpstr>Diapositivo 7</vt:lpstr>
      <vt:lpstr>Diapositivo 8</vt:lpstr>
      <vt:lpstr>Diapositivo 9</vt:lpstr>
      <vt:lpstr>Diapositivo 10</vt:lpstr>
      <vt:lpstr>Los nutrientes pueden dividirse  en</vt:lpstr>
      <vt:lpstr>Diapositivo 12</vt:lpstr>
      <vt:lpstr>Composición de los alimentos</vt:lpstr>
      <vt:lpstr>Diapositivo 14</vt:lpstr>
      <vt:lpstr>Diapositivo 15</vt:lpstr>
      <vt:lpstr>Diapositivo 16</vt:lpstr>
      <vt:lpstr>Recomendaciones dietéticas</vt:lpstr>
      <vt:lpstr>Funciones de los alimentos</vt:lpstr>
      <vt:lpstr>Diapositivo 19</vt:lpstr>
      <vt:lpstr>Diapositivo 20</vt:lpstr>
      <vt:lpstr> Somos lo que comemos</vt:lpstr>
      <vt:lpstr>Diapositivo 22</vt:lpstr>
      <vt:lpstr>Diapositivo 23</vt:lpstr>
      <vt:lpstr>Diapositivo 24</vt:lpstr>
      <vt:lpstr>Diapositivo 25</vt:lpstr>
      <vt:lpstr>Diapositivo 26</vt:lpstr>
      <vt:lpstr>Diapositivo 27</vt:lpstr>
      <vt:lpstr>Diapositivo 28</vt:lpstr>
      <vt:lpstr>Diapositivo 29</vt:lpstr>
      <vt:lpstr>Diapositivo 30</vt:lpstr>
      <vt:lpstr>Diapositivo 31</vt:lpstr>
      <vt:lpstr>Diapositivo 32</vt:lpstr>
      <vt:lpstr>Diapositivo 33</vt:lpstr>
      <vt:lpstr>Diapositivo 34</vt:lpstr>
      <vt:lpstr>Nutrición en las distintas etapas de la Vida   </vt:lpstr>
      <vt:lpstr>Lactancia Materna</vt:lpstr>
      <vt:lpstr>Diapositivo 37</vt:lpstr>
      <vt:lpstr>Comparación</vt:lpstr>
      <vt:lpstr>Beneficios de la Lactancia Materna</vt:lpstr>
      <vt:lpstr>Diapositivo 40</vt:lpstr>
      <vt:lpstr>Diapositivo 41</vt:lpstr>
      <vt:lpstr>Alimentación complementaria, </vt:lpstr>
      <vt:lpstr>Diapositivo 43</vt:lpstr>
      <vt:lpstr>Diapositivo 44</vt:lpstr>
      <vt:lpstr>Diapositivo 45</vt:lpstr>
      <vt:lpstr>APORTES  NUTRICIONALES DE LOS DIFERENTES GRUPOS DE ALIMENTOS </vt:lpstr>
      <vt:lpstr>Vitaminas</vt:lpstr>
      <vt:lpstr>Aportes de  Vitaminas</vt:lpstr>
      <vt:lpstr>Diapositivo 49</vt:lpstr>
      <vt:lpstr>Recomendaciones para una alimentación sana</vt:lpstr>
      <vt:lpstr>Diapositivo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anita</dc:creator>
  <cp:lastModifiedBy>SONY</cp:lastModifiedBy>
  <cp:revision>137</cp:revision>
  <dcterms:created xsi:type="dcterms:W3CDTF">2013-02-23T18:50:11Z</dcterms:created>
  <dcterms:modified xsi:type="dcterms:W3CDTF">2022-03-11T22:17:18Z</dcterms:modified>
</cp:coreProperties>
</file>