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429" r:id="rId2"/>
    <p:sldId id="256" r:id="rId3"/>
    <p:sldId id="296" r:id="rId4"/>
    <p:sldId id="297" r:id="rId5"/>
    <p:sldId id="398" r:id="rId6"/>
    <p:sldId id="399" r:id="rId7"/>
    <p:sldId id="375" r:id="rId8"/>
    <p:sldId id="336" r:id="rId9"/>
    <p:sldId id="428" r:id="rId10"/>
    <p:sldId id="401" r:id="rId11"/>
    <p:sldId id="402" r:id="rId12"/>
    <p:sldId id="411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4" r:id="rId33"/>
    <p:sldId id="423" r:id="rId34"/>
    <p:sldId id="425" r:id="rId35"/>
    <p:sldId id="426" r:id="rId36"/>
    <p:sldId id="427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66"/>
    <a:srgbClr val="FFCC99"/>
    <a:srgbClr val="FF9933"/>
    <a:srgbClr val="FFFFCC"/>
    <a:srgbClr val="990000"/>
    <a:srgbClr val="FFFF99"/>
    <a:srgbClr val="462C22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232" autoAdjust="0"/>
  </p:normalViewPr>
  <p:slideViewPr>
    <p:cSldViewPr>
      <p:cViewPr varScale="1">
        <p:scale>
          <a:sx n="59" d="100"/>
          <a:sy n="59" d="100"/>
        </p:scale>
        <p:origin x="16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324513-9405-44CA-892D-1D85B193D089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43D38A8-9B97-4053-878A-31007238EC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310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D38A8-9B97-4053-878A-31007238EC31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15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D38A8-9B97-4053-878A-31007238EC31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37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7777-BF93-4EB8-8991-A0484FE8142B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E481-8CA7-480F-ADC6-B95891D8B2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98B7-A280-430B-BF36-3AD1193AE05D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3379-2475-44C5-930D-0BC3FE5742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6291-4CCD-40C8-B64F-8E68517D5B77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1DDB1-E25E-4AD0-A507-87AA1A6006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5441-92C5-4272-A792-B3119A9DD242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4DDB-2D1C-4519-9BCC-141A7A2064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C12F-3A15-416F-A1E1-DF7CB84E7EF0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48A5B-DE78-42EB-A3C8-CC27B18153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E7B2-EA3D-4F6F-97CD-46EF5B40C5BD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2175-9EE8-44C3-ACB8-1B767E33F7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D483-F767-4939-A694-DDEF2EE89171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DFEA-226B-48C3-8FD3-BA7C635281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26C6-33E0-439D-A01B-5ADBE1B452C1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DF1C-BE32-41FE-BA5F-9D57280F6F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95D8-0F9C-490E-B1CD-E9E4C4423753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FB0B-6F14-4C61-A339-314DFFCAF8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F54E-8C52-44CA-9837-3109584A9A9F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F8CA-5AED-45A2-BA09-0F55B6AAA3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2603-CB8E-442E-A37B-6A48566199BA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D7D4-60F3-429A-BAD0-1BB8394934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B15FF03-F19C-4A2C-BFC3-0F46C2DFCD30}" type="datetimeFigureOut">
              <a:rPr lang="es-ES"/>
              <a:pPr>
                <a:defRPr/>
              </a:pPr>
              <a:t>12/01/22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0236E37-F548-43ED-9FBA-5BC3FD61FD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963748" y="1268760"/>
            <a:ext cx="7933820" cy="339447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Facultad de Ciencias Médicas de Sagua la Grande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Asignatura: SALUD PÚBLICA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Carrera: Medicina  5to año 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Profesor: Dra. Carmen Rosa Carmona Pentón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Especialista de II Grado en Medicina General Integral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 Asistente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Investigador Agregado</a:t>
            </a:r>
          </a:p>
        </p:txBody>
      </p:sp>
      <p:pic>
        <p:nvPicPr>
          <p:cNvPr id="4100" name="Imagen 2" descr="E:\Trabajo Dermatologìa\Proyecto\Screenshot_20200227-080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9"/>
          <a:stretch>
            <a:fillRect/>
          </a:stretch>
        </p:blipFill>
        <p:spPr bwMode="auto">
          <a:xfrm>
            <a:off x="3634189" y="190829"/>
            <a:ext cx="1875622" cy="108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F:\Dermatología\AULA VIRTUAL\100_13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73216"/>
            <a:ext cx="2088232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331640" y="2636912"/>
            <a:ext cx="6985273" cy="310854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Período de incubación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Período prodrómico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Período de estado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Período terminal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Período de transmisibilidad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00113" y="188913"/>
            <a:ext cx="7345362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Etapas del desarrollo de las Enfermedades Infecciosas</a:t>
            </a:r>
          </a:p>
        </p:txBody>
      </p:sp>
    </p:spTree>
    <p:extLst>
      <p:ext uri="{BB962C8B-B14F-4D97-AF65-F5344CB8AC3E}">
        <p14:creationId xmlns:p14="http://schemas.microsoft.com/office/powerpoint/2010/main" val="807606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59632" y="116632"/>
            <a:ext cx="6872367" cy="6461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s-ES" sz="3600" b="1" u="sng" dirty="0">
                <a:solidFill>
                  <a:schemeClr val="bg1"/>
                </a:solidFill>
              </a:rPr>
              <a:t>Período de incubación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1052736"/>
            <a:ext cx="8786812" cy="4739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defRPr/>
            </a:pPr>
            <a:r>
              <a:rPr lang="es-ES" sz="3600" b="1" dirty="0">
                <a:solidFill>
                  <a:srgbClr val="000000"/>
                </a:solidFill>
                <a:latin typeface="Arial" charset="0"/>
              </a:rPr>
              <a:t>  Tiempo que transcurre desde que el individuo es infectado hasta la aparición de los primeros síntomas o signos de la enfermedad. </a:t>
            </a:r>
          </a:p>
          <a:p>
            <a:pPr marL="342900" indent="-342900" algn="just">
              <a:spcBef>
                <a:spcPct val="50000"/>
              </a:spcBef>
              <a:defRPr/>
            </a:pPr>
            <a:r>
              <a:rPr lang="es-ES" sz="3600" b="1" dirty="0">
                <a:solidFill>
                  <a:srgbClr val="000000"/>
                </a:solidFill>
                <a:latin typeface="Arial" charset="0"/>
              </a:rPr>
              <a:t>Puede ser: </a:t>
            </a:r>
            <a:r>
              <a:rPr lang="es-ES" sz="3600" b="1" dirty="0">
                <a:solidFill>
                  <a:schemeClr val="bg1"/>
                </a:solidFill>
                <a:latin typeface="Arial" charset="0"/>
              </a:rPr>
              <a:t>corto</a:t>
            </a:r>
            <a:r>
              <a:rPr lang="es-ES" sz="3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sz="3600" b="1" dirty="0" smtClean="0">
                <a:solidFill>
                  <a:srgbClr val="000000"/>
                </a:solidFill>
                <a:latin typeface="Arial" charset="0"/>
              </a:rPr>
              <a:t>– menos de 7 días</a:t>
            </a:r>
            <a:r>
              <a:rPr lang="es-ES" sz="3600" b="1" dirty="0">
                <a:solidFill>
                  <a:srgbClr val="000000"/>
                </a:solidFill>
                <a:latin typeface="Arial" charset="0"/>
              </a:rPr>
              <a:t>		      	     </a:t>
            </a:r>
            <a:r>
              <a:rPr lang="es-ES" sz="3600" b="1" dirty="0">
                <a:solidFill>
                  <a:schemeClr val="bg1"/>
                </a:solidFill>
                <a:latin typeface="Arial" charset="0"/>
              </a:rPr>
              <a:t>mediano</a:t>
            </a:r>
            <a:r>
              <a:rPr lang="es-E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sz="3600" b="1" dirty="0">
                <a:solidFill>
                  <a:srgbClr val="000000"/>
                </a:solidFill>
                <a:latin typeface="Arial" charset="0"/>
              </a:rPr>
              <a:t>-de 7 a 14 días- 		            </a:t>
            </a:r>
            <a:r>
              <a:rPr lang="es-ES" sz="3600" b="1" dirty="0">
                <a:solidFill>
                  <a:schemeClr val="bg1"/>
                </a:solidFill>
                <a:latin typeface="Arial" charset="0"/>
              </a:rPr>
              <a:t>largo</a:t>
            </a:r>
            <a:r>
              <a:rPr lang="es-ES" sz="3600" b="1" dirty="0">
                <a:solidFill>
                  <a:srgbClr val="000000"/>
                </a:solidFill>
                <a:latin typeface="Arial" charset="0"/>
              </a:rPr>
              <a:t> – más de 15 días.</a:t>
            </a:r>
          </a:p>
          <a:p>
            <a:pPr>
              <a:defRPr/>
            </a:pP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734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flipH="1">
            <a:off x="2029481" y="341513"/>
            <a:ext cx="4486735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Tarea docente # 1</a:t>
            </a:r>
            <a:endParaRPr lang="es-ES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755576" y="1700808"/>
            <a:ext cx="8064896" cy="12961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Investigue en su libro de texto la importancia del conocimiento del tiempo de incubación</a:t>
            </a:r>
            <a:endParaRPr lang="es-ES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59" y="1000141"/>
            <a:ext cx="360040" cy="631768"/>
          </a:xfrm>
          <a:prstGeom prst="rect">
            <a:avLst/>
          </a:prstGeom>
        </p:spPr>
      </p:pic>
      <p:pic>
        <p:nvPicPr>
          <p:cNvPr id="5" name="Picture 13" descr="I:\4-2-16\litand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91" y="3284984"/>
            <a:ext cx="2978150" cy="2825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42636" y="3313421"/>
            <a:ext cx="5102879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es-ES" sz="2800" b="1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Bibliografía</a:t>
            </a:r>
            <a:endParaRPr lang="es-ES" alt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Toledo </a:t>
            </a:r>
            <a:r>
              <a:rPr lang="es-ES" sz="28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Curbelo</a:t>
            </a: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Tomo II Capítulo 16, páginas 409-417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25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11188" y="692150"/>
            <a:ext cx="7993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75657" y="188913"/>
            <a:ext cx="6768752" cy="70802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2. </a:t>
            </a:r>
            <a:r>
              <a:rPr lang="es-ES" sz="40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Período prodrómico</a:t>
            </a:r>
            <a:endParaRPr lang="es-ES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4" name="Imagen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572000"/>
            <a:ext cx="273208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14313" y="1357313"/>
            <a:ext cx="8715375" cy="3170099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sz="4000" b="1" dirty="0" smtClean="0">
                <a:solidFill>
                  <a:srgbClr val="000000"/>
                </a:solidFill>
              </a:rPr>
              <a:t>Aparecen algunos síntomas generales e inespecíficos tales </a:t>
            </a:r>
            <a:r>
              <a:rPr lang="es-ES" sz="4000" b="1" dirty="0">
                <a:solidFill>
                  <a:srgbClr val="000000"/>
                </a:solidFill>
              </a:rPr>
              <a:t>como cefalea, fiebre, malestar general, debilidad, adinamia y otras.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49909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59633" y="323314"/>
            <a:ext cx="5760640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3. </a:t>
            </a:r>
            <a:r>
              <a:rPr lang="es-ES" sz="36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Período de estado</a:t>
            </a:r>
            <a:endParaRPr lang="es-E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321469" y="970716"/>
            <a:ext cx="8643938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Aparecen los </a:t>
            </a:r>
            <a:r>
              <a:rPr lang="es-E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síntomas y signos característicos de la </a:t>
            </a:r>
            <a:r>
              <a:rPr lang="es-E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enfermedad. Se interrumpe o modifica cuando se medica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263895" y="2385236"/>
            <a:ext cx="5756378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4</a:t>
            </a:r>
            <a:r>
              <a:rPr lang="es-E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es-ES" sz="36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Período terminal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22096" y="3031567"/>
            <a:ext cx="8643938" cy="38164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Enfermedad en su etapa final. </a:t>
            </a:r>
            <a:r>
              <a:rPr lang="es-E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P</a:t>
            </a:r>
            <a:r>
              <a:rPr lang="es-E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uede evolucionar: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A</a:t>
            </a:r>
            <a:r>
              <a:rPr lang="es-E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gravación </a:t>
            </a:r>
            <a:r>
              <a:rPr lang="es-E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y </a:t>
            </a:r>
            <a:r>
              <a:rPr lang="es-E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muerte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Convalecencia </a:t>
            </a:r>
            <a:r>
              <a:rPr lang="es-E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y </a:t>
            </a:r>
            <a:r>
              <a:rPr lang="es-ES" sz="2800" b="1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posconvalecencia</a:t>
            </a:r>
            <a:endParaRPr lang="es-ES" sz="28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Curación </a:t>
            </a:r>
            <a:r>
              <a:rPr lang="es-E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del </a:t>
            </a:r>
            <a:r>
              <a:rPr lang="es-E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paciente</a:t>
            </a:r>
            <a:endParaRPr lang="es-ES" sz="28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Cronicidad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Condición de portador(difteria, hepatitis B)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622839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424862" cy="7080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sz="4000" b="1" dirty="0">
                <a:solidFill>
                  <a:schemeClr val="bg1"/>
                </a:solidFill>
              </a:rPr>
              <a:t>5.</a:t>
            </a:r>
            <a:r>
              <a:rPr lang="es-ES" sz="4000" b="1" dirty="0"/>
              <a:t> </a:t>
            </a:r>
            <a:r>
              <a:rPr lang="es-ES" sz="4000" b="1" u="sng" dirty="0">
                <a:solidFill>
                  <a:schemeClr val="bg1"/>
                </a:solidFill>
              </a:rPr>
              <a:t>Período de transmisibilidad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428625" y="1143000"/>
            <a:ext cx="8429625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 </a:t>
            </a:r>
            <a:r>
              <a:rPr lang="es-E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individuo es </a:t>
            </a: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infectante o contagioso.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 importante para tomar las medidas de control, que consisten en el aislamiento del paciente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3303" y="3356992"/>
            <a:ext cx="7488832" cy="23042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Dengue:3-15 días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Hepatitis B: 45-160 días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TB: puede durar años</a:t>
            </a:r>
          </a:p>
          <a:p>
            <a:pPr algn="ctr"/>
            <a:endParaRPr lang="es-E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95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CuadroTexto"/>
          <p:cNvSpPr txBox="1">
            <a:spLocks noChangeArrowheads="1"/>
          </p:cNvSpPr>
          <p:nvPr/>
        </p:nvSpPr>
        <p:spPr bwMode="auto">
          <a:xfrm>
            <a:off x="357188" y="571500"/>
            <a:ext cx="8286750" cy="23083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¿Cómo se manifiesta la variabilidad de respuesta del proceso infeccioso en el </a:t>
            </a:r>
            <a:r>
              <a:rPr lang="es-E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individuo?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933056"/>
            <a:ext cx="2143125" cy="1575619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5301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95536" y="4221088"/>
            <a:ext cx="8569325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s-E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Infectados: individuos que presentan la infección, persona que alberga el agente específico. Incluye los portadores.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28688" y="214313"/>
            <a:ext cx="7143750" cy="830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4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Individuos</a:t>
            </a:r>
          </a:p>
        </p:txBody>
      </p:sp>
      <p:pic>
        <p:nvPicPr>
          <p:cNvPr id="23556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68759"/>
            <a:ext cx="2571750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11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Forma asintomática o inaparente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 presentan signos ni síntomas de la enfermedad. El médico no detecta alteraciones en el examen físico</a:t>
            </a:r>
          </a:p>
          <a:p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 diagnóstico se establece mediante el laboratorio.</a:t>
            </a:r>
          </a:p>
          <a:p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 habitual detectarlos durante una investigación epidemiológica, estudio de un foco de infección, en encuestas o </a:t>
            </a:r>
            <a:r>
              <a:rPr lang="es-E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pesquizajes</a:t>
            </a:r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 grupos riesgos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40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Formas subclínicas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5121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Pueden presentar un grupo de manifestaciones no típicas de la enfermedad.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 rot="7774128">
            <a:off x="1700892" y="3233238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abajo 9"/>
          <p:cNvSpPr/>
          <p:nvPr/>
        </p:nvSpPr>
        <p:spPr>
          <a:xfrm rot="19678908">
            <a:off x="6666717" y="2994064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59571" y="4007019"/>
            <a:ext cx="426105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Enfermedad abortiva o frustre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716016" y="4007019"/>
            <a:ext cx="4117034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Enfermedad larvada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Flecha derecha 12"/>
          <p:cNvSpPr/>
          <p:nvPr/>
        </p:nvSpPr>
        <p:spPr>
          <a:xfrm rot="5400000">
            <a:off x="4029115" y="4679102"/>
            <a:ext cx="978408" cy="48463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1814792" y="5425958"/>
            <a:ext cx="5559067" cy="115507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Exámenes complementarios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47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3 Título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608512" cy="1008113"/>
          </a:xfr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altLang="zh-CN" sz="36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/>
              </a:rPr>
              <a:t>SALUD PÚBLICA</a:t>
            </a:r>
            <a:endParaRPr lang="es-ES" sz="3600" dirty="0" smtClean="0">
              <a:solidFill>
                <a:schemeClr val="tx1"/>
              </a:solidFill>
              <a:latin typeface="Arial Black" panose="020B0A04020102020204" pitchFamily="34" charset="0"/>
              <a:ea typeface="黑体"/>
              <a:cs typeface="Aharoni"/>
            </a:endParaRPr>
          </a:p>
        </p:txBody>
      </p:sp>
      <p:sp>
        <p:nvSpPr>
          <p:cNvPr id="2051" name="4 Marcador de contenido"/>
          <p:cNvSpPr>
            <a:spLocks noGrp="1"/>
          </p:cNvSpPr>
          <p:nvPr>
            <p:ph idx="1"/>
          </p:nvPr>
        </p:nvSpPr>
        <p:spPr>
          <a:xfrm>
            <a:off x="420621" y="3173340"/>
            <a:ext cx="8229599" cy="2703931"/>
          </a:xfrm>
          <a:extLst/>
        </p:spPr>
        <p:txBody>
          <a:bodyPr/>
          <a:lstStyle/>
          <a:p>
            <a:pPr algn="ctr" eaLnBrk="1" hangingPunct="1">
              <a:defRPr/>
            </a:pPr>
            <a:endParaRPr lang="es-ES" b="1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es-ES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757940" y="1097731"/>
            <a:ext cx="68852" cy="56621"/>
          </a:xfrm>
          <a:custGeom>
            <a:avLst/>
            <a:gdLst>
              <a:gd name="T0" fmla="*/ 77 w 78"/>
              <a:gd name="T1" fmla="*/ 67 h 69"/>
              <a:gd name="T2" fmla="*/ 70 w 78"/>
              <a:gd name="T3" fmla="*/ 68 h 69"/>
              <a:gd name="T4" fmla="*/ 60 w 78"/>
              <a:gd name="T5" fmla="*/ 69 h 69"/>
              <a:gd name="T6" fmla="*/ 45 w 78"/>
              <a:gd name="T7" fmla="*/ 66 h 69"/>
              <a:gd name="T8" fmla="*/ 26 w 78"/>
              <a:gd name="T9" fmla="*/ 58 h 69"/>
              <a:gd name="T10" fmla="*/ 21 w 78"/>
              <a:gd name="T11" fmla="*/ 51 h 69"/>
              <a:gd name="T12" fmla="*/ 22 w 78"/>
              <a:gd name="T13" fmla="*/ 47 h 69"/>
              <a:gd name="T14" fmla="*/ 25 w 78"/>
              <a:gd name="T15" fmla="*/ 43 h 69"/>
              <a:gd name="T16" fmla="*/ 33 w 78"/>
              <a:gd name="T17" fmla="*/ 39 h 69"/>
              <a:gd name="T18" fmla="*/ 27 w 78"/>
              <a:gd name="T19" fmla="*/ 39 h 69"/>
              <a:gd name="T20" fmla="*/ 16 w 78"/>
              <a:gd name="T21" fmla="*/ 37 h 69"/>
              <a:gd name="T22" fmla="*/ 8 w 78"/>
              <a:gd name="T23" fmla="*/ 34 h 69"/>
              <a:gd name="T24" fmla="*/ 2 w 78"/>
              <a:gd name="T25" fmla="*/ 29 h 69"/>
              <a:gd name="T26" fmla="*/ 0 w 78"/>
              <a:gd name="T27" fmla="*/ 23 h 69"/>
              <a:gd name="T28" fmla="*/ 1 w 78"/>
              <a:gd name="T29" fmla="*/ 17 h 69"/>
              <a:gd name="T30" fmla="*/ 5 w 78"/>
              <a:gd name="T31" fmla="*/ 12 h 69"/>
              <a:gd name="T32" fmla="*/ 7 w 78"/>
              <a:gd name="T33" fmla="*/ 8 h 69"/>
              <a:gd name="T34" fmla="*/ 7 w 78"/>
              <a:gd name="T35" fmla="*/ 5 h 69"/>
              <a:gd name="T36" fmla="*/ 7 w 78"/>
              <a:gd name="T37" fmla="*/ 3 h 69"/>
              <a:gd name="T38" fmla="*/ 9 w 78"/>
              <a:gd name="T39" fmla="*/ 1 h 69"/>
              <a:gd name="T40" fmla="*/ 10 w 78"/>
              <a:gd name="T41" fmla="*/ 1 h 69"/>
              <a:gd name="T42" fmla="*/ 14 w 78"/>
              <a:gd name="T43" fmla="*/ 6 h 69"/>
              <a:gd name="T44" fmla="*/ 21 w 78"/>
              <a:gd name="T45" fmla="*/ 15 h 69"/>
              <a:gd name="T46" fmla="*/ 29 w 78"/>
              <a:gd name="T47" fmla="*/ 23 h 69"/>
              <a:gd name="T48" fmla="*/ 33 w 78"/>
              <a:gd name="T49" fmla="*/ 26 h 69"/>
              <a:gd name="T50" fmla="*/ 26 w 78"/>
              <a:gd name="T51" fmla="*/ 22 h 69"/>
              <a:gd name="T52" fmla="*/ 17 w 78"/>
              <a:gd name="T53" fmla="*/ 17 h 69"/>
              <a:gd name="T54" fmla="*/ 9 w 78"/>
              <a:gd name="T55" fmla="*/ 14 h 69"/>
              <a:gd name="T56" fmla="*/ 7 w 78"/>
              <a:gd name="T57" fmla="*/ 17 h 69"/>
              <a:gd name="T58" fmla="*/ 11 w 78"/>
              <a:gd name="T59" fmla="*/ 23 h 69"/>
              <a:gd name="T60" fmla="*/ 19 w 78"/>
              <a:gd name="T61" fmla="*/ 28 h 69"/>
              <a:gd name="T62" fmla="*/ 32 w 78"/>
              <a:gd name="T63" fmla="*/ 33 h 69"/>
              <a:gd name="T64" fmla="*/ 39 w 78"/>
              <a:gd name="T65" fmla="*/ 34 h 69"/>
              <a:gd name="T66" fmla="*/ 41 w 78"/>
              <a:gd name="T67" fmla="*/ 36 h 69"/>
              <a:gd name="T68" fmla="*/ 45 w 78"/>
              <a:gd name="T69" fmla="*/ 39 h 69"/>
              <a:gd name="T70" fmla="*/ 48 w 78"/>
              <a:gd name="T71" fmla="*/ 44 h 69"/>
              <a:gd name="T72" fmla="*/ 48 w 78"/>
              <a:gd name="T73" fmla="*/ 46 h 69"/>
              <a:gd name="T74" fmla="*/ 45 w 78"/>
              <a:gd name="T75" fmla="*/ 45 h 69"/>
              <a:gd name="T76" fmla="*/ 39 w 78"/>
              <a:gd name="T77" fmla="*/ 44 h 69"/>
              <a:gd name="T78" fmla="*/ 34 w 78"/>
              <a:gd name="T79" fmla="*/ 45 h 69"/>
              <a:gd name="T80" fmla="*/ 33 w 78"/>
              <a:gd name="T81" fmla="*/ 50 h 69"/>
              <a:gd name="T82" fmla="*/ 39 w 78"/>
              <a:gd name="T83" fmla="*/ 56 h 69"/>
              <a:gd name="T84" fmla="*/ 52 w 78"/>
              <a:gd name="T85" fmla="*/ 62 h 69"/>
              <a:gd name="T86" fmla="*/ 68 w 78"/>
              <a:gd name="T87" fmla="*/ 67 h 6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8"/>
              <a:gd name="T133" fmla="*/ 0 h 69"/>
              <a:gd name="T134" fmla="*/ 78 w 78"/>
              <a:gd name="T135" fmla="*/ 69 h 6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8" h="69">
                <a:moveTo>
                  <a:pt x="78" y="67"/>
                </a:moveTo>
                <a:lnTo>
                  <a:pt x="77" y="67"/>
                </a:lnTo>
                <a:lnTo>
                  <a:pt x="75" y="68"/>
                </a:lnTo>
                <a:lnTo>
                  <a:pt x="70" y="68"/>
                </a:lnTo>
                <a:lnTo>
                  <a:pt x="66" y="69"/>
                </a:lnTo>
                <a:lnTo>
                  <a:pt x="60" y="69"/>
                </a:lnTo>
                <a:lnTo>
                  <a:pt x="53" y="68"/>
                </a:lnTo>
                <a:lnTo>
                  <a:pt x="45" y="66"/>
                </a:lnTo>
                <a:lnTo>
                  <a:pt x="36" y="63"/>
                </a:lnTo>
                <a:lnTo>
                  <a:pt x="26" y="58"/>
                </a:lnTo>
                <a:lnTo>
                  <a:pt x="22" y="53"/>
                </a:lnTo>
                <a:lnTo>
                  <a:pt x="21" y="51"/>
                </a:lnTo>
                <a:lnTo>
                  <a:pt x="21" y="50"/>
                </a:lnTo>
                <a:lnTo>
                  <a:pt x="22" y="47"/>
                </a:lnTo>
                <a:lnTo>
                  <a:pt x="23" y="45"/>
                </a:lnTo>
                <a:lnTo>
                  <a:pt x="25" y="43"/>
                </a:lnTo>
                <a:lnTo>
                  <a:pt x="29" y="41"/>
                </a:lnTo>
                <a:lnTo>
                  <a:pt x="33" y="39"/>
                </a:lnTo>
                <a:lnTo>
                  <a:pt x="34" y="39"/>
                </a:lnTo>
                <a:lnTo>
                  <a:pt x="27" y="39"/>
                </a:lnTo>
                <a:lnTo>
                  <a:pt x="22" y="38"/>
                </a:lnTo>
                <a:lnTo>
                  <a:pt x="16" y="37"/>
                </a:lnTo>
                <a:lnTo>
                  <a:pt x="12" y="35"/>
                </a:lnTo>
                <a:lnTo>
                  <a:pt x="8" y="34"/>
                </a:lnTo>
                <a:lnTo>
                  <a:pt x="4" y="32"/>
                </a:lnTo>
                <a:lnTo>
                  <a:pt x="2" y="29"/>
                </a:lnTo>
                <a:lnTo>
                  <a:pt x="0" y="26"/>
                </a:lnTo>
                <a:lnTo>
                  <a:pt x="0" y="23"/>
                </a:lnTo>
                <a:lnTo>
                  <a:pt x="0" y="19"/>
                </a:lnTo>
                <a:lnTo>
                  <a:pt x="1" y="17"/>
                </a:lnTo>
                <a:lnTo>
                  <a:pt x="3" y="14"/>
                </a:lnTo>
                <a:lnTo>
                  <a:pt x="5" y="12"/>
                </a:lnTo>
                <a:lnTo>
                  <a:pt x="6" y="10"/>
                </a:lnTo>
                <a:lnTo>
                  <a:pt x="7" y="8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8" y="2"/>
                </a:lnTo>
                <a:lnTo>
                  <a:pt x="9" y="1"/>
                </a:lnTo>
                <a:lnTo>
                  <a:pt x="10" y="0"/>
                </a:lnTo>
                <a:lnTo>
                  <a:pt x="10" y="1"/>
                </a:lnTo>
                <a:lnTo>
                  <a:pt x="12" y="3"/>
                </a:lnTo>
                <a:lnTo>
                  <a:pt x="14" y="6"/>
                </a:lnTo>
                <a:lnTo>
                  <a:pt x="17" y="11"/>
                </a:lnTo>
                <a:lnTo>
                  <a:pt x="21" y="15"/>
                </a:lnTo>
                <a:lnTo>
                  <a:pt x="25" y="19"/>
                </a:lnTo>
                <a:lnTo>
                  <a:pt x="29" y="23"/>
                </a:lnTo>
                <a:lnTo>
                  <a:pt x="34" y="27"/>
                </a:lnTo>
                <a:lnTo>
                  <a:pt x="33" y="26"/>
                </a:lnTo>
                <a:lnTo>
                  <a:pt x="30" y="24"/>
                </a:lnTo>
                <a:lnTo>
                  <a:pt x="26" y="22"/>
                </a:lnTo>
                <a:lnTo>
                  <a:pt x="21" y="19"/>
                </a:lnTo>
                <a:lnTo>
                  <a:pt x="17" y="17"/>
                </a:lnTo>
                <a:lnTo>
                  <a:pt x="13" y="15"/>
                </a:lnTo>
                <a:lnTo>
                  <a:pt x="9" y="14"/>
                </a:lnTo>
                <a:lnTo>
                  <a:pt x="7" y="15"/>
                </a:lnTo>
                <a:lnTo>
                  <a:pt x="7" y="17"/>
                </a:lnTo>
                <a:lnTo>
                  <a:pt x="8" y="20"/>
                </a:lnTo>
                <a:lnTo>
                  <a:pt x="11" y="23"/>
                </a:lnTo>
                <a:lnTo>
                  <a:pt x="14" y="26"/>
                </a:lnTo>
                <a:lnTo>
                  <a:pt x="19" y="28"/>
                </a:lnTo>
                <a:lnTo>
                  <a:pt x="25" y="31"/>
                </a:lnTo>
                <a:lnTo>
                  <a:pt x="32" y="33"/>
                </a:lnTo>
                <a:lnTo>
                  <a:pt x="38" y="34"/>
                </a:lnTo>
                <a:lnTo>
                  <a:pt x="39" y="34"/>
                </a:lnTo>
                <a:lnTo>
                  <a:pt x="40" y="35"/>
                </a:lnTo>
                <a:lnTo>
                  <a:pt x="41" y="36"/>
                </a:lnTo>
                <a:lnTo>
                  <a:pt x="43" y="37"/>
                </a:lnTo>
                <a:lnTo>
                  <a:pt x="45" y="39"/>
                </a:lnTo>
                <a:lnTo>
                  <a:pt x="47" y="41"/>
                </a:lnTo>
                <a:lnTo>
                  <a:pt x="48" y="44"/>
                </a:lnTo>
                <a:lnTo>
                  <a:pt x="49" y="46"/>
                </a:lnTo>
                <a:lnTo>
                  <a:pt x="48" y="46"/>
                </a:lnTo>
                <a:lnTo>
                  <a:pt x="47" y="45"/>
                </a:lnTo>
                <a:lnTo>
                  <a:pt x="45" y="45"/>
                </a:lnTo>
                <a:lnTo>
                  <a:pt x="42" y="44"/>
                </a:lnTo>
                <a:lnTo>
                  <a:pt x="39" y="44"/>
                </a:lnTo>
                <a:lnTo>
                  <a:pt x="37" y="44"/>
                </a:lnTo>
                <a:lnTo>
                  <a:pt x="34" y="45"/>
                </a:lnTo>
                <a:lnTo>
                  <a:pt x="33" y="46"/>
                </a:lnTo>
                <a:lnTo>
                  <a:pt x="33" y="50"/>
                </a:lnTo>
                <a:lnTo>
                  <a:pt x="35" y="52"/>
                </a:lnTo>
                <a:lnTo>
                  <a:pt x="39" y="56"/>
                </a:lnTo>
                <a:lnTo>
                  <a:pt x="45" y="59"/>
                </a:lnTo>
                <a:lnTo>
                  <a:pt x="52" y="62"/>
                </a:lnTo>
                <a:lnTo>
                  <a:pt x="60" y="65"/>
                </a:lnTo>
                <a:lnTo>
                  <a:pt x="68" y="67"/>
                </a:lnTo>
                <a:lnTo>
                  <a:pt x="78" y="6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421" y="3398517"/>
            <a:ext cx="73158" cy="60965"/>
          </a:xfrm>
          <a:prstGeom prst="rect">
            <a:avLst/>
          </a:prstGeom>
        </p:spPr>
      </p:pic>
      <p:pic>
        <p:nvPicPr>
          <p:cNvPr id="216" name="Picture 5" descr="J018600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7744" y="1595765"/>
            <a:ext cx="4320480" cy="1973182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420621" y="3900895"/>
            <a:ext cx="8471858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3600" b="1" u="sng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Tema VI</a:t>
            </a:r>
            <a:r>
              <a:rPr lang="es-ES" sz="36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 </a:t>
            </a:r>
            <a:r>
              <a:rPr lang="es-ES" sz="36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Enfermedades y otros daños a la salud. El proceso de la enfermedad en las personas, las familias y en la comunidad.</a:t>
            </a:r>
            <a:endParaRPr lang="es-ES" sz="3600" dirty="0"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Formas manifiestas o enfermedades completas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dirty="0" smtClean="0">
                <a:latin typeface="Arial Black" panose="020B0A04020102020204" pitchFamily="34" charset="0"/>
              </a:rPr>
              <a:t>1- Enfermedad clínica: se presentan todos los síntomas y signos que lo caracteriza, se hace fácil su diagnóstico</a:t>
            </a:r>
          </a:p>
          <a:p>
            <a:r>
              <a:rPr lang="es-ES" sz="2800" dirty="0" smtClean="0">
                <a:latin typeface="Arial Black" panose="020B0A04020102020204" pitchFamily="34" charset="0"/>
              </a:rPr>
              <a:t>2- Enfermedad </a:t>
            </a:r>
            <a:r>
              <a:rPr lang="es-ES" sz="2800" dirty="0" err="1" smtClean="0">
                <a:latin typeface="Arial Black" panose="020B0A04020102020204" pitchFamily="34" charset="0"/>
              </a:rPr>
              <a:t>hiperaguda</a:t>
            </a:r>
            <a:r>
              <a:rPr lang="es-ES" sz="2800" dirty="0" smtClean="0">
                <a:latin typeface="Arial Black" panose="020B0A04020102020204" pitchFamily="34" charset="0"/>
              </a:rPr>
              <a:t> o fulminante: los signos y </a:t>
            </a:r>
            <a:r>
              <a:rPr lang="es-ES" sz="2800" dirty="0">
                <a:latin typeface="Arial Black" panose="020B0A04020102020204" pitchFamily="34" charset="0"/>
              </a:rPr>
              <a:t>s</a:t>
            </a:r>
            <a:r>
              <a:rPr lang="es-ES" sz="2800" dirty="0" smtClean="0">
                <a:latin typeface="Arial Black" panose="020B0A04020102020204" pitchFamily="34" charset="0"/>
              </a:rPr>
              <a:t>íntomas se establecen de forma rápida, aparatosa, con frecuencia muestra altas tasas de letalidad</a:t>
            </a:r>
            <a:endParaRPr lang="es-E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63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CuadroTexto"/>
          <p:cNvSpPr txBox="1">
            <a:spLocks noChangeArrowheads="1"/>
          </p:cNvSpPr>
          <p:nvPr/>
        </p:nvSpPr>
        <p:spPr bwMode="auto">
          <a:xfrm>
            <a:off x="395536" y="1836267"/>
            <a:ext cx="8286750" cy="23083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¿Cómo se manifiesta la variabilidad de respuesta del proceso infeccioso en </a:t>
            </a:r>
            <a:r>
              <a:rPr lang="es-E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  comunidad?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60648"/>
            <a:ext cx="2143125" cy="1575619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66166"/>
            <a:ext cx="350043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065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328592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Endemia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Número de casos habituales de una enfermedad en un lugar determinado y durante un tiempo definido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Enfermedades diarreicas, las ITS, parasitismo intestinal.</a:t>
            </a:r>
            <a:endParaRPr lang="es-E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10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12068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Epidemia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Número inusual de casos, se elevan los casos por encima de las cifras esperadas en ese territorio y en ese periodo</a:t>
            </a:r>
          </a:p>
          <a:p>
            <a:pPr marL="0" indent="0">
              <a:buNone/>
            </a:pPr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Ejemplos:</a:t>
            </a:r>
          </a:p>
          <a:p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Enfermedades hídricas, de transmisión digestiva, intoxicaciones alimentarias.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84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7804" y="260648"/>
            <a:ext cx="3528392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Pandemia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dirty="0" smtClean="0">
                <a:latin typeface="Arial Black" panose="020B0A04020102020204" pitchFamily="34" charset="0"/>
              </a:rPr>
              <a:t>Número elevado de casos de una enfermedad que ocurre en un tiempo relativamente limitado y que abarca gran extensión territorial, incluye varios países incluso continentes.</a:t>
            </a:r>
          </a:p>
          <a:p>
            <a:pPr marL="0" indent="0">
              <a:buNone/>
            </a:pPr>
            <a:r>
              <a:rPr lang="es-ES" sz="2800" dirty="0" smtClean="0">
                <a:latin typeface="Arial Black" panose="020B0A04020102020204" pitchFamily="34" charset="0"/>
              </a:rPr>
              <a:t>   Ejemplo:</a:t>
            </a:r>
          </a:p>
          <a:p>
            <a:pPr marL="0" indent="0">
              <a:buNone/>
            </a:pPr>
            <a:r>
              <a:rPr lang="es-ES" sz="2800" dirty="0" smtClean="0">
                <a:latin typeface="Arial Black" panose="020B0A04020102020204" pitchFamily="34" charset="0"/>
              </a:rPr>
              <a:t>   Gripe o influenza, cólera y el SIDA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013177"/>
            <a:ext cx="2731245" cy="16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45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Caso esporádico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Aparecen casos aislados de una enfermedad sin relación aparente entre sí o con otro caso conocido.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73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Cadena epidemiológica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Elementos primordiales que intervienen en la génesis de todas las enfermedades transmisibles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04931"/>
            <a:ext cx="8229600" cy="34294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08482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352" y="92960"/>
            <a:ext cx="4536504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Agente biológico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6692" y="1256240"/>
            <a:ext cx="8229600" cy="1108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S" sz="2800" dirty="0" smtClean="0">
                <a:latin typeface="Arial Black" panose="020B0A04020102020204" pitchFamily="34" charset="0"/>
              </a:rPr>
              <a:t>Capacidad de parasitar al hombre (virus, bacterias, hongos, etc.)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54360" y="2763651"/>
            <a:ext cx="4392488" cy="1143000"/>
          </a:xfrm>
          <a:prstGeom prst="rect">
            <a:avLst/>
          </a:prstGeom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Reservorio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2352" y="4365104"/>
            <a:ext cx="807524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 el hábitat natural en que vive el agente causal y se multiplica.</a:t>
            </a:r>
          </a:p>
          <a:p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Personas infectadas, enfermas y los portadores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errar llave 12"/>
          <p:cNvSpPr/>
          <p:nvPr/>
        </p:nvSpPr>
        <p:spPr>
          <a:xfrm>
            <a:off x="5226097" y="2907831"/>
            <a:ext cx="155448" cy="91440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5920752" y="2482040"/>
            <a:ext cx="2565540" cy="1739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Humano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Animal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Mixto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Adicional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46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Puerta de salida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dirty="0" smtClean="0">
                <a:latin typeface="Arial Black" panose="020B0A04020102020204" pitchFamily="34" charset="0"/>
              </a:rPr>
              <a:t>Sitio del reservorio por donde salen al medio ambiente los agentes causales de las enfermedades </a:t>
            </a:r>
            <a:r>
              <a:rPr lang="es-ES" sz="2800" dirty="0" err="1" smtClean="0">
                <a:latin typeface="Arial Black" panose="020B0A04020102020204" pitchFamily="34" charset="0"/>
              </a:rPr>
              <a:t>transmisbles</a:t>
            </a:r>
            <a:endParaRPr lang="es-ES" sz="2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ES" sz="2800" dirty="0" smtClean="0">
                <a:latin typeface="Arial Black" panose="020B0A04020102020204" pitchFamily="34" charset="0"/>
              </a:rPr>
              <a:t>Ejemplo</a:t>
            </a:r>
          </a:p>
          <a:p>
            <a:pPr marL="0" indent="0">
              <a:buNone/>
            </a:pPr>
            <a:r>
              <a:rPr lang="es-ES" sz="2800" dirty="0" smtClean="0">
                <a:latin typeface="Arial Black" panose="020B0A04020102020204" pitchFamily="34" charset="0"/>
              </a:rPr>
              <a:t>TB Pulmonar: boca y orificios</a:t>
            </a:r>
          </a:p>
          <a:p>
            <a:pPr marL="0" indent="0">
              <a:buNone/>
            </a:pPr>
            <a:r>
              <a:rPr lang="es-ES" sz="2800" dirty="0" smtClean="0">
                <a:latin typeface="Arial Black" panose="020B0A04020102020204" pitchFamily="34" charset="0"/>
              </a:rPr>
              <a:t>TB </a:t>
            </a:r>
            <a:r>
              <a:rPr lang="es-ES" sz="2800" dirty="0" err="1" smtClean="0">
                <a:latin typeface="Arial Black" panose="020B0A04020102020204" pitchFamily="34" charset="0"/>
              </a:rPr>
              <a:t>Extrapulmonar</a:t>
            </a:r>
            <a:r>
              <a:rPr lang="es-ES" sz="2800" dirty="0" smtClean="0">
                <a:latin typeface="Arial Black" panose="020B0A04020102020204" pitchFamily="34" charset="0"/>
              </a:rPr>
              <a:t>: el agente no tiene PS, no existe peligro de infección</a:t>
            </a:r>
            <a:endParaRPr lang="es-E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1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flipH="1">
            <a:off x="2029481" y="341513"/>
            <a:ext cx="4486735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Tarea docente # 2</a:t>
            </a:r>
            <a:endParaRPr lang="es-ES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755576" y="1700808"/>
            <a:ext cx="8064896" cy="12961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Profundice en la clasificación de las puertas de salida y su relación con los agentes biológicos</a:t>
            </a:r>
            <a:endParaRPr lang="es-ES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59" y="1000141"/>
            <a:ext cx="360040" cy="631768"/>
          </a:xfrm>
          <a:prstGeom prst="rect">
            <a:avLst/>
          </a:prstGeom>
        </p:spPr>
      </p:pic>
      <p:pic>
        <p:nvPicPr>
          <p:cNvPr id="5" name="Picture 13" descr="I:\4-2-16\litand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91" y="3284984"/>
            <a:ext cx="2978150" cy="2825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42636" y="3313421"/>
            <a:ext cx="510287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es-ES" sz="2800" b="1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Bibliografía</a:t>
            </a:r>
            <a:endParaRPr lang="es-ES" alt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Toledo </a:t>
            </a:r>
            <a:r>
              <a:rPr lang="es-ES" sz="28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Curbelo</a:t>
            </a: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Tomo II Capítulo 16, página 427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76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/>
          <p:cNvSpPr>
            <a:spLocks noGrp="1"/>
          </p:cNvSpPr>
          <p:nvPr>
            <p:ph type="title"/>
          </p:nvPr>
        </p:nvSpPr>
        <p:spPr>
          <a:xfrm>
            <a:off x="-82844" y="-114564"/>
            <a:ext cx="9299376" cy="857250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SAGUA LA GRANDE</a:t>
            </a:r>
          </a:p>
        </p:txBody>
      </p:sp>
      <p:sp>
        <p:nvSpPr>
          <p:cNvPr id="5" name="4 Bisel"/>
          <p:cNvSpPr>
            <a:spLocks noChangeArrowheads="1"/>
          </p:cNvSpPr>
          <p:nvPr/>
        </p:nvSpPr>
        <p:spPr bwMode="auto">
          <a:xfrm>
            <a:off x="395536" y="742687"/>
            <a:ext cx="8280920" cy="1462178"/>
          </a:xfrm>
          <a:prstGeom prst="bevel">
            <a:avLst>
              <a:gd name="adj" fmla="val 12500"/>
            </a:avLst>
          </a:prstGeom>
          <a:solidFill>
            <a:srgbClr val="FF9966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SITUACIÓN ACTUAL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5 Marco"/>
          <p:cNvSpPr>
            <a:spLocks/>
          </p:cNvSpPr>
          <p:nvPr/>
        </p:nvSpPr>
        <p:spPr bwMode="auto">
          <a:xfrm>
            <a:off x="3092520" y="2924296"/>
            <a:ext cx="2728858" cy="1361768"/>
          </a:xfrm>
          <a:custGeom>
            <a:avLst/>
            <a:gdLst>
              <a:gd name="T0" fmla="*/ 0 w 2447925"/>
              <a:gd name="T1" fmla="*/ 0 h 1130300"/>
              <a:gd name="T2" fmla="*/ 2447925 w 2447925"/>
              <a:gd name="T3" fmla="*/ 0 h 1130300"/>
              <a:gd name="T4" fmla="*/ 2447925 w 2447925"/>
              <a:gd name="T5" fmla="*/ 1130300 h 1130300"/>
              <a:gd name="T6" fmla="*/ 0 w 2447925"/>
              <a:gd name="T7" fmla="*/ 1130300 h 1130300"/>
              <a:gd name="T8" fmla="*/ 0 w 2447925"/>
              <a:gd name="T9" fmla="*/ 0 h 1130300"/>
              <a:gd name="T10" fmla="*/ 141288 w 2447925"/>
              <a:gd name="T11" fmla="*/ 141288 h 1130300"/>
              <a:gd name="T12" fmla="*/ 141288 w 2447925"/>
              <a:gd name="T13" fmla="*/ 989013 h 1130300"/>
              <a:gd name="T14" fmla="*/ 2306638 w 2447925"/>
              <a:gd name="T15" fmla="*/ 989013 h 1130300"/>
              <a:gd name="T16" fmla="*/ 2306638 w 2447925"/>
              <a:gd name="T17" fmla="*/ 141288 h 1130300"/>
              <a:gd name="T18" fmla="*/ 141288 w 2447925"/>
              <a:gd name="T19" fmla="*/ 141288 h 11303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47925"/>
              <a:gd name="T31" fmla="*/ 0 h 1130300"/>
              <a:gd name="T32" fmla="*/ 2447925 w 2447925"/>
              <a:gd name="T33" fmla="*/ 1130300 h 11303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47925" h="1130300">
                <a:moveTo>
                  <a:pt x="0" y="0"/>
                </a:moveTo>
                <a:lnTo>
                  <a:pt x="2447925" y="0"/>
                </a:lnTo>
                <a:lnTo>
                  <a:pt x="2447925" y="1130300"/>
                </a:lnTo>
                <a:lnTo>
                  <a:pt x="0" y="1130300"/>
                </a:lnTo>
                <a:lnTo>
                  <a:pt x="0" y="0"/>
                </a:lnTo>
                <a:close/>
                <a:moveTo>
                  <a:pt x="141288" y="141288"/>
                </a:moveTo>
                <a:lnTo>
                  <a:pt x="141288" y="989013"/>
                </a:lnTo>
                <a:lnTo>
                  <a:pt x="2306638" y="989013"/>
                </a:lnTo>
                <a:lnTo>
                  <a:pt x="2306638" y="141288"/>
                </a:lnTo>
                <a:lnTo>
                  <a:pt x="141288" y="14128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Mala calidad </a:t>
            </a:r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  <a:r>
              <a:rPr lang="es-E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 agua de consumo</a:t>
            </a:r>
            <a:endParaRPr lang="es-E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6 Marco"/>
          <p:cNvSpPr/>
          <p:nvPr/>
        </p:nvSpPr>
        <p:spPr>
          <a:xfrm>
            <a:off x="182563" y="2834021"/>
            <a:ext cx="2447925" cy="1199904"/>
          </a:xfrm>
          <a:prstGeom prst="frame">
            <a:avLst/>
          </a:prstGeom>
          <a:solidFill>
            <a:schemeClr val="bg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Patios Sucios</a:t>
            </a:r>
            <a:endParaRPr lang="es-E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7 Marco"/>
          <p:cNvSpPr/>
          <p:nvPr/>
        </p:nvSpPr>
        <p:spPr>
          <a:xfrm>
            <a:off x="6012161" y="2766447"/>
            <a:ext cx="3131839" cy="2093606"/>
          </a:xfrm>
          <a:prstGeom prst="frame">
            <a:avLst/>
          </a:prstGeom>
          <a:solidFill>
            <a:schemeClr val="bg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8 Marco"/>
          <p:cNvSpPr/>
          <p:nvPr/>
        </p:nvSpPr>
        <p:spPr>
          <a:xfrm>
            <a:off x="387349" y="5230356"/>
            <a:ext cx="4105275" cy="1202333"/>
          </a:xfrm>
          <a:prstGeom prst="frame">
            <a:avLst/>
          </a:prstGeom>
          <a:solidFill>
            <a:srgbClr val="00206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Microvertederos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2127251" y="2383328"/>
            <a:ext cx="503237" cy="28733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483805" y="2383328"/>
            <a:ext cx="0" cy="431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7161748" y="2269756"/>
            <a:ext cx="360363" cy="431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8 Conector recto de flecha"/>
          <p:cNvCxnSpPr/>
          <p:nvPr/>
        </p:nvCxnSpPr>
        <p:spPr>
          <a:xfrm flipH="1">
            <a:off x="2821271" y="2701556"/>
            <a:ext cx="80466" cy="238362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207304" y="3005016"/>
            <a:ext cx="2613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Focos de mosquito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Aedes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Aegypti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15" name="28 Conector recto de flecha"/>
          <p:cNvCxnSpPr/>
          <p:nvPr/>
        </p:nvCxnSpPr>
        <p:spPr>
          <a:xfrm>
            <a:off x="5898929" y="2607375"/>
            <a:ext cx="43980" cy="225267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8 Marco"/>
          <p:cNvSpPr/>
          <p:nvPr/>
        </p:nvSpPr>
        <p:spPr>
          <a:xfrm>
            <a:off x="4715197" y="5230356"/>
            <a:ext cx="4105275" cy="1202333"/>
          </a:xfrm>
          <a:prstGeom prst="frame">
            <a:avLst/>
          </a:prstGeom>
          <a:solidFill>
            <a:srgbClr val="00206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Fosas desbordadas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Vías de transmisión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dirty="0" smtClean="0">
                <a:latin typeface="Arial Black" panose="020B0A04020102020204" pitchFamily="34" charset="0"/>
              </a:rPr>
              <a:t>Son las distintas formas, modos o mecanismos que tienen que utilizar los agentes biológicos para poder alcanzar un nuevo huésped susceptible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200" y="3899596"/>
            <a:ext cx="8229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Arial Black" panose="020B0A04020102020204" pitchFamily="34" charset="0"/>
              </a:rPr>
              <a:t>Puerta de entrada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7200" y="4996559"/>
            <a:ext cx="8229599" cy="16007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 Black" panose="020B0A04020102020204" pitchFamily="34" charset="0"/>
              </a:rPr>
              <a:t>Sitio exacto, lugar o localización del cuerpo del huésped susceptible por donde penetran los AB</a:t>
            </a:r>
            <a:endParaRPr lang="es-E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93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Huésped susceptible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dirty="0" smtClean="0">
                <a:latin typeface="Arial Black" panose="020B0A04020102020204" pitchFamily="34" charset="0"/>
              </a:rPr>
              <a:t>Persona o animal que en circunstancias naturales, permite el alojamiento o la subsistencia de un agente causal de </a:t>
            </a:r>
            <a:r>
              <a:rPr lang="es-ES" sz="2800" dirty="0">
                <a:latin typeface="Arial Black" panose="020B0A04020102020204" pitchFamily="34" charset="0"/>
              </a:rPr>
              <a:t>u</a:t>
            </a:r>
            <a:r>
              <a:rPr lang="es-ES" sz="2800" dirty="0" smtClean="0">
                <a:latin typeface="Arial Black" panose="020B0A04020102020204" pitchFamily="34" charset="0"/>
              </a:rPr>
              <a:t>na enfermedad infecciosa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09" y="4195792"/>
            <a:ext cx="3941447" cy="26622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195792"/>
            <a:ext cx="4282708" cy="26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48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Principales ET notificadas en Cuba según vía de transmisión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2 Imagen" descr="126F3A~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80831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304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89262" y="862566"/>
            <a:ext cx="2951327" cy="52322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Respiratoria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3 Abrir llave"/>
          <p:cNvSpPr/>
          <p:nvPr/>
        </p:nvSpPr>
        <p:spPr>
          <a:xfrm flipH="1">
            <a:off x="3321783" y="310617"/>
            <a:ext cx="392959" cy="1750232"/>
          </a:xfrm>
          <a:prstGeom prst="leftBrace">
            <a:avLst>
              <a:gd name="adj1" fmla="val 133565"/>
              <a:gd name="adj2" fmla="val 50000"/>
            </a:avLst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485" name="4 CuadroTexto"/>
          <p:cNvSpPr txBox="1">
            <a:spLocks noChangeArrowheads="1"/>
          </p:cNvSpPr>
          <p:nvPr/>
        </p:nvSpPr>
        <p:spPr bwMode="auto">
          <a:xfrm>
            <a:off x="3995936" y="431680"/>
            <a:ext cx="4643437" cy="16927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TB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Meningoencefalitis 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6" name="5 Abrir llave"/>
          <p:cNvSpPr/>
          <p:nvPr/>
        </p:nvSpPr>
        <p:spPr>
          <a:xfrm flipH="1">
            <a:off x="3346841" y="2635065"/>
            <a:ext cx="428628" cy="1857370"/>
          </a:xfrm>
          <a:prstGeom prst="leftBrace">
            <a:avLst>
              <a:gd name="adj1" fmla="val 215189"/>
              <a:gd name="adj2" fmla="val 50000"/>
            </a:avLst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22468" y="2996952"/>
            <a:ext cx="2521340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Digestiva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95935" y="2364702"/>
            <a:ext cx="4643437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Fiebre tifoidea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Hepatitis A y 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Cólera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Intoxicaciones alimentarias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Parasitismo intestinal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400" b="1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771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107474" y="513208"/>
            <a:ext cx="2951327" cy="1384995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Contacto de piel y mucosas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3 Abrir llave"/>
          <p:cNvSpPr/>
          <p:nvPr/>
        </p:nvSpPr>
        <p:spPr>
          <a:xfrm flipH="1">
            <a:off x="3321783" y="310617"/>
            <a:ext cx="392959" cy="1750232"/>
          </a:xfrm>
          <a:prstGeom prst="leftBrace">
            <a:avLst>
              <a:gd name="adj1" fmla="val 133565"/>
              <a:gd name="adj2" fmla="val 50000"/>
            </a:avLst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485" name="4 CuadroTexto"/>
          <p:cNvSpPr txBox="1">
            <a:spLocks noChangeArrowheads="1"/>
          </p:cNvSpPr>
          <p:nvPr/>
        </p:nvSpPr>
        <p:spPr bwMode="auto">
          <a:xfrm>
            <a:off x="3995936" y="310617"/>
            <a:ext cx="4643437" cy="29854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Blenorragia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Sífilis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SIDA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Rabia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Leptospirosis</a:t>
            </a:r>
            <a:endParaRPr lang="es-ES" sz="2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Pediculosis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6" name="5 Abrir llave"/>
          <p:cNvSpPr/>
          <p:nvPr/>
        </p:nvSpPr>
        <p:spPr>
          <a:xfrm flipH="1">
            <a:off x="3255097" y="3573016"/>
            <a:ext cx="428628" cy="1296144"/>
          </a:xfrm>
          <a:prstGeom prst="leftBrace">
            <a:avLst>
              <a:gd name="adj1" fmla="val 215189"/>
              <a:gd name="adj2" fmla="val 50000"/>
            </a:avLst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07474" y="3825360"/>
            <a:ext cx="2521340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Vectores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95936" y="3725341"/>
            <a:ext cx="464343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Paludismo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Dengue</a:t>
            </a:r>
            <a:endParaRPr lang="es-ES" dirty="0"/>
          </a:p>
        </p:txBody>
      </p:sp>
      <p:sp>
        <p:nvSpPr>
          <p:cNvPr id="9" name="6 CuadroTexto"/>
          <p:cNvSpPr txBox="1"/>
          <p:nvPr/>
        </p:nvSpPr>
        <p:spPr>
          <a:xfrm>
            <a:off x="142244" y="5517232"/>
            <a:ext cx="2521340" cy="954107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 bien definida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5 Abrir llave"/>
          <p:cNvSpPr/>
          <p:nvPr/>
        </p:nvSpPr>
        <p:spPr>
          <a:xfrm flipH="1">
            <a:off x="3272206" y="5420392"/>
            <a:ext cx="428628" cy="1264772"/>
          </a:xfrm>
          <a:prstGeom prst="leftBrace">
            <a:avLst>
              <a:gd name="adj1" fmla="val 215189"/>
              <a:gd name="adj2" fmla="val 50000"/>
            </a:avLst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4067372" y="5514877"/>
            <a:ext cx="4572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Lepra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0532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flipH="1">
            <a:off x="1058924" y="1556792"/>
            <a:ext cx="734481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     </a:t>
            </a:r>
            <a:r>
              <a:rPr lang="es-E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ASPECTOS A TRATAR</a:t>
            </a:r>
            <a:endParaRPr lang="es-E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806896" y="2348880"/>
            <a:ext cx="7848872" cy="29523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Descripción de la enfermedad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Magnitud del problema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Cadena epidemiológica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Periodo de incubación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Periodo de transmisibilidad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Medidas de control fundamentales</a:t>
            </a:r>
            <a:endParaRPr lang="es-ES" sz="28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215" y="5301208"/>
            <a:ext cx="2133785" cy="142049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flipH="1">
            <a:off x="1058924" y="514417"/>
            <a:ext cx="7344816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ESTUDIO INDEPENDIENTE</a:t>
            </a:r>
            <a:endParaRPr lang="es-ES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2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3648" y="22940"/>
            <a:ext cx="676875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BIBLIOGRAFÍA</a:t>
            </a:r>
            <a:endParaRPr lang="es-ES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043608" y="1556792"/>
            <a:ext cx="7488832" cy="3240360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§"/>
            </a:pPr>
            <a:endParaRPr lang="es-ES" sz="2800" b="1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s-ES" sz="2800" b="1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s-ES" sz="2800" b="1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Toledo </a:t>
            </a:r>
            <a:r>
              <a:rPr lang="es-ES" sz="2800" b="1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Curbelo</a:t>
            </a:r>
            <a:r>
              <a:rPr lang="es-ES" sz="2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Tomo II Capítulo </a:t>
            </a: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</a:p>
          <a:p>
            <a:pPr lvl="0"/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Páginas 409-435</a:t>
            </a:r>
          </a:p>
          <a:p>
            <a:pPr lvl="0"/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Capítulo 17 páginas 436-476</a:t>
            </a:r>
          </a:p>
          <a:p>
            <a:pPr lvl="0"/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s-ES" sz="2800" b="1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s-ES" sz="2800" b="1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s-ES" sz="2800" b="1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s-ES" sz="2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4427984" y="1014133"/>
            <a:ext cx="360040" cy="54265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5129048"/>
            <a:ext cx="30003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15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 idx="4294967295"/>
          </p:nvPr>
        </p:nvSpPr>
        <p:spPr>
          <a:xfrm>
            <a:off x="549895" y="209170"/>
            <a:ext cx="8398351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b="1" dirty="0" smtClean="0">
                <a:solidFill>
                  <a:schemeClr val="bg1"/>
                </a:solidFill>
                <a:latin typeface="+mj-lt"/>
              </a:rPr>
            </a:br>
            <a:r>
              <a:rPr lang="es-ES" b="1" dirty="0" smtClean="0">
                <a:solidFill>
                  <a:schemeClr val="bg1"/>
                </a:solidFill>
                <a:latin typeface="+mj-lt"/>
              </a:rPr>
              <a:t>Sumario</a:t>
            </a:r>
            <a:r>
              <a:rPr lang="es-ES" b="1" dirty="0">
                <a:solidFill>
                  <a:schemeClr val="bg1"/>
                </a:solidFill>
                <a:latin typeface="+mj-lt"/>
              </a:rPr>
              <a:t/>
            </a:r>
            <a:br>
              <a:rPr lang="es-ES" b="1" dirty="0">
                <a:solidFill>
                  <a:schemeClr val="bg1"/>
                </a:solidFill>
                <a:latin typeface="+mj-lt"/>
              </a:rPr>
            </a:br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7" name="3 Esquina doblada"/>
          <p:cNvSpPr/>
          <p:nvPr/>
        </p:nvSpPr>
        <p:spPr>
          <a:xfrm>
            <a:off x="533655" y="1367468"/>
            <a:ext cx="8414592" cy="5373216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61" y="3364290"/>
            <a:ext cx="8208913" cy="303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767661" y="1484784"/>
            <a:ext cx="8180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Las enfermedades transmisibles, infección y enfermedad infecciosa.  Infestación.</a:t>
            </a:r>
          </a:p>
          <a:p>
            <a:pPr>
              <a:spcAft>
                <a:spcPts val="0"/>
              </a:spcAft>
            </a:pP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El proceso infeccioso o proceso de infección – enfermedad. Etapas. Importancia epidemiológica del periodo de incubación y el de transmisibilidad.</a:t>
            </a:r>
          </a:p>
          <a:p>
            <a:pPr>
              <a:spcAft>
                <a:spcPts val="0"/>
              </a:spcAft>
            </a:pP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La cadena de transmisión. </a:t>
            </a:r>
            <a:endParaRPr lang="es-ES" sz="2400" dirty="0" smtClean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Triada </a:t>
            </a:r>
            <a:r>
              <a:rPr lang="es-ES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ecológica, </a:t>
            </a: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cadena </a:t>
            </a:r>
            <a:r>
              <a:rPr lang="es-ES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epidemiológica.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997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400" dirty="0">
                <a:latin typeface="Arial Black" panose="020B0A04020102020204" pitchFamily="34" charset="0"/>
              </a:rPr>
              <a:t>Variabilidad de la respuesta individual del Huésped susceptible en el proceso infeccioso .Definición de las manifestaciones clínicas ante la agresión de los agentes biológicos en el individuo</a:t>
            </a:r>
            <a:r>
              <a:rPr lang="es-ES" sz="24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es-ES" sz="2400" dirty="0" smtClean="0">
              <a:latin typeface="Arial Black" panose="020B0A04020102020204" pitchFamily="34" charset="0"/>
            </a:endParaRPr>
          </a:p>
          <a:p>
            <a:r>
              <a:rPr lang="es-ES" sz="2400" dirty="0">
                <a:latin typeface="Arial Black" panose="020B0A04020102020204" pitchFamily="34" charset="0"/>
              </a:rPr>
              <a:t>Variabilidad de la respuesta comunitaria. Explicar las características de la enfermedad, vía de transmisión, medidas de control. Definición de las manifestaciones comunitarias ante la agresión de los agentes biológicos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1221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107950" y="188913"/>
            <a:ext cx="8893175" cy="15128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14338"/>
            <a:ext cx="8786812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s-ES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ENFERMEDAD TRANSMISIBLE </a:t>
            </a:r>
            <a:br>
              <a:rPr lang="es-ES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s-ES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 INFECCIOSA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2060575"/>
            <a:ext cx="8507412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ES" b="1" dirty="0" smtClean="0"/>
              <a:t>   </a:t>
            </a: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 una afección causada por la transmisión de un agente infeccioso o sus productos tóxicos desde una persona o animal infectado a un huésped susceptible, de forma directa o indirecta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323556"/>
            <a:ext cx="3357637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60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isel"/>
          <p:cNvSpPr/>
          <p:nvPr/>
        </p:nvSpPr>
        <p:spPr>
          <a:xfrm>
            <a:off x="611560" y="177710"/>
            <a:ext cx="7920880" cy="1174512"/>
          </a:xfrm>
          <a:prstGeom prst="bevel">
            <a:avLst/>
          </a:prstGeom>
          <a:solidFill>
            <a:srgbClr val="FFCC66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+mj-lt"/>
              </a:rPr>
              <a:t>Enfermedades infecciosas.</a:t>
            </a:r>
            <a:endParaRPr lang="es-E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4" descr="D:\TRABAJO\CARLOS\Imágenes para Diapositivas\forwar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42324" y="1326428"/>
            <a:ext cx="782089" cy="666755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>
            <a:off x="451404" y="1959141"/>
            <a:ext cx="8424936" cy="95410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Resultado final del proceso infeccioso, el cual se inicia con la infección</a:t>
            </a:r>
            <a:endParaRPr lang="es-ES_tradnl" sz="2800" dirty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1404" y="3317306"/>
            <a:ext cx="852550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Infección NO es sinónimo de enfermedad infecciosa</a:t>
            </a:r>
            <a:endParaRPr lang="es-ES_tradnl" sz="2800" dirty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4" descr="D:\TRABAJO\CARLOS\Imágenes para Diapositivas\forwar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267720" y="4564821"/>
            <a:ext cx="1152129" cy="666755"/>
          </a:xfrm>
          <a:prstGeom prst="rect">
            <a:avLst/>
          </a:prstGeom>
          <a:noFill/>
        </p:spPr>
      </p:pic>
      <p:sp>
        <p:nvSpPr>
          <p:cNvPr id="13" name="Rectángulo 12"/>
          <p:cNvSpPr/>
          <p:nvPr/>
        </p:nvSpPr>
        <p:spPr>
          <a:xfrm>
            <a:off x="451404" y="5524985"/>
            <a:ext cx="8424935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</a:rPr>
              <a:t>Depende de las formas de manifestarse en el individuo</a:t>
            </a:r>
            <a:endParaRPr lang="es-ES" sz="2800" dirty="0">
              <a:ln w="0"/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33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69322240"/>
              </p:ext>
            </p:extLst>
          </p:nvPr>
        </p:nvGraphicFramePr>
        <p:xfrm>
          <a:off x="29888" y="2492375"/>
          <a:ext cx="3816350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Imagen" r:id="rId3" imgW="3848100" imgH="5478463" progId="">
                  <p:embed/>
                </p:oleObj>
              </mc:Choice>
              <mc:Fallback>
                <p:oleObj name="Imagen" r:id="rId3" imgW="3848100" imgH="547846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8" y="2492375"/>
                        <a:ext cx="3816350" cy="436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Llamada de nube"/>
          <p:cNvSpPr/>
          <p:nvPr/>
        </p:nvSpPr>
        <p:spPr>
          <a:xfrm>
            <a:off x="1043609" y="260350"/>
            <a:ext cx="7704856" cy="2881313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s-ES_tradn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¿</a:t>
            </a:r>
            <a:r>
              <a:rPr lang="es-ES_tradnl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charset="0"/>
              </a:rPr>
              <a:t>ESPECTRO CLÍNICO DE LAS ENFERMEDADES?</a:t>
            </a:r>
            <a:endParaRPr lang="es-ES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131840" y="4437620"/>
            <a:ext cx="2664296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Huésped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233792" y="4437620"/>
            <a:ext cx="266429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Agente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Arco 3"/>
          <p:cNvSpPr/>
          <p:nvPr/>
        </p:nvSpPr>
        <p:spPr>
          <a:xfrm>
            <a:off x="5229390" y="3760787"/>
            <a:ext cx="1286826" cy="914400"/>
          </a:xfrm>
          <a:prstGeom prst="arc">
            <a:avLst>
              <a:gd name="adj1" fmla="val 9758756"/>
              <a:gd name="adj2" fmla="val 1546394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418203" y="1595732"/>
            <a:ext cx="4028702" cy="3032121"/>
            <a:chOff x="1179" y="970"/>
            <a:chExt cx="1743" cy="1480"/>
          </a:xfrm>
          <a:solidFill>
            <a:srgbClr val="FFFFCC"/>
          </a:solidFill>
        </p:grpSpPr>
        <p:sp>
          <p:nvSpPr>
            <p:cNvPr id="50187" name="AutoShape 11"/>
            <p:cNvSpPr>
              <a:spLocks noChangeArrowheads="1"/>
            </p:cNvSpPr>
            <p:nvPr/>
          </p:nvSpPr>
          <p:spPr bwMode="ltGray">
            <a:xfrm>
              <a:off x="1179" y="1103"/>
              <a:ext cx="1731" cy="1347"/>
            </a:xfrm>
            <a:prstGeom prst="diamond">
              <a:avLst/>
            </a:prstGeom>
            <a:grpFill/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CCE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188" name="AutoShape 12"/>
            <p:cNvSpPr>
              <a:spLocks noChangeArrowheads="1"/>
            </p:cNvSpPr>
            <p:nvPr/>
          </p:nvSpPr>
          <p:spPr bwMode="ltGray">
            <a:xfrm>
              <a:off x="1180" y="970"/>
              <a:ext cx="1731" cy="1347"/>
            </a:xfrm>
            <a:prstGeom prst="diamond">
              <a:avLst/>
            </a:prstGeom>
            <a:grpFill/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99FF"/>
              </a:extrusionClr>
              <a:contourClr>
                <a:srgbClr val="CC99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189" name="AutoShape 13"/>
            <p:cNvSpPr>
              <a:spLocks noChangeArrowheads="1"/>
            </p:cNvSpPr>
            <p:nvPr/>
          </p:nvSpPr>
          <p:spPr bwMode="ltGray">
            <a:xfrm>
              <a:off x="1179" y="1008"/>
              <a:ext cx="1743" cy="1188"/>
            </a:xfrm>
            <a:prstGeom prst="diamond">
              <a:avLst/>
            </a:prstGeom>
            <a:grpFill/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6699"/>
              </a:extrusionClr>
              <a:contourClr>
                <a:srgbClr val="66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ES" b="1" dirty="0" smtClean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r>
                <a:rPr lang="es-ES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Agente</a:t>
              </a:r>
            </a:p>
            <a:p>
              <a:r>
                <a:rPr lang="es-ES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s-ES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causal</a:t>
              </a:r>
            </a:p>
            <a:p>
              <a:endParaRPr lang="es-MX" dirty="0"/>
            </a:p>
          </p:txBody>
        </p:sp>
      </p:grp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4185145" y="1534853"/>
            <a:ext cx="4779343" cy="3380562"/>
            <a:chOff x="2870" y="910"/>
            <a:chExt cx="1759" cy="1546"/>
          </a:xfrm>
        </p:grpSpPr>
        <p:sp>
          <p:nvSpPr>
            <p:cNvPr id="50183" name="AutoShape 7"/>
            <p:cNvSpPr>
              <a:spLocks noChangeArrowheads="1"/>
            </p:cNvSpPr>
            <p:nvPr/>
          </p:nvSpPr>
          <p:spPr bwMode="gray">
            <a:xfrm>
              <a:off x="2897" y="1109"/>
              <a:ext cx="1731" cy="1347"/>
            </a:xfrm>
            <a:prstGeom prst="diamond">
              <a:avLst/>
            </a:prstGeom>
            <a:solidFill>
              <a:srgbClr val="FFFFCC"/>
            </a:soli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184" name="AutoShape 8"/>
            <p:cNvSpPr>
              <a:spLocks noChangeArrowheads="1"/>
            </p:cNvSpPr>
            <p:nvPr/>
          </p:nvSpPr>
          <p:spPr bwMode="gray">
            <a:xfrm>
              <a:off x="2898" y="966"/>
              <a:ext cx="1731" cy="1347"/>
            </a:xfrm>
            <a:prstGeom prst="diamond">
              <a:avLst/>
            </a:prstGeom>
            <a:solidFill>
              <a:srgbClr val="FFCC66"/>
            </a:soli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185" name="AutoShape 9"/>
            <p:cNvSpPr>
              <a:spLocks noChangeArrowheads="1"/>
            </p:cNvSpPr>
            <p:nvPr/>
          </p:nvSpPr>
          <p:spPr bwMode="gray">
            <a:xfrm>
              <a:off x="2870" y="910"/>
              <a:ext cx="1659" cy="1392"/>
            </a:xfrm>
            <a:prstGeom prst="diamond">
              <a:avLst/>
            </a:prstGeom>
            <a:gradFill rotWithShape="1">
              <a:gsLst>
                <a:gs pos="0">
                  <a:srgbClr val="FF9900">
                    <a:gamma/>
                    <a:shade val="66275"/>
                    <a:invGamma/>
                  </a:srgbClr>
                </a:gs>
                <a:gs pos="100000">
                  <a:srgbClr val="FF9900"/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Huésped </a:t>
              </a:r>
            </a:p>
            <a:p>
              <a:r>
                <a:rPr lang="es-MX" sz="28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susceptible</a:t>
              </a:r>
              <a:endParaRPr lang="es-MX" sz="2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0191" name="Rectangle 15"/>
          <p:cNvSpPr>
            <a:spLocks noChangeArrowheads="1"/>
          </p:cNvSpPr>
          <p:nvPr/>
        </p:nvSpPr>
        <p:spPr bwMode="gray">
          <a:xfrm>
            <a:off x="2682875" y="2271713"/>
            <a:ext cx="1190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EFEFE"/>
                </a:solidFill>
              </a:rPr>
              <a:t>Add your </a:t>
            </a:r>
          </a:p>
          <a:p>
            <a:pPr algn="ctr" eaLnBrk="0" hangingPunct="0"/>
            <a:r>
              <a:rPr lang="en-US" sz="1600">
                <a:solidFill>
                  <a:srgbClr val="FEFEFE"/>
                </a:solidFill>
              </a:rPr>
              <a:t>text in here</a:t>
            </a:r>
          </a:p>
        </p:txBody>
      </p:sp>
      <p:grpSp>
        <p:nvGrpSpPr>
          <p:cNvPr id="50210" name="Group 34"/>
          <p:cNvGrpSpPr>
            <a:grpSpLocks/>
          </p:cNvGrpSpPr>
          <p:nvPr/>
        </p:nvGrpSpPr>
        <p:grpSpPr bwMode="auto">
          <a:xfrm>
            <a:off x="2100757" y="3881553"/>
            <a:ext cx="893763" cy="839788"/>
            <a:chOff x="2644" y="2841"/>
            <a:chExt cx="563" cy="529"/>
          </a:xfrm>
        </p:grpSpPr>
        <p:sp>
          <p:nvSpPr>
            <p:cNvPr id="50211" name="AutoShape 35"/>
            <p:cNvSpPr>
              <a:spLocks noChangeArrowheads="1"/>
            </p:cNvSpPr>
            <p:nvPr/>
          </p:nvSpPr>
          <p:spPr bwMode="gray">
            <a:xfrm>
              <a:off x="2644" y="2932"/>
              <a:ext cx="563" cy="438"/>
            </a:xfrm>
            <a:prstGeom prst="diamond">
              <a:avLst/>
            </a:prstGeom>
            <a:solidFill>
              <a:srgbClr val="4D4D4D"/>
            </a:soli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4D4D4D"/>
              </a:extrusionClr>
              <a:contourClr>
                <a:srgbClr val="4D4D4D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212" name="AutoShape 36"/>
            <p:cNvSpPr>
              <a:spLocks noChangeArrowheads="1"/>
            </p:cNvSpPr>
            <p:nvPr/>
          </p:nvSpPr>
          <p:spPr bwMode="gray">
            <a:xfrm>
              <a:off x="2644" y="2888"/>
              <a:ext cx="563" cy="439"/>
            </a:xfrm>
            <a:prstGeom prst="diamond">
              <a:avLst/>
            </a:prstGeom>
            <a:solidFill>
              <a:srgbClr val="969696"/>
            </a:soli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213" name="AutoShape 37"/>
            <p:cNvSpPr>
              <a:spLocks noChangeArrowheads="1"/>
            </p:cNvSpPr>
            <p:nvPr/>
          </p:nvSpPr>
          <p:spPr bwMode="gray">
            <a:xfrm>
              <a:off x="2644" y="2841"/>
              <a:ext cx="563" cy="438"/>
            </a:xfrm>
            <a:prstGeom prst="diamond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96078"/>
                    <a:invGamma/>
                  </a:srgb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B2B2B2"/>
              </a:extrusionClr>
              <a:contourClr>
                <a:srgbClr val="B2B2B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</p:grpSp>
      <p:grpSp>
        <p:nvGrpSpPr>
          <p:cNvPr id="50214" name="Group 38"/>
          <p:cNvGrpSpPr>
            <a:grpSpLocks/>
          </p:cNvGrpSpPr>
          <p:nvPr/>
        </p:nvGrpSpPr>
        <p:grpSpPr bwMode="auto">
          <a:xfrm>
            <a:off x="2314594" y="3519152"/>
            <a:ext cx="4221735" cy="3274843"/>
            <a:chOff x="1185" y="2206"/>
            <a:chExt cx="1743" cy="1599"/>
          </a:xfrm>
          <a:solidFill>
            <a:srgbClr val="FFCC66"/>
          </a:solidFill>
        </p:grpSpPr>
        <p:sp>
          <p:nvSpPr>
            <p:cNvPr id="50215" name="AutoShape 39"/>
            <p:cNvSpPr>
              <a:spLocks noChangeArrowheads="1"/>
            </p:cNvSpPr>
            <p:nvPr/>
          </p:nvSpPr>
          <p:spPr bwMode="gray">
            <a:xfrm>
              <a:off x="1185" y="2458"/>
              <a:ext cx="1731" cy="1347"/>
            </a:xfrm>
            <a:prstGeom prst="diamond">
              <a:avLst/>
            </a:prstGeom>
            <a:grpFill/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FFCC"/>
              </a:extrusionClr>
              <a:contourClr>
                <a:srgbClr val="CC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216" name="AutoShape 40"/>
            <p:cNvSpPr>
              <a:spLocks noChangeArrowheads="1"/>
            </p:cNvSpPr>
            <p:nvPr/>
          </p:nvSpPr>
          <p:spPr bwMode="gray">
            <a:xfrm>
              <a:off x="1186" y="2327"/>
              <a:ext cx="1731" cy="1347"/>
            </a:xfrm>
            <a:prstGeom prst="diamond">
              <a:avLst/>
            </a:prstGeom>
            <a:grpFill/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FF66"/>
              </a:extrusionClr>
              <a:contourClr>
                <a:srgbClr val="66FF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217" name="AutoShape 41"/>
            <p:cNvSpPr>
              <a:spLocks noChangeArrowheads="1"/>
            </p:cNvSpPr>
            <p:nvPr/>
          </p:nvSpPr>
          <p:spPr bwMode="gray">
            <a:xfrm>
              <a:off x="1197" y="2206"/>
              <a:ext cx="1731" cy="1347"/>
            </a:xfrm>
            <a:prstGeom prst="diamond">
              <a:avLst/>
            </a:prstGeom>
            <a:grpFill/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00CC66"/>
              </a:extrusionClr>
              <a:contourClr>
                <a:srgbClr val="00CC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</p:grpSp>
      <p:grpSp>
        <p:nvGrpSpPr>
          <p:cNvPr id="50221" name="Group 45"/>
          <p:cNvGrpSpPr>
            <a:grpSpLocks/>
          </p:cNvGrpSpPr>
          <p:nvPr/>
        </p:nvGrpSpPr>
        <p:grpSpPr bwMode="auto">
          <a:xfrm>
            <a:off x="4000023" y="5810842"/>
            <a:ext cx="893763" cy="839788"/>
            <a:chOff x="2644" y="2841"/>
            <a:chExt cx="563" cy="529"/>
          </a:xfrm>
        </p:grpSpPr>
        <p:sp>
          <p:nvSpPr>
            <p:cNvPr id="50222" name="AutoShape 46"/>
            <p:cNvSpPr>
              <a:spLocks noChangeArrowheads="1"/>
            </p:cNvSpPr>
            <p:nvPr/>
          </p:nvSpPr>
          <p:spPr bwMode="gray">
            <a:xfrm>
              <a:off x="2644" y="2932"/>
              <a:ext cx="563" cy="438"/>
            </a:xfrm>
            <a:prstGeom prst="diamond">
              <a:avLst/>
            </a:prstGeom>
            <a:solidFill>
              <a:srgbClr val="4D4D4D"/>
            </a:soli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4D4D4D"/>
              </a:extrusionClr>
              <a:contourClr>
                <a:srgbClr val="4D4D4D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223" name="AutoShape 47"/>
            <p:cNvSpPr>
              <a:spLocks noChangeArrowheads="1"/>
            </p:cNvSpPr>
            <p:nvPr/>
          </p:nvSpPr>
          <p:spPr bwMode="gray">
            <a:xfrm>
              <a:off x="2644" y="2888"/>
              <a:ext cx="563" cy="439"/>
            </a:xfrm>
            <a:prstGeom prst="diamond">
              <a:avLst/>
            </a:prstGeom>
            <a:solidFill>
              <a:srgbClr val="969696"/>
            </a:soli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224" name="AutoShape 48"/>
            <p:cNvSpPr>
              <a:spLocks noChangeArrowheads="1"/>
            </p:cNvSpPr>
            <p:nvPr/>
          </p:nvSpPr>
          <p:spPr bwMode="gray">
            <a:xfrm>
              <a:off x="2644" y="2841"/>
              <a:ext cx="563" cy="438"/>
            </a:xfrm>
            <a:prstGeom prst="diamond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96078"/>
                    <a:invGamma/>
                  </a:srgb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B2B2B2"/>
              </a:extrusionClr>
              <a:contourClr>
                <a:srgbClr val="B2B2B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</p:grpSp>
      <p:sp>
        <p:nvSpPr>
          <p:cNvPr id="6" name="Rectángulo 5"/>
          <p:cNvSpPr/>
          <p:nvPr/>
        </p:nvSpPr>
        <p:spPr>
          <a:xfrm>
            <a:off x="2312057" y="443716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Medio 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ambiente</a:t>
            </a:r>
            <a:endParaRPr lang="es-MX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5" name="Group 34"/>
          <p:cNvGrpSpPr>
            <a:grpSpLocks/>
          </p:cNvGrpSpPr>
          <p:nvPr/>
        </p:nvGrpSpPr>
        <p:grpSpPr bwMode="auto">
          <a:xfrm>
            <a:off x="3830882" y="2450241"/>
            <a:ext cx="893763" cy="839788"/>
            <a:chOff x="2644" y="2841"/>
            <a:chExt cx="563" cy="529"/>
          </a:xfrm>
        </p:grpSpPr>
        <p:sp>
          <p:nvSpPr>
            <p:cNvPr id="56" name="AutoShape 35"/>
            <p:cNvSpPr>
              <a:spLocks noChangeArrowheads="1"/>
            </p:cNvSpPr>
            <p:nvPr/>
          </p:nvSpPr>
          <p:spPr bwMode="gray">
            <a:xfrm>
              <a:off x="2644" y="2932"/>
              <a:ext cx="563" cy="438"/>
            </a:xfrm>
            <a:prstGeom prst="diamond">
              <a:avLst/>
            </a:prstGeom>
            <a:solidFill>
              <a:srgbClr val="4D4D4D"/>
            </a:soli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4D4D4D"/>
              </a:extrusionClr>
              <a:contourClr>
                <a:srgbClr val="4D4D4D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7" name="AutoShape 36"/>
            <p:cNvSpPr>
              <a:spLocks noChangeArrowheads="1"/>
            </p:cNvSpPr>
            <p:nvPr/>
          </p:nvSpPr>
          <p:spPr bwMode="gray">
            <a:xfrm>
              <a:off x="2644" y="2888"/>
              <a:ext cx="563" cy="439"/>
            </a:xfrm>
            <a:prstGeom prst="diamond">
              <a:avLst/>
            </a:prstGeom>
            <a:solidFill>
              <a:srgbClr val="969696"/>
            </a:soli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8" name="AutoShape 37"/>
            <p:cNvSpPr>
              <a:spLocks noChangeArrowheads="1"/>
            </p:cNvSpPr>
            <p:nvPr/>
          </p:nvSpPr>
          <p:spPr bwMode="gray">
            <a:xfrm>
              <a:off x="2644" y="2841"/>
              <a:ext cx="563" cy="438"/>
            </a:xfrm>
            <a:prstGeom prst="diamond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96078"/>
                    <a:invGamma/>
                  </a:srgb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B2B2B2"/>
              </a:extrusionClr>
              <a:contourClr>
                <a:srgbClr val="B2B2B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</p:grpSp>
      <p:grpSp>
        <p:nvGrpSpPr>
          <p:cNvPr id="50199" name="Group 23"/>
          <p:cNvGrpSpPr>
            <a:grpSpLocks/>
          </p:cNvGrpSpPr>
          <p:nvPr/>
        </p:nvGrpSpPr>
        <p:grpSpPr bwMode="auto">
          <a:xfrm>
            <a:off x="6238990" y="3540710"/>
            <a:ext cx="893763" cy="839788"/>
            <a:chOff x="2644" y="2841"/>
            <a:chExt cx="563" cy="529"/>
          </a:xfrm>
        </p:grpSpPr>
        <p:sp>
          <p:nvSpPr>
            <p:cNvPr id="50200" name="AutoShape 24"/>
            <p:cNvSpPr>
              <a:spLocks noChangeArrowheads="1"/>
            </p:cNvSpPr>
            <p:nvPr/>
          </p:nvSpPr>
          <p:spPr bwMode="gray">
            <a:xfrm>
              <a:off x="2644" y="2932"/>
              <a:ext cx="563" cy="438"/>
            </a:xfrm>
            <a:prstGeom prst="diamond">
              <a:avLst/>
            </a:prstGeom>
            <a:solidFill>
              <a:srgbClr val="4D4D4D"/>
            </a:soli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4D4D4D"/>
              </a:extrusionClr>
              <a:contourClr>
                <a:srgbClr val="4D4D4D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201" name="AutoShape 25"/>
            <p:cNvSpPr>
              <a:spLocks noChangeArrowheads="1"/>
            </p:cNvSpPr>
            <p:nvPr/>
          </p:nvSpPr>
          <p:spPr bwMode="gray">
            <a:xfrm>
              <a:off x="2644" y="2888"/>
              <a:ext cx="563" cy="439"/>
            </a:xfrm>
            <a:prstGeom prst="diamond">
              <a:avLst/>
            </a:prstGeom>
            <a:solidFill>
              <a:srgbClr val="969696"/>
            </a:soli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50202" name="AutoShape 26"/>
            <p:cNvSpPr>
              <a:spLocks noChangeArrowheads="1"/>
            </p:cNvSpPr>
            <p:nvPr/>
          </p:nvSpPr>
          <p:spPr bwMode="gray">
            <a:xfrm>
              <a:off x="2644" y="2841"/>
              <a:ext cx="563" cy="438"/>
            </a:xfrm>
            <a:prstGeom prst="diamond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93725"/>
                    <a:invGamma/>
                  </a:srgb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Bottom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B2B2B2"/>
              </a:extrusionClr>
              <a:contourClr>
                <a:srgbClr val="B2B2B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418203" y="345420"/>
            <a:ext cx="8194874" cy="12503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TRIADA ECOLOLÓGICA</a:t>
            </a:r>
            <a:endParaRPr lang="es-E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12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5939</TotalTime>
  <Words>1059</Words>
  <Application>Microsoft Office PowerPoint</Application>
  <PresentationFormat>Presentación en pantalla (4:3)</PresentationFormat>
  <Paragraphs>178</Paragraphs>
  <Slides>36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6" baseType="lpstr">
      <vt:lpstr>宋体</vt:lpstr>
      <vt:lpstr>Aharoni</vt:lpstr>
      <vt:lpstr>Arial</vt:lpstr>
      <vt:lpstr>Arial Black</vt:lpstr>
      <vt:lpstr>Calibri</vt:lpstr>
      <vt:lpstr>黑体</vt:lpstr>
      <vt:lpstr>Times New Roman</vt:lpstr>
      <vt:lpstr>Wingdings</vt:lpstr>
      <vt:lpstr>Tema de Office</vt:lpstr>
      <vt:lpstr>Imagen</vt:lpstr>
      <vt:lpstr>Presentación de PowerPoint</vt:lpstr>
      <vt:lpstr>SALUD PÚBLICA</vt:lpstr>
      <vt:lpstr>SAGUA LA GRANDE</vt:lpstr>
      <vt:lpstr> Sumario </vt:lpstr>
      <vt:lpstr>Presentación de PowerPoint</vt:lpstr>
      <vt:lpstr>ENFERMEDAD TRANSMISIBLE  O INFECCIOSA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 asintomática o inaparente</vt:lpstr>
      <vt:lpstr>Formas subclínicas</vt:lpstr>
      <vt:lpstr>Formas manifiestas o enfermedades completas</vt:lpstr>
      <vt:lpstr>Presentación de PowerPoint</vt:lpstr>
      <vt:lpstr>Endemia</vt:lpstr>
      <vt:lpstr>Epidemia</vt:lpstr>
      <vt:lpstr>Pandemia</vt:lpstr>
      <vt:lpstr>Caso esporádico</vt:lpstr>
      <vt:lpstr>Cadena epidemiológica</vt:lpstr>
      <vt:lpstr>Agente biológico</vt:lpstr>
      <vt:lpstr>Puerta de salida</vt:lpstr>
      <vt:lpstr>Presentación de PowerPoint</vt:lpstr>
      <vt:lpstr>Vías de transmisión</vt:lpstr>
      <vt:lpstr>Huésped susceptible</vt:lpstr>
      <vt:lpstr>Principales ET notificadas en Cuba según vía de transmisión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Metodológica Demostrativa.</dc:title>
  <dc:creator>Kenia y Pavel</dc:creator>
  <cp:lastModifiedBy>Dr</cp:lastModifiedBy>
  <cp:revision>523</cp:revision>
  <dcterms:created xsi:type="dcterms:W3CDTF">2014-01-27T20:22:24Z</dcterms:created>
  <dcterms:modified xsi:type="dcterms:W3CDTF">2022-01-12T15:15:59Z</dcterms:modified>
</cp:coreProperties>
</file>