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2" r:id="rId3"/>
    <p:sldId id="295" r:id="rId4"/>
    <p:sldId id="296" r:id="rId5"/>
    <p:sldId id="297" r:id="rId6"/>
    <p:sldId id="298" r:id="rId7"/>
    <p:sldId id="299" r:id="rId8"/>
    <p:sldId id="283" r:id="rId9"/>
    <p:sldId id="259" r:id="rId10"/>
    <p:sldId id="260" r:id="rId11"/>
    <p:sldId id="284" r:id="rId12"/>
    <p:sldId id="264" r:id="rId13"/>
    <p:sldId id="285" r:id="rId14"/>
    <p:sldId id="286" r:id="rId15"/>
    <p:sldId id="300" r:id="rId16"/>
    <p:sldId id="287" r:id="rId17"/>
    <p:sldId id="266" r:id="rId18"/>
    <p:sldId id="288" r:id="rId19"/>
    <p:sldId id="271" r:id="rId20"/>
    <p:sldId id="273" r:id="rId21"/>
    <p:sldId id="290" r:id="rId22"/>
    <p:sldId id="270" r:id="rId23"/>
    <p:sldId id="274" r:id="rId24"/>
    <p:sldId id="291" r:id="rId25"/>
    <p:sldId id="276" r:id="rId26"/>
    <p:sldId id="294" r:id="rId27"/>
    <p:sldId id="277"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A6D18-52AB-4439-88E2-84BE50F48629}" type="datetimeFigureOut">
              <a:rPr lang="es-ES" smtClean="0"/>
              <a:t>05/04/2022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853CC-88C3-4B4B-9CE4-DFEE54413D47}" type="slidenum">
              <a:rPr lang="es-ES" smtClean="0"/>
              <a:t>‹Nº›</a:t>
            </a:fld>
            <a:endParaRPr lang="es-ES"/>
          </a:p>
        </p:txBody>
      </p:sp>
    </p:spTree>
    <p:extLst>
      <p:ext uri="{BB962C8B-B14F-4D97-AF65-F5344CB8AC3E}">
        <p14:creationId xmlns:p14="http://schemas.microsoft.com/office/powerpoint/2010/main" val="389669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D0853CC-88C3-4B4B-9CE4-DFEE54413D47}" type="slidenum">
              <a:rPr lang="es-ES" smtClean="0"/>
              <a:t>1</a:t>
            </a:fld>
            <a:endParaRPr lang="es-ES"/>
          </a:p>
        </p:txBody>
      </p:sp>
    </p:spTree>
    <p:extLst>
      <p:ext uri="{BB962C8B-B14F-4D97-AF65-F5344CB8AC3E}">
        <p14:creationId xmlns:p14="http://schemas.microsoft.com/office/powerpoint/2010/main" val="380318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18DDD63-7DB3-4816-9CF2-A3BE466D87AA}" type="datetimeFigureOut">
              <a:rPr lang="es-ES" smtClean="0"/>
              <a:t>05/04/2022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DC17D84-445D-43A9-BD66-2B6B5375EDEF}" type="slidenum">
              <a:rPr lang="es-ES" smtClean="0"/>
              <a:t>‹Nº›</a:t>
            </a:fld>
            <a:endParaRPr lang="es-ES"/>
          </a:p>
        </p:txBody>
      </p:sp>
    </p:spTree>
    <p:extLst>
      <p:ext uri="{BB962C8B-B14F-4D97-AF65-F5344CB8AC3E}">
        <p14:creationId xmlns:p14="http://schemas.microsoft.com/office/powerpoint/2010/main" val="205237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18DDD63-7DB3-4816-9CF2-A3BE466D87AA}" type="datetimeFigureOut">
              <a:rPr lang="es-ES" smtClean="0"/>
              <a:t>05/04/2022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DC17D84-445D-43A9-BD66-2B6B5375EDEF}" type="slidenum">
              <a:rPr lang="es-ES" smtClean="0"/>
              <a:t>‹Nº›</a:t>
            </a:fld>
            <a:endParaRPr lang="es-ES"/>
          </a:p>
        </p:txBody>
      </p:sp>
    </p:spTree>
    <p:extLst>
      <p:ext uri="{BB962C8B-B14F-4D97-AF65-F5344CB8AC3E}">
        <p14:creationId xmlns:p14="http://schemas.microsoft.com/office/powerpoint/2010/main" val="1796927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18DDD63-7DB3-4816-9CF2-A3BE466D87AA}" type="datetimeFigureOut">
              <a:rPr lang="es-ES" smtClean="0"/>
              <a:t>05/04/2022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DC17D84-445D-43A9-BD66-2B6B5375EDEF}" type="slidenum">
              <a:rPr lang="es-ES" smtClean="0"/>
              <a:t>‹Nº›</a:t>
            </a:fld>
            <a:endParaRPr lang="es-ES"/>
          </a:p>
        </p:txBody>
      </p:sp>
    </p:spTree>
    <p:extLst>
      <p:ext uri="{BB962C8B-B14F-4D97-AF65-F5344CB8AC3E}">
        <p14:creationId xmlns:p14="http://schemas.microsoft.com/office/powerpoint/2010/main" val="239479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18DDD63-7DB3-4816-9CF2-A3BE466D87AA}" type="datetimeFigureOut">
              <a:rPr lang="es-ES" smtClean="0"/>
              <a:t>05/04/2022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DC17D84-445D-43A9-BD66-2B6B5375EDEF}" type="slidenum">
              <a:rPr lang="es-ES" smtClean="0"/>
              <a:t>‹Nº›</a:t>
            </a:fld>
            <a:endParaRPr lang="es-ES"/>
          </a:p>
        </p:txBody>
      </p:sp>
    </p:spTree>
    <p:extLst>
      <p:ext uri="{BB962C8B-B14F-4D97-AF65-F5344CB8AC3E}">
        <p14:creationId xmlns:p14="http://schemas.microsoft.com/office/powerpoint/2010/main" val="251499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18DDD63-7DB3-4816-9CF2-A3BE466D87AA}" type="datetimeFigureOut">
              <a:rPr lang="es-ES" smtClean="0"/>
              <a:t>05/04/2022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DC17D84-445D-43A9-BD66-2B6B5375EDEF}" type="slidenum">
              <a:rPr lang="es-ES" smtClean="0"/>
              <a:t>‹Nº›</a:t>
            </a:fld>
            <a:endParaRPr lang="es-ES"/>
          </a:p>
        </p:txBody>
      </p:sp>
    </p:spTree>
    <p:extLst>
      <p:ext uri="{BB962C8B-B14F-4D97-AF65-F5344CB8AC3E}">
        <p14:creationId xmlns:p14="http://schemas.microsoft.com/office/powerpoint/2010/main" val="354963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18DDD63-7DB3-4816-9CF2-A3BE466D87AA}" type="datetimeFigureOut">
              <a:rPr lang="es-ES" smtClean="0"/>
              <a:t>05/04/2022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DC17D84-445D-43A9-BD66-2B6B5375EDEF}" type="slidenum">
              <a:rPr lang="es-ES" smtClean="0"/>
              <a:t>‹Nº›</a:t>
            </a:fld>
            <a:endParaRPr lang="es-ES"/>
          </a:p>
        </p:txBody>
      </p:sp>
    </p:spTree>
    <p:extLst>
      <p:ext uri="{BB962C8B-B14F-4D97-AF65-F5344CB8AC3E}">
        <p14:creationId xmlns:p14="http://schemas.microsoft.com/office/powerpoint/2010/main" val="194013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18DDD63-7DB3-4816-9CF2-A3BE466D87AA}" type="datetimeFigureOut">
              <a:rPr lang="es-ES" smtClean="0"/>
              <a:t>05/04/2022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DC17D84-445D-43A9-BD66-2B6B5375EDEF}" type="slidenum">
              <a:rPr lang="es-ES" smtClean="0"/>
              <a:t>‹Nº›</a:t>
            </a:fld>
            <a:endParaRPr lang="es-ES"/>
          </a:p>
        </p:txBody>
      </p:sp>
    </p:spTree>
    <p:extLst>
      <p:ext uri="{BB962C8B-B14F-4D97-AF65-F5344CB8AC3E}">
        <p14:creationId xmlns:p14="http://schemas.microsoft.com/office/powerpoint/2010/main" val="109043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18DDD63-7DB3-4816-9CF2-A3BE466D87AA}" type="datetimeFigureOut">
              <a:rPr lang="es-ES" smtClean="0"/>
              <a:t>05/04/2022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DC17D84-445D-43A9-BD66-2B6B5375EDEF}" type="slidenum">
              <a:rPr lang="es-ES" smtClean="0"/>
              <a:t>‹Nº›</a:t>
            </a:fld>
            <a:endParaRPr lang="es-ES"/>
          </a:p>
        </p:txBody>
      </p:sp>
    </p:spTree>
    <p:extLst>
      <p:ext uri="{BB962C8B-B14F-4D97-AF65-F5344CB8AC3E}">
        <p14:creationId xmlns:p14="http://schemas.microsoft.com/office/powerpoint/2010/main" val="86889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18DDD63-7DB3-4816-9CF2-A3BE466D87AA}" type="datetimeFigureOut">
              <a:rPr lang="es-ES" smtClean="0"/>
              <a:t>05/04/2022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DC17D84-445D-43A9-BD66-2B6B5375EDEF}" type="slidenum">
              <a:rPr lang="es-ES" smtClean="0"/>
              <a:t>‹Nº›</a:t>
            </a:fld>
            <a:endParaRPr lang="es-ES"/>
          </a:p>
        </p:txBody>
      </p:sp>
    </p:spTree>
    <p:extLst>
      <p:ext uri="{BB962C8B-B14F-4D97-AF65-F5344CB8AC3E}">
        <p14:creationId xmlns:p14="http://schemas.microsoft.com/office/powerpoint/2010/main" val="49389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18DDD63-7DB3-4816-9CF2-A3BE466D87AA}" type="datetimeFigureOut">
              <a:rPr lang="es-ES" smtClean="0"/>
              <a:t>05/04/2022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DC17D84-445D-43A9-BD66-2B6B5375EDEF}" type="slidenum">
              <a:rPr lang="es-ES" smtClean="0"/>
              <a:t>‹Nº›</a:t>
            </a:fld>
            <a:endParaRPr lang="es-ES"/>
          </a:p>
        </p:txBody>
      </p:sp>
    </p:spTree>
    <p:extLst>
      <p:ext uri="{BB962C8B-B14F-4D97-AF65-F5344CB8AC3E}">
        <p14:creationId xmlns:p14="http://schemas.microsoft.com/office/powerpoint/2010/main" val="185172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18DDD63-7DB3-4816-9CF2-A3BE466D87AA}" type="datetimeFigureOut">
              <a:rPr lang="es-ES" smtClean="0"/>
              <a:t>05/04/2022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DC17D84-445D-43A9-BD66-2B6B5375EDEF}" type="slidenum">
              <a:rPr lang="es-ES" smtClean="0"/>
              <a:t>‹Nº›</a:t>
            </a:fld>
            <a:endParaRPr lang="es-ES"/>
          </a:p>
        </p:txBody>
      </p:sp>
    </p:spTree>
    <p:extLst>
      <p:ext uri="{BB962C8B-B14F-4D97-AF65-F5344CB8AC3E}">
        <p14:creationId xmlns:p14="http://schemas.microsoft.com/office/powerpoint/2010/main" val="117122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DDD63-7DB3-4816-9CF2-A3BE466D87AA}" type="datetimeFigureOut">
              <a:rPr lang="es-ES" smtClean="0"/>
              <a:t>05/04/2022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17D84-445D-43A9-BD66-2B6B5375EDEF}" type="slidenum">
              <a:rPr lang="es-ES" smtClean="0"/>
              <a:t>‹Nº›</a:t>
            </a:fld>
            <a:endParaRPr lang="es-ES"/>
          </a:p>
        </p:txBody>
      </p:sp>
    </p:spTree>
    <p:extLst>
      <p:ext uri="{BB962C8B-B14F-4D97-AF65-F5344CB8AC3E}">
        <p14:creationId xmlns:p14="http://schemas.microsoft.com/office/powerpoint/2010/main" val="828543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114800" y="768927"/>
            <a:ext cx="7096991" cy="3785652"/>
          </a:xfrm>
          <a:prstGeom prst="rect">
            <a:avLst/>
          </a:prstGeom>
          <a:ln>
            <a:noFill/>
          </a:ln>
          <a:effectLst>
            <a:outerShdw blurRad="127000" dist="38100" dir="2700000" algn="ctr">
              <a:srgbClr val="000000">
                <a:alpha val="45000"/>
              </a:srgbClr>
            </a:outerShdw>
          </a:effectLst>
        </p:spPr>
        <p:txBody>
          <a:bodyPr wrap="square">
            <a:spAutoFit/>
          </a:bodyPr>
          <a:lstStyle/>
          <a:p>
            <a:pPr algn="ctr"/>
            <a:r>
              <a:rPr lang="es-MX" sz="6000" dirty="0">
                <a:solidFill>
                  <a:srgbClr val="FF0000"/>
                </a:solidFill>
              </a:rPr>
              <a:t>Tema I. Fundamentos generales del Modo de Producción Capitalista. </a:t>
            </a:r>
          </a:p>
        </p:txBody>
      </p:sp>
      <p:sp>
        <p:nvSpPr>
          <p:cNvPr id="6" name="CuadroTexto 5"/>
          <p:cNvSpPr txBox="1"/>
          <p:nvPr/>
        </p:nvSpPr>
        <p:spPr>
          <a:xfrm>
            <a:off x="7471064" y="4987637"/>
            <a:ext cx="4260525" cy="461665"/>
          </a:xfrm>
          <a:prstGeom prst="rect">
            <a:avLst/>
          </a:prstGeom>
          <a:noFill/>
        </p:spPr>
        <p:txBody>
          <a:bodyPr wrap="none" rtlCol="0">
            <a:spAutoFit/>
          </a:bodyPr>
          <a:lstStyle/>
          <a:p>
            <a:r>
              <a:rPr lang="es-CU" sz="2400" dirty="0"/>
              <a:t>MSc. Noemy La Rosa Hernández </a:t>
            </a:r>
            <a:endParaRPr lang="es-ES" sz="2400" dirty="0"/>
          </a:p>
        </p:txBody>
      </p:sp>
      <p:sp>
        <p:nvSpPr>
          <p:cNvPr id="2" name="CuadroTexto 1">
            <a:extLst>
              <a:ext uri="{FF2B5EF4-FFF2-40B4-BE49-F238E27FC236}">
                <a16:creationId xmlns="" xmlns:a16="http://schemas.microsoft.com/office/drawing/2014/main" id="{CF539435-933D-440E-840C-09A6D886B59E}"/>
              </a:ext>
            </a:extLst>
          </p:cNvPr>
          <p:cNvSpPr txBox="1"/>
          <p:nvPr/>
        </p:nvSpPr>
        <p:spPr>
          <a:xfrm flipH="1">
            <a:off x="6096000" y="6175021"/>
            <a:ext cx="3025422" cy="400110"/>
          </a:xfrm>
          <a:prstGeom prst="rect">
            <a:avLst/>
          </a:prstGeom>
          <a:noFill/>
          <a:ln>
            <a:solidFill>
              <a:schemeClr val="accent1"/>
            </a:solidFill>
          </a:ln>
        </p:spPr>
        <p:txBody>
          <a:bodyPr wrap="square" rtlCol="0">
            <a:spAutoFit/>
          </a:bodyPr>
          <a:lstStyle/>
          <a:p>
            <a:r>
              <a:rPr lang="es-ES" sz="2000" b="1" dirty="0"/>
              <a:t>Conferencia 1 </a:t>
            </a:r>
          </a:p>
        </p:txBody>
      </p:sp>
      <p:pic>
        <p:nvPicPr>
          <p:cNvPr id="5" name="Imagen 4"/>
          <p:cNvPicPr>
            <a:picLocks noChangeAspect="1"/>
          </p:cNvPicPr>
          <p:nvPr/>
        </p:nvPicPr>
        <p:blipFill>
          <a:blip r:embed="rId3"/>
          <a:stretch>
            <a:fillRect/>
          </a:stretch>
        </p:blipFill>
        <p:spPr>
          <a:xfrm>
            <a:off x="44792" y="168687"/>
            <a:ext cx="4468335" cy="6406444"/>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3657880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16591" y="478301"/>
            <a:ext cx="7701582" cy="694027"/>
          </a:xfrm>
        </p:spPr>
        <p:txBody>
          <a:bodyPr>
            <a:normAutofit fontScale="90000"/>
          </a:bodyPr>
          <a:lstStyle/>
          <a:p>
            <a:r>
              <a:rPr lang="es-ES" dirty="0"/>
              <a:t/>
            </a:r>
            <a:br>
              <a:rPr lang="es-ES" dirty="0"/>
            </a:br>
            <a:r>
              <a:rPr lang="es-ES" dirty="0">
                <a:solidFill>
                  <a:srgbClr val="FF0000"/>
                </a:solidFill>
              </a:rPr>
              <a:t>La economía política Marxista como Ciencia </a:t>
            </a:r>
          </a:p>
        </p:txBody>
      </p:sp>
      <p:sp>
        <p:nvSpPr>
          <p:cNvPr id="3" name="2 Marcador de contenido"/>
          <p:cNvSpPr>
            <a:spLocks noGrp="1"/>
          </p:cNvSpPr>
          <p:nvPr>
            <p:ph idx="1"/>
          </p:nvPr>
        </p:nvSpPr>
        <p:spPr>
          <a:xfrm>
            <a:off x="1581150" y="2161460"/>
            <a:ext cx="9029700" cy="3902031"/>
          </a:xfrm>
        </p:spPr>
        <p:style>
          <a:lnRef idx="1">
            <a:schemeClr val="accent1"/>
          </a:lnRef>
          <a:fillRef idx="2">
            <a:schemeClr val="accent1"/>
          </a:fillRef>
          <a:effectRef idx="1">
            <a:schemeClr val="accent1"/>
          </a:effectRef>
          <a:fontRef idx="minor">
            <a:schemeClr val="dk1"/>
          </a:fontRef>
        </p:style>
        <p:txBody>
          <a:bodyPr>
            <a:normAutofit/>
          </a:bodyPr>
          <a:lstStyle/>
          <a:p>
            <a:pPr lvl="2"/>
            <a:endParaRPr lang="es-ES" dirty="0"/>
          </a:p>
          <a:p>
            <a:r>
              <a:rPr lang="es-ES" dirty="0"/>
              <a:t>Objeto de Estudio definido</a:t>
            </a:r>
            <a:br>
              <a:rPr lang="es-ES" dirty="0"/>
            </a:br>
            <a:endParaRPr lang="es-ES" dirty="0"/>
          </a:p>
          <a:p>
            <a:r>
              <a:rPr lang="es-ES" dirty="0"/>
              <a:t>Método  de Estudio</a:t>
            </a:r>
          </a:p>
          <a:p>
            <a:endParaRPr lang="es-ES" dirty="0"/>
          </a:p>
          <a:p>
            <a:r>
              <a:rPr lang="es-ES" dirty="0"/>
              <a:t>Aparato categorial Propio </a:t>
            </a:r>
          </a:p>
          <a:p>
            <a:endParaRPr lang="es-ES" dirty="0"/>
          </a:p>
          <a:p>
            <a:r>
              <a:rPr lang="es-ES" dirty="0"/>
              <a:t>Sistema de leyes </a:t>
            </a:r>
          </a:p>
          <a:p>
            <a:endParaRPr lang="es-ES" dirty="0"/>
          </a:p>
        </p:txBody>
      </p:sp>
      <p:pic>
        <p:nvPicPr>
          <p:cNvPr id="4" name="Imagen 3">
            <a:extLst>
              <a:ext uri="{FF2B5EF4-FFF2-40B4-BE49-F238E27FC236}">
                <a16:creationId xmlns="" xmlns:a16="http://schemas.microsoft.com/office/drawing/2014/main" id="{5DEA61D0-5E22-4183-8D7C-A97298446C6B}"/>
              </a:ext>
            </a:extLst>
          </p:cNvPr>
          <p:cNvPicPr>
            <a:picLocks noChangeAspect="1"/>
          </p:cNvPicPr>
          <p:nvPr/>
        </p:nvPicPr>
        <p:blipFill>
          <a:blip r:embed="rId2"/>
          <a:stretch>
            <a:fillRect/>
          </a:stretch>
        </p:blipFill>
        <p:spPr>
          <a:xfrm>
            <a:off x="149067" y="101795"/>
            <a:ext cx="1146147" cy="1792379"/>
          </a:xfrm>
          <a:prstGeom prst="rect">
            <a:avLst/>
          </a:prstGeom>
        </p:spPr>
      </p:pic>
    </p:spTree>
    <p:extLst>
      <p:ext uri="{BB962C8B-B14F-4D97-AF65-F5344CB8AC3E}">
        <p14:creationId xmlns:p14="http://schemas.microsoft.com/office/powerpoint/2010/main" val="156639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19282" y="383968"/>
            <a:ext cx="7922989" cy="5816977"/>
          </a:xfrm>
          <a:prstGeom prst="rect">
            <a:avLst/>
          </a:prstGeom>
          <a:solidFill>
            <a:schemeClr val="accent1">
              <a:lumMod val="40000"/>
              <a:lumOff val="60000"/>
            </a:schemeClr>
          </a:solidFill>
        </p:spPr>
        <p:txBody>
          <a:bodyPr wrap="square">
            <a:spAutoFit/>
          </a:bodyPr>
          <a:lstStyle/>
          <a:p>
            <a:pPr>
              <a:lnSpc>
                <a:spcPct val="150000"/>
              </a:lnSpc>
            </a:pPr>
            <a:r>
              <a:rPr lang="es-MX" sz="2800" dirty="0">
                <a:latin typeface="Arial" panose="020B0604020202020204" pitchFamily="34" charset="0"/>
                <a:cs typeface="Arial" panose="020B0604020202020204" pitchFamily="34" charset="0"/>
              </a:rPr>
              <a:t>“La economía política, en el sentido más amplio de esta palabra, es </a:t>
            </a:r>
            <a:r>
              <a:rPr lang="es-MX" sz="2800" u="sng" dirty="0">
                <a:latin typeface="Arial" panose="020B0604020202020204" pitchFamily="34" charset="0"/>
                <a:cs typeface="Arial" panose="020B0604020202020204" pitchFamily="34" charset="0"/>
              </a:rPr>
              <a:t>la ciencia de las leyes que rigen la producción y el intercambio de los medios materiales de la vida </a:t>
            </a:r>
            <a:r>
              <a:rPr lang="es-MX" sz="2800" dirty="0">
                <a:latin typeface="Arial" panose="020B0604020202020204" pitchFamily="34" charset="0"/>
                <a:cs typeface="Arial" panose="020B0604020202020204" pitchFamily="34" charset="0"/>
              </a:rPr>
              <a:t>de la sociedad humana” </a:t>
            </a:r>
          </a:p>
          <a:p>
            <a:pPr>
              <a:lnSpc>
                <a:spcPct val="150000"/>
              </a:lnSpc>
            </a:pPr>
            <a:r>
              <a:rPr lang="es-MX" sz="2800" dirty="0">
                <a:latin typeface="Arial" panose="020B0604020202020204" pitchFamily="34" charset="0"/>
                <a:cs typeface="Arial" panose="020B0604020202020204" pitchFamily="34" charset="0"/>
              </a:rPr>
              <a:t>"...la  ciencia de las condiciones y las formas bajo las que producen y cambian lo producido las  diversas sociedades humanas.’’  </a:t>
            </a:r>
          </a:p>
          <a:p>
            <a:r>
              <a:rPr lang="es-MX" dirty="0"/>
              <a:t>                                                                                                                                                                                                                                                                                       Engels. Anti-</a:t>
            </a:r>
            <a:r>
              <a:rPr lang="es-MX" dirty="0" err="1"/>
              <a:t>Duhring</a:t>
            </a:r>
            <a:r>
              <a:rPr lang="es-MX" dirty="0"/>
              <a:t>. pág. 179.</a:t>
            </a:r>
          </a:p>
        </p:txBody>
      </p:sp>
      <p:pic>
        <p:nvPicPr>
          <p:cNvPr id="2" name="Imagen 1">
            <a:extLst>
              <a:ext uri="{FF2B5EF4-FFF2-40B4-BE49-F238E27FC236}">
                <a16:creationId xmlns="" xmlns:a16="http://schemas.microsoft.com/office/drawing/2014/main" id="{7335BCF2-27ED-4D2F-A240-C5151056DD0C}"/>
              </a:ext>
            </a:extLst>
          </p:cNvPr>
          <p:cNvPicPr>
            <a:picLocks noChangeAspect="1"/>
          </p:cNvPicPr>
          <p:nvPr/>
        </p:nvPicPr>
        <p:blipFill>
          <a:blip r:embed="rId2"/>
          <a:stretch>
            <a:fillRect/>
          </a:stretch>
        </p:blipFill>
        <p:spPr>
          <a:xfrm>
            <a:off x="514632" y="1469985"/>
            <a:ext cx="2631831" cy="3102015"/>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465769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6929" y="0"/>
            <a:ext cx="8842338" cy="1202485"/>
          </a:xfrm>
        </p:spPr>
        <p:txBody>
          <a:bodyPr>
            <a:normAutofit/>
          </a:bodyPr>
          <a:lstStyle/>
          <a:p>
            <a:r>
              <a:rPr lang="es-ES" sz="2800" b="1" dirty="0">
                <a:latin typeface="Arial" panose="020B0604020202020204" pitchFamily="34" charset="0"/>
                <a:cs typeface="Arial" panose="020B0604020202020204" pitchFamily="34" charset="0"/>
              </a:rPr>
              <a:t>Objeto de Estudio Economía Política Marxista</a:t>
            </a:r>
          </a:p>
        </p:txBody>
      </p:sp>
      <p:sp>
        <p:nvSpPr>
          <p:cNvPr id="3" name="2 Marcador de contenido"/>
          <p:cNvSpPr>
            <a:spLocks noGrp="1"/>
          </p:cNvSpPr>
          <p:nvPr>
            <p:ph idx="1"/>
          </p:nvPr>
        </p:nvSpPr>
        <p:spPr>
          <a:xfrm>
            <a:off x="583093" y="3967828"/>
            <a:ext cx="7231272" cy="2123047"/>
          </a:xfrm>
        </p:spPr>
        <p:style>
          <a:lnRef idx="0">
            <a:scrgbClr r="0" g="0" b="0"/>
          </a:lnRef>
          <a:fillRef idx="1001">
            <a:schemeClr val="lt2"/>
          </a:fillRef>
          <a:effectRef idx="0">
            <a:scrgbClr r="0" g="0" b="0"/>
          </a:effectRef>
          <a:fontRef idx="major"/>
        </p:style>
        <p:txBody>
          <a:bodyPr>
            <a:normAutofit fontScale="92500" lnSpcReduction="10000"/>
          </a:bodyPr>
          <a:lstStyle/>
          <a:p>
            <a:pPr marL="0" indent="0" algn="just">
              <a:buNone/>
            </a:pPr>
            <a:r>
              <a:rPr lang="es-ES" dirty="0"/>
              <a:t>“</a:t>
            </a:r>
            <a:r>
              <a:rPr lang="es-ES" dirty="0">
                <a:latin typeface="Arial" panose="020B0604020202020204" pitchFamily="34" charset="0"/>
                <a:cs typeface="Arial" panose="020B0604020202020204" pitchFamily="34" charset="0"/>
              </a:rPr>
              <a:t>Nos interesan más bien estas leyes de por sí, estas </a:t>
            </a:r>
            <a:r>
              <a:rPr lang="es-ES" dirty="0">
                <a:solidFill>
                  <a:srgbClr val="FF0000"/>
                </a:solidFill>
                <a:latin typeface="Arial" panose="020B0604020202020204" pitchFamily="34" charset="0"/>
                <a:cs typeface="Arial" panose="020B0604020202020204" pitchFamily="34" charset="0"/>
              </a:rPr>
              <a:t>tendencias</a:t>
            </a:r>
            <a:r>
              <a:rPr lang="es-ES" dirty="0">
                <a:latin typeface="Arial" panose="020B0604020202020204" pitchFamily="34" charset="0"/>
                <a:cs typeface="Arial" panose="020B0604020202020204" pitchFamily="34" charset="0"/>
              </a:rPr>
              <a:t>, que actúan y se imponen con férrea necesidad.”</a:t>
            </a:r>
          </a:p>
          <a:p>
            <a:pPr marL="0" indent="0" algn="just">
              <a:buNone/>
            </a:pPr>
            <a:r>
              <a:rPr lang="es-ES" dirty="0">
                <a:latin typeface="Arial" panose="020B0604020202020204" pitchFamily="34" charset="0"/>
                <a:cs typeface="Arial" panose="020B0604020202020204" pitchFamily="34" charset="0"/>
              </a:rPr>
              <a:t>La finalidad última de esta obra es, en efecto, </a:t>
            </a:r>
            <a:r>
              <a:rPr lang="es-ES" dirty="0">
                <a:solidFill>
                  <a:srgbClr val="FF0000"/>
                </a:solidFill>
                <a:latin typeface="Arial" panose="020B0604020202020204" pitchFamily="34" charset="0"/>
                <a:cs typeface="Arial" panose="020B0604020202020204" pitchFamily="34" charset="0"/>
              </a:rPr>
              <a:t>descubrir la ley económica que preside el movimiento de la sociedad moderna</a:t>
            </a:r>
            <a:r>
              <a:rPr lang="es-ES" i="1" dirty="0">
                <a:solidFill>
                  <a:srgbClr val="FF0000"/>
                </a:solidFill>
              </a:rPr>
              <a:t>.</a:t>
            </a:r>
          </a:p>
          <a:p>
            <a:pPr algn="just"/>
            <a:endParaRPr lang="es-ES" dirty="0"/>
          </a:p>
          <a:p>
            <a:pPr algn="just"/>
            <a:endParaRPr lang="es-ES" dirty="0">
              <a:solidFill>
                <a:srgbClr val="FF0000"/>
              </a:solidFill>
            </a:endParaRPr>
          </a:p>
        </p:txBody>
      </p:sp>
      <p:sp>
        <p:nvSpPr>
          <p:cNvPr id="6" name="Rectángulo 5">
            <a:extLst>
              <a:ext uri="{FF2B5EF4-FFF2-40B4-BE49-F238E27FC236}">
                <a16:creationId xmlns="" xmlns:a16="http://schemas.microsoft.com/office/drawing/2014/main" id="{64359582-EAE2-4C08-AE3E-EAEB0E96BF96}"/>
              </a:ext>
            </a:extLst>
          </p:cNvPr>
          <p:cNvSpPr/>
          <p:nvPr/>
        </p:nvSpPr>
        <p:spPr>
          <a:xfrm>
            <a:off x="374987" y="1444147"/>
            <a:ext cx="7439378" cy="1200329"/>
          </a:xfrm>
          <a:prstGeom prst="rect">
            <a:avLst/>
          </a:prstGeom>
        </p:spPr>
        <p:txBody>
          <a:bodyPr wrap="square">
            <a:spAutoFit/>
          </a:bodyPr>
          <a:lstStyle/>
          <a:p>
            <a:pPr algn="ctr"/>
            <a:r>
              <a:rPr lang="es-ES" sz="2400" dirty="0">
                <a:latin typeface="Arial" panose="020B0604020202020204" pitchFamily="34" charset="0"/>
                <a:cs typeface="Arial" panose="020B0604020202020204" pitchFamily="34" charset="0"/>
              </a:rPr>
              <a:t>A la investigación multilateral de las relaciones de producción del capitalismo está consagrado el principal trabajo de Marx: </a:t>
            </a:r>
            <a:r>
              <a:rPr lang="es-ES" sz="2400" dirty="0">
                <a:solidFill>
                  <a:srgbClr val="FF0000"/>
                </a:solidFill>
                <a:latin typeface="Arial" panose="020B0604020202020204" pitchFamily="34" charset="0"/>
                <a:cs typeface="Arial" panose="020B0604020202020204" pitchFamily="34" charset="0"/>
              </a:rPr>
              <a:t>“El Capital</a:t>
            </a:r>
          </a:p>
        </p:txBody>
      </p:sp>
      <p:pic>
        <p:nvPicPr>
          <p:cNvPr id="7" name="Imagen 6">
            <a:extLst>
              <a:ext uri="{FF2B5EF4-FFF2-40B4-BE49-F238E27FC236}">
                <a16:creationId xmlns="" xmlns:a16="http://schemas.microsoft.com/office/drawing/2014/main" id="{902F3130-7BB3-4ACB-8733-62615857B8A9}"/>
              </a:ext>
            </a:extLst>
          </p:cNvPr>
          <p:cNvPicPr>
            <a:picLocks noChangeAspect="1"/>
          </p:cNvPicPr>
          <p:nvPr/>
        </p:nvPicPr>
        <p:blipFill>
          <a:blip r:embed="rId2"/>
          <a:stretch>
            <a:fillRect/>
          </a:stretch>
        </p:blipFill>
        <p:spPr>
          <a:xfrm>
            <a:off x="8466667" y="2090478"/>
            <a:ext cx="3334151" cy="3548277"/>
          </a:xfrm>
          <a:prstGeom prst="rect">
            <a:avLst/>
          </a:prstGeom>
          <a:ln w="38100">
            <a:noFill/>
          </a:ln>
          <a:effectLst>
            <a:glow rad="63500">
              <a:schemeClr val="accent6">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511912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85899" y="1716258"/>
            <a:ext cx="9912927" cy="4401205"/>
          </a:xfrm>
          <a:prstGeom prst="rect">
            <a:avLst/>
          </a:prstGeom>
          <a:solidFill>
            <a:schemeClr val="accent1">
              <a:lumMod val="40000"/>
              <a:lumOff val="60000"/>
            </a:schemeClr>
          </a:solidFill>
        </p:spPr>
        <p:txBody>
          <a:bodyPr wrap="square">
            <a:spAutoFit/>
          </a:bodyPr>
          <a:lstStyle/>
          <a:p>
            <a:r>
              <a:rPr lang="es-MX" sz="2800" dirty="0">
                <a:latin typeface="Arial" panose="020B0604020202020204" pitchFamily="34" charset="0"/>
                <a:cs typeface="Arial" panose="020B0604020202020204" pitchFamily="34" charset="0"/>
              </a:rPr>
              <a:t>El objeto de estudio de la Economía Política marxista-leninista es el sistema de las relaciones sociales de producción y las leyes que determinan su desarrollo en las diferentes etapas del progreso social (Modos de producción). </a:t>
            </a:r>
          </a:p>
          <a:p>
            <a:r>
              <a:rPr lang="es-MX" sz="2800" dirty="0">
                <a:latin typeface="Arial" panose="020B0604020202020204" pitchFamily="34" charset="0"/>
                <a:cs typeface="Arial" panose="020B0604020202020204" pitchFamily="34" charset="0"/>
              </a:rPr>
              <a:t> </a:t>
            </a:r>
          </a:p>
          <a:p>
            <a:endParaRPr lang="es-MX" sz="2800" dirty="0">
              <a:latin typeface="Arial" panose="020B0604020202020204" pitchFamily="34" charset="0"/>
              <a:cs typeface="Arial" panose="020B0604020202020204" pitchFamily="34" charset="0"/>
            </a:endParaRPr>
          </a:p>
          <a:p>
            <a:r>
              <a:rPr lang="es-MX" sz="2800" dirty="0">
                <a:latin typeface="Arial" panose="020B0604020202020204" pitchFamily="34" charset="0"/>
                <a:cs typeface="Arial" panose="020B0604020202020204" pitchFamily="34" charset="0"/>
              </a:rPr>
              <a:t>Entendiéndose por relaciones sociales de producción las relaciones económicas que establecen los hombres entre sí con motivo de la producción. </a:t>
            </a:r>
            <a:r>
              <a:rPr lang="es-MX" sz="2800" dirty="0">
                <a:solidFill>
                  <a:srgbClr val="FF0000"/>
                </a:solidFill>
                <a:latin typeface="Arial" panose="020B0604020202020204" pitchFamily="34" charset="0"/>
                <a:cs typeface="Arial" panose="020B0604020202020204" pitchFamily="34" charset="0"/>
              </a:rPr>
              <a:t>Relaciones en la producción, distribución, intercambio y consumo de lo producido</a:t>
            </a:r>
            <a:r>
              <a:rPr lang="es-MX" sz="2800" dirty="0">
                <a:latin typeface="Arial" panose="020B0604020202020204" pitchFamily="34" charset="0"/>
                <a:cs typeface="Arial" panose="020B0604020202020204" pitchFamily="34" charset="0"/>
              </a:rPr>
              <a:t>. </a:t>
            </a:r>
          </a:p>
        </p:txBody>
      </p:sp>
      <p:sp>
        <p:nvSpPr>
          <p:cNvPr id="5" name="Rectángulo 4"/>
          <p:cNvSpPr/>
          <p:nvPr/>
        </p:nvSpPr>
        <p:spPr>
          <a:xfrm>
            <a:off x="1485900" y="492369"/>
            <a:ext cx="10474036" cy="1077218"/>
          </a:xfrm>
          <a:prstGeom prst="rect">
            <a:avLst/>
          </a:prstGeom>
        </p:spPr>
        <p:txBody>
          <a:bodyPr wrap="square">
            <a:spAutoFit/>
          </a:bodyPr>
          <a:lstStyle/>
          <a:p>
            <a:r>
              <a:rPr lang="es-MX" sz="3200" dirty="0">
                <a:solidFill>
                  <a:srgbClr val="FF0000"/>
                </a:solidFill>
                <a:latin typeface="Arial" panose="020B0604020202020204" pitchFamily="34" charset="0"/>
                <a:cs typeface="Arial" panose="020B0604020202020204" pitchFamily="34" charset="0"/>
              </a:rPr>
              <a:t>El objeto de estudio de la Economía Política marxista-leninista </a:t>
            </a:r>
            <a:endParaRPr lang="es-ES" sz="3200" dirty="0">
              <a:solidFill>
                <a:srgbClr val="FF0000"/>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 xmlns:a16="http://schemas.microsoft.com/office/drawing/2014/main" id="{67B4A853-E106-40F4-B6A5-5FE05B6272EF}"/>
              </a:ext>
            </a:extLst>
          </p:cNvPr>
          <p:cNvPicPr>
            <a:picLocks noChangeAspect="1"/>
          </p:cNvPicPr>
          <p:nvPr/>
        </p:nvPicPr>
        <p:blipFill>
          <a:blip r:embed="rId2"/>
          <a:stretch>
            <a:fillRect/>
          </a:stretch>
        </p:blipFill>
        <p:spPr>
          <a:xfrm>
            <a:off x="220099" y="134788"/>
            <a:ext cx="1146147" cy="1792379"/>
          </a:xfrm>
          <a:prstGeom prst="rect">
            <a:avLst/>
          </a:prstGeom>
        </p:spPr>
      </p:pic>
    </p:spTree>
    <p:extLst>
      <p:ext uri="{BB962C8B-B14F-4D97-AF65-F5344CB8AC3E}">
        <p14:creationId xmlns:p14="http://schemas.microsoft.com/office/powerpoint/2010/main" val="3677907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00100" y="602673"/>
            <a:ext cx="9929321" cy="461665"/>
          </a:xfrm>
          <a:prstGeom prst="rect">
            <a:avLst/>
          </a:prstGeom>
          <a:solidFill>
            <a:schemeClr val="accent1">
              <a:lumMod val="40000"/>
              <a:lumOff val="60000"/>
            </a:schemeClr>
          </a:solidFill>
        </p:spPr>
        <p:txBody>
          <a:bodyPr wrap="none" rtlCol="0">
            <a:spAutoFit/>
          </a:bodyPr>
          <a:lstStyle/>
          <a:p>
            <a:r>
              <a:rPr lang="es-CU" sz="2400" dirty="0">
                <a:latin typeface="Arial" panose="020B0604020202020204" pitchFamily="34" charset="0"/>
                <a:cs typeface="Arial" panose="020B0604020202020204" pitchFamily="34" charset="0"/>
              </a:rPr>
              <a:t>De dónde parte Marx para entender la vida del hombre en la sociedad?</a:t>
            </a:r>
            <a:endParaRPr lang="es-ES" sz="2400" dirty="0">
              <a:latin typeface="Arial" panose="020B0604020202020204" pitchFamily="34" charset="0"/>
              <a:cs typeface="Arial" panose="020B0604020202020204" pitchFamily="34" charset="0"/>
            </a:endParaRPr>
          </a:p>
        </p:txBody>
      </p:sp>
      <p:sp>
        <p:nvSpPr>
          <p:cNvPr id="5" name="CuadroTexto 4"/>
          <p:cNvSpPr txBox="1"/>
          <p:nvPr/>
        </p:nvSpPr>
        <p:spPr>
          <a:xfrm>
            <a:off x="2660074" y="1672937"/>
            <a:ext cx="7379424" cy="954107"/>
          </a:xfrm>
          <a:prstGeom prst="rect">
            <a:avLst/>
          </a:prstGeom>
          <a:noFill/>
          <a:ln>
            <a:solidFill>
              <a:schemeClr val="accent1"/>
            </a:solidFill>
          </a:ln>
        </p:spPr>
        <p:txBody>
          <a:bodyPr wrap="square" rtlCol="0">
            <a:spAutoFit/>
          </a:bodyPr>
          <a:lstStyle/>
          <a:p>
            <a:r>
              <a:rPr lang="es-CU" sz="2800" b="1" dirty="0">
                <a:solidFill>
                  <a:srgbClr val="FF0000"/>
                </a:solidFill>
                <a:latin typeface="Arial" panose="020B0604020202020204" pitchFamily="34" charset="0"/>
                <a:cs typeface="Arial" panose="020B0604020202020204" pitchFamily="34" charset="0"/>
              </a:rPr>
              <a:t>Concepción Materialista de la Historia </a:t>
            </a:r>
          </a:p>
          <a:p>
            <a:endParaRPr lang="es-ES" sz="2800" dirty="0">
              <a:latin typeface="Arial" panose="020B0604020202020204" pitchFamily="34" charset="0"/>
              <a:cs typeface="Arial" panose="020B0604020202020204" pitchFamily="34" charset="0"/>
            </a:endParaRPr>
          </a:p>
        </p:txBody>
      </p:sp>
      <p:sp>
        <p:nvSpPr>
          <p:cNvPr id="6" name="CuadroTexto 5"/>
          <p:cNvSpPr txBox="1"/>
          <p:nvPr/>
        </p:nvSpPr>
        <p:spPr>
          <a:xfrm>
            <a:off x="4834601" y="3053012"/>
            <a:ext cx="1860317" cy="646331"/>
          </a:xfrm>
          <a:prstGeom prst="rect">
            <a:avLst/>
          </a:prstGeom>
          <a:noFill/>
          <a:ln w="76200">
            <a:solidFill>
              <a:srgbClr val="FF0000"/>
            </a:solidFill>
          </a:ln>
        </p:spPr>
        <p:txBody>
          <a:bodyPr wrap="none" rtlCol="0">
            <a:spAutoFit/>
          </a:bodyPr>
          <a:lstStyle/>
          <a:p>
            <a:r>
              <a:rPr lang="es-CU" sz="3600" dirty="0">
                <a:latin typeface="Arial" panose="020B0604020202020204" pitchFamily="34" charset="0"/>
                <a:cs typeface="Arial" panose="020B0604020202020204" pitchFamily="34" charset="0"/>
              </a:rPr>
              <a:t>Trabajo </a:t>
            </a:r>
            <a:endParaRPr lang="es-ES" sz="3600" dirty="0">
              <a:latin typeface="Arial" panose="020B0604020202020204" pitchFamily="34" charset="0"/>
              <a:cs typeface="Arial" panose="020B0604020202020204" pitchFamily="34" charset="0"/>
            </a:endParaRPr>
          </a:p>
        </p:txBody>
      </p:sp>
      <p:sp>
        <p:nvSpPr>
          <p:cNvPr id="7" name="CuadroTexto 6"/>
          <p:cNvSpPr txBox="1"/>
          <p:nvPr/>
        </p:nvSpPr>
        <p:spPr>
          <a:xfrm>
            <a:off x="800101" y="4260272"/>
            <a:ext cx="6708888" cy="461665"/>
          </a:xfrm>
          <a:prstGeom prst="rect">
            <a:avLst/>
          </a:prstGeom>
          <a:noFill/>
          <a:ln w="12700">
            <a:solidFill>
              <a:schemeClr val="tx1"/>
            </a:solidFill>
          </a:ln>
        </p:spPr>
        <p:txBody>
          <a:bodyPr wrap="none" rtlCol="0">
            <a:spAutoFit/>
          </a:bodyPr>
          <a:lstStyle/>
          <a:p>
            <a:r>
              <a:rPr lang="es-CU" sz="2400" dirty="0">
                <a:latin typeface="Arial" panose="020B0604020202020204" pitchFamily="34" charset="0"/>
                <a:cs typeface="Arial" panose="020B0604020202020204" pitchFamily="34" charset="0"/>
              </a:rPr>
              <a:t>Producción de bienes materiales y espirituales  </a:t>
            </a:r>
            <a:endParaRPr lang="es-ES" sz="2400" dirty="0">
              <a:latin typeface="Arial" panose="020B0604020202020204" pitchFamily="34" charset="0"/>
              <a:cs typeface="Arial" panose="020B0604020202020204" pitchFamily="34" charset="0"/>
            </a:endParaRPr>
          </a:p>
        </p:txBody>
      </p:sp>
      <p:sp>
        <p:nvSpPr>
          <p:cNvPr id="8" name="CuadroTexto 7"/>
          <p:cNvSpPr txBox="1"/>
          <p:nvPr/>
        </p:nvSpPr>
        <p:spPr>
          <a:xfrm>
            <a:off x="6639791" y="5169476"/>
            <a:ext cx="4942379" cy="523220"/>
          </a:xfrm>
          <a:prstGeom prst="rect">
            <a:avLst/>
          </a:prstGeom>
          <a:noFill/>
          <a:ln>
            <a:solidFill>
              <a:srgbClr val="FF0000"/>
            </a:solidFill>
          </a:ln>
        </p:spPr>
        <p:txBody>
          <a:bodyPr wrap="none" rtlCol="0">
            <a:spAutoFit/>
          </a:bodyPr>
          <a:lstStyle/>
          <a:p>
            <a:r>
              <a:rPr lang="es-CU" sz="2800" dirty="0">
                <a:latin typeface="Arial" panose="020B0604020202020204" pitchFamily="34" charset="0"/>
                <a:cs typeface="Arial" panose="020B0604020202020204" pitchFamily="34" charset="0"/>
              </a:rPr>
              <a:t>Satisfacción  de necesidades </a:t>
            </a:r>
            <a:endParaRPr lang="es-ES" sz="28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 xmlns:a16="http://schemas.microsoft.com/office/drawing/2014/main" id="{4B542A5A-220A-42EA-8FA5-19EF23C41321}"/>
              </a:ext>
            </a:extLst>
          </p:cNvPr>
          <p:cNvPicPr>
            <a:picLocks noChangeAspect="1"/>
          </p:cNvPicPr>
          <p:nvPr/>
        </p:nvPicPr>
        <p:blipFill>
          <a:blip r:embed="rId2"/>
          <a:stretch>
            <a:fillRect/>
          </a:stretch>
        </p:blipFill>
        <p:spPr>
          <a:xfrm>
            <a:off x="9129932" y="2873263"/>
            <a:ext cx="2452238" cy="2177039"/>
          </a:xfrm>
          <a:prstGeom prst="rect">
            <a:avLst/>
          </a:prstGeom>
        </p:spPr>
      </p:pic>
    </p:spTree>
    <p:extLst>
      <p:ext uri="{BB962C8B-B14F-4D97-AF65-F5344CB8AC3E}">
        <p14:creationId xmlns:p14="http://schemas.microsoft.com/office/powerpoint/2010/main" val="3426958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F55070E2-21E1-43D2-9334-2282CC57C07F}"/>
              </a:ext>
            </a:extLst>
          </p:cNvPr>
          <p:cNvSpPr/>
          <p:nvPr/>
        </p:nvSpPr>
        <p:spPr>
          <a:xfrm>
            <a:off x="1367994" y="454683"/>
            <a:ext cx="8943474" cy="523220"/>
          </a:xfrm>
          <a:prstGeom prst="rect">
            <a:avLst/>
          </a:prstGeom>
          <a:solidFill>
            <a:srgbClr val="92D050"/>
          </a:solidFill>
          <a:scene3d>
            <a:camera prst="orthographicFront"/>
            <a:lightRig rig="threePt" dir="t"/>
          </a:scene3d>
          <a:sp3d>
            <a:bevelT w="114300" prst="hardEdge"/>
          </a:sp3d>
        </p:spPr>
        <p:txBody>
          <a:bodyPr wrap="none">
            <a:spAutoFit/>
          </a:bodyPr>
          <a:lstStyle/>
          <a:p>
            <a:r>
              <a:rPr lang="es-ES" sz="2800" dirty="0" smtClean="0">
                <a:latin typeface="Arial" panose="020B0604020202020204" pitchFamily="34" charset="0"/>
                <a:cs typeface="Arial" panose="020B0604020202020204" pitchFamily="34" charset="0"/>
              </a:rPr>
              <a:t>Método </a:t>
            </a:r>
            <a:r>
              <a:rPr lang="es-ES" sz="2800" dirty="0">
                <a:latin typeface="Arial" panose="020B0604020202020204" pitchFamily="34" charset="0"/>
                <a:cs typeface="Arial" panose="020B0604020202020204" pitchFamily="34" charset="0"/>
              </a:rPr>
              <a:t>utilizado por M</a:t>
            </a:r>
            <a:r>
              <a:rPr lang="es-ES" sz="2800" dirty="0" smtClean="0">
                <a:latin typeface="Arial" panose="020B0604020202020204" pitchFamily="34" charset="0"/>
                <a:cs typeface="Arial" panose="020B0604020202020204" pitchFamily="34" charset="0"/>
              </a:rPr>
              <a:t>arx </a:t>
            </a:r>
            <a:r>
              <a:rPr lang="es-ES" sz="2800" dirty="0">
                <a:latin typeface="Arial" panose="020B0604020202020204" pitchFamily="34" charset="0"/>
                <a:cs typeface="Arial" panose="020B0604020202020204" pitchFamily="34" charset="0"/>
              </a:rPr>
              <a:t>de lo abstracto a lo concreto</a:t>
            </a:r>
          </a:p>
        </p:txBody>
      </p:sp>
      <p:sp>
        <p:nvSpPr>
          <p:cNvPr id="5" name="Rectángulo 4">
            <a:extLst>
              <a:ext uri="{FF2B5EF4-FFF2-40B4-BE49-F238E27FC236}">
                <a16:creationId xmlns="" xmlns:a16="http://schemas.microsoft.com/office/drawing/2014/main" id="{E7F6439D-1D5F-4513-8E21-8247F2865F72}"/>
              </a:ext>
            </a:extLst>
          </p:cNvPr>
          <p:cNvSpPr/>
          <p:nvPr/>
        </p:nvSpPr>
        <p:spPr>
          <a:xfrm>
            <a:off x="2983598" y="2013000"/>
            <a:ext cx="6096000" cy="3901837"/>
          </a:xfrm>
          <a:prstGeom prst="rect">
            <a:avLst/>
          </a:prstGeom>
          <a:solidFill>
            <a:schemeClr val="accent1">
              <a:lumMod val="60000"/>
              <a:lumOff val="40000"/>
            </a:schemeClr>
          </a:solidFill>
          <a:scene3d>
            <a:camera prst="orthographicFront"/>
            <a:lightRig rig="threePt" dir="t"/>
          </a:scene3d>
          <a:sp3d>
            <a:bevelT w="139700" prst="cross"/>
          </a:sp3d>
        </p:spPr>
        <p:txBody>
          <a:bodyPr>
            <a:spAutoFit/>
          </a:bodyPr>
          <a:lstStyle/>
          <a:p>
            <a:pPr>
              <a:lnSpc>
                <a:spcPct val="150000"/>
              </a:lnSpc>
            </a:pPr>
            <a:r>
              <a:rPr lang="es-ES" sz="2400" dirty="0">
                <a:latin typeface="Arial" panose="020B0604020202020204" pitchFamily="34" charset="0"/>
                <a:cs typeface="Arial" panose="020B0604020202020204" pitchFamily="34" charset="0"/>
              </a:rPr>
              <a:t>P</a:t>
            </a:r>
            <a:r>
              <a:rPr lang="es-ES" sz="2400" dirty="0" smtClean="0">
                <a:latin typeface="Arial" panose="020B0604020202020204" pitchFamily="34" charset="0"/>
                <a:cs typeface="Arial" panose="020B0604020202020204" pitchFamily="34" charset="0"/>
              </a:rPr>
              <a:t>ensamiento </a:t>
            </a:r>
            <a:r>
              <a:rPr lang="es-ES" sz="2400" dirty="0">
                <a:latin typeface="Arial" panose="020B0604020202020204" pitchFamily="34" charset="0"/>
                <a:cs typeface="Arial" panose="020B0604020202020204" pitchFamily="34" charset="0"/>
              </a:rPr>
              <a:t>abstracto para conocer los aspectos más profundos y esenciales del régimen económico de la sociedad, ocultos a la observación directa. Al mismo tiempo, cuando se analizan los fenómenos económicos concretos se utilizan los experimentos económicos</a:t>
            </a:r>
          </a:p>
        </p:txBody>
      </p:sp>
    </p:spTree>
    <p:extLst>
      <p:ext uri="{BB962C8B-B14F-4D97-AF65-F5344CB8AC3E}">
        <p14:creationId xmlns:p14="http://schemas.microsoft.com/office/powerpoint/2010/main" val="4240143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3401" y="283064"/>
            <a:ext cx="10054936" cy="1384995"/>
          </a:xfrm>
          <a:prstGeom prst="rect">
            <a:avLst/>
          </a:prstGeom>
        </p:spPr>
        <p:txBody>
          <a:bodyPr wrap="square">
            <a:spAutoFit/>
          </a:bodyPr>
          <a:lstStyle/>
          <a:p>
            <a:r>
              <a:rPr lang="es-MX" sz="2400" dirty="0">
                <a:latin typeface="Arial" panose="020B0604020202020204" pitchFamily="34" charset="0"/>
                <a:cs typeface="Arial" panose="020B0604020202020204" pitchFamily="34" charset="0"/>
              </a:rPr>
              <a:t>“Toda producción es apropiación de la naturaleza por los individuos, en el interior y por medio de una determinada forma de sociedad”.</a:t>
            </a:r>
          </a:p>
          <a:p>
            <a:r>
              <a:rPr lang="es-MX" dirty="0"/>
              <a:t> </a:t>
            </a:r>
          </a:p>
          <a:p>
            <a:pPr algn="r"/>
            <a:r>
              <a:rPr lang="es-MX" dirty="0"/>
              <a:t>               C. Marx</a:t>
            </a:r>
            <a:endParaRPr lang="es-ES" dirty="0"/>
          </a:p>
        </p:txBody>
      </p:sp>
      <p:sp>
        <p:nvSpPr>
          <p:cNvPr id="5" name="CuadroTexto 4"/>
          <p:cNvSpPr txBox="1"/>
          <p:nvPr/>
        </p:nvSpPr>
        <p:spPr>
          <a:xfrm>
            <a:off x="166254" y="2296391"/>
            <a:ext cx="9601200" cy="830997"/>
          </a:xfrm>
          <a:prstGeom prst="rect">
            <a:avLst/>
          </a:prstGeom>
          <a:noFill/>
        </p:spPr>
        <p:txBody>
          <a:bodyPr wrap="square" rtlCol="0">
            <a:spAutoFit/>
          </a:bodyPr>
          <a:lstStyle/>
          <a:p>
            <a:r>
              <a:rPr lang="es-CU" sz="2400" dirty="0">
                <a:latin typeface="Arial" panose="020B0604020202020204" pitchFamily="34" charset="0"/>
                <a:cs typeface="Arial" panose="020B0604020202020204" pitchFamily="34" charset="0"/>
              </a:rPr>
              <a:t>A partir del desarrollo de las fuerzas productivas y la aparición del excedente económico ¿para qué ha sido utilizado el mismo?</a:t>
            </a:r>
            <a:endParaRPr lang="es-ES" sz="2400" dirty="0">
              <a:latin typeface="Arial" panose="020B0604020202020204" pitchFamily="34" charset="0"/>
              <a:cs typeface="Arial" panose="020B0604020202020204" pitchFamily="34" charset="0"/>
            </a:endParaRPr>
          </a:p>
        </p:txBody>
      </p:sp>
      <p:sp>
        <p:nvSpPr>
          <p:cNvPr id="7" name="Rectángulo 6"/>
          <p:cNvSpPr/>
          <p:nvPr/>
        </p:nvSpPr>
        <p:spPr>
          <a:xfrm>
            <a:off x="533401" y="3542253"/>
            <a:ext cx="10886209" cy="1200329"/>
          </a:xfrm>
          <a:prstGeom prst="rect">
            <a:avLst/>
          </a:prstGeom>
          <a:solidFill>
            <a:schemeClr val="accent1">
              <a:lumMod val="40000"/>
              <a:lumOff val="60000"/>
            </a:schemeClr>
          </a:solidFill>
        </p:spPr>
        <p:txBody>
          <a:bodyPr wrap="square">
            <a:spAutoFit/>
          </a:bodyPr>
          <a:lstStyle/>
          <a:p>
            <a:r>
              <a:rPr lang="es-MX" sz="3600" dirty="0">
                <a:latin typeface="Arial" panose="020B0604020202020204" pitchFamily="34" charset="0"/>
                <a:cs typeface="Arial" panose="020B0604020202020204" pitchFamily="34" charset="0"/>
              </a:rPr>
              <a:t>En este acto los productos  del trabajo se conviertan en mercancías en el mercado.</a:t>
            </a:r>
          </a:p>
        </p:txBody>
      </p:sp>
      <p:sp>
        <p:nvSpPr>
          <p:cNvPr id="8" name="CuadroTexto 7"/>
          <p:cNvSpPr txBox="1"/>
          <p:nvPr/>
        </p:nvSpPr>
        <p:spPr>
          <a:xfrm>
            <a:off x="4966854" y="5278582"/>
            <a:ext cx="5496792" cy="1077218"/>
          </a:xfrm>
          <a:prstGeom prst="rect">
            <a:avLst/>
          </a:prstGeom>
          <a:noFill/>
        </p:spPr>
        <p:txBody>
          <a:bodyPr wrap="square" rtlCol="0">
            <a:spAutoFit/>
          </a:bodyPr>
          <a:lstStyle/>
          <a:p>
            <a:r>
              <a:rPr lang="es-CU" sz="3200" dirty="0">
                <a:solidFill>
                  <a:srgbClr val="FF0000"/>
                </a:solidFill>
                <a:latin typeface="Arial" panose="020B0604020202020204" pitchFamily="34" charset="0"/>
                <a:cs typeface="Arial" panose="020B0604020202020204" pitchFamily="34" charset="0"/>
              </a:rPr>
              <a:t>¿Cuál  es la sociedad donde el mercado es el regulador ? </a:t>
            </a:r>
            <a:endParaRPr lang="es-ES" sz="3200" dirty="0">
              <a:solidFill>
                <a:srgbClr val="FF0000"/>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2"/>
          <a:stretch>
            <a:fillRect/>
          </a:stretch>
        </p:blipFill>
        <p:spPr>
          <a:xfrm>
            <a:off x="824568" y="5157447"/>
            <a:ext cx="1274174" cy="1700553"/>
          </a:xfrm>
          <a:prstGeom prst="rect">
            <a:avLst/>
          </a:prstGeom>
        </p:spPr>
      </p:pic>
      <p:pic>
        <p:nvPicPr>
          <p:cNvPr id="10" name="Imagen 9"/>
          <p:cNvPicPr>
            <a:picLocks noChangeAspect="1"/>
          </p:cNvPicPr>
          <p:nvPr/>
        </p:nvPicPr>
        <p:blipFill>
          <a:blip r:embed="rId2"/>
          <a:stretch>
            <a:fillRect/>
          </a:stretch>
        </p:blipFill>
        <p:spPr>
          <a:xfrm>
            <a:off x="10675149" y="815334"/>
            <a:ext cx="1274174" cy="2383743"/>
          </a:xfrm>
          <a:prstGeom prst="rect">
            <a:avLst/>
          </a:prstGeom>
        </p:spPr>
      </p:pic>
    </p:spTree>
    <p:extLst>
      <p:ext uri="{BB962C8B-B14F-4D97-AF65-F5344CB8AC3E}">
        <p14:creationId xmlns:p14="http://schemas.microsoft.com/office/powerpoint/2010/main" val="379814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86757" y="1027290"/>
            <a:ext cx="7433988" cy="599492"/>
          </a:xfrm>
        </p:spPr>
        <p:txBody>
          <a:bodyPr>
            <a:normAutofit fontScale="90000"/>
          </a:bodyPr>
          <a:lstStyle/>
          <a:p>
            <a:r>
              <a:rPr lang="es-ES_tradnl" sz="3100" b="1" dirty="0">
                <a:latin typeface="Arial" panose="020B0604020202020204" pitchFamily="34" charset="0"/>
                <a:cs typeface="Arial" panose="020B0604020202020204" pitchFamily="34" charset="0"/>
              </a:rPr>
              <a:t>¿Por qué categoría comienza Marx el estudio del capitalismo?.</a:t>
            </a:r>
            <a:r>
              <a:rPr lang="es-ES" b="1" dirty="0">
                <a:latin typeface="Arial" panose="020B0604020202020204" pitchFamily="34" charset="0"/>
                <a:cs typeface="Arial" panose="020B0604020202020204" pitchFamily="34" charset="0"/>
              </a:rPr>
              <a:t/>
            </a:r>
            <a:br>
              <a:rPr lang="es-ES" b="1" dirty="0">
                <a:latin typeface="Arial" panose="020B0604020202020204" pitchFamily="34" charset="0"/>
                <a:cs typeface="Arial" panose="020B0604020202020204" pitchFamily="34" charset="0"/>
              </a:rPr>
            </a:br>
            <a:r>
              <a:rPr lang="es-ES_tradnl" dirty="0"/>
              <a:t> </a:t>
            </a:r>
            <a:r>
              <a:rPr lang="es-ES" dirty="0"/>
              <a:t/>
            </a:r>
            <a:br>
              <a:rPr lang="es-ES" dirty="0"/>
            </a:br>
            <a:endParaRPr lang="es-ES" dirty="0"/>
          </a:p>
        </p:txBody>
      </p:sp>
      <p:sp>
        <p:nvSpPr>
          <p:cNvPr id="3" name="2 Marcador de contenido"/>
          <p:cNvSpPr>
            <a:spLocks noGrp="1"/>
          </p:cNvSpPr>
          <p:nvPr>
            <p:ph idx="1"/>
          </p:nvPr>
        </p:nvSpPr>
        <p:spPr>
          <a:xfrm>
            <a:off x="1168978" y="2157279"/>
            <a:ext cx="8894618" cy="4320480"/>
          </a:xfrm>
        </p:spPr>
        <p:style>
          <a:lnRef idx="1">
            <a:schemeClr val="accent1"/>
          </a:lnRef>
          <a:fillRef idx="2">
            <a:schemeClr val="accent1"/>
          </a:fillRef>
          <a:effectRef idx="1">
            <a:schemeClr val="accent1"/>
          </a:effectRef>
          <a:fontRef idx="minor">
            <a:schemeClr val="dk1"/>
          </a:fontRef>
        </p:style>
        <p:txBody>
          <a:bodyPr/>
          <a:lstStyle/>
          <a:p>
            <a:pPr marL="0" indent="0" algn="just">
              <a:lnSpc>
                <a:spcPct val="150000"/>
              </a:lnSpc>
              <a:buNone/>
            </a:pPr>
            <a:r>
              <a:rPr lang="es-AR" dirty="0"/>
              <a:t>La riqueza de las sociedades en que impera el régimen capitalista de producción se nos aparece como un </a:t>
            </a:r>
            <a:r>
              <a:rPr lang="es-AR" b="1" i="1" dirty="0">
                <a:solidFill>
                  <a:srgbClr val="FF0000"/>
                </a:solidFill>
              </a:rPr>
              <a:t>"inmenso arsenal de mercancías"</a:t>
            </a:r>
            <a:r>
              <a:rPr lang="es-AR" dirty="0"/>
              <a:t> y la mercancía como su </a:t>
            </a:r>
            <a:r>
              <a:rPr lang="es-AR" i="1" dirty="0"/>
              <a:t>forma elemental. </a:t>
            </a:r>
            <a:r>
              <a:rPr lang="es-AR" dirty="0"/>
              <a:t>Por eso, nuestra investiga­ción arranca del análisis de la mercancía.</a:t>
            </a:r>
            <a:endParaRPr lang="es-ES" dirty="0"/>
          </a:p>
        </p:txBody>
      </p:sp>
      <p:pic>
        <p:nvPicPr>
          <p:cNvPr id="4" name="Imagen 3"/>
          <p:cNvPicPr>
            <a:picLocks noChangeAspect="1"/>
          </p:cNvPicPr>
          <p:nvPr/>
        </p:nvPicPr>
        <p:blipFill>
          <a:blip r:embed="rId2"/>
          <a:stretch>
            <a:fillRect/>
          </a:stretch>
        </p:blipFill>
        <p:spPr>
          <a:xfrm>
            <a:off x="413753" y="226650"/>
            <a:ext cx="1255885" cy="1713124"/>
          </a:xfrm>
          <a:prstGeom prst="rect">
            <a:avLst/>
          </a:prstGeom>
        </p:spPr>
      </p:pic>
      <p:pic>
        <p:nvPicPr>
          <p:cNvPr id="5" name="Imagen 4">
            <a:extLst>
              <a:ext uri="{FF2B5EF4-FFF2-40B4-BE49-F238E27FC236}">
                <a16:creationId xmlns="" xmlns:a16="http://schemas.microsoft.com/office/drawing/2014/main" id="{A263147D-6EA2-47C3-B2CA-260960C5E067}"/>
              </a:ext>
            </a:extLst>
          </p:cNvPr>
          <p:cNvPicPr>
            <a:picLocks noChangeAspect="1"/>
          </p:cNvPicPr>
          <p:nvPr/>
        </p:nvPicPr>
        <p:blipFill>
          <a:blip r:embed="rId3"/>
          <a:stretch>
            <a:fillRect/>
          </a:stretch>
        </p:blipFill>
        <p:spPr>
          <a:xfrm>
            <a:off x="9632791" y="226650"/>
            <a:ext cx="2208628" cy="1881857"/>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422850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24703" y="1431406"/>
            <a:ext cx="10432473" cy="3877985"/>
          </a:xfrm>
          <a:prstGeom prst="rect">
            <a:avLst/>
          </a:prstGeom>
          <a:solidFill>
            <a:schemeClr val="accent1">
              <a:lumMod val="40000"/>
              <a:lumOff val="60000"/>
            </a:schemeClr>
          </a:solidFill>
        </p:spPr>
        <p:txBody>
          <a:bodyPr wrap="square">
            <a:spAutoFit/>
          </a:bodyPr>
          <a:lstStyle/>
          <a:p>
            <a:pPr marL="342900" indent="-342900">
              <a:buFont typeface="Courier New" panose="02070309020205020404" pitchFamily="49" charset="0"/>
              <a:buChar char="o"/>
            </a:pPr>
            <a:r>
              <a:rPr lang="es-MX" sz="2400" dirty="0">
                <a:latin typeface="Arial" panose="020B0604020202020204" pitchFamily="34" charset="0"/>
                <a:cs typeface="Arial" panose="020B0604020202020204" pitchFamily="34" charset="0"/>
              </a:rPr>
              <a:t>Debe tener una existencia objetiva independiente. </a:t>
            </a:r>
          </a:p>
          <a:p>
            <a:pPr marL="342900" indent="-342900">
              <a:buFont typeface="Courier New" panose="02070309020205020404" pitchFamily="49" charset="0"/>
              <a:buChar char="o"/>
            </a:pPr>
            <a:r>
              <a:rPr lang="es-MX" sz="2400" dirty="0">
                <a:latin typeface="Arial" panose="020B0604020202020204" pitchFamily="34" charset="0"/>
                <a:cs typeface="Arial" panose="020B0604020202020204" pitchFamily="34" charset="0"/>
              </a:rPr>
              <a:t>Debe servir para satisfacer necesidades, no importa si son del estómago o de la fantasía. </a:t>
            </a:r>
          </a:p>
          <a:p>
            <a:pPr marL="342900" indent="-342900">
              <a:buFont typeface="Courier New" panose="02070309020205020404" pitchFamily="49" charset="0"/>
              <a:buChar char="o"/>
            </a:pPr>
            <a:r>
              <a:rPr lang="es-MX" sz="2400" dirty="0">
                <a:latin typeface="Arial" panose="020B0604020202020204" pitchFamily="34" charset="0"/>
                <a:cs typeface="Arial" panose="020B0604020202020204" pitchFamily="34" charset="0"/>
              </a:rPr>
              <a:t>Debe ser un objeto producto del trabajo. Hay objetos que son separados de la naturaleza por el trabajo que funcionan entonces como mercancías. </a:t>
            </a:r>
          </a:p>
          <a:p>
            <a:pPr marL="342900" indent="-342900">
              <a:buFont typeface="Courier New" panose="02070309020205020404" pitchFamily="49" charset="0"/>
              <a:buChar char="o"/>
            </a:pPr>
            <a:r>
              <a:rPr lang="es-MX" sz="2400" dirty="0">
                <a:latin typeface="Arial" panose="020B0604020202020204" pitchFamily="34" charset="0"/>
                <a:cs typeface="Arial" panose="020B0604020202020204" pitchFamily="34" charset="0"/>
              </a:rPr>
              <a:t>L</a:t>
            </a:r>
            <a:r>
              <a:rPr lang="es-MX" sz="2400" dirty="0">
                <a:solidFill>
                  <a:srgbClr val="FF0000"/>
                </a:solidFill>
                <a:latin typeface="Arial" panose="020B0604020202020204" pitchFamily="34" charset="0"/>
                <a:cs typeface="Arial" panose="020B0604020202020204" pitchFamily="34" charset="0"/>
              </a:rPr>
              <a:t>a principal peculiaridad de una mercancía es que ella es un objeto producido para otros, es un  objeto producido para el cambio.</a:t>
            </a:r>
          </a:p>
          <a:p>
            <a:endParaRPr lang="es-MX" dirty="0"/>
          </a:p>
          <a:p>
            <a:endParaRPr lang="es-MX" dirty="0"/>
          </a:p>
          <a:p>
            <a:r>
              <a:rPr lang="es-MX" b="1" dirty="0">
                <a:solidFill>
                  <a:srgbClr val="FF0000"/>
                </a:solidFill>
              </a:rPr>
              <a:t>. </a:t>
            </a:r>
          </a:p>
        </p:txBody>
      </p:sp>
      <p:sp>
        <p:nvSpPr>
          <p:cNvPr id="5" name="Rectángulo 4"/>
          <p:cNvSpPr/>
          <p:nvPr/>
        </p:nvSpPr>
        <p:spPr>
          <a:xfrm>
            <a:off x="311726" y="300290"/>
            <a:ext cx="10013960" cy="954107"/>
          </a:xfrm>
          <a:prstGeom prst="rect">
            <a:avLst/>
          </a:prstGeom>
          <a:ln>
            <a:solidFill>
              <a:srgbClr val="FF0000"/>
            </a:solidFill>
          </a:ln>
        </p:spPr>
        <p:txBody>
          <a:bodyPr wrap="square">
            <a:spAutoFit/>
          </a:bodyPr>
          <a:lstStyle/>
          <a:p>
            <a:r>
              <a:rPr lang="es-MX" sz="2800" dirty="0">
                <a:latin typeface="Arial" panose="020B0604020202020204" pitchFamily="34" charset="0"/>
                <a:cs typeface="Arial" panose="020B0604020202020204" pitchFamily="34" charset="0"/>
              </a:rPr>
              <a:t>Qué condiciones tiene que cumplir un objeto para que se pueda considerar como mercancía?</a:t>
            </a:r>
          </a:p>
        </p:txBody>
      </p:sp>
      <p:sp>
        <p:nvSpPr>
          <p:cNvPr id="2" name="Rectángulo 1">
            <a:extLst>
              <a:ext uri="{FF2B5EF4-FFF2-40B4-BE49-F238E27FC236}">
                <a16:creationId xmlns="" xmlns:a16="http://schemas.microsoft.com/office/drawing/2014/main" id="{3C7219A2-8D1A-4EEA-843C-639039C90550}"/>
              </a:ext>
            </a:extLst>
          </p:cNvPr>
          <p:cNvSpPr/>
          <p:nvPr/>
        </p:nvSpPr>
        <p:spPr>
          <a:xfrm>
            <a:off x="311726" y="5603603"/>
            <a:ext cx="10191083" cy="954107"/>
          </a:xfrm>
          <a:prstGeom prst="rect">
            <a:avLst/>
          </a:prstGeom>
          <a:ln>
            <a:solidFill>
              <a:srgbClr val="FF0000"/>
            </a:solidFill>
          </a:ln>
        </p:spPr>
        <p:txBody>
          <a:bodyPr wrap="square">
            <a:spAutoFit/>
          </a:bodyPr>
          <a:lstStyle/>
          <a:p>
            <a:r>
              <a:rPr lang="es-ES" sz="2800" b="1" dirty="0">
                <a:latin typeface="Arial" panose="020B0604020202020204" pitchFamily="34" charset="0"/>
                <a:cs typeface="Arial" panose="020B0604020202020204" pitchFamily="34" charset="0"/>
              </a:rPr>
              <a:t>la mercancía constituye la unidad de dos aspectos: valor de uso y valor de cambio</a:t>
            </a:r>
          </a:p>
        </p:txBody>
      </p:sp>
      <p:pic>
        <p:nvPicPr>
          <p:cNvPr id="3" name="Imagen 2">
            <a:extLst>
              <a:ext uri="{FF2B5EF4-FFF2-40B4-BE49-F238E27FC236}">
                <a16:creationId xmlns="" xmlns:a16="http://schemas.microsoft.com/office/drawing/2014/main" id="{A5DDBC72-737B-45C7-BA67-BC8D9ABA60B9}"/>
              </a:ext>
            </a:extLst>
          </p:cNvPr>
          <p:cNvPicPr>
            <a:picLocks noChangeAspect="1"/>
          </p:cNvPicPr>
          <p:nvPr/>
        </p:nvPicPr>
        <p:blipFill>
          <a:blip r:embed="rId2"/>
          <a:stretch>
            <a:fillRect/>
          </a:stretch>
        </p:blipFill>
        <p:spPr>
          <a:xfrm>
            <a:off x="11035145" y="-79219"/>
            <a:ext cx="1255885" cy="1713124"/>
          </a:xfrm>
          <a:prstGeom prst="rect">
            <a:avLst/>
          </a:prstGeom>
        </p:spPr>
      </p:pic>
    </p:spTree>
    <p:extLst>
      <p:ext uri="{BB962C8B-B14F-4D97-AF65-F5344CB8AC3E}">
        <p14:creationId xmlns:p14="http://schemas.microsoft.com/office/powerpoint/2010/main" val="3342343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312234" y="2120706"/>
            <a:ext cx="5777346" cy="4326841"/>
          </a:xfrm>
        </p:spPr>
        <p:style>
          <a:lnRef idx="0">
            <a:scrgbClr r="0" g="0" b="0"/>
          </a:lnRef>
          <a:fillRef idx="1002">
            <a:schemeClr val="lt1"/>
          </a:fillRef>
          <a:effectRef idx="0">
            <a:scrgbClr r="0" g="0" b="0"/>
          </a:effectRef>
          <a:fontRef idx="major"/>
        </p:style>
        <p:txBody>
          <a:bodyPr>
            <a:normAutofit fontScale="92500" lnSpcReduction="20000"/>
          </a:bodyPr>
          <a:lstStyle/>
          <a:p>
            <a:pPr marL="0" indent="0" algn="just">
              <a:buNone/>
            </a:pPr>
            <a:r>
              <a:rPr lang="es-ES"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 las mercancías siempre se cambian en determinada cantidad, el cambio versa sobre determinada magnitud. Marx llama a esto </a:t>
            </a:r>
            <a:r>
              <a:rPr lang="es-ES"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Valor de Cambio</a:t>
            </a:r>
            <a:r>
              <a:rPr lang="es-ES"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Al respecto  apunta:</a:t>
            </a:r>
          </a:p>
          <a:p>
            <a:pPr algn="just">
              <a:buFont typeface="Wingdings" pitchFamily="2" charset="2"/>
              <a:buChar char="ü"/>
            </a:pPr>
            <a:r>
              <a:rPr lang="es-A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primera vista, </a:t>
            </a:r>
            <a:r>
              <a:rPr lang="es-AR" sz="2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valor de cambio</a:t>
            </a:r>
            <a:r>
              <a:rPr lang="es-A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aparece como la relación cuantitativa, la proporción en que se cambian valores de uso de una clase por valores de uso de otra.</a:t>
            </a:r>
          </a:p>
          <a:p>
            <a:pPr algn="just">
              <a:buFont typeface="Wingdings" pitchFamily="2" charset="2"/>
              <a:buChar char="ü"/>
            </a:pPr>
            <a:r>
              <a:rPr lang="es-A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Así, el valor de cambio lo encontramos a cada paso y se nos presenta en la superficie como </a:t>
            </a:r>
            <a:r>
              <a:rPr lang="es-AR" sz="2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precio</a:t>
            </a:r>
            <a:r>
              <a:rPr lang="es-A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las mercancías</a:t>
            </a:r>
            <a:r>
              <a:rPr lang="es-AR" dirty="0">
                <a:latin typeface="Arial" panose="020B0604020202020204" pitchFamily="34" charset="0"/>
                <a:cs typeface="Arial" panose="020B0604020202020204" pitchFamily="34" charset="0"/>
              </a:rPr>
              <a:t>.</a:t>
            </a:r>
          </a:p>
          <a:p>
            <a:pPr algn="just">
              <a:buFont typeface="Wingdings" pitchFamily="2" charset="2"/>
              <a:buChar char="ü"/>
            </a:pPr>
            <a:endParaRPr lang="es-AR" dirty="0"/>
          </a:p>
          <a:p>
            <a:pPr algn="just">
              <a:buFont typeface="Wingdings" pitchFamily="2" charset="2"/>
              <a:buChar char="ü"/>
            </a:pPr>
            <a:endParaRPr lang="es-ES" dirty="0"/>
          </a:p>
          <a:p>
            <a:pPr algn="just">
              <a:buFont typeface="Wingdings" pitchFamily="2" charset="2"/>
              <a:buChar char="ü"/>
            </a:pPr>
            <a:endParaRPr lang="es-ES" dirty="0"/>
          </a:p>
          <a:p>
            <a:pPr marL="0" indent="0" algn="just">
              <a:buNone/>
            </a:pPr>
            <a:endParaRPr lang="es-ES" dirty="0"/>
          </a:p>
          <a:p>
            <a:endParaRPr lang="es-ES" dirty="0"/>
          </a:p>
        </p:txBody>
      </p:sp>
      <p:sp>
        <p:nvSpPr>
          <p:cNvPr id="5" name="Rectángulo 4"/>
          <p:cNvSpPr/>
          <p:nvPr/>
        </p:nvSpPr>
        <p:spPr>
          <a:xfrm>
            <a:off x="335972" y="2120706"/>
            <a:ext cx="5226628" cy="4154984"/>
          </a:xfrm>
          <a:prstGeom prst="rect">
            <a:avLst/>
          </a:prstGeom>
        </p:spPr>
        <p:txBody>
          <a:bodyPr wrap="square">
            <a:spAutoFit/>
          </a:bodyPr>
          <a:lstStyle/>
          <a:p>
            <a:pPr algn="just"/>
            <a:r>
              <a:rPr lang="es-MX"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primer lugar, la mercancía es un objeto externo apto para satisfacer necesidades humanas de cualquier tipo —materiales o espirituales— y de cualquier forma que sea, directamente como medio de consumo o indirectamente como medio de producción. </a:t>
            </a:r>
            <a:r>
              <a:rPr lang="es-MX"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capacidad de satisfacer necesidades le confiere a los objetos su utilidad y constituye su valor de uso. </a:t>
            </a:r>
          </a:p>
        </p:txBody>
      </p:sp>
      <p:sp>
        <p:nvSpPr>
          <p:cNvPr id="7" name="CuadroTexto 6"/>
          <p:cNvSpPr txBox="1"/>
          <p:nvPr/>
        </p:nvSpPr>
        <p:spPr>
          <a:xfrm>
            <a:off x="1603717" y="961218"/>
            <a:ext cx="2431863" cy="584775"/>
          </a:xfrm>
          <a:prstGeom prst="rect">
            <a:avLst/>
          </a:prstGeom>
          <a:noFill/>
          <a:ln>
            <a:solidFill>
              <a:srgbClr val="FF0000"/>
            </a:solidFill>
          </a:ln>
        </p:spPr>
        <p:txBody>
          <a:bodyPr wrap="square" rtlCol="0">
            <a:spAutoFit/>
          </a:bodyPr>
          <a:lstStyle/>
          <a:p>
            <a:r>
              <a:rPr lang="es-CU" sz="3200" dirty="0">
                <a:latin typeface="Arial" panose="020B0604020202020204" pitchFamily="34" charset="0"/>
                <a:cs typeface="Arial" panose="020B0604020202020204" pitchFamily="34" charset="0"/>
              </a:rPr>
              <a:t>Valor de uso </a:t>
            </a:r>
            <a:endParaRPr lang="es-ES" sz="3200" dirty="0">
              <a:latin typeface="Arial" panose="020B0604020202020204" pitchFamily="34" charset="0"/>
              <a:cs typeface="Arial" panose="020B0604020202020204" pitchFamily="34" charset="0"/>
            </a:endParaRPr>
          </a:p>
        </p:txBody>
      </p:sp>
      <p:sp>
        <p:nvSpPr>
          <p:cNvPr id="8" name="Rectángulo 7"/>
          <p:cNvSpPr/>
          <p:nvPr/>
        </p:nvSpPr>
        <p:spPr>
          <a:xfrm>
            <a:off x="7601752" y="930958"/>
            <a:ext cx="3198311" cy="584775"/>
          </a:xfrm>
          <a:prstGeom prst="rect">
            <a:avLst/>
          </a:prstGeom>
          <a:noFill/>
          <a:ln>
            <a:solidFill>
              <a:srgbClr val="FF0000"/>
            </a:solidFill>
          </a:ln>
        </p:spPr>
        <p:txBody>
          <a:bodyPr wrap="none">
            <a:spAutoFit/>
          </a:bodyPr>
          <a:lstStyle/>
          <a:p>
            <a:r>
              <a:rPr lang="es-ES" sz="3200" dirty="0">
                <a:latin typeface="Arial" panose="020B0604020202020204" pitchFamily="34" charset="0"/>
                <a:cs typeface="Arial" panose="020B0604020202020204" pitchFamily="34" charset="0"/>
              </a:rPr>
              <a:t>Valor de Camb</a:t>
            </a:r>
            <a:r>
              <a:rPr lang="es-ES" sz="3200" dirty="0"/>
              <a:t>io</a:t>
            </a:r>
          </a:p>
        </p:txBody>
      </p:sp>
      <p:sp>
        <p:nvSpPr>
          <p:cNvPr id="10" name="Rectángulo 9"/>
          <p:cNvSpPr/>
          <p:nvPr/>
        </p:nvSpPr>
        <p:spPr>
          <a:xfrm>
            <a:off x="4590249" y="80492"/>
            <a:ext cx="2781222" cy="584775"/>
          </a:xfrm>
          <a:prstGeom prst="rect">
            <a:avLst/>
          </a:prstGeom>
        </p:spPr>
        <p:txBody>
          <a:bodyPr wrap="square">
            <a:spAutoFit/>
          </a:bodyPr>
          <a:lstStyle/>
          <a:p>
            <a:r>
              <a:rPr lang="es-CU" sz="3200" b="1" dirty="0">
                <a:solidFill>
                  <a:srgbClr val="FF0000"/>
                </a:solidFill>
                <a:latin typeface="Arial" panose="020B0604020202020204" pitchFamily="34" charset="0"/>
                <a:cs typeface="Arial" panose="020B0604020202020204" pitchFamily="34" charset="0"/>
              </a:rPr>
              <a:t>MERCANCÍA</a:t>
            </a:r>
            <a:r>
              <a:rPr lang="es-CU" b="1" dirty="0">
                <a:solidFill>
                  <a:srgbClr val="FF0000"/>
                </a:solidFill>
                <a:latin typeface="Arial" panose="020B0604020202020204" pitchFamily="34" charset="0"/>
                <a:cs typeface="Arial" panose="020B0604020202020204" pitchFamily="34" charset="0"/>
              </a:rPr>
              <a:t> </a:t>
            </a:r>
            <a:endParaRPr lang="es-ES" b="1" dirty="0">
              <a:solidFill>
                <a:srgbClr val="FF0000"/>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 xmlns:a16="http://schemas.microsoft.com/office/drawing/2014/main" id="{93F24CA2-D158-4009-91A5-51D57DD43316}"/>
              </a:ext>
            </a:extLst>
          </p:cNvPr>
          <p:cNvPicPr>
            <a:picLocks noChangeAspect="1"/>
          </p:cNvPicPr>
          <p:nvPr/>
        </p:nvPicPr>
        <p:blipFill>
          <a:blip r:embed="rId2"/>
          <a:stretch>
            <a:fillRect/>
          </a:stretch>
        </p:blipFill>
        <p:spPr>
          <a:xfrm>
            <a:off x="197703" y="80492"/>
            <a:ext cx="1274174" cy="1435241"/>
          </a:xfrm>
          <a:prstGeom prst="rect">
            <a:avLst/>
          </a:prstGeom>
        </p:spPr>
      </p:pic>
      <p:sp>
        <p:nvSpPr>
          <p:cNvPr id="11" name="Flecha: a la izquierda y arriba 10">
            <a:extLst>
              <a:ext uri="{FF2B5EF4-FFF2-40B4-BE49-F238E27FC236}">
                <a16:creationId xmlns="" xmlns:a16="http://schemas.microsoft.com/office/drawing/2014/main" id="{862E53CD-384D-445D-9381-A5DC578B7FB9}"/>
              </a:ext>
            </a:extLst>
          </p:cNvPr>
          <p:cNvSpPr/>
          <p:nvPr/>
        </p:nvSpPr>
        <p:spPr>
          <a:xfrm>
            <a:off x="4327852" y="623969"/>
            <a:ext cx="850392"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a:extLst>
              <a:ext uri="{FF2B5EF4-FFF2-40B4-BE49-F238E27FC236}">
                <a16:creationId xmlns="" xmlns:a16="http://schemas.microsoft.com/office/drawing/2014/main" id="{1894EE86-38D7-4414-87FC-A1D1C1673A9C}"/>
              </a:ext>
            </a:extLst>
          </p:cNvPr>
          <p:cNvPicPr>
            <a:picLocks noChangeAspect="1"/>
          </p:cNvPicPr>
          <p:nvPr/>
        </p:nvPicPr>
        <p:blipFill>
          <a:blip r:embed="rId3"/>
          <a:stretch>
            <a:fillRect/>
          </a:stretch>
        </p:blipFill>
        <p:spPr>
          <a:xfrm flipH="1">
            <a:off x="6312234" y="665267"/>
            <a:ext cx="844527" cy="850392"/>
          </a:xfrm>
          <a:prstGeom prst="rect">
            <a:avLst/>
          </a:prstGeom>
        </p:spPr>
      </p:pic>
      <p:sp>
        <p:nvSpPr>
          <p:cNvPr id="13" name="Flecha: a la izquierda y derecha 12">
            <a:extLst>
              <a:ext uri="{FF2B5EF4-FFF2-40B4-BE49-F238E27FC236}">
                <a16:creationId xmlns="" xmlns:a16="http://schemas.microsoft.com/office/drawing/2014/main" id="{7835BBED-142F-444B-885F-A6387FAB70A3}"/>
              </a:ext>
            </a:extLst>
          </p:cNvPr>
          <p:cNvSpPr/>
          <p:nvPr/>
        </p:nvSpPr>
        <p:spPr>
          <a:xfrm>
            <a:off x="5169570" y="908354"/>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0466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2763129" cy="1325563"/>
          </a:xfrm>
          <a:ln>
            <a:solidFill>
              <a:srgbClr val="FF0000"/>
            </a:solidFill>
          </a:ln>
        </p:spPr>
        <p:txBody>
          <a:bodyPr/>
          <a:lstStyle/>
          <a:p>
            <a:r>
              <a:rPr lang="es-ES" dirty="0">
                <a:latin typeface="Arial" panose="020B0604020202020204" pitchFamily="34" charset="0"/>
                <a:cs typeface="Arial" panose="020B0604020202020204" pitchFamily="34" charset="0"/>
              </a:rPr>
              <a:t>T</a:t>
            </a:r>
            <a:r>
              <a:rPr lang="es-CU" dirty="0">
                <a:latin typeface="Arial" panose="020B0604020202020204" pitchFamily="34" charset="0"/>
                <a:cs typeface="Arial" panose="020B0604020202020204" pitchFamily="34" charset="0"/>
              </a:rPr>
              <a:t>emáticas </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ln w="76200">
            <a:solidFill>
              <a:schemeClr val="accent1"/>
            </a:solidFill>
          </a:ln>
        </p:spPr>
        <p:txBody>
          <a:bodyPr>
            <a:normAutofit/>
          </a:bodyPr>
          <a:lstStyle/>
          <a:p>
            <a:pPr marL="0" indent="0">
              <a:buNone/>
            </a:pPr>
            <a:r>
              <a:rPr lang="es-MX" dirty="0"/>
              <a:t>   </a:t>
            </a:r>
            <a:r>
              <a:rPr lang="es-ES" dirty="0"/>
              <a:t>Objeto y método de la Economía Política Marxista-Leninista. Importancia y funciones</a:t>
            </a:r>
            <a:endParaRPr lang="es-MX" dirty="0"/>
          </a:p>
        </p:txBody>
      </p:sp>
    </p:spTree>
    <p:extLst>
      <p:ext uri="{BB962C8B-B14F-4D97-AF65-F5344CB8AC3E}">
        <p14:creationId xmlns:p14="http://schemas.microsoft.com/office/powerpoint/2010/main" val="2228595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2955" y="1817440"/>
            <a:ext cx="11326090" cy="5040560"/>
          </a:xfrm>
          <a:solidFill>
            <a:schemeClr val="accent1">
              <a:lumMod val="40000"/>
              <a:lumOff val="60000"/>
            </a:schemeClr>
          </a:solidFill>
        </p:spPr>
        <p:style>
          <a:lnRef idx="3">
            <a:schemeClr val="lt1"/>
          </a:lnRef>
          <a:fillRef idx="1">
            <a:schemeClr val="accent2"/>
          </a:fillRef>
          <a:effectRef idx="1">
            <a:schemeClr val="accent2"/>
          </a:effectRef>
          <a:fontRef idx="minor">
            <a:schemeClr val="lt1"/>
          </a:fontRef>
        </p:style>
        <p:txBody>
          <a:bodyPr>
            <a:normAutofit/>
          </a:bodyPr>
          <a:lstStyle/>
          <a:p>
            <a:pPr lvl="0" algn="just"/>
            <a:r>
              <a:rPr lang="es-ES" dirty="0">
                <a:solidFill>
                  <a:schemeClr val="tx1"/>
                </a:solidFill>
              </a:rPr>
              <a:t>es una categoría económica que expresa relaciones de producción entre productores privados y por lo tanto aislados. </a:t>
            </a:r>
          </a:p>
          <a:p>
            <a:pPr lvl="0" algn="just"/>
            <a:r>
              <a:rPr lang="es-ES" dirty="0">
                <a:solidFill>
                  <a:schemeClr val="tx1"/>
                </a:solidFill>
              </a:rPr>
              <a:t>Revela la forma histórica - concreta en que se vinculan los productores. </a:t>
            </a:r>
            <a:r>
              <a:rPr lang="es-ES" dirty="0">
                <a:solidFill>
                  <a:schemeClr val="tx1"/>
                </a:solidFill>
                <a:effectLst>
                  <a:outerShdw blurRad="38100" dist="38100" dir="2700000" algn="tl">
                    <a:srgbClr val="000000">
                      <a:alpha val="43137"/>
                    </a:srgbClr>
                  </a:outerShdw>
                </a:effectLst>
              </a:rPr>
              <a:t>Dicha </a:t>
            </a:r>
            <a:r>
              <a:rPr lang="es-ES" b="1" dirty="0">
                <a:solidFill>
                  <a:schemeClr val="tx1"/>
                </a:solidFill>
                <a:effectLst>
                  <a:outerShdw blurRad="38100" dist="38100" dir="2700000" algn="tl">
                    <a:srgbClr val="000000">
                      <a:alpha val="43137"/>
                    </a:srgbClr>
                  </a:outerShdw>
                </a:effectLst>
              </a:rPr>
              <a:t>forma</a:t>
            </a:r>
            <a:r>
              <a:rPr lang="es-ES" dirty="0">
                <a:solidFill>
                  <a:schemeClr val="tx1"/>
                </a:solidFill>
                <a:effectLst>
                  <a:outerShdw blurRad="38100" dist="38100" dir="2700000" algn="tl">
                    <a:srgbClr val="000000">
                      <a:alpha val="43137"/>
                    </a:srgbClr>
                  </a:outerShdw>
                </a:effectLst>
              </a:rPr>
              <a:t> histórica de los vínculos es </a:t>
            </a:r>
            <a:r>
              <a:rPr lang="es-ES" b="1" dirty="0">
                <a:solidFill>
                  <a:schemeClr val="tx1"/>
                </a:solidFill>
                <a:effectLst>
                  <a:outerShdw blurRad="38100" dist="38100" dir="2700000" algn="tl">
                    <a:srgbClr val="000000">
                      <a:alpha val="43137"/>
                    </a:srgbClr>
                  </a:outerShdw>
                </a:effectLst>
              </a:rPr>
              <a:t>espontánea.</a:t>
            </a:r>
            <a:endParaRPr lang="es-ES" dirty="0">
              <a:solidFill>
                <a:schemeClr val="tx1"/>
              </a:solidFill>
              <a:effectLst>
                <a:outerShdw blurRad="38100" dist="38100" dir="2700000" algn="tl">
                  <a:srgbClr val="000000">
                    <a:alpha val="43137"/>
                  </a:srgbClr>
                </a:outerShdw>
              </a:effectLst>
            </a:endParaRPr>
          </a:p>
          <a:p>
            <a:pPr lvl="0" algn="just"/>
            <a:r>
              <a:rPr lang="es-ES" dirty="0">
                <a:solidFill>
                  <a:schemeClr val="tx1"/>
                </a:solidFill>
              </a:rPr>
              <a:t>El valor es un </a:t>
            </a:r>
            <a:r>
              <a:rPr lang="es-ES" b="1" dirty="0">
                <a:solidFill>
                  <a:schemeClr val="tx1"/>
                </a:solidFill>
              </a:rPr>
              <a:t>criterio</a:t>
            </a:r>
            <a:r>
              <a:rPr lang="es-ES" dirty="0">
                <a:solidFill>
                  <a:schemeClr val="tx1"/>
                </a:solidFill>
              </a:rPr>
              <a:t> que puede ser utilizado </a:t>
            </a:r>
            <a:r>
              <a:rPr lang="es-ES" b="1" dirty="0">
                <a:solidFill>
                  <a:schemeClr val="tx1"/>
                </a:solidFill>
              </a:rPr>
              <a:t>para medir</a:t>
            </a:r>
            <a:r>
              <a:rPr lang="es-ES" dirty="0">
                <a:solidFill>
                  <a:schemeClr val="tx1"/>
                </a:solidFill>
              </a:rPr>
              <a:t> a los productores; sus resultados, eficiencia y diferencias.</a:t>
            </a:r>
          </a:p>
          <a:p>
            <a:pPr lvl="0" algn="just"/>
            <a:r>
              <a:rPr lang="es-ES" dirty="0">
                <a:solidFill>
                  <a:schemeClr val="tx1"/>
                </a:solidFill>
              </a:rPr>
              <a:t>Como tal criterio de medida se convierte en </a:t>
            </a:r>
            <a:r>
              <a:rPr lang="es-ES" b="1" dirty="0">
                <a:solidFill>
                  <a:schemeClr val="tx1"/>
                </a:solidFill>
              </a:rPr>
              <a:t>un rasero común para todos</a:t>
            </a:r>
            <a:r>
              <a:rPr lang="es-ES" dirty="0">
                <a:solidFill>
                  <a:schemeClr val="tx1"/>
                </a:solidFill>
              </a:rPr>
              <a:t> los productores que los homogeniza y los compara.</a:t>
            </a:r>
          </a:p>
          <a:p>
            <a:pPr lvl="0" algn="just"/>
            <a:r>
              <a:rPr lang="es-ES" dirty="0">
                <a:solidFill>
                  <a:schemeClr val="tx1"/>
                </a:solidFill>
              </a:rPr>
              <a:t>El valor tiene una magnitud: el Tiempo de Trabajo Socialmente Necesario (TTSN)  </a:t>
            </a:r>
          </a:p>
          <a:p>
            <a:endParaRPr lang="es-ES" dirty="0"/>
          </a:p>
        </p:txBody>
      </p:sp>
      <p:sp>
        <p:nvSpPr>
          <p:cNvPr id="2" name="Rectángulo 1">
            <a:extLst>
              <a:ext uri="{FF2B5EF4-FFF2-40B4-BE49-F238E27FC236}">
                <a16:creationId xmlns="" xmlns:a16="http://schemas.microsoft.com/office/drawing/2014/main" id="{2788ED99-C7C9-42EF-B912-11DFEB55E91A}"/>
              </a:ext>
            </a:extLst>
          </p:cNvPr>
          <p:cNvSpPr/>
          <p:nvPr/>
        </p:nvSpPr>
        <p:spPr>
          <a:xfrm>
            <a:off x="2152358" y="548640"/>
            <a:ext cx="1744394" cy="584775"/>
          </a:xfrm>
          <a:prstGeom prst="rect">
            <a:avLst/>
          </a:prstGeom>
          <a:ln w="57150">
            <a:solidFill>
              <a:srgbClr val="FF0000"/>
            </a:solidFill>
          </a:ln>
        </p:spPr>
        <p:txBody>
          <a:bodyPr wrap="square">
            <a:spAutoFit/>
          </a:bodyPr>
          <a:lstStyle/>
          <a:p>
            <a:r>
              <a:rPr lang="es-ES" sz="3200" dirty="0">
                <a:latin typeface="Arial" panose="020B0604020202020204" pitchFamily="34" charset="0"/>
                <a:cs typeface="Arial" panose="020B0604020202020204" pitchFamily="34" charset="0"/>
              </a:rPr>
              <a:t>El valor </a:t>
            </a:r>
          </a:p>
        </p:txBody>
      </p:sp>
      <p:pic>
        <p:nvPicPr>
          <p:cNvPr id="4" name="Imagen 3">
            <a:extLst>
              <a:ext uri="{FF2B5EF4-FFF2-40B4-BE49-F238E27FC236}">
                <a16:creationId xmlns="" xmlns:a16="http://schemas.microsoft.com/office/drawing/2014/main" id="{ED5896DA-54EC-41E2-95F5-414DF9DE142B}"/>
              </a:ext>
            </a:extLst>
          </p:cNvPr>
          <p:cNvPicPr>
            <a:picLocks noChangeAspect="1"/>
          </p:cNvPicPr>
          <p:nvPr/>
        </p:nvPicPr>
        <p:blipFill>
          <a:blip r:embed="rId2"/>
          <a:stretch>
            <a:fillRect/>
          </a:stretch>
        </p:blipFill>
        <p:spPr>
          <a:xfrm>
            <a:off x="9702432" y="104316"/>
            <a:ext cx="1255885" cy="1713124"/>
          </a:xfrm>
          <a:prstGeom prst="rect">
            <a:avLst/>
          </a:prstGeom>
        </p:spPr>
      </p:pic>
    </p:spTree>
    <p:extLst>
      <p:ext uri="{BB962C8B-B14F-4D97-AF65-F5344CB8AC3E}">
        <p14:creationId xmlns:p14="http://schemas.microsoft.com/office/powerpoint/2010/main" val="858017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49304" y="1519311"/>
            <a:ext cx="8975187" cy="4893647"/>
          </a:xfrm>
          <a:prstGeom prst="rect">
            <a:avLst/>
          </a:prstGeom>
          <a:solidFill>
            <a:schemeClr val="accent1">
              <a:lumMod val="40000"/>
              <a:lumOff val="60000"/>
            </a:schemeClr>
          </a:solidFill>
        </p:spPr>
        <p:txBody>
          <a:bodyPr wrap="square">
            <a:spAutoFit/>
          </a:bodyPr>
          <a:lstStyle/>
          <a:p>
            <a:pPr algn="just"/>
            <a:r>
              <a:rPr lang="es-MX" sz="2400" dirty="0">
                <a:latin typeface="Arial" panose="020B0604020202020204" pitchFamily="34" charset="0"/>
                <a:cs typeface="Arial" panose="020B0604020202020204" pitchFamily="34" charset="0"/>
              </a:rPr>
              <a:t>Marx parte  de que si el trabajo es la única fuente de la riqueza, si la riqueza donde rigen las relaciones capitalistas de producción  es un inmenso arsenal de mercancías , si la mercancía,  tiene dos aspectos : valor de uso y valor de cambio;  entonces el trabajo productor de mercancías tiene un doble carácter </a:t>
            </a:r>
          </a:p>
          <a:p>
            <a:pPr algn="just"/>
            <a:endParaRPr lang="es-MX" sz="2400" dirty="0">
              <a:latin typeface="Arial" panose="020B0604020202020204" pitchFamily="34" charset="0"/>
              <a:cs typeface="Arial" panose="020B0604020202020204" pitchFamily="34" charset="0"/>
            </a:endParaRPr>
          </a:p>
          <a:p>
            <a:pPr algn="just"/>
            <a:r>
              <a:rPr lang="es-MX" sz="2400" dirty="0">
                <a:latin typeface="Arial" panose="020B0604020202020204" pitchFamily="34" charset="0"/>
                <a:cs typeface="Arial" panose="020B0604020202020204" pitchFamily="34" charset="0"/>
              </a:rPr>
              <a:t>Trabajo concreto es productor de valores de uso </a:t>
            </a:r>
          </a:p>
          <a:p>
            <a:pPr algn="just"/>
            <a:endParaRPr lang="es-MX" sz="2400" dirty="0">
              <a:latin typeface="Arial" panose="020B0604020202020204" pitchFamily="34" charset="0"/>
              <a:cs typeface="Arial" panose="020B0604020202020204" pitchFamily="34" charset="0"/>
            </a:endParaRPr>
          </a:p>
          <a:p>
            <a:pPr algn="just"/>
            <a:r>
              <a:rPr lang="es-MX" sz="2400" dirty="0">
                <a:latin typeface="Arial" panose="020B0604020202020204" pitchFamily="34" charset="0"/>
                <a:cs typeface="Arial" panose="020B0604020202020204" pitchFamily="34" charset="0"/>
              </a:rPr>
              <a:t>Trabajo abstracto es productor de valor </a:t>
            </a:r>
          </a:p>
          <a:p>
            <a:pPr algn="just"/>
            <a:endParaRPr lang="es-MX" sz="2400" dirty="0">
              <a:latin typeface="Arial" panose="020B0604020202020204" pitchFamily="34" charset="0"/>
              <a:cs typeface="Arial" panose="020B0604020202020204" pitchFamily="34" charset="0"/>
            </a:endParaRPr>
          </a:p>
          <a:p>
            <a:pPr algn="just"/>
            <a:r>
              <a:rPr lang="es-MX" sz="2400" dirty="0">
                <a:solidFill>
                  <a:srgbClr val="FF0000"/>
                </a:solidFill>
                <a:latin typeface="Arial" panose="020B0604020202020204" pitchFamily="34" charset="0"/>
                <a:cs typeface="Arial" panose="020B0604020202020204" pitchFamily="34" charset="0"/>
              </a:rPr>
              <a:t>Existe una unidad dialéctica  entre trabajo concreto y abstracto y la mercancía es la sumatoria de trabajo abstracto y concreto </a:t>
            </a:r>
            <a:endParaRPr lang="es-ES" sz="2400" dirty="0">
              <a:solidFill>
                <a:srgbClr val="FF0000"/>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 xmlns:a16="http://schemas.microsoft.com/office/drawing/2014/main" id="{EDD6E333-18E6-4BF5-A0C8-D3B8AAB98AF7}"/>
              </a:ext>
            </a:extLst>
          </p:cNvPr>
          <p:cNvPicPr>
            <a:picLocks noChangeAspect="1"/>
          </p:cNvPicPr>
          <p:nvPr/>
        </p:nvPicPr>
        <p:blipFill>
          <a:blip r:embed="rId2"/>
          <a:stretch>
            <a:fillRect/>
          </a:stretch>
        </p:blipFill>
        <p:spPr>
          <a:xfrm>
            <a:off x="390381" y="349955"/>
            <a:ext cx="1779905" cy="1519311"/>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2812881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08053" y="578978"/>
            <a:ext cx="4149970" cy="1299471"/>
          </a:xfrm>
          <a:solidFill>
            <a:schemeClr val="bg1"/>
          </a:solidFill>
          <a:ln>
            <a:solidFill>
              <a:srgbClr val="FF0000"/>
            </a:solidFill>
          </a:ln>
        </p:spPr>
        <p:style>
          <a:lnRef idx="1">
            <a:schemeClr val="accent1"/>
          </a:lnRef>
          <a:fillRef idx="2">
            <a:schemeClr val="accent1"/>
          </a:fillRef>
          <a:effectRef idx="1">
            <a:schemeClr val="accent1"/>
          </a:effectRef>
          <a:fontRef idx="minor">
            <a:schemeClr val="dk1"/>
          </a:fontRef>
        </p:style>
        <p:txBody>
          <a:bodyPr>
            <a:normAutofit/>
          </a:bodyPr>
          <a:lstStyle/>
          <a:p>
            <a:r>
              <a:rPr lang="es-ES" sz="2800" b="1" dirty="0"/>
              <a:t> Doble carácter del trabajo</a:t>
            </a:r>
            <a:endParaRPr lang="es-ES" sz="2800" dirty="0"/>
          </a:p>
        </p:txBody>
      </p:sp>
      <p:sp>
        <p:nvSpPr>
          <p:cNvPr id="3" name="2 Marcador de contenido"/>
          <p:cNvSpPr>
            <a:spLocks noGrp="1"/>
          </p:cNvSpPr>
          <p:nvPr>
            <p:ph idx="1"/>
          </p:nvPr>
        </p:nvSpPr>
        <p:spPr>
          <a:xfrm>
            <a:off x="1524000" y="2119257"/>
            <a:ext cx="9144000" cy="3603812"/>
          </a:xfrm>
        </p:spPr>
        <p:txBody>
          <a:bodyPr>
            <a:normAutofit/>
          </a:bodyPr>
          <a:lstStyle/>
          <a:p>
            <a:pPr marL="0" indent="0">
              <a:buNone/>
            </a:pPr>
            <a:r>
              <a:rPr lang="es-ES"/>
              <a:t> </a:t>
            </a:r>
            <a:endParaRPr lang="es-ES" sz="2000"/>
          </a:p>
          <a:p>
            <a:endParaRPr lang="es-ES"/>
          </a:p>
        </p:txBody>
      </p:sp>
      <p:sp>
        <p:nvSpPr>
          <p:cNvPr id="4" name="3 Rectángulo"/>
          <p:cNvSpPr/>
          <p:nvPr/>
        </p:nvSpPr>
        <p:spPr>
          <a:xfrm>
            <a:off x="290945" y="2219466"/>
            <a:ext cx="11062855" cy="424731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S" b="1" dirty="0"/>
              <a:t>                </a:t>
            </a:r>
          </a:p>
          <a:p>
            <a:pPr>
              <a:lnSpc>
                <a:spcPct val="150000"/>
              </a:lnSpc>
            </a:pPr>
            <a:r>
              <a:rPr lang="es-ES" sz="2800" b="1" dirty="0">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rPr>
              <a:t>Trabajo es diferente  </a:t>
            </a:r>
            <a:r>
              <a:rPr lang="es-ES" sz="2800" dirty="0">
                <a:latin typeface="Arial" panose="020B0604020202020204" pitchFamily="34" charset="0"/>
                <a:cs typeface="Arial" panose="020B0604020202020204" pitchFamily="34" charset="0"/>
                <a:sym typeface="Symbol"/>
              </a:rPr>
              <a:t></a:t>
            </a:r>
            <a:r>
              <a:rPr lang="es-ES" sz="2800" dirty="0">
                <a:latin typeface="Arial" panose="020B0604020202020204" pitchFamily="34" charset="0"/>
                <a:cs typeface="Arial" panose="020B0604020202020204" pitchFamily="34" charset="0"/>
              </a:rPr>
              <a:t>    T. Concreto     </a:t>
            </a:r>
            <a:r>
              <a:rPr lang="es-ES" sz="2800" dirty="0">
                <a:latin typeface="Arial" panose="020B0604020202020204" pitchFamily="34" charset="0"/>
                <a:cs typeface="Arial" panose="020B0604020202020204" pitchFamily="34" charset="0"/>
                <a:sym typeface="Symbol"/>
              </a:rPr>
              <a:t></a:t>
            </a:r>
            <a:r>
              <a:rPr lang="es-ES" sz="2800" dirty="0">
                <a:latin typeface="Arial" panose="020B0604020202020204" pitchFamily="34" charset="0"/>
                <a:cs typeface="Arial" panose="020B0604020202020204" pitchFamily="34" charset="0"/>
              </a:rPr>
              <a:t>    V de Uso</a:t>
            </a:r>
          </a:p>
          <a:p>
            <a:pPr algn="ctr">
              <a:lnSpc>
                <a:spcPct val="150000"/>
              </a:lnSpc>
            </a:pPr>
            <a:r>
              <a:rPr lang="es-E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Trabajo</a:t>
            </a:r>
            <a:r>
              <a:rPr lang="es-ES" sz="2800" dirty="0">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sym typeface="Symbol"/>
              </a:rPr>
              <a:t></a:t>
            </a:r>
            <a:r>
              <a:rPr lang="es-ES" sz="2800" dirty="0">
                <a:latin typeface="Arial" panose="020B0604020202020204" pitchFamily="34" charset="0"/>
                <a:cs typeface="Arial" panose="020B0604020202020204" pitchFamily="34" charset="0"/>
              </a:rPr>
              <a:t> </a:t>
            </a:r>
            <a:r>
              <a:rPr lang="es-ES" sz="2800" b="1" dirty="0">
                <a:latin typeface="Arial" panose="020B0604020202020204" pitchFamily="34" charset="0"/>
                <a:cs typeface="Arial" panose="020B0604020202020204" pitchFamily="34" charset="0"/>
              </a:rPr>
              <a:t>Unidad dialéctica</a:t>
            </a:r>
            <a:r>
              <a:rPr lang="es-ES" sz="2800" dirty="0">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sym typeface="Symbol"/>
              </a:rPr>
              <a:t></a:t>
            </a:r>
            <a:r>
              <a:rPr lang="es-ES" sz="2800" dirty="0">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sym typeface="Symbol"/>
              </a:rPr>
              <a:t>           </a:t>
            </a:r>
            <a:r>
              <a:rPr lang="es-ES" sz="2800" dirty="0">
                <a:latin typeface="Arial" panose="020B0604020202020204" pitchFamily="34" charset="0"/>
                <a:cs typeface="Arial" panose="020B0604020202020204" pitchFamily="34" charset="0"/>
              </a:rPr>
              <a:t>Gastos de energía  </a:t>
            </a:r>
            <a:r>
              <a:rPr lang="es-ES" sz="2800" dirty="0">
                <a:latin typeface="Arial" panose="020B0604020202020204" pitchFamily="34" charset="0"/>
                <a:cs typeface="Arial" panose="020B0604020202020204" pitchFamily="34" charset="0"/>
                <a:sym typeface="Symbol"/>
              </a:rPr>
              <a:t></a:t>
            </a:r>
            <a:r>
              <a:rPr lang="es-ES" sz="2800" dirty="0">
                <a:latin typeface="Arial" panose="020B0604020202020204" pitchFamily="34" charset="0"/>
                <a:cs typeface="Arial" panose="020B0604020202020204" pitchFamily="34" charset="0"/>
              </a:rPr>
              <a:t>        T. Abstracto     </a:t>
            </a:r>
            <a:r>
              <a:rPr lang="es-ES" sz="2800" dirty="0">
                <a:latin typeface="Arial" panose="020B0604020202020204" pitchFamily="34" charset="0"/>
                <a:cs typeface="Arial" panose="020B0604020202020204" pitchFamily="34" charset="0"/>
                <a:sym typeface="Symbol"/>
              </a:rPr>
              <a:t></a:t>
            </a:r>
            <a:r>
              <a:rPr lang="es-ES" sz="2800" dirty="0">
                <a:latin typeface="Arial" panose="020B0604020202020204" pitchFamily="34" charset="0"/>
                <a:cs typeface="Arial" panose="020B0604020202020204" pitchFamily="34" charset="0"/>
              </a:rPr>
              <a:t>     Valor</a:t>
            </a:r>
          </a:p>
          <a:p>
            <a:pPr>
              <a:lnSpc>
                <a:spcPct val="150000"/>
              </a:lnSpc>
            </a:pPr>
            <a:r>
              <a:rPr lang="es-ES" sz="2800" dirty="0">
                <a:latin typeface="Arial" panose="020B0604020202020204" pitchFamily="34" charset="0"/>
                <a:cs typeface="Arial" panose="020B0604020202020204" pitchFamily="34" charset="0"/>
              </a:rPr>
              <a:t>                  Físicas y mentales                (lo común)                                </a:t>
            </a:r>
          </a:p>
          <a:p>
            <a:pPr>
              <a:lnSpc>
                <a:spcPct val="150000"/>
              </a:lnSpc>
            </a:pPr>
            <a:endParaRPr lang="es-ES" sz="2800" dirty="0">
              <a:solidFill>
                <a:srgbClr val="FF0000"/>
              </a:solidFill>
              <a:latin typeface="Arial" panose="020B0604020202020204" pitchFamily="34" charset="0"/>
              <a:cs typeface="Arial" panose="020B0604020202020204" pitchFamily="34" charset="0"/>
            </a:endParaRPr>
          </a:p>
          <a:p>
            <a:pPr>
              <a:lnSpc>
                <a:spcPct val="150000"/>
              </a:lnSpc>
            </a:pPr>
            <a:r>
              <a:rPr lang="es-ES" sz="2800" dirty="0">
                <a:solidFill>
                  <a:srgbClr val="FF0000"/>
                </a:solidFill>
                <a:latin typeface="Arial" panose="020B0604020202020204" pitchFamily="34" charset="0"/>
                <a:cs typeface="Arial" panose="020B0604020202020204" pitchFamily="34" charset="0"/>
              </a:rPr>
              <a:t>Mercancía</a:t>
            </a:r>
          </a:p>
        </p:txBody>
      </p:sp>
      <p:cxnSp>
        <p:nvCxnSpPr>
          <p:cNvPr id="9" name="Conector angular 8"/>
          <p:cNvCxnSpPr/>
          <p:nvPr/>
        </p:nvCxnSpPr>
        <p:spPr>
          <a:xfrm rot="10800000" flipV="1">
            <a:off x="2524993" y="5963877"/>
            <a:ext cx="4914898" cy="19289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errar llave 14"/>
          <p:cNvSpPr/>
          <p:nvPr/>
        </p:nvSpPr>
        <p:spPr>
          <a:xfrm rot="5400000" flipV="1">
            <a:off x="7442908" y="3650221"/>
            <a:ext cx="1074632" cy="3428999"/>
          </a:xfrm>
          <a:prstGeom prst="rightBrace">
            <a:avLst>
              <a:gd name="adj1" fmla="val 0"/>
              <a:gd name="adj2" fmla="val 3409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5" name="Imagen 4">
            <a:extLst>
              <a:ext uri="{FF2B5EF4-FFF2-40B4-BE49-F238E27FC236}">
                <a16:creationId xmlns="" xmlns:a16="http://schemas.microsoft.com/office/drawing/2014/main" id="{D1FDE530-2698-4D3B-9568-38F228A1A98E}"/>
              </a:ext>
            </a:extLst>
          </p:cNvPr>
          <p:cNvPicPr>
            <a:picLocks noChangeAspect="1"/>
          </p:cNvPicPr>
          <p:nvPr/>
        </p:nvPicPr>
        <p:blipFill>
          <a:blip r:embed="rId2"/>
          <a:stretch>
            <a:fillRect/>
          </a:stretch>
        </p:blipFill>
        <p:spPr>
          <a:xfrm rot="20492648">
            <a:off x="10030913" y="415540"/>
            <a:ext cx="1274174" cy="1438781"/>
          </a:xfrm>
          <a:prstGeom prst="rect">
            <a:avLst/>
          </a:prstGeom>
        </p:spPr>
      </p:pic>
      <p:pic>
        <p:nvPicPr>
          <p:cNvPr id="6" name="Imagen 5">
            <a:extLst>
              <a:ext uri="{FF2B5EF4-FFF2-40B4-BE49-F238E27FC236}">
                <a16:creationId xmlns="" xmlns:a16="http://schemas.microsoft.com/office/drawing/2014/main" id="{D09B43F5-70A9-4AE2-913C-DA29062B8DC5}"/>
              </a:ext>
            </a:extLst>
          </p:cNvPr>
          <p:cNvPicPr>
            <a:picLocks noChangeAspect="1"/>
          </p:cNvPicPr>
          <p:nvPr/>
        </p:nvPicPr>
        <p:blipFill>
          <a:blip r:embed="rId2"/>
          <a:stretch>
            <a:fillRect/>
          </a:stretch>
        </p:blipFill>
        <p:spPr>
          <a:xfrm rot="2291576">
            <a:off x="1286493" y="239921"/>
            <a:ext cx="1274174" cy="1438781"/>
          </a:xfrm>
          <a:prstGeom prst="rect">
            <a:avLst/>
          </a:prstGeom>
        </p:spPr>
      </p:pic>
    </p:spTree>
    <p:extLst>
      <p:ext uri="{BB962C8B-B14F-4D97-AF65-F5344CB8AC3E}">
        <p14:creationId xmlns:p14="http://schemas.microsoft.com/office/powerpoint/2010/main" val="1368942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11680" y="764704"/>
            <a:ext cx="8992292" cy="1452075"/>
          </a:xfrm>
          <a:noFill/>
          <a:ln>
            <a:solidFill>
              <a:srgbClr val="FF0000"/>
            </a:solidFill>
          </a:ln>
        </p:spPr>
        <p:txBody>
          <a:bodyPr>
            <a:normAutofit fontScale="90000"/>
          </a:bodyPr>
          <a:lstStyle/>
          <a:p>
            <a:pPr algn="just"/>
            <a:r>
              <a:rPr lang="es-ES" sz="2700" dirty="0">
                <a:latin typeface="Franklin Gothic Book" pitchFamily="34" charset="0"/>
                <a:cs typeface="AngsanaUPC" pitchFamily="18" charset="-34"/>
              </a:rPr>
              <a:t/>
            </a:r>
            <a:br>
              <a:rPr lang="es-ES" sz="2700" dirty="0">
                <a:latin typeface="Franklin Gothic Book" pitchFamily="34" charset="0"/>
                <a:cs typeface="AngsanaUPC" pitchFamily="18" charset="-34"/>
              </a:rPr>
            </a:br>
            <a:r>
              <a:rPr lang="es-ES" sz="3100" dirty="0">
                <a:latin typeface="Arial" panose="020B0604020202020204" pitchFamily="34" charset="0"/>
                <a:cs typeface="Arial" panose="020B0604020202020204" pitchFamily="34" charset="0"/>
              </a:rPr>
              <a:t>El trabajo abstracto y el valor de las mercancías como categorías económicas reflejan determinados </a:t>
            </a:r>
            <a:r>
              <a:rPr lang="es-ES" sz="3100" dirty="0">
                <a:solidFill>
                  <a:srgbClr val="FF0000"/>
                </a:solidFill>
                <a:latin typeface="Arial" panose="020B0604020202020204" pitchFamily="34" charset="0"/>
                <a:cs typeface="Arial" panose="020B0604020202020204" pitchFamily="34" charset="0"/>
              </a:rPr>
              <a:t>rasgos</a:t>
            </a:r>
            <a:r>
              <a:rPr lang="es-ES" sz="3100" dirty="0">
                <a:latin typeface="Arial" panose="020B0604020202020204" pitchFamily="34" charset="0"/>
                <a:cs typeface="Arial" panose="020B0604020202020204" pitchFamily="34" charset="0"/>
              </a:rPr>
              <a:t> entre los que podemos apuntar los siguientes</a:t>
            </a:r>
            <a:br>
              <a:rPr lang="es-ES" sz="3100" dirty="0">
                <a:latin typeface="Arial" panose="020B0604020202020204" pitchFamily="34" charset="0"/>
                <a:cs typeface="Arial" panose="020B0604020202020204" pitchFamily="34" charset="0"/>
              </a:rPr>
            </a:br>
            <a:endParaRPr lang="es-ES" sz="31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685799" y="2708921"/>
            <a:ext cx="10661073" cy="3384375"/>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endParaRPr lang="es-ES" dirty="0"/>
          </a:p>
          <a:p>
            <a:pPr marL="0" indent="0" algn="just">
              <a:buNone/>
            </a:pPr>
            <a:r>
              <a:rPr lang="es-ES" dirty="0"/>
              <a:t>1- </a:t>
            </a:r>
            <a:r>
              <a:rPr lang="es-ES" dirty="0">
                <a:solidFill>
                  <a:srgbClr val="FF0000"/>
                </a:solidFill>
                <a:latin typeface="Arial" panose="020B0604020202020204" pitchFamily="34" charset="0"/>
                <a:cs typeface="Arial" panose="020B0604020202020204" pitchFamily="34" charset="0"/>
              </a:rPr>
              <a:t>El trabajo abstracto y el valor </a:t>
            </a:r>
            <a:r>
              <a:rPr lang="es-ES" dirty="0">
                <a:latin typeface="Arial" panose="020B0604020202020204" pitchFamily="34" charset="0"/>
                <a:cs typeface="Arial" panose="020B0604020202020204" pitchFamily="34" charset="0"/>
              </a:rPr>
              <a:t>es el rasgo común que </a:t>
            </a:r>
            <a:r>
              <a:rPr lang="es-ES" dirty="0">
                <a:solidFill>
                  <a:srgbClr val="FF0000"/>
                </a:solidFill>
                <a:latin typeface="Arial" panose="020B0604020202020204" pitchFamily="34" charset="0"/>
                <a:cs typeface="Arial" panose="020B0604020202020204" pitchFamily="34" charset="0"/>
              </a:rPr>
              <a:t>equipara cuantitativamente las mercancías.</a:t>
            </a:r>
          </a:p>
          <a:p>
            <a:pPr marL="0" indent="0" algn="just">
              <a:buNone/>
            </a:pPr>
            <a:endParaRPr lang="es-ES" dirty="0">
              <a:solidFill>
                <a:srgbClr val="FF0000"/>
              </a:solidFill>
              <a:latin typeface="Arial" panose="020B0604020202020204" pitchFamily="34" charset="0"/>
              <a:cs typeface="Arial" panose="020B0604020202020204" pitchFamily="34" charset="0"/>
            </a:endParaRPr>
          </a:p>
          <a:p>
            <a:pPr marL="0" indent="0" algn="just">
              <a:buNone/>
            </a:pPr>
            <a:r>
              <a:rPr lang="es-ES" dirty="0">
                <a:latin typeface="Arial" panose="020B0604020202020204" pitchFamily="34" charset="0"/>
                <a:cs typeface="Arial" panose="020B0604020202020204" pitchFamily="34" charset="0"/>
              </a:rPr>
              <a:t>2- Refleja relaciones de producción entre productores privados y aislados que se relacionan entre sí en la esfera del cambio en el mercado.</a:t>
            </a:r>
          </a:p>
          <a:p>
            <a:pPr marL="0" indent="0">
              <a:buNone/>
            </a:pPr>
            <a:endParaRPr lang="es-ES" dirty="0"/>
          </a:p>
          <a:p>
            <a:pPr marL="0" indent="0">
              <a:buNone/>
            </a:pPr>
            <a:endParaRPr lang="es-ES" dirty="0"/>
          </a:p>
          <a:p>
            <a:pPr marL="0" indent="0">
              <a:buNone/>
            </a:pPr>
            <a:endParaRPr lang="es-ES" dirty="0"/>
          </a:p>
        </p:txBody>
      </p:sp>
      <p:pic>
        <p:nvPicPr>
          <p:cNvPr id="4" name="Imagen 3">
            <a:extLst>
              <a:ext uri="{FF2B5EF4-FFF2-40B4-BE49-F238E27FC236}">
                <a16:creationId xmlns="" xmlns:a16="http://schemas.microsoft.com/office/drawing/2014/main" id="{E4A04F1C-0B86-4C28-BAC3-6224F3E00154}"/>
              </a:ext>
            </a:extLst>
          </p:cNvPr>
          <p:cNvPicPr>
            <a:picLocks noChangeAspect="1"/>
          </p:cNvPicPr>
          <p:nvPr/>
        </p:nvPicPr>
        <p:blipFill>
          <a:blip r:embed="rId2"/>
          <a:stretch>
            <a:fillRect/>
          </a:stretch>
        </p:blipFill>
        <p:spPr>
          <a:xfrm rot="19822558">
            <a:off x="-98475" y="199347"/>
            <a:ext cx="1896020" cy="1920406"/>
          </a:xfrm>
          <a:prstGeom prst="rect">
            <a:avLst/>
          </a:prstGeom>
        </p:spPr>
      </p:pic>
    </p:spTree>
    <p:extLst>
      <p:ext uri="{BB962C8B-B14F-4D97-AF65-F5344CB8AC3E}">
        <p14:creationId xmlns:p14="http://schemas.microsoft.com/office/powerpoint/2010/main" val="886138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52888" y="984738"/>
            <a:ext cx="9211734" cy="5632311"/>
          </a:xfrm>
          <a:prstGeom prst="rect">
            <a:avLst/>
          </a:prstGeom>
          <a:solidFill>
            <a:schemeClr val="accent1">
              <a:lumMod val="40000"/>
              <a:lumOff val="60000"/>
            </a:schemeClr>
          </a:solidFill>
        </p:spPr>
        <p:txBody>
          <a:bodyPr wrap="square" rtlCol="0">
            <a:spAutoFit/>
          </a:bodyPr>
          <a:lstStyle/>
          <a:p>
            <a:pPr algn="just"/>
            <a:r>
              <a:rPr lang="es-ES" sz="3000" dirty="0">
                <a:solidFill>
                  <a:prstClr val="white"/>
                </a:solidFill>
              </a:rPr>
              <a:t>«</a:t>
            </a:r>
            <a:r>
              <a:rPr lang="es-ES" sz="3000" dirty="0"/>
              <a:t>Por consiguiente, lo que determina la magnitud de valor de un objeto no es más que la cantidad de trabajo socialmente necesaria, o sea el </a:t>
            </a:r>
            <a:r>
              <a:rPr lang="es-ES" sz="3000" dirty="0">
                <a:solidFill>
                  <a:srgbClr val="FF0000"/>
                </a:solidFill>
              </a:rPr>
              <a:t>tiempo de trabajo socialmente necesario </a:t>
            </a:r>
            <a:r>
              <a:rPr lang="es-ES" sz="3000" dirty="0"/>
              <a:t>para su producción . Para estos efectos, cada mercancía se considera como un ejemplar medio de su especie. </a:t>
            </a:r>
            <a:r>
              <a:rPr lang="es-ES" sz="3000" dirty="0">
                <a:solidFill>
                  <a:srgbClr val="C00000"/>
                </a:solidFill>
              </a:rPr>
              <a:t>Mercancías que encierran cantidades de trabajo iguales o que pueden ser producidas en el mismo tiempo de trabajo representan, por tanto, la misma magnitud de valor.»</a:t>
            </a:r>
          </a:p>
          <a:p>
            <a:pPr algn="just"/>
            <a:r>
              <a:rPr lang="es-ES" sz="3000" dirty="0"/>
              <a:t>                                </a:t>
            </a:r>
          </a:p>
          <a:p>
            <a:pPr algn="just"/>
            <a:r>
              <a:rPr lang="es-ES" sz="3000" dirty="0"/>
              <a:t>  Marx. El Capital. Tomo I. p 29. </a:t>
            </a:r>
          </a:p>
          <a:p>
            <a:pPr algn="just"/>
            <a:endParaRPr lang="es-ES" sz="3000" dirty="0"/>
          </a:p>
        </p:txBody>
      </p:sp>
      <p:pic>
        <p:nvPicPr>
          <p:cNvPr id="3" name="Imagen 2">
            <a:extLst>
              <a:ext uri="{FF2B5EF4-FFF2-40B4-BE49-F238E27FC236}">
                <a16:creationId xmlns="" xmlns:a16="http://schemas.microsoft.com/office/drawing/2014/main" id="{B9BD80B2-D12A-4D0A-9793-93AFC23992F3}"/>
              </a:ext>
            </a:extLst>
          </p:cNvPr>
          <p:cNvPicPr>
            <a:picLocks noChangeAspect="1"/>
          </p:cNvPicPr>
          <p:nvPr/>
        </p:nvPicPr>
        <p:blipFill>
          <a:blip r:embed="rId2"/>
          <a:stretch>
            <a:fillRect/>
          </a:stretch>
        </p:blipFill>
        <p:spPr>
          <a:xfrm>
            <a:off x="327378" y="462844"/>
            <a:ext cx="1913206" cy="159729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227557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5236" y="253219"/>
            <a:ext cx="9018563" cy="1437470"/>
          </a:xfrm>
        </p:spPr>
        <p:txBody>
          <a:bodyPr>
            <a:normAutofit fontScale="90000"/>
          </a:bodyPr>
          <a:lstStyle/>
          <a:p>
            <a:r>
              <a:rPr lang="es-ES" sz="3100" dirty="0"/>
              <a:t>Por tanto, el mercado se encuentra en un estado de equilibrio.</a:t>
            </a:r>
            <a:r>
              <a:rPr lang="es-ES" dirty="0"/>
              <a:t/>
            </a:r>
            <a:br>
              <a:rPr lang="es-ES" dirty="0"/>
            </a:br>
            <a:endParaRPr lang="es-ES" dirty="0"/>
          </a:p>
        </p:txBody>
      </p:sp>
      <p:sp>
        <p:nvSpPr>
          <p:cNvPr id="3" name="2 Marcador de contenido"/>
          <p:cNvSpPr>
            <a:spLocks noGrp="1"/>
          </p:cNvSpPr>
          <p:nvPr>
            <p:ph idx="1"/>
          </p:nvPr>
        </p:nvSpPr>
        <p:spPr>
          <a:xfrm>
            <a:off x="706583" y="1628800"/>
            <a:ext cx="10349344" cy="4536504"/>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es-ES" b="1" dirty="0"/>
              <a:t>Tiempo de Trabajo (TT):</a:t>
            </a:r>
            <a:r>
              <a:rPr lang="es-ES" dirty="0"/>
              <a:t> Es la medida de la cantidad estudiada.</a:t>
            </a:r>
          </a:p>
          <a:p>
            <a:pPr algn="just"/>
            <a:r>
              <a:rPr lang="es-ES" b="1" dirty="0"/>
              <a:t>Socialmente S :</a:t>
            </a:r>
            <a:r>
              <a:rPr lang="es-ES" dirty="0"/>
              <a:t> Significa que los Gastos de Trabajo lo determinan los productores en su conjunto y no uno aislado.</a:t>
            </a:r>
          </a:p>
          <a:p>
            <a:pPr algn="just"/>
            <a:r>
              <a:rPr lang="es-ES" b="1" dirty="0"/>
              <a:t>Necesario N: </a:t>
            </a:r>
            <a:r>
              <a:rPr lang="es-ES" dirty="0"/>
              <a:t>Es el trabajo que representa </a:t>
            </a:r>
            <a:r>
              <a:rPr lang="es-ES" dirty="0">
                <a:solidFill>
                  <a:srgbClr val="FF0000"/>
                </a:solidFill>
              </a:rPr>
              <a:t>la media social, es decir el que se requiere para producir un valor de uso cualquiera en las condiciones normales</a:t>
            </a:r>
            <a:r>
              <a:rPr lang="es-ES" dirty="0"/>
              <a:t>, con un grado medio de destreza e intensidad del trabajo en correspondencia con cada nivel de desarrollo de las fuerzas productivas de alcanzado por la sociedad. </a:t>
            </a:r>
          </a:p>
          <a:p>
            <a:endParaRPr lang="es-ES" dirty="0"/>
          </a:p>
        </p:txBody>
      </p:sp>
      <p:pic>
        <p:nvPicPr>
          <p:cNvPr id="4" name="Imagen 3">
            <a:extLst>
              <a:ext uri="{FF2B5EF4-FFF2-40B4-BE49-F238E27FC236}">
                <a16:creationId xmlns="" xmlns:a16="http://schemas.microsoft.com/office/drawing/2014/main" id="{DF293911-C4B9-46D7-A61B-42364F7EAC13}"/>
              </a:ext>
            </a:extLst>
          </p:cNvPr>
          <p:cNvPicPr>
            <a:picLocks noChangeAspect="1"/>
          </p:cNvPicPr>
          <p:nvPr/>
        </p:nvPicPr>
        <p:blipFill>
          <a:blip r:embed="rId2"/>
          <a:stretch>
            <a:fillRect/>
          </a:stretch>
        </p:blipFill>
        <p:spPr>
          <a:xfrm rot="19750300">
            <a:off x="-307235" y="-18546"/>
            <a:ext cx="1896020" cy="1920406"/>
          </a:xfrm>
          <a:prstGeom prst="rect">
            <a:avLst/>
          </a:prstGeom>
        </p:spPr>
      </p:pic>
    </p:spTree>
    <p:extLst>
      <p:ext uri="{BB962C8B-B14F-4D97-AF65-F5344CB8AC3E}">
        <p14:creationId xmlns:p14="http://schemas.microsoft.com/office/powerpoint/2010/main" val="1154245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09291" y="407963"/>
            <a:ext cx="6752493" cy="1282725"/>
          </a:xfrm>
          <a:ln>
            <a:solidFill>
              <a:srgbClr val="FF0000"/>
            </a:solidFill>
          </a:ln>
        </p:spPr>
        <p:txBody>
          <a:bodyPr>
            <a:normAutofit/>
          </a:bodyPr>
          <a:lstStyle/>
          <a:p>
            <a:r>
              <a:rPr lang="es-ES" b="1" dirty="0"/>
              <a:t>Surgimiento del mercado</a:t>
            </a:r>
          </a:p>
        </p:txBody>
      </p:sp>
      <p:sp>
        <p:nvSpPr>
          <p:cNvPr id="3" name="2 Marcador de contenido"/>
          <p:cNvSpPr>
            <a:spLocks noGrp="1"/>
          </p:cNvSpPr>
          <p:nvPr>
            <p:ph idx="1"/>
          </p:nvPr>
        </p:nvSpPr>
        <p:spPr>
          <a:xfrm>
            <a:off x="838200" y="2419643"/>
            <a:ext cx="10515600" cy="3757320"/>
          </a:xfrm>
          <a:solidFill>
            <a:schemeClr val="accent1">
              <a:lumMod val="40000"/>
              <a:lumOff val="60000"/>
            </a:schemeClr>
          </a:solidFill>
        </p:spPr>
        <p:txBody>
          <a:bodyPr>
            <a:normAutofit fontScale="92500" lnSpcReduction="20000"/>
          </a:bodyPr>
          <a:lstStyle/>
          <a:p>
            <a:pPr algn="just"/>
            <a:endParaRPr lang="es-ES" sz="2400" dirty="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Esta ligado a la evolución de la producción mercantil, la generación de excedente económico y el proceso de intercambio.        </a:t>
            </a:r>
            <a:r>
              <a:rPr lang="es-ES" sz="2400" b="1" dirty="0">
                <a:latin typeface="Arial" panose="020B0604020202020204" pitchFamily="34" charset="0"/>
                <a:cs typeface="Arial" panose="020B0604020202020204" pitchFamily="34" charset="0"/>
              </a:rPr>
              <a:t>Sus elementos esenciales son</a:t>
            </a:r>
            <a:r>
              <a:rPr lang="es-ES" sz="2400" dirty="0">
                <a:latin typeface="Arial" panose="020B0604020202020204" pitchFamily="34" charset="0"/>
                <a:cs typeface="Arial" panose="020B0604020202020204" pitchFamily="34" charset="0"/>
              </a:rPr>
              <a:t>: la </a:t>
            </a:r>
            <a:r>
              <a:rPr lang="es-ES" sz="2400" b="1" i="1" u="sng" dirty="0">
                <a:latin typeface="Arial" panose="020B0604020202020204" pitchFamily="34" charset="0"/>
                <a:cs typeface="Arial" panose="020B0604020202020204" pitchFamily="34" charset="0"/>
              </a:rPr>
              <a:t>oferta</a:t>
            </a:r>
            <a:r>
              <a:rPr lang="es-ES" sz="2400" dirty="0">
                <a:latin typeface="Arial" panose="020B0604020202020204" pitchFamily="34" charset="0"/>
                <a:cs typeface="Arial" panose="020B0604020202020204" pitchFamily="34" charset="0"/>
              </a:rPr>
              <a:t>, la </a:t>
            </a:r>
            <a:r>
              <a:rPr lang="es-ES" sz="2400" b="1" i="1" u="sng" dirty="0">
                <a:latin typeface="Arial" panose="020B0604020202020204" pitchFamily="34" charset="0"/>
                <a:cs typeface="Arial" panose="020B0604020202020204" pitchFamily="34" charset="0"/>
              </a:rPr>
              <a:t>demanda</a:t>
            </a:r>
            <a:r>
              <a:rPr lang="es-ES" sz="2400" dirty="0">
                <a:latin typeface="Arial" panose="020B0604020202020204" pitchFamily="34" charset="0"/>
                <a:cs typeface="Arial" panose="020B0604020202020204" pitchFamily="34" charset="0"/>
              </a:rPr>
              <a:t>, las </a:t>
            </a:r>
            <a:r>
              <a:rPr lang="es-ES" sz="2400" b="1" i="1" u="sng" dirty="0">
                <a:latin typeface="Arial" panose="020B0604020202020204" pitchFamily="34" charset="0"/>
                <a:cs typeface="Arial" panose="020B0604020202020204" pitchFamily="34" charset="0"/>
              </a:rPr>
              <a:t>mercancías</a:t>
            </a:r>
            <a:r>
              <a:rPr lang="es-ES" sz="2400" dirty="0">
                <a:latin typeface="Arial" panose="020B0604020202020204" pitchFamily="34" charset="0"/>
                <a:cs typeface="Arial" panose="020B0604020202020204" pitchFamily="34" charset="0"/>
              </a:rPr>
              <a:t> y los </a:t>
            </a:r>
            <a:r>
              <a:rPr lang="es-ES" sz="2400" b="1" i="1" u="sng" dirty="0">
                <a:latin typeface="Arial" panose="020B0604020202020204" pitchFamily="34" charset="0"/>
                <a:cs typeface="Arial" panose="020B0604020202020204" pitchFamily="34" charset="0"/>
              </a:rPr>
              <a:t>precios</a:t>
            </a:r>
            <a:r>
              <a:rPr lang="es-ES" sz="2400" dirty="0">
                <a:latin typeface="Arial" panose="020B0604020202020204" pitchFamily="34" charset="0"/>
                <a:cs typeface="Arial" panose="020B0604020202020204" pitchFamily="34" charset="0"/>
              </a:rPr>
              <a:t> .                        </a:t>
            </a:r>
          </a:p>
          <a:p>
            <a:pPr algn="just"/>
            <a:endParaRPr lang="es-ES" sz="2400" dirty="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pPr algn="just"/>
            <a:r>
              <a:rPr lang="es-ES" sz="3000" dirty="0">
                <a:solidFill>
                  <a:srgbClr val="C00000"/>
                </a:solidFill>
                <a:latin typeface="Arial" panose="020B0604020202020204" pitchFamily="34" charset="0"/>
                <a:cs typeface="Arial" panose="020B0604020202020204" pitchFamily="34" charset="0"/>
              </a:rPr>
              <a:t>La </a:t>
            </a:r>
            <a:r>
              <a:rPr lang="es-ES" sz="3000" u="sng" dirty="0">
                <a:solidFill>
                  <a:srgbClr val="C00000"/>
                </a:solidFill>
                <a:latin typeface="Arial" panose="020B0604020202020204" pitchFamily="34" charset="0"/>
                <a:cs typeface="Arial" panose="020B0604020202020204" pitchFamily="34" charset="0"/>
              </a:rPr>
              <a:t>ley fundamental </a:t>
            </a:r>
            <a:r>
              <a:rPr lang="es-ES" sz="3000" dirty="0">
                <a:solidFill>
                  <a:srgbClr val="C00000"/>
                </a:solidFill>
                <a:latin typeface="Arial" panose="020B0604020202020204" pitchFamily="34" charset="0"/>
                <a:cs typeface="Arial" panose="020B0604020202020204" pitchFamily="34" charset="0"/>
              </a:rPr>
              <a:t>que rige el mercado es la </a:t>
            </a:r>
            <a:r>
              <a:rPr lang="es-ES" sz="3000" b="1" i="1" u="sng" dirty="0">
                <a:solidFill>
                  <a:srgbClr val="C00000"/>
                </a:solidFill>
                <a:latin typeface="Arial" panose="020B0604020202020204" pitchFamily="34" charset="0"/>
                <a:cs typeface="Arial" panose="020B0604020202020204" pitchFamily="34" charset="0"/>
              </a:rPr>
              <a:t>Ley del Valor o ley de los precios</a:t>
            </a:r>
            <a:r>
              <a:rPr lang="es-ES" sz="3000" dirty="0">
                <a:solidFill>
                  <a:srgbClr val="C00000"/>
                </a:solidFill>
                <a:latin typeface="Arial" panose="020B0604020202020204" pitchFamily="34" charset="0"/>
                <a:cs typeface="Arial" panose="020B0604020202020204" pitchFamily="34" charset="0"/>
              </a:rPr>
              <a:t>, la cual aparece en la superficie como la ley de la oferta y la demanda</a:t>
            </a:r>
            <a:r>
              <a:rPr lang="es-ES" sz="2400" dirty="0">
                <a:latin typeface="Arial" panose="020B0604020202020204" pitchFamily="34" charset="0"/>
                <a:cs typeface="Arial" panose="020B0604020202020204" pitchFamily="34" charset="0"/>
              </a:rPr>
              <a:t>.</a:t>
            </a:r>
          </a:p>
        </p:txBody>
      </p:sp>
      <p:pic>
        <p:nvPicPr>
          <p:cNvPr id="4" name="Imagen 3">
            <a:extLst>
              <a:ext uri="{FF2B5EF4-FFF2-40B4-BE49-F238E27FC236}">
                <a16:creationId xmlns="" xmlns:a16="http://schemas.microsoft.com/office/drawing/2014/main" id="{D7B6E062-9150-4C3B-BC95-C5CE6E3432AA}"/>
              </a:ext>
            </a:extLst>
          </p:cNvPr>
          <p:cNvPicPr>
            <a:picLocks noChangeAspect="1"/>
          </p:cNvPicPr>
          <p:nvPr/>
        </p:nvPicPr>
        <p:blipFill>
          <a:blip r:embed="rId2"/>
          <a:stretch>
            <a:fillRect/>
          </a:stretch>
        </p:blipFill>
        <p:spPr>
          <a:xfrm>
            <a:off x="945267" y="134760"/>
            <a:ext cx="1896020" cy="1920406"/>
          </a:xfrm>
          <a:prstGeom prst="rect">
            <a:avLst/>
          </a:prstGeom>
        </p:spPr>
      </p:pic>
    </p:spTree>
    <p:extLst>
      <p:ext uri="{BB962C8B-B14F-4D97-AF65-F5344CB8AC3E}">
        <p14:creationId xmlns:p14="http://schemas.microsoft.com/office/powerpoint/2010/main" val="34407475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AutoShape 2"/>
          <p:cNvSpPr>
            <a:spLocks noChangeArrowheads="1"/>
          </p:cNvSpPr>
          <p:nvPr/>
        </p:nvSpPr>
        <p:spPr bwMode="auto">
          <a:xfrm>
            <a:off x="271975" y="203420"/>
            <a:ext cx="11648049" cy="4506912"/>
          </a:xfrm>
          <a:prstGeom prst="verticalScroll">
            <a:avLst>
              <a:gd name="adj" fmla="val 8931"/>
            </a:avLst>
          </a:prstGeom>
          <a:solidFill>
            <a:schemeClr val="tx2">
              <a:lumMod val="40000"/>
              <a:lumOff val="60000"/>
            </a:schemeClr>
          </a:solidFill>
          <a:ln w="38100">
            <a:solidFill>
              <a:srgbClr val="FFFF00"/>
            </a:solidFill>
            <a:round/>
            <a:headEnd/>
            <a:tailEnd/>
          </a:ln>
          <a:effectLst/>
        </p:spPr>
        <p:txBody>
          <a:bodyPr lIns="90000" tIns="226800" rIns="90000" bIns="46800" anchor="ctr"/>
          <a:lstStyle/>
          <a:p>
            <a:pPr>
              <a:lnSpc>
                <a:spcPct val="95000"/>
              </a:lnSpc>
            </a:pPr>
            <a:r>
              <a:rPr lang="es-ES" sz="3600" dirty="0">
                <a:latin typeface="Arial" panose="020B0604020202020204" pitchFamily="34" charset="0"/>
              </a:rPr>
              <a:t>Aún hoy, el manantial no se ha agotado y maravilla la claridad y profundidad de juicio de los fundadores del materialismo dialéctico.  Sin conocer </a:t>
            </a:r>
            <a:r>
              <a:rPr lang="es-ES" sz="3600" i="1" dirty="0">
                <a:latin typeface="Arial" panose="020B0604020202020204" pitchFamily="34" charset="0"/>
              </a:rPr>
              <a:t>El Capital</a:t>
            </a:r>
            <a:r>
              <a:rPr lang="es-ES" sz="3600" dirty="0">
                <a:latin typeface="Arial" panose="020B0604020202020204" pitchFamily="34" charset="0"/>
              </a:rPr>
              <a:t> no se es economista en el pleno y honroso sentido de la palabra.</a:t>
            </a:r>
          </a:p>
        </p:txBody>
      </p:sp>
      <p:sp>
        <p:nvSpPr>
          <p:cNvPr id="321539" name="Text Box 3"/>
          <p:cNvSpPr txBox="1">
            <a:spLocks noChangeArrowheads="1"/>
          </p:cNvSpPr>
          <p:nvPr/>
        </p:nvSpPr>
        <p:spPr bwMode="auto">
          <a:xfrm>
            <a:off x="6172199" y="5405311"/>
            <a:ext cx="5405511" cy="1017844"/>
          </a:xfrm>
          <a:prstGeom prst="rect">
            <a:avLst/>
          </a:prstGeom>
          <a:noFill/>
          <a:ln>
            <a:noFill/>
          </a:ln>
          <a:effectLst/>
          <a:extLst>
            <a:ext uri="{909E8E84-426E-40DD-AFC4-6F175D3DCCD1}">
              <a14:hiddenFill xmlns:a14="http://schemas.microsoft.com/office/drawing/2010/main">
                <a:gradFill rotWithShape="0">
                  <a:gsLst>
                    <a:gs pos="0">
                      <a:srgbClr val="FF0000">
                        <a:gamma/>
                        <a:shade val="67451"/>
                        <a:invGamma/>
                      </a:srgbClr>
                    </a:gs>
                    <a:gs pos="50000">
                      <a:srgbClr val="FF0000"/>
                    </a:gs>
                    <a:gs pos="100000">
                      <a:srgbClr val="FF0000">
                        <a:gamma/>
                        <a:shade val="67451"/>
                        <a:invGamma/>
                      </a:srgbClr>
                    </a:gs>
                  </a:gsLst>
                  <a:lin ang="5400000" scaled="1"/>
                </a:gra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125724" dir="18900000" algn="ctr" rotWithShape="0">
                    <a:schemeClr val="tx1"/>
                  </a:outerShdw>
                </a:effectLst>
              </a14:hiddenEffects>
            </a:ext>
          </a:extLst>
        </p:spPr>
        <p:txBody>
          <a:bodyPr wrap="square" lIns="90000" tIns="46800" rIns="90000" bIns="46800" anchor="ctr">
            <a:spAutoFit/>
          </a:bodyPr>
          <a:lstStyle/>
          <a:p>
            <a:pPr>
              <a:spcBef>
                <a:spcPct val="50000"/>
              </a:spcBef>
            </a:pPr>
            <a:r>
              <a:rPr lang="es-ES_tradnl" sz="2400" dirty="0"/>
              <a:t>Ernesto Che Guevara</a:t>
            </a:r>
          </a:p>
          <a:p>
            <a:pPr>
              <a:spcBef>
                <a:spcPct val="50000"/>
              </a:spcBef>
            </a:pPr>
            <a:r>
              <a:rPr lang="es-ES_tradnl" sz="2400" dirty="0"/>
              <a:t>Apuntes críticos a la economía política</a:t>
            </a:r>
            <a:r>
              <a:rPr lang="es-ES_tradnl" dirty="0"/>
              <a:t>.</a:t>
            </a:r>
          </a:p>
        </p:txBody>
      </p:sp>
    </p:spTree>
    <p:extLst>
      <p:ext uri="{BB962C8B-B14F-4D97-AF65-F5344CB8AC3E}">
        <p14:creationId xmlns:p14="http://schemas.microsoft.com/office/powerpoint/2010/main" val="783890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21538"/>
                                        </p:tgtEl>
                                        <p:attrNameLst>
                                          <p:attrName>style.visibility</p:attrName>
                                        </p:attrNameLst>
                                      </p:cBhvr>
                                      <p:to>
                                        <p:strVal val="visible"/>
                                      </p:to>
                                    </p:set>
                                    <p:anim calcmode="lin" valueType="num">
                                      <p:cBhvr>
                                        <p:cTn id="7" dur="2000" fill="hold"/>
                                        <p:tgtEl>
                                          <p:spTgt spid="321538"/>
                                        </p:tgtEl>
                                        <p:attrNameLst>
                                          <p:attrName>ppt_x</p:attrName>
                                        </p:attrNameLst>
                                      </p:cBhvr>
                                      <p:tavLst>
                                        <p:tav tm="0">
                                          <p:val>
                                            <p:strVal val="#ppt_x"/>
                                          </p:val>
                                        </p:tav>
                                        <p:tav tm="100000">
                                          <p:val>
                                            <p:strVal val="#ppt_x"/>
                                          </p:val>
                                        </p:tav>
                                      </p:tavLst>
                                    </p:anim>
                                    <p:anim calcmode="lin" valueType="num">
                                      <p:cBhvr>
                                        <p:cTn id="8" dur="2000" fill="hold"/>
                                        <p:tgtEl>
                                          <p:spTgt spid="321538"/>
                                        </p:tgtEl>
                                        <p:attrNameLst>
                                          <p:attrName>ppt_y</p:attrName>
                                        </p:attrNameLst>
                                      </p:cBhvr>
                                      <p:tavLst>
                                        <p:tav tm="0">
                                          <p:val>
                                            <p:strVal val="#ppt_y-#ppt_h/2"/>
                                          </p:val>
                                        </p:tav>
                                        <p:tav tm="100000">
                                          <p:val>
                                            <p:strVal val="#ppt_y"/>
                                          </p:val>
                                        </p:tav>
                                      </p:tavLst>
                                    </p:anim>
                                    <p:anim calcmode="lin" valueType="num">
                                      <p:cBhvr>
                                        <p:cTn id="9" dur="2000" fill="hold"/>
                                        <p:tgtEl>
                                          <p:spTgt spid="321538"/>
                                        </p:tgtEl>
                                        <p:attrNameLst>
                                          <p:attrName>ppt_w</p:attrName>
                                        </p:attrNameLst>
                                      </p:cBhvr>
                                      <p:tavLst>
                                        <p:tav tm="0">
                                          <p:val>
                                            <p:strVal val="#ppt_w"/>
                                          </p:val>
                                        </p:tav>
                                        <p:tav tm="100000">
                                          <p:val>
                                            <p:strVal val="#ppt_w"/>
                                          </p:val>
                                        </p:tav>
                                      </p:tavLst>
                                    </p:anim>
                                    <p:anim calcmode="lin" valueType="num">
                                      <p:cBhvr>
                                        <p:cTn id="10" dur="2000" fill="hold"/>
                                        <p:tgtEl>
                                          <p:spTgt spid="321538"/>
                                        </p:tgtEl>
                                        <p:attrNameLst>
                                          <p:attrName>ppt_h</p:attrName>
                                        </p:attrNameLst>
                                      </p:cBhvr>
                                      <p:tavLst>
                                        <p:tav tm="0">
                                          <p:val>
                                            <p:fltVal val="0"/>
                                          </p:val>
                                        </p:tav>
                                        <p:tav tm="100000">
                                          <p:val>
                                            <p:strVal val="#ppt_h"/>
                                          </p:val>
                                        </p:tav>
                                      </p:tavLst>
                                    </p:anim>
                                  </p:childTnLst>
                                </p:cTn>
                              </p:par>
                            </p:childTnLst>
                          </p:cTn>
                        </p:par>
                        <p:par>
                          <p:cTn id="11" fill="hold" nodeType="afterGroup">
                            <p:stCondLst>
                              <p:cond delay="2000"/>
                            </p:stCondLst>
                            <p:childTnLst>
                              <p:par>
                                <p:cTn id="12" presetID="9" presetClass="entr" presetSubtype="0" fill="hold" grpId="0" nodeType="afterEffect">
                                  <p:stCondLst>
                                    <p:cond delay="3000"/>
                                  </p:stCondLst>
                                  <p:childTnLst>
                                    <p:set>
                                      <p:cBhvr>
                                        <p:cTn id="13" dur="1" fill="hold">
                                          <p:stCondLst>
                                            <p:cond delay="0"/>
                                          </p:stCondLst>
                                        </p:cTn>
                                        <p:tgtEl>
                                          <p:spTgt spid="321539"/>
                                        </p:tgtEl>
                                        <p:attrNameLst>
                                          <p:attrName>style.visibility</p:attrName>
                                        </p:attrNameLst>
                                      </p:cBhvr>
                                      <p:to>
                                        <p:strVal val="visible"/>
                                      </p:to>
                                    </p:set>
                                    <p:animEffect transition="in" filter="dissolve">
                                      <p:cBhvr>
                                        <p:cTn id="14" dur="500"/>
                                        <p:tgtEl>
                                          <p:spTgt spid="321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8" grpId="0" animBg="1"/>
      <p:bldP spid="32153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FF4696B4-01D1-4899-9D77-C7DA461EEAE5}"/>
              </a:ext>
            </a:extLst>
          </p:cNvPr>
          <p:cNvSpPr txBox="1"/>
          <p:nvPr/>
        </p:nvSpPr>
        <p:spPr>
          <a:xfrm>
            <a:off x="1253067" y="2506133"/>
            <a:ext cx="9518057" cy="830997"/>
          </a:xfrm>
          <a:prstGeom prst="rect">
            <a:avLst/>
          </a:prstGeom>
          <a:noFill/>
          <a:ln w="57150">
            <a:solidFill>
              <a:srgbClr val="00B0F0"/>
            </a:solidFill>
          </a:ln>
        </p:spPr>
        <p:txBody>
          <a:bodyPr wrap="square" rtlCol="0">
            <a:spAutoFit/>
          </a:bodyPr>
          <a:lstStyle/>
          <a:p>
            <a:r>
              <a:rPr lang="es-ES" sz="2400" dirty="0">
                <a:latin typeface="Arial" panose="020B0604020202020204" pitchFamily="34" charset="0"/>
                <a:cs typeface="Arial" panose="020B0604020202020204" pitchFamily="34" charset="0"/>
              </a:rPr>
              <a:t>Ciencia que estudia la producción y la administración de bienes y servicios </a:t>
            </a:r>
          </a:p>
        </p:txBody>
      </p:sp>
      <p:sp>
        <p:nvSpPr>
          <p:cNvPr id="7" name="Rectángulo 6">
            <a:extLst>
              <a:ext uri="{FF2B5EF4-FFF2-40B4-BE49-F238E27FC236}">
                <a16:creationId xmlns="" xmlns:a16="http://schemas.microsoft.com/office/drawing/2014/main" id="{B6D302E4-23A1-45CF-A25E-8D181490385A}"/>
              </a:ext>
            </a:extLst>
          </p:cNvPr>
          <p:cNvSpPr/>
          <p:nvPr/>
        </p:nvSpPr>
        <p:spPr>
          <a:xfrm>
            <a:off x="508001" y="5441244"/>
            <a:ext cx="5746044" cy="1200329"/>
          </a:xfrm>
          <a:prstGeom prst="rect">
            <a:avLst/>
          </a:prstGeom>
        </p:spPr>
        <p:txBody>
          <a:bodyPr wrap="square">
            <a:spAutoFit/>
          </a:bodyPr>
          <a:lstStyle/>
          <a:p>
            <a:pPr algn="just"/>
            <a:r>
              <a:rPr lang="es-ES" sz="2400" dirty="0">
                <a:latin typeface="Arial" panose="020B0604020202020204" pitchFamily="34" charset="0"/>
                <a:cs typeface="Arial" panose="020B0604020202020204" pitchFamily="34" charset="0"/>
              </a:rPr>
              <a:t>Los artículos no se producen para el cambio, sino para el consumo propio dentro de un grupo económico cerrado</a:t>
            </a:r>
          </a:p>
        </p:txBody>
      </p:sp>
      <p:sp>
        <p:nvSpPr>
          <p:cNvPr id="9" name="Rectángulo 8">
            <a:extLst>
              <a:ext uri="{FF2B5EF4-FFF2-40B4-BE49-F238E27FC236}">
                <a16:creationId xmlns="" xmlns:a16="http://schemas.microsoft.com/office/drawing/2014/main" id="{77FF83E9-DF6F-4981-9524-9B7F3BF2E183}"/>
              </a:ext>
            </a:extLst>
          </p:cNvPr>
          <p:cNvSpPr/>
          <p:nvPr/>
        </p:nvSpPr>
        <p:spPr>
          <a:xfrm>
            <a:off x="7044267" y="5291552"/>
            <a:ext cx="4459111" cy="1200329"/>
          </a:xfrm>
          <a:prstGeom prst="rect">
            <a:avLst/>
          </a:prstGeom>
        </p:spPr>
        <p:txBody>
          <a:bodyPr wrap="square">
            <a:spAutoFit/>
          </a:bodyPr>
          <a:lstStyle/>
          <a:p>
            <a:pPr algn="just"/>
            <a:r>
              <a:rPr lang="es-ES" sz="2400" dirty="0">
                <a:latin typeface="Arial" panose="020B0604020202020204" pitchFamily="34" charset="0"/>
                <a:cs typeface="Arial" panose="020B0604020202020204" pitchFamily="34" charset="0"/>
              </a:rPr>
              <a:t>Los productos del trabajo se destinan a la venta en el mercado</a:t>
            </a:r>
          </a:p>
        </p:txBody>
      </p:sp>
      <p:sp>
        <p:nvSpPr>
          <p:cNvPr id="10" name="Diagrama de flujo: terminador 9">
            <a:extLst>
              <a:ext uri="{FF2B5EF4-FFF2-40B4-BE49-F238E27FC236}">
                <a16:creationId xmlns="" xmlns:a16="http://schemas.microsoft.com/office/drawing/2014/main" id="{AC484436-E399-41E9-853C-57C01D29299C}"/>
              </a:ext>
            </a:extLst>
          </p:cNvPr>
          <p:cNvSpPr/>
          <p:nvPr/>
        </p:nvSpPr>
        <p:spPr>
          <a:xfrm>
            <a:off x="3522134" y="183161"/>
            <a:ext cx="4691380" cy="945218"/>
          </a:xfrm>
          <a:prstGeom prst="flowChartTermina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latin typeface="Arial" panose="020B0604020202020204" pitchFamily="34" charset="0"/>
                <a:cs typeface="Arial" panose="020B0604020202020204" pitchFamily="34" charset="0"/>
              </a:rPr>
              <a:t>    ECONOMÍA</a:t>
            </a:r>
            <a:r>
              <a:rPr lang="es-ES" sz="2800" dirty="0"/>
              <a:t>  	  </a:t>
            </a:r>
          </a:p>
        </p:txBody>
      </p:sp>
      <p:sp>
        <p:nvSpPr>
          <p:cNvPr id="11" name="Globo: flecha hacia abajo 10">
            <a:extLst>
              <a:ext uri="{FF2B5EF4-FFF2-40B4-BE49-F238E27FC236}">
                <a16:creationId xmlns="" xmlns:a16="http://schemas.microsoft.com/office/drawing/2014/main" id="{4997406E-9685-4653-8B3B-BB85C2CB9034}"/>
              </a:ext>
            </a:extLst>
          </p:cNvPr>
          <p:cNvSpPr/>
          <p:nvPr/>
        </p:nvSpPr>
        <p:spPr>
          <a:xfrm>
            <a:off x="5554895" y="1367936"/>
            <a:ext cx="914400" cy="914400"/>
          </a:xfrm>
          <a:prstGeom prst="downArrowCallout">
            <a:avLst/>
          </a:prstGeom>
          <a:effectLst>
            <a:softEdge rad="31750"/>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curvada hacia la derecha 11">
            <a:extLst>
              <a:ext uri="{FF2B5EF4-FFF2-40B4-BE49-F238E27FC236}">
                <a16:creationId xmlns="" xmlns:a16="http://schemas.microsoft.com/office/drawing/2014/main" id="{5EA53651-44A3-4AE1-B545-3AB4E51EADF9}"/>
              </a:ext>
            </a:extLst>
          </p:cNvPr>
          <p:cNvSpPr/>
          <p:nvPr/>
        </p:nvSpPr>
        <p:spPr>
          <a:xfrm rot="1014509">
            <a:off x="176681" y="294776"/>
            <a:ext cx="2189702" cy="3975121"/>
          </a:xfrm>
          <a:prstGeom prst="curvedRightArrow">
            <a:avLst>
              <a:gd name="adj1" fmla="val 15981"/>
              <a:gd name="adj2" fmla="val 43409"/>
              <a:gd name="adj3" fmla="val 24759"/>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Flecha: curvada hacia la izquierda 12">
            <a:extLst>
              <a:ext uri="{FF2B5EF4-FFF2-40B4-BE49-F238E27FC236}">
                <a16:creationId xmlns="" xmlns:a16="http://schemas.microsoft.com/office/drawing/2014/main" id="{D2CFD13A-365E-44CD-B4C2-6152CEC2124B}"/>
              </a:ext>
            </a:extLst>
          </p:cNvPr>
          <p:cNvSpPr/>
          <p:nvPr/>
        </p:nvSpPr>
        <p:spPr>
          <a:xfrm rot="20910505">
            <a:off x="9691331" y="487268"/>
            <a:ext cx="2312522" cy="4037731"/>
          </a:xfrm>
          <a:prstGeom prst="curvedLeftArrow">
            <a:avLst>
              <a:gd name="adj1" fmla="val 16475"/>
              <a:gd name="adj2" fmla="val 56236"/>
              <a:gd name="adj3" fmla="val 25000"/>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Diagrama de flujo: conector fuera de página 13">
            <a:extLst>
              <a:ext uri="{FF2B5EF4-FFF2-40B4-BE49-F238E27FC236}">
                <a16:creationId xmlns="" xmlns:a16="http://schemas.microsoft.com/office/drawing/2014/main" id="{9321A947-616F-4E0F-932A-38CFB0045AC3}"/>
              </a:ext>
            </a:extLst>
          </p:cNvPr>
          <p:cNvSpPr/>
          <p:nvPr/>
        </p:nvSpPr>
        <p:spPr>
          <a:xfrm rot="10800000" flipV="1">
            <a:off x="2002038" y="3789622"/>
            <a:ext cx="2626406" cy="1501079"/>
          </a:xfrm>
          <a:prstGeom prst="flowChartOffpageConnector">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Arial" panose="020B0604020202020204" pitchFamily="34" charset="0"/>
                <a:cs typeface="Arial" panose="020B0604020202020204" pitchFamily="34" charset="0"/>
              </a:rPr>
              <a:t>Economía  Natural</a:t>
            </a:r>
          </a:p>
        </p:txBody>
      </p:sp>
      <p:sp>
        <p:nvSpPr>
          <p:cNvPr id="15" name="Diagrama de flujo: conector fuera de página 14">
            <a:extLst>
              <a:ext uri="{FF2B5EF4-FFF2-40B4-BE49-F238E27FC236}">
                <a16:creationId xmlns="" xmlns:a16="http://schemas.microsoft.com/office/drawing/2014/main" id="{43B2F65B-83F6-442E-B562-A4BAAF2AF766}"/>
              </a:ext>
            </a:extLst>
          </p:cNvPr>
          <p:cNvSpPr/>
          <p:nvPr/>
        </p:nvSpPr>
        <p:spPr>
          <a:xfrm>
            <a:off x="7120735" y="3890880"/>
            <a:ext cx="2739145" cy="1399821"/>
          </a:xfrm>
          <a:prstGeom prst="flowChartOffpageConnector">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Arial" panose="020B0604020202020204" pitchFamily="34" charset="0"/>
                <a:cs typeface="Arial" panose="020B0604020202020204" pitchFamily="34" charset="0"/>
              </a:rPr>
              <a:t>Economía          Mercantil </a:t>
            </a:r>
          </a:p>
        </p:txBody>
      </p:sp>
    </p:spTree>
    <p:extLst>
      <p:ext uri="{BB962C8B-B14F-4D97-AF65-F5344CB8AC3E}">
        <p14:creationId xmlns:p14="http://schemas.microsoft.com/office/powerpoint/2010/main" val="8010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DE86FFF2-2740-4990-B387-5110707C29C2}"/>
              </a:ext>
            </a:extLst>
          </p:cNvPr>
          <p:cNvSpPr/>
          <p:nvPr/>
        </p:nvSpPr>
        <p:spPr>
          <a:xfrm>
            <a:off x="886176" y="2399308"/>
            <a:ext cx="10001955" cy="1569660"/>
          </a:xfrm>
          <a:prstGeom prst="rect">
            <a:avLst/>
          </a:prstGeom>
          <a:ln w="76200">
            <a:solidFill>
              <a:srgbClr val="0070C0"/>
            </a:solidFill>
          </a:ln>
        </p:spPr>
        <p:txBody>
          <a:bodyPr wrap="square">
            <a:spAutoFit/>
          </a:bodyPr>
          <a:lstStyle/>
          <a:p>
            <a:pPr algn="ctr"/>
            <a:r>
              <a:rPr lang="es-ES" sz="2400" dirty="0">
                <a:latin typeface="Arial" panose="020B0604020202020204" pitchFamily="34" charset="0"/>
                <a:cs typeface="Arial" panose="020B0604020202020204" pitchFamily="34" charset="0"/>
              </a:rPr>
              <a:t>Ciencia que trata del desarrollo de las relaciones sociales de producción. Estudia las leyes económicas que rigen la producción, la distribución, el cambio y el consumo de los bienes materiales en la sociedad humana, en los diversos estadios de su desarrollo</a:t>
            </a:r>
          </a:p>
        </p:txBody>
      </p:sp>
      <p:sp>
        <p:nvSpPr>
          <p:cNvPr id="5" name="Rectángulo 4">
            <a:extLst>
              <a:ext uri="{FF2B5EF4-FFF2-40B4-BE49-F238E27FC236}">
                <a16:creationId xmlns="" xmlns:a16="http://schemas.microsoft.com/office/drawing/2014/main" id="{C3DAC5D4-6752-4EBD-B415-8CD88EAA900A}"/>
              </a:ext>
            </a:extLst>
          </p:cNvPr>
          <p:cNvSpPr/>
          <p:nvPr/>
        </p:nvSpPr>
        <p:spPr>
          <a:xfrm rot="10800000" flipV="1">
            <a:off x="3736621" y="4977220"/>
            <a:ext cx="4301067" cy="830997"/>
          </a:xfrm>
          <a:prstGeom prst="rect">
            <a:avLst/>
          </a:prstGeom>
          <a:scene3d>
            <a:camera prst="orthographicFront"/>
            <a:lightRig rig="threePt" dir="t"/>
          </a:scene3d>
          <a:sp3d>
            <a:bevelT w="139700" h="139700" prst="divot"/>
          </a:sp3d>
        </p:spPr>
        <p:txBody>
          <a:bodyPr wrap="square">
            <a:spAutoFit/>
          </a:bodyPr>
          <a:lstStyle/>
          <a:p>
            <a:r>
              <a:rPr lang="es-ES" sz="2400" dirty="0">
                <a:latin typeface="Arial" panose="020B0604020202020204" pitchFamily="34" charset="0"/>
                <a:cs typeface="Arial" panose="020B0604020202020204" pitchFamily="34" charset="0"/>
              </a:rPr>
              <a:t>La economía política es una ciencia histórica. </a:t>
            </a:r>
          </a:p>
        </p:txBody>
      </p:sp>
      <p:sp>
        <p:nvSpPr>
          <p:cNvPr id="6" name="Diagrama de flujo: proceso alternativo 5">
            <a:extLst>
              <a:ext uri="{FF2B5EF4-FFF2-40B4-BE49-F238E27FC236}">
                <a16:creationId xmlns="" xmlns:a16="http://schemas.microsoft.com/office/drawing/2014/main" id="{03E2D217-5E4A-4963-A7ED-8967B03EE656}"/>
              </a:ext>
            </a:extLst>
          </p:cNvPr>
          <p:cNvSpPr/>
          <p:nvPr/>
        </p:nvSpPr>
        <p:spPr>
          <a:xfrm>
            <a:off x="2935111" y="406400"/>
            <a:ext cx="5102578" cy="1003732"/>
          </a:xfrm>
          <a:prstGeom prst="flowChartAlternateProcess">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latin typeface="Arial" panose="020B0604020202020204" pitchFamily="34" charset="0"/>
                <a:cs typeface="Arial" panose="020B0604020202020204" pitchFamily="34" charset="0"/>
              </a:rPr>
              <a:t>ECONOMÍA POLÍTICA</a:t>
            </a:r>
          </a:p>
        </p:txBody>
      </p:sp>
      <p:sp>
        <p:nvSpPr>
          <p:cNvPr id="7" name="Flecha: a la derecha con bandas 6">
            <a:extLst>
              <a:ext uri="{FF2B5EF4-FFF2-40B4-BE49-F238E27FC236}">
                <a16:creationId xmlns="" xmlns:a16="http://schemas.microsoft.com/office/drawing/2014/main" id="{BD4BB66E-0419-4364-BB76-4D0419E319FF}"/>
              </a:ext>
            </a:extLst>
          </p:cNvPr>
          <p:cNvSpPr/>
          <p:nvPr/>
        </p:nvSpPr>
        <p:spPr>
          <a:xfrm rot="5400000">
            <a:off x="5394496" y="1636090"/>
            <a:ext cx="668440" cy="484632"/>
          </a:xfrm>
          <a:prstGeom prst="stripedRightArrow">
            <a:avLst/>
          </a:prstGeom>
          <a:solidFill>
            <a:schemeClr val="bg2"/>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 xmlns:a16="http://schemas.microsoft.com/office/drawing/2014/main" id="{C417C296-83EC-40A1-BBFA-166F62311509}"/>
              </a:ext>
            </a:extLst>
          </p:cNvPr>
          <p:cNvSpPr/>
          <p:nvPr/>
        </p:nvSpPr>
        <p:spPr>
          <a:xfrm>
            <a:off x="327380" y="4377056"/>
            <a:ext cx="2788354" cy="2246769"/>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algn="ctr"/>
            <a:r>
              <a:rPr lang="es-ES" sz="2000" dirty="0">
                <a:latin typeface="Arial" panose="020B0604020202020204" pitchFamily="34" charset="0"/>
                <a:cs typeface="Arial" panose="020B0604020202020204" pitchFamily="34" charset="0"/>
              </a:rPr>
              <a:t>Revela las condiciones y causas del origen, evolución y cambio de unas formas sociales de producción por otras, más progresivas. </a:t>
            </a:r>
          </a:p>
        </p:txBody>
      </p:sp>
      <p:sp>
        <p:nvSpPr>
          <p:cNvPr id="9" name="Rectángulo 8">
            <a:extLst>
              <a:ext uri="{FF2B5EF4-FFF2-40B4-BE49-F238E27FC236}">
                <a16:creationId xmlns="" xmlns:a16="http://schemas.microsoft.com/office/drawing/2014/main" id="{2320C88C-0585-4156-8CF9-6D026BEE3C1F}"/>
              </a:ext>
            </a:extLst>
          </p:cNvPr>
          <p:cNvSpPr/>
          <p:nvPr/>
        </p:nvSpPr>
        <p:spPr>
          <a:xfrm>
            <a:off x="8218309" y="4223167"/>
            <a:ext cx="3646310" cy="255454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a:spAutoFit/>
          </a:bodyPr>
          <a:lstStyle/>
          <a:p>
            <a:pPr algn="ctr"/>
            <a:r>
              <a:rPr lang="es-ES" sz="2000" dirty="0">
                <a:latin typeface="Arial" panose="020B0604020202020204" pitchFamily="34" charset="0"/>
                <a:cs typeface="Arial" panose="020B0604020202020204" pitchFamily="34" charset="0"/>
              </a:rPr>
              <a:t>La economía política roza los intereses económicos y políticos fundamentales de los hombres, de las diversas clases de la sociedad y, en las formaciones antagónicas de clase, es campo de una aguda lucha clasista</a:t>
            </a:r>
          </a:p>
        </p:txBody>
      </p:sp>
    </p:spTree>
    <p:extLst>
      <p:ext uri="{BB962C8B-B14F-4D97-AF65-F5344CB8AC3E}">
        <p14:creationId xmlns:p14="http://schemas.microsoft.com/office/powerpoint/2010/main" val="16370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CB874053-97C9-42B9-83E3-787B410948AD}"/>
              </a:ext>
            </a:extLst>
          </p:cNvPr>
          <p:cNvSpPr/>
          <p:nvPr/>
        </p:nvSpPr>
        <p:spPr>
          <a:xfrm>
            <a:off x="756357" y="3741888"/>
            <a:ext cx="10713155" cy="1569660"/>
          </a:xfrm>
          <a:prstGeom prst="rect">
            <a:avLst/>
          </a:prstGeom>
          <a:blipFill>
            <a:blip r:embed="rId2"/>
            <a:tile tx="0" ty="0" sx="100000" sy="100000" flip="none" algn="tl"/>
          </a:blipFill>
          <a:ln>
            <a:solidFill>
              <a:schemeClr val="accent1">
                <a:lumMod val="75000"/>
              </a:schemeClr>
            </a:solidFill>
          </a:ln>
        </p:spPr>
        <p:txBody>
          <a:bodyPr wrap="square">
            <a:spAutoFit/>
          </a:bodyPr>
          <a:lstStyle/>
          <a:p>
            <a:r>
              <a:rPr lang="es-ES" sz="2400" dirty="0">
                <a:latin typeface="Arial" panose="020B0604020202020204" pitchFamily="34" charset="0"/>
                <a:cs typeface="Arial" panose="020B0604020202020204" pitchFamily="34" charset="0"/>
              </a:rPr>
              <a:t>Estudia y desentraña las leyes que presiden el desarrollo de tales relaciones en estrecha conexión y acción recíproca con las fuerzas productiva, fuerzas que, en unidad con las relaciones de producción, constituyen el modo de producción  de una determinada formación económico social </a:t>
            </a:r>
          </a:p>
        </p:txBody>
      </p:sp>
      <p:sp>
        <p:nvSpPr>
          <p:cNvPr id="6" name="Rectángulo 5">
            <a:extLst>
              <a:ext uri="{FF2B5EF4-FFF2-40B4-BE49-F238E27FC236}">
                <a16:creationId xmlns="" xmlns:a16="http://schemas.microsoft.com/office/drawing/2014/main" id="{42FD24BB-5768-4092-9236-E9385661666B}"/>
              </a:ext>
            </a:extLst>
          </p:cNvPr>
          <p:cNvSpPr/>
          <p:nvPr/>
        </p:nvSpPr>
        <p:spPr>
          <a:xfrm>
            <a:off x="1093022" y="5568926"/>
            <a:ext cx="10713155" cy="1200329"/>
          </a:xfrm>
          <a:prstGeom prst="rect">
            <a:avLst/>
          </a:prstGeom>
          <a:blipFill>
            <a:blip r:embed="rId2"/>
            <a:tile tx="0" ty="0" sx="100000" sy="100000" flip="none" algn="tl"/>
          </a:blipFill>
          <a:ln>
            <a:solidFill>
              <a:schemeClr val="accent1">
                <a:lumMod val="75000"/>
              </a:schemeClr>
            </a:solidFill>
          </a:ln>
        </p:spPr>
        <p:txBody>
          <a:bodyPr wrap="square">
            <a:spAutoFit/>
          </a:bodyPr>
          <a:lstStyle/>
          <a:p>
            <a:r>
              <a:rPr lang="es-ES" sz="2400" dirty="0">
                <a:latin typeface="Arial" panose="020B0604020202020204" pitchFamily="34" charset="0"/>
                <a:cs typeface="Arial" panose="020B0604020202020204" pitchFamily="34" charset="0"/>
              </a:rPr>
              <a:t>Nace en el régimen esclavista  de ahí proviene su nombre y comienza a desarrollarse como ciencia independiente al nacer el modo de producción capitalista. </a:t>
            </a:r>
          </a:p>
        </p:txBody>
      </p:sp>
      <p:sp>
        <p:nvSpPr>
          <p:cNvPr id="7" name="Rectángulo 6">
            <a:extLst>
              <a:ext uri="{FF2B5EF4-FFF2-40B4-BE49-F238E27FC236}">
                <a16:creationId xmlns="" xmlns:a16="http://schemas.microsoft.com/office/drawing/2014/main" id="{4E9C1DD5-8C03-4712-8C47-2987C9B87937}"/>
              </a:ext>
            </a:extLst>
          </p:cNvPr>
          <p:cNvSpPr/>
          <p:nvPr/>
        </p:nvSpPr>
        <p:spPr>
          <a:xfrm>
            <a:off x="3763057" y="424303"/>
            <a:ext cx="8043120" cy="2677656"/>
          </a:xfrm>
          <a:prstGeom prst="rect">
            <a:avLst/>
          </a:prstGeom>
          <a:blipFill>
            <a:blip r:embed="rId2"/>
            <a:tile tx="0" ty="0" sx="100000" sy="100000" flip="none" algn="tl"/>
          </a:blipFill>
          <a:ln>
            <a:solidFill>
              <a:schemeClr val="accent1">
                <a:lumMod val="75000"/>
              </a:schemeClr>
            </a:solidFill>
          </a:ln>
        </p:spPr>
        <p:txBody>
          <a:bodyPr wrap="square">
            <a:spAutoFit/>
          </a:bodyPr>
          <a:lstStyle/>
          <a:p>
            <a:r>
              <a:rPr lang="es-ES" sz="2400" dirty="0">
                <a:latin typeface="Arial" panose="020B0604020202020204" pitchFamily="34" charset="0"/>
                <a:cs typeface="Arial" panose="020B0604020202020204" pitchFamily="34" charset="0"/>
              </a:rPr>
              <a:t>Es la ciencia de las leyes que rigen la producción y el intercambio de los medios materiales de la vida de la sociedad humana, por eso, la economía política no puede ser la misma para todos los países ni para todas la épocas históricas”.</a:t>
            </a:r>
          </a:p>
          <a:p>
            <a:r>
              <a:rPr lang="es-ES" sz="2400" dirty="0">
                <a:latin typeface="Arial" panose="020B0604020202020204" pitchFamily="34" charset="0"/>
                <a:cs typeface="Arial" panose="020B0604020202020204" pitchFamily="34" charset="0"/>
              </a:rPr>
              <a:t>                                                       Engels. Anti-</a:t>
            </a:r>
            <a:r>
              <a:rPr lang="es-ES" sz="2400" dirty="0" err="1">
                <a:latin typeface="Arial" panose="020B0604020202020204" pitchFamily="34" charset="0"/>
                <a:cs typeface="Arial" panose="020B0604020202020204" pitchFamily="34" charset="0"/>
              </a:rPr>
              <a:t>Duhring</a:t>
            </a:r>
            <a:r>
              <a:rPr lang="es-ES" sz="2400" dirty="0">
                <a:latin typeface="Arial" panose="020B0604020202020204" pitchFamily="34" charset="0"/>
                <a:cs typeface="Arial" panose="020B0604020202020204" pitchFamily="34" charset="0"/>
              </a:rPr>
              <a:t> pág. 179.</a:t>
            </a:r>
          </a:p>
        </p:txBody>
      </p:sp>
      <p:sp>
        <p:nvSpPr>
          <p:cNvPr id="9" name="Diagrama de flujo: disco magnético 8">
            <a:extLst>
              <a:ext uri="{FF2B5EF4-FFF2-40B4-BE49-F238E27FC236}">
                <a16:creationId xmlns="" xmlns:a16="http://schemas.microsoft.com/office/drawing/2014/main" id="{AACFD400-8460-4784-AC24-42F8B4B7B642}"/>
              </a:ext>
            </a:extLst>
          </p:cNvPr>
          <p:cNvSpPr/>
          <p:nvPr/>
        </p:nvSpPr>
        <p:spPr>
          <a:xfrm>
            <a:off x="575733" y="861735"/>
            <a:ext cx="2788355" cy="2405685"/>
          </a:xfrm>
          <a:prstGeom prst="flowChartMagneticDisk">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latin typeface="Arial Black" panose="020B0A04020102020204" pitchFamily="34" charset="0"/>
              </a:rPr>
              <a:t>Economía Política </a:t>
            </a:r>
          </a:p>
        </p:txBody>
      </p:sp>
    </p:spTree>
    <p:extLst>
      <p:ext uri="{BB962C8B-B14F-4D97-AF65-F5344CB8AC3E}">
        <p14:creationId xmlns:p14="http://schemas.microsoft.com/office/powerpoint/2010/main" val="47417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C7F9A304-884F-40D9-AA06-E4F585F57471}"/>
              </a:ext>
            </a:extLst>
          </p:cNvPr>
          <p:cNvSpPr/>
          <p:nvPr/>
        </p:nvSpPr>
        <p:spPr>
          <a:xfrm>
            <a:off x="1088020" y="428264"/>
            <a:ext cx="10358342" cy="1200329"/>
          </a:xfrm>
          <a:prstGeom prst="rect">
            <a:avLst/>
          </a:prstGeom>
          <a:solidFill>
            <a:schemeClr val="accent2">
              <a:lumMod val="40000"/>
              <a:lumOff val="60000"/>
            </a:schemeClr>
          </a:solidFill>
          <a:scene3d>
            <a:camera prst="orthographicFront"/>
            <a:lightRig rig="threePt" dir="t"/>
          </a:scene3d>
          <a:sp3d>
            <a:bevelT prst="angle"/>
          </a:sp3d>
        </p:spPr>
        <p:txBody>
          <a:bodyPr wrap="square">
            <a:spAutoFit/>
          </a:bodyPr>
          <a:lstStyle/>
          <a:p>
            <a:r>
              <a:rPr lang="es-ES" sz="2400" dirty="0">
                <a:latin typeface="Arial" panose="020B0604020202020204" pitchFamily="34" charset="0"/>
                <a:cs typeface="Arial" panose="020B0604020202020204" pitchFamily="34" charset="0"/>
              </a:rPr>
              <a:t>En los siglos XVI-XVIII, surgió y se desarrolló la corriente del pensamiento económico y de la economía política conocidos con el nombre de mercantilismo </a:t>
            </a:r>
          </a:p>
        </p:txBody>
      </p:sp>
      <p:sp>
        <p:nvSpPr>
          <p:cNvPr id="6" name="Rectángulo 5">
            <a:extLst>
              <a:ext uri="{FF2B5EF4-FFF2-40B4-BE49-F238E27FC236}">
                <a16:creationId xmlns="" xmlns:a16="http://schemas.microsoft.com/office/drawing/2014/main" id="{E98E7BC4-E5AC-4050-9ABD-2A7E06830413}"/>
              </a:ext>
            </a:extLst>
          </p:cNvPr>
          <p:cNvSpPr/>
          <p:nvPr/>
        </p:nvSpPr>
        <p:spPr>
          <a:xfrm>
            <a:off x="350099" y="2169620"/>
            <a:ext cx="10859911" cy="1569660"/>
          </a:xfrm>
          <a:prstGeom prst="rect">
            <a:avLst/>
          </a:prstGeom>
          <a:solidFill>
            <a:srgbClr val="CCFF66"/>
          </a:solidFill>
          <a:scene3d>
            <a:camera prst="orthographicFront"/>
            <a:lightRig rig="threePt" dir="t"/>
          </a:scene3d>
          <a:sp3d>
            <a:bevelT prst="angle"/>
          </a:sp3d>
        </p:spPr>
        <p:txBody>
          <a:bodyPr wrap="square">
            <a:spAutoFit/>
          </a:bodyPr>
          <a:lstStyle/>
          <a:p>
            <a:r>
              <a:rPr lang="es-ES" sz="2400" dirty="0">
                <a:latin typeface="Arial" panose="020B0604020202020204" pitchFamily="34" charset="0"/>
                <a:cs typeface="Arial" panose="020B0604020202020204" pitchFamily="34" charset="0"/>
              </a:rPr>
              <a:t>Fines del siglo XVIII y principios del XIX surgió y se estructuró la economía política burguesa científica o clásica. Sus fundadores, W. Petty (ver), A. Smith (ver) y D. Ricardo (ver), iniciaron la investigación científica del modo capitalista de producción</a:t>
            </a:r>
          </a:p>
        </p:txBody>
      </p:sp>
      <p:sp>
        <p:nvSpPr>
          <p:cNvPr id="7" name="Rectángulo 6">
            <a:extLst>
              <a:ext uri="{FF2B5EF4-FFF2-40B4-BE49-F238E27FC236}">
                <a16:creationId xmlns="" xmlns:a16="http://schemas.microsoft.com/office/drawing/2014/main" id="{AFDD0EF9-BF08-45ED-8B5B-D7469AFD49D4}"/>
              </a:ext>
            </a:extLst>
          </p:cNvPr>
          <p:cNvSpPr/>
          <p:nvPr/>
        </p:nvSpPr>
        <p:spPr>
          <a:xfrm rot="10800000" flipV="1">
            <a:off x="792795" y="4280307"/>
            <a:ext cx="10668000" cy="1938992"/>
          </a:xfrm>
          <a:prstGeom prst="rect">
            <a:avLst/>
          </a:prstGeom>
          <a:solidFill>
            <a:schemeClr val="accent2">
              <a:lumMod val="60000"/>
              <a:lumOff val="40000"/>
            </a:schemeClr>
          </a:solidFill>
          <a:scene3d>
            <a:camera prst="orthographicFront"/>
            <a:lightRig rig="threePt" dir="t"/>
          </a:scene3d>
          <a:sp3d>
            <a:bevelT prst="angle"/>
          </a:sp3d>
        </p:spPr>
        <p:txBody>
          <a:bodyPr wrap="square">
            <a:spAutoFit/>
          </a:bodyPr>
          <a:lstStyle/>
          <a:p>
            <a:r>
              <a:rPr lang="es-ES" sz="2400" dirty="0">
                <a:latin typeface="Arial" panose="020B0604020202020204" pitchFamily="34" charset="0"/>
                <a:cs typeface="Arial" panose="020B0604020202020204" pitchFamily="34" charset="0"/>
              </a:rPr>
              <a:t>A mediados del siglo XIX surge la economía política vulgar, sus primeros representantes, J. B. </a:t>
            </a:r>
            <a:r>
              <a:rPr lang="es-ES" sz="2400" dirty="0" err="1">
                <a:latin typeface="Arial" panose="020B0604020202020204" pitchFamily="34" charset="0"/>
                <a:cs typeface="Arial" panose="020B0604020202020204" pitchFamily="34" charset="0"/>
              </a:rPr>
              <a:t>Say</a:t>
            </a:r>
            <a:r>
              <a:rPr lang="es-ES" sz="2400" dirty="0">
                <a:latin typeface="Arial" panose="020B0604020202020204" pitchFamily="34" charset="0"/>
                <a:cs typeface="Arial" panose="020B0604020202020204" pitchFamily="34" charset="0"/>
              </a:rPr>
              <a:t> , T. R. Malthus , J. S. Mill (ver), </a:t>
            </a:r>
            <a:r>
              <a:rPr lang="es-ES" sz="2400" dirty="0" err="1">
                <a:latin typeface="Arial" panose="020B0604020202020204" pitchFamily="34" charset="0"/>
                <a:cs typeface="Arial" panose="020B0604020202020204" pitchFamily="34" charset="0"/>
              </a:rPr>
              <a:t>MacCulloch</a:t>
            </a:r>
            <a:r>
              <a:rPr lang="es-ES" sz="2400" dirty="0">
                <a:latin typeface="Arial" panose="020B0604020202020204" pitchFamily="34" charset="0"/>
                <a:cs typeface="Arial" panose="020B0604020202020204" pitchFamily="34" charset="0"/>
              </a:rPr>
              <a:t> y otros, suplantaron el conocimiento científico de los fenómenos económicos por la descripción de sus nexos puramente externos, superficiales, con miras a la intencionada defensa del régimen capitalista. </a:t>
            </a:r>
          </a:p>
        </p:txBody>
      </p:sp>
    </p:spTree>
    <p:extLst>
      <p:ext uri="{BB962C8B-B14F-4D97-AF65-F5344CB8AC3E}">
        <p14:creationId xmlns:p14="http://schemas.microsoft.com/office/powerpoint/2010/main" val="415989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B4901DA5-0DF5-4B3E-AD74-FE39FCEC9FFB}"/>
              </a:ext>
            </a:extLst>
          </p:cNvPr>
          <p:cNvSpPr/>
          <p:nvPr/>
        </p:nvSpPr>
        <p:spPr>
          <a:xfrm>
            <a:off x="3622876" y="186174"/>
            <a:ext cx="8144433" cy="6117829"/>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50000"/>
              </a:lnSpc>
            </a:pPr>
            <a:r>
              <a:rPr lang="es-ES" sz="2400" dirty="0">
                <a:latin typeface="Arial" panose="020B0604020202020204" pitchFamily="34" charset="0"/>
                <a:cs typeface="Arial" panose="020B0604020202020204" pitchFamily="34" charset="0"/>
              </a:rPr>
              <a:t>A mediados del siglo XIX surge el pensamiento   marxista que  llevó a cabo un cambio </a:t>
            </a:r>
            <a:r>
              <a:rPr lang="es-ES" sz="2400" dirty="0" err="1">
                <a:latin typeface="Arial" panose="020B0604020202020204" pitchFamily="34" charset="0"/>
                <a:cs typeface="Arial" panose="020B0604020202020204" pitchFamily="34" charset="0"/>
              </a:rPr>
              <a:t>radical,y</a:t>
            </a:r>
            <a:r>
              <a:rPr lang="es-ES" sz="2400" dirty="0">
                <a:latin typeface="Arial" panose="020B0604020202020204" pitchFamily="34" charset="0"/>
                <a:cs typeface="Arial" panose="020B0604020202020204" pitchFamily="34" charset="0"/>
              </a:rPr>
              <a:t>  revolucionario, en la economía política. Allí donde los economistas burgueses veían relaciones entre las cosas, </a:t>
            </a:r>
            <a:r>
              <a:rPr lang="es-ES" sz="2400" u="sng" dirty="0">
                <a:latin typeface="Arial" panose="020B0604020202020204" pitchFamily="34" charset="0"/>
                <a:cs typeface="Arial" panose="020B0604020202020204" pitchFamily="34" charset="0"/>
              </a:rPr>
              <a:t>Marx descubrió relaciones entre los hombres, entre las clases sociales, relaciones económicas de producción</a:t>
            </a:r>
            <a:r>
              <a:rPr lang="es-ES" sz="2400" dirty="0">
                <a:latin typeface="Arial" panose="020B0604020202020204" pitchFamily="34" charset="0"/>
                <a:cs typeface="Arial" panose="020B0604020202020204" pitchFamily="34" charset="0"/>
              </a:rPr>
              <a:t>. Son, precisamente, las relaciones de producción entre los hombres, en cuanto las relaciones fundamentales y decisivas de todas las relaciones sociales, las que constituyen el contenido de los fenómenos sociales, objeto de estudio de la economía política</a:t>
            </a:r>
          </a:p>
        </p:txBody>
      </p:sp>
      <p:pic>
        <p:nvPicPr>
          <p:cNvPr id="6" name="Imagen 5">
            <a:extLst>
              <a:ext uri="{FF2B5EF4-FFF2-40B4-BE49-F238E27FC236}">
                <a16:creationId xmlns="" xmlns:a16="http://schemas.microsoft.com/office/drawing/2014/main" id="{27CB9B99-14B5-4E5E-ADCF-3A55481CA66F}"/>
              </a:ext>
            </a:extLst>
          </p:cNvPr>
          <p:cNvPicPr>
            <a:picLocks noChangeAspect="1"/>
          </p:cNvPicPr>
          <p:nvPr/>
        </p:nvPicPr>
        <p:blipFill>
          <a:blip r:embed="rId2"/>
          <a:stretch>
            <a:fillRect/>
          </a:stretch>
        </p:blipFill>
        <p:spPr>
          <a:xfrm>
            <a:off x="0" y="985659"/>
            <a:ext cx="3462828" cy="4493141"/>
          </a:xfrm>
          <a:prstGeom prst="rect">
            <a:avLst/>
          </a:prstGeom>
        </p:spPr>
      </p:pic>
    </p:spTree>
    <p:extLst>
      <p:ext uri="{BB962C8B-B14F-4D97-AF65-F5344CB8AC3E}">
        <p14:creationId xmlns:p14="http://schemas.microsoft.com/office/powerpoint/2010/main" val="1915044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98294" y="964811"/>
            <a:ext cx="1274174" cy="2383743"/>
          </a:xfrm>
          <a:prstGeom prst="rect">
            <a:avLst/>
          </a:prstGeom>
        </p:spPr>
      </p:pic>
      <p:pic>
        <p:nvPicPr>
          <p:cNvPr id="5" name="Imagen 4"/>
          <p:cNvPicPr>
            <a:picLocks noChangeAspect="1"/>
          </p:cNvPicPr>
          <p:nvPr/>
        </p:nvPicPr>
        <p:blipFill>
          <a:blip r:embed="rId2"/>
          <a:stretch>
            <a:fillRect/>
          </a:stretch>
        </p:blipFill>
        <p:spPr>
          <a:xfrm>
            <a:off x="3191121" y="2425497"/>
            <a:ext cx="1274174" cy="2383743"/>
          </a:xfrm>
          <a:prstGeom prst="rect">
            <a:avLst/>
          </a:prstGeom>
        </p:spPr>
      </p:pic>
      <p:pic>
        <p:nvPicPr>
          <p:cNvPr id="6" name="Imagen 5"/>
          <p:cNvPicPr>
            <a:picLocks noChangeAspect="1"/>
          </p:cNvPicPr>
          <p:nvPr/>
        </p:nvPicPr>
        <p:blipFill>
          <a:blip r:embed="rId2"/>
          <a:stretch>
            <a:fillRect/>
          </a:stretch>
        </p:blipFill>
        <p:spPr>
          <a:xfrm>
            <a:off x="721044" y="3302326"/>
            <a:ext cx="1274174" cy="2383743"/>
          </a:xfrm>
          <a:prstGeom prst="rect">
            <a:avLst/>
          </a:prstGeom>
        </p:spPr>
      </p:pic>
      <p:sp>
        <p:nvSpPr>
          <p:cNvPr id="7" name="CuadroTexto 6"/>
          <p:cNvSpPr txBox="1"/>
          <p:nvPr/>
        </p:nvSpPr>
        <p:spPr>
          <a:xfrm>
            <a:off x="5120640" y="1720585"/>
            <a:ext cx="6077244" cy="2308324"/>
          </a:xfrm>
          <a:prstGeom prst="rect">
            <a:avLst/>
          </a:prstGeom>
          <a:noFill/>
          <a:ln>
            <a:solidFill>
              <a:schemeClr val="accent1"/>
            </a:solidFill>
          </a:ln>
        </p:spPr>
        <p:txBody>
          <a:bodyPr wrap="square" rtlCol="0">
            <a:spAutoFit/>
          </a:bodyPr>
          <a:lstStyle/>
          <a:p>
            <a:pPr algn="ctr"/>
            <a:r>
              <a:rPr lang="es-ES" sz="3600" dirty="0">
                <a:latin typeface="Arial" panose="020B0604020202020204" pitchFamily="34" charset="0"/>
                <a:cs typeface="Arial" panose="020B0604020202020204" pitchFamily="34" charset="0"/>
              </a:rPr>
              <a:t>¿S</a:t>
            </a:r>
            <a:r>
              <a:rPr lang="es-CU" sz="3600" dirty="0">
                <a:latin typeface="Arial" panose="020B0604020202020204" pitchFamily="34" charset="0"/>
                <a:cs typeface="Arial" panose="020B0604020202020204" pitchFamily="34" charset="0"/>
              </a:rPr>
              <a:t>obre que bases se sustentaron los </a:t>
            </a:r>
          </a:p>
          <a:p>
            <a:pPr algn="ctr"/>
            <a:r>
              <a:rPr lang="es-CU" sz="3600" dirty="0">
                <a:latin typeface="Arial" panose="020B0604020202020204" pitchFamily="34" charset="0"/>
                <a:cs typeface="Arial" panose="020B0604020202020204" pitchFamily="34" charset="0"/>
              </a:rPr>
              <a:t>estudios esconómico que realizó el marxismo ?</a:t>
            </a:r>
            <a:endParaRPr lang="es-ES" sz="36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 xmlns:a16="http://schemas.microsoft.com/office/drawing/2014/main" id="{4A54F096-F528-4A55-8FC3-92BA96DFB0A0}"/>
              </a:ext>
            </a:extLst>
          </p:cNvPr>
          <p:cNvPicPr>
            <a:picLocks noChangeAspect="1"/>
          </p:cNvPicPr>
          <p:nvPr/>
        </p:nvPicPr>
        <p:blipFill>
          <a:blip r:embed="rId3"/>
          <a:stretch>
            <a:fillRect/>
          </a:stretch>
        </p:blipFill>
        <p:spPr>
          <a:xfrm>
            <a:off x="2128259" y="3698192"/>
            <a:ext cx="1274174" cy="2377646"/>
          </a:xfrm>
          <a:prstGeom prst="rect">
            <a:avLst/>
          </a:prstGeom>
        </p:spPr>
      </p:pic>
    </p:spTree>
    <p:extLst>
      <p:ext uri="{BB962C8B-B14F-4D97-AF65-F5344CB8AC3E}">
        <p14:creationId xmlns:p14="http://schemas.microsoft.com/office/powerpoint/2010/main" val="410731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30902" y="280718"/>
            <a:ext cx="8516815" cy="1325563"/>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sz="3100" b="1" u="sng" dirty="0"/>
              <a:t/>
            </a:r>
            <a:br>
              <a:rPr lang="es-ES" sz="3100" b="1" u="sng" dirty="0"/>
            </a:br>
            <a:r>
              <a:rPr lang="es-ES" sz="3100" b="1" u="sng" dirty="0"/>
              <a:t/>
            </a:r>
            <a:br>
              <a:rPr lang="es-ES" sz="3100" b="1" u="sng" dirty="0"/>
            </a:br>
            <a:r>
              <a:rPr lang="es-ES" sz="3100" b="1" u="sng" dirty="0"/>
              <a:t>La Economía Política Clásica Inglesa y Francesa</a:t>
            </a:r>
            <a:r>
              <a:rPr lang="es-ES" b="1" u="sng" dirty="0"/>
              <a:t>.</a:t>
            </a:r>
            <a:r>
              <a:rPr lang="es-ES" dirty="0"/>
              <a:t/>
            </a:r>
            <a:br>
              <a:rPr lang="es-ES" dirty="0"/>
            </a:br>
            <a:endParaRPr lang="es-ES" dirty="0"/>
          </a:p>
        </p:txBody>
      </p:sp>
      <p:sp>
        <p:nvSpPr>
          <p:cNvPr id="3" name="2 Marcador de contenido"/>
          <p:cNvSpPr>
            <a:spLocks noGrp="1"/>
          </p:cNvSpPr>
          <p:nvPr>
            <p:ph idx="1"/>
          </p:nvPr>
        </p:nvSpPr>
        <p:spPr>
          <a:xfrm>
            <a:off x="5641144" y="2039815"/>
            <a:ext cx="5712655" cy="4137148"/>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n-GB" dirty="0"/>
              <a:t>En </a:t>
            </a:r>
            <a:r>
              <a:rPr lang="en-GB" dirty="0" err="1"/>
              <a:t>Inglaterra</a:t>
            </a:r>
            <a:r>
              <a:rPr lang="en-GB" dirty="0"/>
              <a:t> </a:t>
            </a:r>
          </a:p>
          <a:p>
            <a:r>
              <a:rPr lang="en-GB" dirty="0"/>
              <a:t>William Petty (1623-1687)</a:t>
            </a:r>
          </a:p>
          <a:p>
            <a:r>
              <a:rPr lang="en-GB" dirty="0"/>
              <a:t>Adam Smith (1723-1790)</a:t>
            </a:r>
          </a:p>
          <a:p>
            <a:r>
              <a:rPr lang="en-GB" dirty="0"/>
              <a:t>David Ricardo (1772-1823)</a:t>
            </a:r>
          </a:p>
          <a:p>
            <a:pPr marL="0" indent="0">
              <a:buNone/>
            </a:pPr>
            <a:r>
              <a:rPr lang="en-GB" dirty="0"/>
              <a:t>En </a:t>
            </a:r>
            <a:r>
              <a:rPr lang="es-ES" dirty="0"/>
              <a:t>Francia</a:t>
            </a:r>
          </a:p>
          <a:p>
            <a:r>
              <a:rPr lang="pt-BR" dirty="0"/>
              <a:t>P. </a:t>
            </a:r>
            <a:r>
              <a:rPr lang="pt-BR" dirty="0" err="1"/>
              <a:t>Boisguillbert</a:t>
            </a:r>
            <a:r>
              <a:rPr lang="pt-BR" dirty="0"/>
              <a:t> </a:t>
            </a:r>
            <a:r>
              <a:rPr lang="it-IT" dirty="0"/>
              <a:t>(1646-1714). </a:t>
            </a:r>
            <a:endParaRPr lang="pt-BR" dirty="0"/>
          </a:p>
          <a:p>
            <a:r>
              <a:rPr lang="pt-BR" dirty="0" err="1"/>
              <a:t>Francois</a:t>
            </a:r>
            <a:r>
              <a:rPr lang="pt-BR" dirty="0"/>
              <a:t> </a:t>
            </a:r>
            <a:r>
              <a:rPr lang="pt-BR" dirty="0" err="1"/>
              <a:t>Quesnay</a:t>
            </a:r>
            <a:r>
              <a:rPr lang="pt-BR" dirty="0"/>
              <a:t> </a:t>
            </a:r>
            <a:r>
              <a:rPr lang="es-ES" dirty="0"/>
              <a:t>(1694-1794). </a:t>
            </a:r>
            <a:endParaRPr lang="pt-BR" dirty="0"/>
          </a:p>
          <a:p>
            <a:r>
              <a:rPr lang="pt-BR" dirty="0"/>
              <a:t>A. Roberto </a:t>
            </a:r>
            <a:r>
              <a:rPr lang="pt-BR" dirty="0" err="1"/>
              <a:t>Tourgot</a:t>
            </a:r>
            <a:r>
              <a:rPr lang="pt-BR" dirty="0"/>
              <a:t> </a:t>
            </a:r>
            <a:r>
              <a:rPr lang="es-ES" dirty="0"/>
              <a:t>(1727-1781). </a:t>
            </a:r>
          </a:p>
        </p:txBody>
      </p:sp>
      <p:pic>
        <p:nvPicPr>
          <p:cNvPr id="4" name="Imagen 3">
            <a:extLst>
              <a:ext uri="{FF2B5EF4-FFF2-40B4-BE49-F238E27FC236}">
                <a16:creationId xmlns="" xmlns:a16="http://schemas.microsoft.com/office/drawing/2014/main" id="{D25D18B5-6441-484B-8D4C-47CB46C14FCB}"/>
              </a:ext>
            </a:extLst>
          </p:cNvPr>
          <p:cNvPicPr>
            <a:picLocks noChangeAspect="1"/>
          </p:cNvPicPr>
          <p:nvPr/>
        </p:nvPicPr>
        <p:blipFill>
          <a:blip r:embed="rId2"/>
          <a:stretch>
            <a:fillRect/>
          </a:stretch>
        </p:blipFill>
        <p:spPr>
          <a:xfrm>
            <a:off x="21778" y="2637056"/>
            <a:ext cx="4418248" cy="2996099"/>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40868299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1689</TotalTime>
  <Words>1923</Words>
  <Application>Microsoft Office PowerPoint</Application>
  <PresentationFormat>Panorámica</PresentationFormat>
  <Paragraphs>136</Paragraphs>
  <Slides>27</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27</vt:i4>
      </vt:variant>
    </vt:vector>
  </HeadingPairs>
  <TitlesOfParts>
    <vt:vector size="37" baseType="lpstr">
      <vt:lpstr>AngsanaUPC</vt:lpstr>
      <vt:lpstr>Arial</vt:lpstr>
      <vt:lpstr>Arial Black</vt:lpstr>
      <vt:lpstr>Calibri</vt:lpstr>
      <vt:lpstr>Calibri Light</vt:lpstr>
      <vt:lpstr>Courier New</vt:lpstr>
      <vt:lpstr>Franklin Gothic Book</vt:lpstr>
      <vt:lpstr>Symbol</vt:lpstr>
      <vt:lpstr>Wingdings</vt:lpstr>
      <vt:lpstr>Tema de Office</vt:lpstr>
      <vt:lpstr>Presentación de PowerPoint</vt:lpstr>
      <vt:lpstr>Temáticas </vt:lpstr>
      <vt:lpstr>Presentación de PowerPoint</vt:lpstr>
      <vt:lpstr>Presentación de PowerPoint</vt:lpstr>
      <vt:lpstr>Presentación de PowerPoint</vt:lpstr>
      <vt:lpstr>Presentación de PowerPoint</vt:lpstr>
      <vt:lpstr>Presentación de PowerPoint</vt:lpstr>
      <vt:lpstr>Presentación de PowerPoint</vt:lpstr>
      <vt:lpstr>  La Economía Política Clásica Inglesa y Francesa. </vt:lpstr>
      <vt:lpstr> La economía política Marxista como Ciencia </vt:lpstr>
      <vt:lpstr>Presentación de PowerPoint</vt:lpstr>
      <vt:lpstr>Objeto de Estudio Economía Política Marxista</vt:lpstr>
      <vt:lpstr>Presentación de PowerPoint</vt:lpstr>
      <vt:lpstr>Presentación de PowerPoint</vt:lpstr>
      <vt:lpstr>Presentación de PowerPoint</vt:lpstr>
      <vt:lpstr>Presentación de PowerPoint</vt:lpstr>
      <vt:lpstr>¿Por qué categoría comienza Marx el estudio del capitalismo?.   </vt:lpstr>
      <vt:lpstr>Presentación de PowerPoint</vt:lpstr>
      <vt:lpstr>Presentación de PowerPoint</vt:lpstr>
      <vt:lpstr>Presentación de PowerPoint</vt:lpstr>
      <vt:lpstr>Presentación de PowerPoint</vt:lpstr>
      <vt:lpstr> Doble carácter del trabajo</vt:lpstr>
      <vt:lpstr> El trabajo abstracto y el valor de las mercancías como categorías económicas reflejan determinados rasgos entre los que podemos apuntar los siguientes </vt:lpstr>
      <vt:lpstr>Presentación de PowerPoint</vt:lpstr>
      <vt:lpstr>Por tanto, el mercado se encuentra en un estado de equilibrio. </vt:lpstr>
      <vt:lpstr>Surgimiento del mercado</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FCMSAGUA</cp:lastModifiedBy>
  <cp:revision>62</cp:revision>
  <dcterms:created xsi:type="dcterms:W3CDTF">2020-02-07T08:54:11Z</dcterms:created>
  <dcterms:modified xsi:type="dcterms:W3CDTF">2022-04-05T21:39:42Z</dcterms:modified>
</cp:coreProperties>
</file>