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2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notesMasterIdLst>
    <p:notesMasterId r:id="rId29"/>
  </p:notesMasterIdLst>
  <p:sldIdLst>
    <p:sldId id="267" r:id="rId2"/>
    <p:sldId id="309" r:id="rId3"/>
    <p:sldId id="290" r:id="rId4"/>
    <p:sldId id="310" r:id="rId5"/>
    <p:sldId id="350" r:id="rId6"/>
    <p:sldId id="305" r:id="rId7"/>
    <p:sldId id="367" r:id="rId8"/>
    <p:sldId id="369" r:id="rId9"/>
    <p:sldId id="370" r:id="rId10"/>
    <p:sldId id="317" r:id="rId11"/>
    <p:sldId id="363" r:id="rId12"/>
    <p:sldId id="351" r:id="rId13"/>
    <p:sldId id="371" r:id="rId14"/>
    <p:sldId id="373" r:id="rId15"/>
    <p:sldId id="365" r:id="rId16"/>
    <p:sldId id="366" r:id="rId17"/>
    <p:sldId id="352" r:id="rId18"/>
    <p:sldId id="316" r:id="rId19"/>
    <p:sldId id="353" r:id="rId20"/>
    <p:sldId id="354" r:id="rId21"/>
    <p:sldId id="355" r:id="rId22"/>
    <p:sldId id="356" r:id="rId23"/>
    <p:sldId id="374" r:id="rId24"/>
    <p:sldId id="297" r:id="rId25"/>
    <p:sldId id="274" r:id="rId26"/>
    <p:sldId id="306" r:id="rId27"/>
    <p:sldId id="307" r:id="rId2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F2F"/>
    <a:srgbClr val="506C00"/>
    <a:srgbClr val="6F9500"/>
    <a:srgbClr val="9ED600"/>
    <a:srgbClr val="B0EB39"/>
    <a:srgbClr val="76745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73167" autoAdjust="0"/>
  </p:normalViewPr>
  <p:slideViewPr>
    <p:cSldViewPr>
      <p:cViewPr varScale="1">
        <p:scale>
          <a:sx n="63" d="100"/>
          <a:sy n="63" d="100"/>
        </p:scale>
        <p:origin x="1680" y="6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4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3D3F6C-E40B-4AD3-A9C9-2DAF812C4A80}" type="doc">
      <dgm:prSet loTypeId="urn:microsoft.com/office/officeart/2005/8/layout/radial4" loCatId="relationship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37A20B-F5C9-4C32-A0B2-C53283EF920A}">
      <dgm:prSet phldrT="[Text]" custT="1"/>
      <dgm:spPr/>
      <dgm:t>
        <a:bodyPr/>
        <a:lstStyle/>
        <a:p>
          <a:r>
            <a:rPr lang="es-ES" sz="2000" dirty="0" smtClean="0"/>
            <a:t>Recursos </a:t>
          </a:r>
          <a:r>
            <a:rPr lang="es-ES" sz="2000" dirty="0" err="1" smtClean="0"/>
            <a:t>transmisivos</a:t>
          </a:r>
          <a:endParaRPr lang="en-US" sz="2000" dirty="0"/>
        </a:p>
      </dgm:t>
    </dgm:pt>
    <dgm:pt modelId="{B19628EF-65C0-4648-A2D8-1DFEA03D062F}" type="parTrans" cxnId="{487C3A26-74D0-4CDB-B197-8B4F7F5A07A0}">
      <dgm:prSet/>
      <dgm:spPr/>
      <dgm:t>
        <a:bodyPr/>
        <a:lstStyle/>
        <a:p>
          <a:endParaRPr lang="en-US"/>
        </a:p>
      </dgm:t>
    </dgm:pt>
    <dgm:pt modelId="{81CB445B-7351-41AB-80A0-27344A8D2B9E}" type="sibTrans" cxnId="{487C3A26-74D0-4CDB-B197-8B4F7F5A07A0}">
      <dgm:prSet/>
      <dgm:spPr/>
      <dgm:t>
        <a:bodyPr/>
        <a:lstStyle/>
        <a:p>
          <a:endParaRPr lang="en-US"/>
        </a:p>
      </dgm:t>
    </dgm:pt>
    <dgm:pt modelId="{BD1C527E-16CD-47F4-983A-816111738DDE}">
      <dgm:prSet phldrT="[Text]"/>
      <dgm:spPr/>
      <dgm:t>
        <a:bodyPr/>
        <a:lstStyle/>
        <a:p>
          <a:r>
            <a:rPr lang="es-ES" dirty="0" smtClean="0"/>
            <a:t>Plataforma:</a:t>
          </a:r>
        </a:p>
        <a:p>
          <a:r>
            <a:rPr lang="es-ES" dirty="0" smtClean="0"/>
            <a:t>módulos, </a:t>
          </a:r>
        </a:p>
        <a:p>
          <a:r>
            <a:rPr lang="es-ES" dirty="0" smtClean="0"/>
            <a:t>recursos, </a:t>
          </a:r>
        </a:p>
        <a:p>
          <a:r>
            <a:rPr lang="es-ES" dirty="0" smtClean="0"/>
            <a:t>actividades </a:t>
          </a:r>
        </a:p>
      </dgm:t>
    </dgm:pt>
    <dgm:pt modelId="{BBBE51D0-E6AE-4B11-A5F3-717D0D126BB4}" type="parTrans" cxnId="{8A39618C-6567-4C3B-9930-EA68A6A27AF1}">
      <dgm:prSet/>
      <dgm:spPr/>
      <dgm:t>
        <a:bodyPr/>
        <a:lstStyle/>
        <a:p>
          <a:endParaRPr lang="en-US"/>
        </a:p>
      </dgm:t>
    </dgm:pt>
    <dgm:pt modelId="{42480ECE-A519-4D98-96E6-B1A56007DFF9}" type="sibTrans" cxnId="{8A39618C-6567-4C3B-9930-EA68A6A27AF1}">
      <dgm:prSet/>
      <dgm:spPr/>
      <dgm:t>
        <a:bodyPr/>
        <a:lstStyle/>
        <a:p>
          <a:endParaRPr lang="en-US"/>
        </a:p>
      </dgm:t>
    </dgm:pt>
    <dgm:pt modelId="{CC4788D5-4D14-4824-AE88-40A6EA3B9D14}">
      <dgm:prSet phldrT="[Text]"/>
      <dgm:spPr/>
      <dgm:t>
        <a:bodyPr/>
        <a:lstStyle/>
        <a:p>
          <a:r>
            <a:rPr lang="es-ES" dirty="0" smtClean="0"/>
            <a:t>Profesor </a:t>
          </a:r>
          <a:r>
            <a:rPr lang="es-ES" dirty="0" smtClean="0">
              <a:sym typeface="Wingdings 3"/>
            </a:rPr>
            <a:t></a:t>
          </a:r>
          <a:r>
            <a:rPr lang="es-ES" dirty="0" smtClean="0"/>
            <a:t>emisor Estudiantes </a:t>
          </a:r>
          <a:r>
            <a:rPr lang="es-ES" dirty="0" smtClean="0">
              <a:sym typeface="Wingdings 3"/>
            </a:rPr>
            <a:t></a:t>
          </a:r>
          <a:r>
            <a:rPr lang="es-ES" dirty="0" smtClean="0"/>
            <a:t>receptores</a:t>
          </a:r>
          <a:endParaRPr lang="en-US" dirty="0"/>
        </a:p>
      </dgm:t>
    </dgm:pt>
    <dgm:pt modelId="{9A428A6D-2B4B-40E1-96E0-1583EE067041}" type="parTrans" cxnId="{E12C0BFD-4901-4E8C-A448-CE0C36EBCC37}">
      <dgm:prSet/>
      <dgm:spPr/>
      <dgm:t>
        <a:bodyPr/>
        <a:lstStyle/>
        <a:p>
          <a:endParaRPr lang="en-US"/>
        </a:p>
      </dgm:t>
    </dgm:pt>
    <dgm:pt modelId="{CC679216-0044-4E59-BB85-0A3B2F163DED}" type="sibTrans" cxnId="{E12C0BFD-4901-4E8C-A448-CE0C36EBCC37}">
      <dgm:prSet/>
      <dgm:spPr/>
      <dgm:t>
        <a:bodyPr/>
        <a:lstStyle/>
        <a:p>
          <a:endParaRPr lang="en-US"/>
        </a:p>
      </dgm:t>
    </dgm:pt>
    <dgm:pt modelId="{88FA065C-8AD0-48EA-9BD4-04EDE0477B18}">
      <dgm:prSet phldrT="[Text]"/>
      <dgm:spPr/>
      <dgm:t>
        <a:bodyPr/>
        <a:lstStyle/>
        <a:p>
          <a:r>
            <a:rPr lang="es-ES" dirty="0" smtClean="0"/>
            <a:t>Función:</a:t>
          </a:r>
        </a:p>
        <a:p>
          <a:r>
            <a:rPr lang="es-ES" dirty="0" smtClean="0"/>
            <a:t>trasmitir información </a:t>
          </a:r>
          <a:endParaRPr lang="en-US" dirty="0"/>
        </a:p>
      </dgm:t>
    </dgm:pt>
    <dgm:pt modelId="{BBFC8375-6BFD-4D10-AFA4-721DB4D0A0A7}" type="parTrans" cxnId="{FE98C56D-37DA-4C75-B1AC-4A4ED46BE651}">
      <dgm:prSet/>
      <dgm:spPr/>
      <dgm:t>
        <a:bodyPr/>
        <a:lstStyle/>
        <a:p>
          <a:endParaRPr lang="en-US"/>
        </a:p>
      </dgm:t>
    </dgm:pt>
    <dgm:pt modelId="{88778E9B-BD8D-4412-994B-410703E01971}" type="sibTrans" cxnId="{FE98C56D-37DA-4C75-B1AC-4A4ED46BE651}">
      <dgm:prSet/>
      <dgm:spPr/>
      <dgm:t>
        <a:bodyPr/>
        <a:lstStyle/>
        <a:p>
          <a:endParaRPr lang="en-US"/>
        </a:p>
      </dgm:t>
    </dgm:pt>
    <dgm:pt modelId="{FE72DAED-AA9A-46E7-BDA4-F93C30263AA9}" type="pres">
      <dgm:prSet presAssocID="{CD3D3F6C-E40B-4AD3-A9C9-2DAF812C4A8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D6CE6D-45FA-43DD-8010-790A97FE1E00}" type="pres">
      <dgm:prSet presAssocID="{5537A20B-F5C9-4C32-A0B2-C53283EF920A}" presName="centerShape" presStyleLbl="node0" presStyleIdx="0" presStyleCnt="1" custScaleX="112060"/>
      <dgm:spPr/>
      <dgm:t>
        <a:bodyPr/>
        <a:lstStyle/>
        <a:p>
          <a:endParaRPr lang="en-US"/>
        </a:p>
      </dgm:t>
    </dgm:pt>
    <dgm:pt modelId="{75A661C6-51B9-4969-AB09-629BDB2C64BB}" type="pres">
      <dgm:prSet presAssocID="{BBBE51D0-E6AE-4B11-A5F3-717D0D126BB4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39A3C9A2-09BB-447C-9A0B-BCF37776FF49}" type="pres">
      <dgm:prSet presAssocID="{BD1C527E-16CD-47F4-983A-816111738DD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641FA6-018F-41F3-B45F-EB5DF4DA20D6}" type="pres">
      <dgm:prSet presAssocID="{BBFC8375-6BFD-4D10-AFA4-721DB4D0A0A7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BB58B9F1-FF48-4D5A-961E-BFA912BCBE22}" type="pres">
      <dgm:prSet presAssocID="{88FA065C-8AD0-48EA-9BD4-04EDE0477B1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D678E4-375D-45B0-90CA-16E28E39183F}" type="pres">
      <dgm:prSet presAssocID="{9A428A6D-2B4B-40E1-96E0-1583EE067041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B21FEAFD-8C0D-44F5-BA9E-3508E6060B8D}" type="pres">
      <dgm:prSet presAssocID="{CC4788D5-4D14-4824-AE88-40A6EA3B9D1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AC2F31-B351-4F7F-8DE6-CCFD4A8CA5A1}" type="presOf" srcId="{BBFC8375-6BFD-4D10-AFA4-721DB4D0A0A7}" destId="{7D641FA6-018F-41F3-B45F-EB5DF4DA20D6}" srcOrd="0" destOrd="0" presId="urn:microsoft.com/office/officeart/2005/8/layout/radial4"/>
    <dgm:cxn modelId="{572FA9D3-6098-4FFC-86B7-76A8368C9CB7}" type="presOf" srcId="{CC4788D5-4D14-4824-AE88-40A6EA3B9D14}" destId="{B21FEAFD-8C0D-44F5-BA9E-3508E6060B8D}" srcOrd="0" destOrd="0" presId="urn:microsoft.com/office/officeart/2005/8/layout/radial4"/>
    <dgm:cxn modelId="{F127AABB-C43F-4EAE-9B6E-CB293299927C}" type="presOf" srcId="{5537A20B-F5C9-4C32-A0B2-C53283EF920A}" destId="{6AD6CE6D-45FA-43DD-8010-790A97FE1E00}" srcOrd="0" destOrd="0" presId="urn:microsoft.com/office/officeart/2005/8/layout/radial4"/>
    <dgm:cxn modelId="{FE98C56D-37DA-4C75-B1AC-4A4ED46BE651}" srcId="{5537A20B-F5C9-4C32-A0B2-C53283EF920A}" destId="{88FA065C-8AD0-48EA-9BD4-04EDE0477B18}" srcOrd="1" destOrd="0" parTransId="{BBFC8375-6BFD-4D10-AFA4-721DB4D0A0A7}" sibTransId="{88778E9B-BD8D-4412-994B-410703E01971}"/>
    <dgm:cxn modelId="{487C3A26-74D0-4CDB-B197-8B4F7F5A07A0}" srcId="{CD3D3F6C-E40B-4AD3-A9C9-2DAF812C4A80}" destId="{5537A20B-F5C9-4C32-A0B2-C53283EF920A}" srcOrd="0" destOrd="0" parTransId="{B19628EF-65C0-4648-A2D8-1DFEA03D062F}" sibTransId="{81CB445B-7351-41AB-80A0-27344A8D2B9E}"/>
    <dgm:cxn modelId="{8A39618C-6567-4C3B-9930-EA68A6A27AF1}" srcId="{5537A20B-F5C9-4C32-A0B2-C53283EF920A}" destId="{BD1C527E-16CD-47F4-983A-816111738DDE}" srcOrd="0" destOrd="0" parTransId="{BBBE51D0-E6AE-4B11-A5F3-717D0D126BB4}" sibTransId="{42480ECE-A519-4D98-96E6-B1A56007DFF9}"/>
    <dgm:cxn modelId="{57E1643B-BFC3-42E5-8697-C099AF99930A}" type="presOf" srcId="{BBBE51D0-E6AE-4B11-A5F3-717D0D126BB4}" destId="{75A661C6-51B9-4969-AB09-629BDB2C64BB}" srcOrd="0" destOrd="0" presId="urn:microsoft.com/office/officeart/2005/8/layout/radial4"/>
    <dgm:cxn modelId="{24A6177D-8455-49AF-8614-78EE17C2ADC9}" type="presOf" srcId="{9A428A6D-2B4B-40E1-96E0-1583EE067041}" destId="{98D678E4-375D-45B0-90CA-16E28E39183F}" srcOrd="0" destOrd="0" presId="urn:microsoft.com/office/officeart/2005/8/layout/radial4"/>
    <dgm:cxn modelId="{E12C0BFD-4901-4E8C-A448-CE0C36EBCC37}" srcId="{5537A20B-F5C9-4C32-A0B2-C53283EF920A}" destId="{CC4788D5-4D14-4824-AE88-40A6EA3B9D14}" srcOrd="2" destOrd="0" parTransId="{9A428A6D-2B4B-40E1-96E0-1583EE067041}" sibTransId="{CC679216-0044-4E59-BB85-0A3B2F163DED}"/>
    <dgm:cxn modelId="{39F24C64-4EAD-46D6-8CE7-080763044EF0}" type="presOf" srcId="{BD1C527E-16CD-47F4-983A-816111738DDE}" destId="{39A3C9A2-09BB-447C-9A0B-BCF37776FF49}" srcOrd="0" destOrd="0" presId="urn:microsoft.com/office/officeart/2005/8/layout/radial4"/>
    <dgm:cxn modelId="{8087CE45-3806-4B9E-A72F-26F722B5786B}" type="presOf" srcId="{CD3D3F6C-E40B-4AD3-A9C9-2DAF812C4A80}" destId="{FE72DAED-AA9A-46E7-BDA4-F93C30263AA9}" srcOrd="0" destOrd="0" presId="urn:microsoft.com/office/officeart/2005/8/layout/radial4"/>
    <dgm:cxn modelId="{3A775F30-2945-4095-A26F-7B258DDF87C7}" type="presOf" srcId="{88FA065C-8AD0-48EA-9BD4-04EDE0477B18}" destId="{BB58B9F1-FF48-4D5A-961E-BFA912BCBE22}" srcOrd="0" destOrd="0" presId="urn:microsoft.com/office/officeart/2005/8/layout/radial4"/>
    <dgm:cxn modelId="{724C620A-C77E-4B4E-8BCF-0A842516CDD9}" type="presParOf" srcId="{FE72DAED-AA9A-46E7-BDA4-F93C30263AA9}" destId="{6AD6CE6D-45FA-43DD-8010-790A97FE1E00}" srcOrd="0" destOrd="0" presId="urn:microsoft.com/office/officeart/2005/8/layout/radial4"/>
    <dgm:cxn modelId="{462F2030-0650-4CBD-A789-8F954207961E}" type="presParOf" srcId="{FE72DAED-AA9A-46E7-BDA4-F93C30263AA9}" destId="{75A661C6-51B9-4969-AB09-629BDB2C64BB}" srcOrd="1" destOrd="0" presId="urn:microsoft.com/office/officeart/2005/8/layout/radial4"/>
    <dgm:cxn modelId="{6F8CCD26-6205-4A8F-B007-8026D898CC9E}" type="presParOf" srcId="{FE72DAED-AA9A-46E7-BDA4-F93C30263AA9}" destId="{39A3C9A2-09BB-447C-9A0B-BCF37776FF49}" srcOrd="2" destOrd="0" presId="urn:microsoft.com/office/officeart/2005/8/layout/radial4"/>
    <dgm:cxn modelId="{7048B009-7468-47DC-A6C7-8C81B582E7C0}" type="presParOf" srcId="{FE72DAED-AA9A-46E7-BDA4-F93C30263AA9}" destId="{7D641FA6-018F-41F3-B45F-EB5DF4DA20D6}" srcOrd="3" destOrd="0" presId="urn:microsoft.com/office/officeart/2005/8/layout/radial4"/>
    <dgm:cxn modelId="{DCFC82D4-C886-4F6F-8213-B461A87F7EC9}" type="presParOf" srcId="{FE72DAED-AA9A-46E7-BDA4-F93C30263AA9}" destId="{BB58B9F1-FF48-4D5A-961E-BFA912BCBE22}" srcOrd="4" destOrd="0" presId="urn:microsoft.com/office/officeart/2005/8/layout/radial4"/>
    <dgm:cxn modelId="{223486A2-317F-4E30-98E5-C45065D07B4F}" type="presParOf" srcId="{FE72DAED-AA9A-46E7-BDA4-F93C30263AA9}" destId="{98D678E4-375D-45B0-90CA-16E28E39183F}" srcOrd="5" destOrd="0" presId="urn:microsoft.com/office/officeart/2005/8/layout/radial4"/>
    <dgm:cxn modelId="{C66E3374-38EB-4F35-AF67-FC16A36D8E84}" type="presParOf" srcId="{FE72DAED-AA9A-46E7-BDA4-F93C30263AA9}" destId="{B21FEAFD-8C0D-44F5-BA9E-3508E6060B8D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D6CE6D-45FA-43DD-8010-790A97FE1E00}">
      <dsp:nvSpPr>
        <dsp:cNvPr id="0" name=""/>
        <dsp:cNvSpPr/>
      </dsp:nvSpPr>
      <dsp:spPr>
        <a:xfrm>
          <a:off x="2047872" y="2277603"/>
          <a:ext cx="2000254" cy="17849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Recursos </a:t>
          </a:r>
          <a:r>
            <a:rPr lang="es-ES" sz="2000" kern="1200" dirty="0" err="1" smtClean="0"/>
            <a:t>transmisivos</a:t>
          </a:r>
          <a:endParaRPr lang="en-US" sz="2000" kern="1200" dirty="0"/>
        </a:p>
      </dsp:txBody>
      <dsp:txXfrm>
        <a:off x="2340802" y="2539008"/>
        <a:ext cx="1414394" cy="1262175"/>
      </dsp:txXfrm>
    </dsp:sp>
    <dsp:sp modelId="{75A661C6-51B9-4969-AB09-629BDB2C64BB}">
      <dsp:nvSpPr>
        <dsp:cNvPr id="0" name=""/>
        <dsp:cNvSpPr/>
      </dsp:nvSpPr>
      <dsp:spPr>
        <a:xfrm rot="12900000">
          <a:off x="877264" y="1901920"/>
          <a:ext cx="1445713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A3C9A2-09BB-447C-9A0B-BCF37776FF49}">
      <dsp:nvSpPr>
        <dsp:cNvPr id="0" name=""/>
        <dsp:cNvSpPr/>
      </dsp:nvSpPr>
      <dsp:spPr>
        <a:xfrm>
          <a:off x="160123" y="1063372"/>
          <a:ext cx="1695735" cy="1356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Plataforma: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módulos,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recursos,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actividades </a:t>
          </a:r>
        </a:p>
      </dsp:txBody>
      <dsp:txXfrm>
        <a:off x="199856" y="1103105"/>
        <a:ext cx="1616269" cy="1277122"/>
      </dsp:txXfrm>
    </dsp:sp>
    <dsp:sp modelId="{7D641FA6-018F-41F3-B45F-EB5DF4DA20D6}">
      <dsp:nvSpPr>
        <dsp:cNvPr id="0" name=""/>
        <dsp:cNvSpPr/>
      </dsp:nvSpPr>
      <dsp:spPr>
        <a:xfrm rot="16200000">
          <a:off x="2292993" y="1180352"/>
          <a:ext cx="1510013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8B9F1-FF48-4D5A-961E-BFA912BCBE22}">
      <dsp:nvSpPr>
        <dsp:cNvPr id="0" name=""/>
        <dsp:cNvSpPr/>
      </dsp:nvSpPr>
      <dsp:spPr>
        <a:xfrm>
          <a:off x="2200132" y="1411"/>
          <a:ext cx="1695735" cy="1356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Función: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trasmitir información </a:t>
          </a:r>
          <a:endParaRPr lang="en-US" sz="1800" kern="1200" dirty="0"/>
        </a:p>
      </dsp:txBody>
      <dsp:txXfrm>
        <a:off x="2239865" y="41144"/>
        <a:ext cx="1616269" cy="1277122"/>
      </dsp:txXfrm>
    </dsp:sp>
    <dsp:sp modelId="{98D678E4-375D-45B0-90CA-16E28E39183F}">
      <dsp:nvSpPr>
        <dsp:cNvPr id="0" name=""/>
        <dsp:cNvSpPr/>
      </dsp:nvSpPr>
      <dsp:spPr>
        <a:xfrm rot="19500000">
          <a:off x="3773021" y="1901920"/>
          <a:ext cx="1445713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1FEAFD-8C0D-44F5-BA9E-3508E6060B8D}">
      <dsp:nvSpPr>
        <dsp:cNvPr id="0" name=""/>
        <dsp:cNvSpPr/>
      </dsp:nvSpPr>
      <dsp:spPr>
        <a:xfrm>
          <a:off x="4240140" y="1063372"/>
          <a:ext cx="1695735" cy="1356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Profesor </a:t>
          </a:r>
          <a:r>
            <a:rPr lang="es-ES" sz="1800" kern="1200" dirty="0" smtClean="0">
              <a:sym typeface="Wingdings 3"/>
            </a:rPr>
            <a:t></a:t>
          </a:r>
          <a:r>
            <a:rPr lang="es-ES" sz="1800" kern="1200" dirty="0" smtClean="0"/>
            <a:t>emisor Estudiantes </a:t>
          </a:r>
          <a:r>
            <a:rPr lang="es-ES" sz="1800" kern="1200" dirty="0" smtClean="0">
              <a:sym typeface="Wingdings 3"/>
            </a:rPr>
            <a:t></a:t>
          </a:r>
          <a:r>
            <a:rPr lang="es-ES" sz="1800" kern="1200" dirty="0" smtClean="0"/>
            <a:t>receptores</a:t>
          </a:r>
          <a:endParaRPr lang="en-US" sz="1800" kern="1200" dirty="0"/>
        </a:p>
      </dsp:txBody>
      <dsp:txXfrm>
        <a:off x="4279873" y="1103105"/>
        <a:ext cx="1616269" cy="1277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500E8-45AD-4155-8E09-9A0A842BDFE8}" type="datetimeFigureOut">
              <a:rPr lang="es-ES" smtClean="0"/>
              <a:pPr/>
              <a:t>12/04/2021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685FA-1A0A-4113-B72A-5EE2CDF6485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0638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685FA-1A0A-4113-B72A-5EE2CDF64856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5577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685FA-1A0A-4113-B72A-5EE2CDF64856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US" baseline="0" dirty="0" smtClean="0"/>
              <a:t>Cree carpetas para la bibliografía. Tiene la ventaja de que se pueden descargar los ficheros independientes o como toda la carpeta como un solo fichero compactado.</a:t>
            </a:r>
            <a:endParaRPr lang="es-E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685FA-1A0A-4113-B72A-5EE2CDF64856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No es un recurso propiamente dicho.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Permite</a:t>
            </a:r>
            <a:r>
              <a:rPr lang="es-ES" baseline="0" dirty="0" smtClean="0"/>
              <a:t> c</a:t>
            </a:r>
            <a:r>
              <a:rPr lang="es-ES" dirty="0" smtClean="0"/>
              <a:t>olocar </a:t>
            </a:r>
            <a:r>
              <a:rPr lang="es-ES" dirty="0" smtClean="0"/>
              <a:t>texto e imágenes en el interior de los bloques del diagrama de un curso. </a:t>
            </a:r>
          </a:p>
          <a:p>
            <a:r>
              <a:rPr lang="es-ES" dirty="0" smtClean="0"/>
              <a:t>Identificar las partes del </a:t>
            </a:r>
            <a:r>
              <a:rPr lang="es-ES" dirty="0" smtClean="0"/>
              <a:t>curso</a:t>
            </a:r>
          </a:p>
          <a:p>
            <a:endParaRPr lang="es-E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Las etiquetas</a:t>
            </a:r>
            <a:r>
              <a:rPr lang="es-ES" baseline="0" dirty="0" smtClean="0"/>
              <a:t> son </a:t>
            </a:r>
            <a:r>
              <a:rPr lang="es-ES" dirty="0" smtClean="0"/>
              <a:t>fragmentos </a:t>
            </a:r>
            <a:r>
              <a:rPr lang="es-ES" dirty="0" smtClean="0"/>
              <a:t>de texto, gráfico o elemento multimedia presente en los tema de un determinado curso. Se pueden utilizar para establecer apartados o para presentar información visual o auditiva a los usuarios de un curso sin necesidad de acceder a un enlace interno o externo de la plataforma. Un ejemplo claro de etiqueta  es el nombre de cada uno de los temas existentes en nuestro curso.</a:t>
            </a:r>
          </a:p>
          <a:p>
            <a:endParaRPr lang="es-ES" dirty="0" smtClean="0"/>
          </a:p>
          <a:p>
            <a:endParaRPr lang="es-E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685FA-1A0A-4113-B72A-5EE2CDF64856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LIBRO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módulo libro permite crear material de estudio de múltiples páginas en formato libro, con capítulos y subcapítulos. El libro puede incluir contenido multimedia así como texto y es útil para mostrar grandes volúmenes de información repartido en secciones.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 libro puede 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usarse para 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mostrar material de lectura de los módulos individuales de 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estudio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685FA-1A0A-4113-B72A-5EE2CDF64856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685FA-1A0A-4113-B72A-5EE2CDF64856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recurso de tipo </a:t>
            </a:r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IMS CP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Moodle, le permite utilizar ese tipo de paquetes de contenidos, cargándolos e incluyéndolos en cursos de forma sencilla.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685FA-1A0A-4113-B72A-5EE2CDF64856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recurso URL permite que el profesor pueda proporcionar un enlace de Internet como un recurso del curso. Todo aquello que esté disponible en línea, como documentos o imágenes, puede ser vinculado; la URL no tiene por qué ser la página principal de un sitio web. La dirección URL de una página web en particular puede ser copiada y pegada por el profesor, o bien, este puede utilizar el selector de archivo y seleccionar una URL desde un repositorio, como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Flickr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YouTube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Wikimedia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(dependiendo de qué repositorios están habilitados para el sitio).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Hay una serie de opciones de visualización de la URL, como incrustada o abierta en una nueva ventana, y opciones avanzadas, como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parsear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información a la URL, como el nombre de un estudiante.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Tenga en cuenta que las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URLs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también pueden ser añadidas en otros recursos o actividades a través del editor de texto.</a:t>
            </a:r>
          </a:p>
          <a:p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685FA-1A0A-4113-B72A-5EE2CDF64856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El objetivo como categoría</a:t>
            </a:r>
            <a:r>
              <a:rPr lang="es-ES" baseline="0" dirty="0" smtClean="0"/>
              <a:t> rectora del PEA y por tanto orienta la selección de los recursos y las actividades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685FA-1A0A-4113-B72A-5EE2CDF64856}" type="slidenum">
              <a:rPr lang="es-ES" smtClean="0"/>
              <a:pPr/>
              <a:t>24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685FA-1A0A-4113-B72A-5EE2CDF64856}" type="slidenum">
              <a:rPr lang="es-ES" smtClean="0"/>
              <a:pPr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55771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Poner imagen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685FA-1A0A-4113-B72A-5EE2CDF64856}" type="slidenum">
              <a:rPr lang="es-ES" smtClean="0"/>
              <a:pPr/>
              <a:t>26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685FA-1A0A-4113-B72A-5EE2CDF64856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685FA-1A0A-4113-B72A-5EE2CDF64856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685FA-1A0A-4113-B72A-5EE2CDF64856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685FA-1A0A-4113-B72A-5EE2CDF64856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685FA-1A0A-4113-B72A-5EE2CDF64856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</a:t>
            </a:r>
            <a:r>
              <a:rPr lang="es-E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Editor de texto de </a:t>
            </a:r>
            <a:r>
              <a:rPr lang="es-E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Moodle</a:t>
            </a:r>
            <a:r>
              <a:rPr lang="es-E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está presente en todo lugar en el que el usuario debe escribir unas líneas. 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tiene un aspecto similar al de cualquier procesador de textos, </a:t>
            </a:r>
            <a:endParaRPr lang="es-ES" dirty="0" smtClean="0"/>
          </a:p>
          <a:p>
            <a:r>
              <a:rPr lang="es-ES" dirty="0" smtClean="0"/>
              <a:t>Dirección derecha izquierda</a:t>
            </a:r>
          </a:p>
          <a:p>
            <a:r>
              <a:rPr lang="es-ES" dirty="0" smtClean="0"/>
              <a:t>Aumenta</a:t>
            </a:r>
            <a:r>
              <a:rPr lang="es-ES" baseline="0" dirty="0" smtClean="0"/>
              <a:t>r y disminuir sangría</a:t>
            </a:r>
          </a:p>
          <a:p>
            <a:r>
              <a:rPr lang="es-ES" baseline="0" dirty="0" smtClean="0"/>
              <a:t>Agregar/editar enlaces.  Quitar hipervínculo. Evitar vínculo automático</a:t>
            </a:r>
          </a:p>
          <a:p>
            <a:r>
              <a:rPr lang="es-ES" baseline="0" dirty="0" smtClean="0"/>
              <a:t>Insertar/editar imagen</a:t>
            </a:r>
          </a:p>
          <a:p>
            <a:r>
              <a:rPr lang="es-ES" baseline="0" dirty="0" smtClean="0"/>
              <a:t>Insertar </a:t>
            </a:r>
            <a:r>
              <a:rPr lang="es-ES" baseline="0" dirty="0" err="1" smtClean="0"/>
              <a:t>Moodle</a:t>
            </a:r>
            <a:r>
              <a:rPr lang="es-ES" baseline="0" dirty="0" smtClean="0"/>
              <a:t> Media</a:t>
            </a:r>
          </a:p>
          <a:p>
            <a:r>
              <a:rPr lang="es-ES" baseline="0" dirty="0" smtClean="0"/>
              <a:t>Insertar caracteres de espacio non-</a:t>
            </a:r>
            <a:r>
              <a:rPr lang="es-ES" baseline="0" dirty="0" err="1" smtClean="0"/>
              <a:t>breaking</a:t>
            </a: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685FA-1A0A-4113-B72A-5EE2CDF64856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¿Qué tipos</a:t>
            </a:r>
            <a:r>
              <a:rPr lang="es-ES" baseline="0" dirty="0" smtClean="0"/>
              <a:t> de archivos puedo subir</a:t>
            </a:r>
            <a:r>
              <a:rPr lang="es-ES" dirty="0" smtClean="0"/>
              <a:t>? En qué formatos?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685FA-1A0A-4113-B72A-5EE2CDF64856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 smtClean="0"/>
              <a:t>La forma más</a:t>
            </a:r>
            <a:r>
              <a:rPr lang="es-US" baseline="0" dirty="0" smtClean="0"/>
              <a:t> rápida de subir un archivo es arrastrarlo hacia el curso, teniendo abierta la ventana donde se encuentra dicho recurso. </a:t>
            </a:r>
          </a:p>
          <a:p>
            <a:r>
              <a:rPr lang="es-US" baseline="0" dirty="0" smtClean="0"/>
              <a:t>Si quiere poner una carpeta debe compactarla antes de arrastrarla. Otra opción es subir los archivos a una Carpeta creada en el curso.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685FA-1A0A-4113-B72A-5EE2CDF64856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2412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D85D9F1-79A5-4403-96B1-C93DC0379DAC}" type="datetimeFigureOut">
              <a:rPr lang="es-ES" smtClean="0"/>
              <a:pPr/>
              <a:t>12/04/2021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6707075-2E3C-42AE-AE24-DD9F6B075A6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5D9F1-79A5-4403-96B1-C93DC0379DAC}" type="datetimeFigureOut">
              <a:rPr lang="es-ES" smtClean="0"/>
              <a:pPr/>
              <a:t>12/04/2021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7075-2E3C-42AE-AE24-DD9F6B075A6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5D9F1-79A5-4403-96B1-C93DC0379DAC}" type="datetimeFigureOut">
              <a:rPr lang="es-ES" smtClean="0"/>
              <a:pPr/>
              <a:t>12/04/2021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7075-2E3C-42AE-AE24-DD9F6B075A6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5D9F1-79A5-4403-96B1-C93DC0379DAC}" type="datetimeFigureOut">
              <a:rPr lang="es-ES" smtClean="0"/>
              <a:pPr/>
              <a:t>12/04/2021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7075-2E3C-42AE-AE24-DD9F6B075A6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5D9F1-79A5-4403-96B1-C93DC0379DAC}" type="datetimeFigureOut">
              <a:rPr lang="es-ES" smtClean="0"/>
              <a:pPr/>
              <a:t>12/04/2021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7075-2E3C-42AE-AE24-DD9F6B075A6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5D9F1-79A5-4403-96B1-C93DC0379DAC}" type="datetimeFigureOut">
              <a:rPr lang="es-ES" smtClean="0"/>
              <a:pPr/>
              <a:t>12/04/2021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7075-2E3C-42AE-AE24-DD9F6B075A6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5D9F1-79A5-4403-96B1-C93DC0379DAC}" type="datetimeFigureOut">
              <a:rPr lang="es-ES" smtClean="0"/>
              <a:pPr/>
              <a:t>12/04/2021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7075-2E3C-42AE-AE24-DD9F6B075A6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5D9F1-79A5-4403-96B1-C93DC0379DAC}" type="datetimeFigureOut">
              <a:rPr lang="es-ES" smtClean="0"/>
              <a:pPr/>
              <a:t>12/04/2021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7075-2E3C-42AE-AE24-DD9F6B075A6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5D9F1-79A5-4403-96B1-C93DC0379DAC}" type="datetimeFigureOut">
              <a:rPr lang="es-ES" smtClean="0"/>
              <a:pPr/>
              <a:t>12/04/2021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7075-2E3C-42AE-AE24-DD9F6B075A6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D85D9F1-79A5-4403-96B1-C93DC0379DAC}" type="datetimeFigureOut">
              <a:rPr lang="es-ES" smtClean="0"/>
              <a:pPr/>
              <a:t>12/04/2021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6707075-2E3C-42AE-AE24-DD9F6B075A6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D85D9F1-79A5-4403-96B1-C93DC0379DAC}" type="datetimeFigureOut">
              <a:rPr lang="es-ES" smtClean="0"/>
              <a:pPr/>
              <a:t>12/04/2021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6707075-2E3C-42AE-AE24-DD9F6B075A6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D85D9F1-79A5-4403-96B1-C93DC0379DAC}" type="datetimeFigureOut">
              <a:rPr lang="es-ES" smtClean="0"/>
              <a:pPr/>
              <a:t>12/04/2021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6707075-2E3C-42AE-AE24-DD9F6B075A6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1538" y="2357384"/>
            <a:ext cx="7286676" cy="200031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Los Recursos en Moodle</a:t>
            </a:r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s-ES" sz="36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5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3" t="20940" r="61115" b="71387"/>
          <a:stretch>
            <a:fillRect/>
          </a:stretch>
        </p:blipFill>
        <p:spPr bwMode="auto">
          <a:xfrm>
            <a:off x="1285852" y="785794"/>
            <a:ext cx="1724025" cy="5283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2 Subtítulo"/>
          <p:cNvSpPr txBox="1">
            <a:spLocks/>
          </p:cNvSpPr>
          <p:nvPr/>
        </p:nvSpPr>
        <p:spPr>
          <a:xfrm>
            <a:off x="3357554" y="4643446"/>
            <a:ext cx="4572032" cy="6810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74320" marR="0" lvl="0" indent="-274320" algn="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es-E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Dra. Grisel Zacca González</a:t>
            </a:r>
          </a:p>
          <a:p>
            <a:pPr marL="274320" marR="0" lvl="0" indent="-274320" algn="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es-US" sz="2400" i="1" dirty="0" smtClean="0">
                <a:latin typeface="Calibri" pitchFamily="34" charset="0"/>
              </a:rPr>
              <a:t>Lic. Adriana Perera González</a:t>
            </a:r>
            <a:endParaRPr kumimoji="0" lang="es-ES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857884" y="5786454"/>
            <a:ext cx="1502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Abril de 2021</a:t>
            </a:r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285852" y="1436792"/>
            <a:ext cx="6581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Diseño y Montaje de Entornos Virtuales de Enseñanza Aprendizaje</a:t>
            </a:r>
            <a:endParaRPr lang="es-ES" dirty="0"/>
          </a:p>
        </p:txBody>
      </p:sp>
      <p:sp>
        <p:nvSpPr>
          <p:cNvPr id="7" name="TextBox 6"/>
          <p:cNvSpPr txBox="1"/>
          <p:nvPr/>
        </p:nvSpPr>
        <p:spPr>
          <a:xfrm>
            <a:off x="2071670" y="1928802"/>
            <a:ext cx="5524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Unidad </a:t>
            </a:r>
            <a:r>
              <a:rPr lang="es-ES" dirty="0"/>
              <a:t>didáctica 2. </a:t>
            </a:r>
            <a:r>
              <a:rPr lang="es-ES" dirty="0"/>
              <a:t>Diseño educacional de un curso virtual. Programa y guía orientadora. Recursos.</a:t>
            </a:r>
          </a:p>
          <a:p>
            <a:r>
              <a:rPr lang="es-ES" dirty="0"/>
              <a:t> </a:t>
            </a:r>
            <a:endParaRPr lang="en-US" dirty="0"/>
          </a:p>
        </p:txBody>
      </p:sp>
      <p:sp>
        <p:nvSpPr>
          <p:cNvPr id="3" name="CuadroTexto 2"/>
          <p:cNvSpPr txBox="1"/>
          <p:nvPr/>
        </p:nvSpPr>
        <p:spPr>
          <a:xfrm>
            <a:off x="2663248" y="3710736"/>
            <a:ext cx="3826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i="1" dirty="0" smtClean="0">
                <a:solidFill>
                  <a:srgbClr val="FF0000"/>
                </a:solidFill>
              </a:rPr>
              <a:t>Vea las notas en algunas diapositivas</a:t>
            </a:r>
            <a:endParaRPr lang="es-E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169829"/>
      </p:ext>
    </p:extLst>
  </p:cSld>
  <p:clrMapOvr>
    <a:masterClrMapping/>
  </p:clrMapOvr>
  <p:transition spd="med" advTm="1029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52" name="AutoShape 4" descr="http://aulavirtual.sld.cu/theme/image.php/magazine/resource/1411414308/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54" name="AutoShape 6" descr="http://aulavirtual.sld.cu/theme/image.php/magazine/resource/1411414308/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714620"/>
            <a:ext cx="215265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043608" y="836712"/>
            <a:ext cx="66342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+mj-lt"/>
                <a:ea typeface="+mj-ea"/>
                <a:cs typeface="+mj-cs"/>
              </a:rPr>
              <a:t>Para crear un archivo:</a:t>
            </a:r>
            <a:endParaRPr lang="en-US" sz="3200" b="1" dirty="0" smtClean="0">
              <a:latin typeface="+mj-lt"/>
              <a:ea typeface="+mj-ea"/>
              <a:cs typeface="+mj-cs"/>
            </a:endParaRPr>
          </a:p>
          <a:p>
            <a:pPr marL="749300" indent="-406400">
              <a:buFont typeface="Wingdings 3" pitchFamily="18" charset="2"/>
              <a:buChar char="&quot;"/>
            </a:pPr>
            <a:r>
              <a:rPr lang="es-US" sz="3200" dirty="0" smtClean="0">
                <a:solidFill>
                  <a:srgbClr val="6F9500"/>
                </a:solidFill>
                <a:latin typeface="+mj-lt"/>
                <a:ea typeface="+mj-ea"/>
                <a:cs typeface="+mj-cs"/>
              </a:rPr>
              <a:t>Activar la Edición</a:t>
            </a:r>
            <a:endParaRPr lang="en-US" sz="3200" dirty="0" smtClean="0">
              <a:solidFill>
                <a:srgbClr val="6F9500"/>
              </a:solidFill>
              <a:latin typeface="+mj-lt"/>
              <a:ea typeface="+mj-ea"/>
              <a:cs typeface="+mj-cs"/>
            </a:endParaRPr>
          </a:p>
          <a:p>
            <a:pPr marL="749300" indent="-406400">
              <a:buFont typeface="Wingdings 3" pitchFamily="18" charset="2"/>
              <a:buChar char="&quot;"/>
            </a:pPr>
            <a:r>
              <a:rPr lang="es-ES" sz="3200" dirty="0" smtClean="0">
                <a:solidFill>
                  <a:srgbClr val="6F9500"/>
                </a:solidFill>
                <a:latin typeface="+mj-lt"/>
                <a:ea typeface="+mj-ea"/>
                <a:cs typeface="+mj-cs"/>
              </a:rPr>
              <a:t>Seleccionar el tipo de recurso (agregar recursos)</a:t>
            </a:r>
            <a:endParaRPr lang="en-US" sz="3200" dirty="0" smtClean="0">
              <a:solidFill>
                <a:srgbClr val="6F9500"/>
              </a:solidFill>
              <a:latin typeface="+mj-lt"/>
              <a:ea typeface="+mj-ea"/>
              <a:cs typeface="+mj-cs"/>
            </a:endParaRPr>
          </a:p>
          <a:p>
            <a:r>
              <a:rPr lang="es-ES" sz="3200" dirty="0" smtClean="0">
                <a:solidFill>
                  <a:srgbClr val="6F9500"/>
                </a:solidFill>
                <a:latin typeface="+mj-lt"/>
                <a:ea typeface="+mj-ea"/>
                <a:cs typeface="+mj-cs"/>
              </a:rPr>
              <a:t> </a:t>
            </a:r>
            <a:endParaRPr lang="en-US" sz="3200" dirty="0" smtClean="0">
              <a:solidFill>
                <a:srgbClr val="6F9500"/>
              </a:solidFill>
              <a:latin typeface="+mj-lt"/>
              <a:ea typeface="+mj-ea"/>
              <a:cs typeface="+mj-cs"/>
            </a:endParaRPr>
          </a:p>
          <a:p>
            <a:r>
              <a:rPr lang="es-ES" sz="3200" dirty="0" smtClean="0">
                <a:solidFill>
                  <a:srgbClr val="6F9500"/>
                </a:solidFill>
                <a:latin typeface="+mj-lt"/>
                <a:ea typeface="+mj-ea"/>
                <a:cs typeface="+mj-cs"/>
              </a:rPr>
              <a:t> </a:t>
            </a:r>
            <a:endParaRPr lang="en-US" sz="3200" dirty="0" smtClean="0">
              <a:solidFill>
                <a:srgbClr val="6F9500"/>
              </a:solidFill>
              <a:latin typeface="+mj-lt"/>
              <a:ea typeface="+mj-ea"/>
              <a:cs typeface="+mj-cs"/>
            </a:endParaRPr>
          </a:p>
          <a:p>
            <a:r>
              <a:rPr lang="en-US" sz="3200" b="1" dirty="0" err="1" smtClean="0">
                <a:latin typeface="+mj-lt"/>
                <a:ea typeface="+mj-ea"/>
                <a:cs typeface="+mj-cs"/>
              </a:rPr>
              <a:t>Tipos</a:t>
            </a:r>
            <a:r>
              <a:rPr lang="en-US" sz="3200" b="1" dirty="0" smtClean="0">
                <a:latin typeface="+mj-lt"/>
                <a:ea typeface="+mj-ea"/>
                <a:cs typeface="+mj-cs"/>
              </a:rPr>
              <a:t> de </a:t>
            </a:r>
            <a:r>
              <a:rPr lang="en-US" sz="3200" b="1" dirty="0" err="1" smtClean="0">
                <a:latin typeface="+mj-lt"/>
                <a:ea typeface="+mj-ea"/>
                <a:cs typeface="+mj-cs"/>
              </a:rPr>
              <a:t>recurso</a:t>
            </a:r>
            <a:endParaRPr lang="en-US" sz="3200" b="1" dirty="0" smtClean="0">
              <a:latin typeface="+mj-lt"/>
              <a:ea typeface="+mj-ea"/>
              <a:cs typeface="+mj-cs"/>
            </a:endParaRPr>
          </a:p>
          <a:p>
            <a:endParaRPr lang="en-US" sz="3200" dirty="0" smtClean="0">
              <a:solidFill>
                <a:srgbClr val="6F9500"/>
              </a:solidFill>
              <a:latin typeface="+mj-lt"/>
              <a:ea typeface="+mj-ea"/>
              <a:cs typeface="+mj-cs"/>
            </a:endParaRPr>
          </a:p>
          <a:p>
            <a:endParaRPr lang="en-US" sz="3200" dirty="0" smtClean="0">
              <a:solidFill>
                <a:srgbClr val="6F95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Tm="106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Editor de textos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786058"/>
            <a:ext cx="6063482" cy="334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3428992" y="1857364"/>
            <a:ext cx="1214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Limpiar código basura</a:t>
            </a:r>
            <a:endParaRPr lang="es-ES" dirty="0"/>
          </a:p>
        </p:txBody>
      </p:sp>
      <p:cxnSp>
        <p:nvCxnSpPr>
          <p:cNvPr id="6" name="5 Conector recto de flecha"/>
          <p:cNvCxnSpPr/>
          <p:nvPr/>
        </p:nvCxnSpPr>
        <p:spPr>
          <a:xfrm rot="16200000" flipV="1">
            <a:off x="3786183" y="2857495"/>
            <a:ext cx="571504" cy="1428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 rot="5400000" flipH="1" flipV="1">
            <a:off x="4036215" y="2893215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4286249" y="2071678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Limpiar formato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143504" y="1785926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Pegar como texto plano</a:t>
            </a:r>
            <a:endParaRPr lang="es-ES" dirty="0"/>
          </a:p>
        </p:txBody>
      </p:sp>
      <p:cxnSp>
        <p:nvCxnSpPr>
          <p:cNvPr id="13" name="12 Conector recto de flecha"/>
          <p:cNvCxnSpPr/>
          <p:nvPr/>
        </p:nvCxnSpPr>
        <p:spPr>
          <a:xfrm rot="5400000" flipH="1" flipV="1">
            <a:off x="4572000" y="2428868"/>
            <a:ext cx="785818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5500694" y="3357562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Pegar desde Word</a:t>
            </a:r>
            <a:endParaRPr lang="es-ES" dirty="0"/>
          </a:p>
        </p:txBody>
      </p:sp>
      <p:cxnSp>
        <p:nvCxnSpPr>
          <p:cNvPr id="16" name="15 Conector recto de flecha"/>
          <p:cNvCxnSpPr/>
          <p:nvPr/>
        </p:nvCxnSpPr>
        <p:spPr>
          <a:xfrm>
            <a:off x="4929190" y="3286124"/>
            <a:ext cx="678661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5357818" y="2428868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Buscar</a:t>
            </a:r>
            <a:endParaRPr lang="es-ES" dirty="0"/>
          </a:p>
        </p:txBody>
      </p:sp>
      <p:cxnSp>
        <p:nvCxnSpPr>
          <p:cNvPr id="19" name="18 Conector recto de flecha"/>
          <p:cNvCxnSpPr/>
          <p:nvPr/>
        </p:nvCxnSpPr>
        <p:spPr>
          <a:xfrm rot="5400000" flipH="1" flipV="1">
            <a:off x="5464975" y="2750339"/>
            <a:ext cx="21431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6143636" y="2357430"/>
            <a:ext cx="2121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Buscar/Reemplazar</a:t>
            </a:r>
            <a:endParaRPr lang="es-ES" dirty="0"/>
          </a:p>
        </p:txBody>
      </p:sp>
      <p:cxnSp>
        <p:nvCxnSpPr>
          <p:cNvPr id="23" name="22 Conector recto de flecha"/>
          <p:cNvCxnSpPr/>
          <p:nvPr/>
        </p:nvCxnSpPr>
        <p:spPr>
          <a:xfrm flipV="1">
            <a:off x="5857884" y="2571744"/>
            <a:ext cx="78581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CuadroTexto"/>
          <p:cNvSpPr txBox="1"/>
          <p:nvPr/>
        </p:nvSpPr>
        <p:spPr>
          <a:xfrm>
            <a:off x="6500826" y="2786058"/>
            <a:ext cx="1938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Pantalla completa</a:t>
            </a:r>
            <a:endParaRPr lang="es-ES" dirty="0"/>
          </a:p>
        </p:txBody>
      </p:sp>
      <p:cxnSp>
        <p:nvCxnSpPr>
          <p:cNvPr id="27" name="26 Conector recto de flecha"/>
          <p:cNvCxnSpPr>
            <a:endCxn id="25" idx="1"/>
          </p:cNvCxnSpPr>
          <p:nvPr/>
        </p:nvCxnSpPr>
        <p:spPr>
          <a:xfrm>
            <a:off x="6143636" y="2928934"/>
            <a:ext cx="357190" cy="417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angular"/>
          <p:cNvCxnSpPr/>
          <p:nvPr/>
        </p:nvCxnSpPr>
        <p:spPr>
          <a:xfrm rot="5400000">
            <a:off x="2857488" y="3929066"/>
            <a:ext cx="428628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CuadroTexto"/>
          <p:cNvSpPr txBox="1"/>
          <p:nvPr/>
        </p:nvSpPr>
        <p:spPr>
          <a:xfrm>
            <a:off x="2214546" y="4143380"/>
            <a:ext cx="1399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Hipervínculo</a:t>
            </a:r>
            <a:endParaRPr lang="es-ES" dirty="0"/>
          </a:p>
        </p:txBody>
      </p:sp>
      <p:sp>
        <p:nvSpPr>
          <p:cNvPr id="31" name="30 CuadroTexto"/>
          <p:cNvSpPr txBox="1"/>
          <p:nvPr/>
        </p:nvSpPr>
        <p:spPr>
          <a:xfrm>
            <a:off x="3143240" y="3786190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Imagen</a:t>
            </a:r>
            <a:endParaRPr lang="es-ES" dirty="0"/>
          </a:p>
        </p:txBody>
      </p:sp>
      <p:cxnSp>
        <p:nvCxnSpPr>
          <p:cNvPr id="33" name="32 Conector recto de flecha"/>
          <p:cNvCxnSpPr/>
          <p:nvPr/>
        </p:nvCxnSpPr>
        <p:spPr>
          <a:xfrm rot="5400000">
            <a:off x="3464711" y="3750471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CuadroTexto"/>
          <p:cNvSpPr txBox="1"/>
          <p:nvPr/>
        </p:nvSpPr>
        <p:spPr>
          <a:xfrm>
            <a:off x="3929058" y="3929066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Video</a:t>
            </a:r>
            <a:endParaRPr lang="es-ES" dirty="0"/>
          </a:p>
        </p:txBody>
      </p:sp>
      <p:cxnSp>
        <p:nvCxnSpPr>
          <p:cNvPr id="36" name="35 Conector recto de flecha"/>
          <p:cNvCxnSpPr/>
          <p:nvPr/>
        </p:nvCxnSpPr>
        <p:spPr>
          <a:xfrm rot="16200000" flipH="1">
            <a:off x="3857620" y="3643314"/>
            <a:ext cx="28575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40 CuadroTexto"/>
          <p:cNvSpPr txBox="1"/>
          <p:nvPr/>
        </p:nvSpPr>
        <p:spPr>
          <a:xfrm>
            <a:off x="4000496" y="4357694"/>
            <a:ext cx="1756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Insertar espacio</a:t>
            </a:r>
            <a:endParaRPr lang="es-ES" dirty="0"/>
          </a:p>
        </p:txBody>
      </p:sp>
      <p:cxnSp>
        <p:nvCxnSpPr>
          <p:cNvPr id="43" name="42 Conector recto de flecha"/>
          <p:cNvCxnSpPr/>
          <p:nvPr/>
        </p:nvCxnSpPr>
        <p:spPr>
          <a:xfrm rot="16200000" flipH="1">
            <a:off x="3929058" y="3786190"/>
            <a:ext cx="85725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3 CuadroTexto"/>
          <p:cNvSpPr txBox="1"/>
          <p:nvPr/>
        </p:nvSpPr>
        <p:spPr>
          <a:xfrm>
            <a:off x="4714876" y="4929198"/>
            <a:ext cx="2329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Caracteres especiales</a:t>
            </a:r>
            <a:endParaRPr lang="es-ES" dirty="0"/>
          </a:p>
        </p:txBody>
      </p:sp>
      <p:cxnSp>
        <p:nvCxnSpPr>
          <p:cNvPr id="46" name="45 Conector recto de flecha"/>
          <p:cNvCxnSpPr/>
          <p:nvPr/>
        </p:nvCxnSpPr>
        <p:spPr>
          <a:xfrm rot="16200000" flipH="1">
            <a:off x="4107653" y="3821909"/>
            <a:ext cx="1428760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 de flecha"/>
          <p:cNvCxnSpPr/>
          <p:nvPr/>
        </p:nvCxnSpPr>
        <p:spPr>
          <a:xfrm>
            <a:off x="4572000" y="3643314"/>
            <a:ext cx="85725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48 CuadroTexto"/>
          <p:cNvSpPr txBox="1"/>
          <p:nvPr/>
        </p:nvSpPr>
        <p:spPr>
          <a:xfrm>
            <a:off x="5000628" y="3857628"/>
            <a:ext cx="701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Tabla</a:t>
            </a:r>
            <a:endParaRPr lang="es-ES" dirty="0"/>
          </a:p>
        </p:txBody>
      </p:sp>
      <p:sp>
        <p:nvSpPr>
          <p:cNvPr id="50" name="49 CuadroTexto"/>
          <p:cNvSpPr txBox="1"/>
          <p:nvPr/>
        </p:nvSpPr>
        <p:spPr>
          <a:xfrm>
            <a:off x="5786446" y="4143380"/>
            <a:ext cx="2074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Editar código HTML</a:t>
            </a:r>
            <a:endParaRPr lang="es-ES" dirty="0"/>
          </a:p>
        </p:txBody>
      </p:sp>
      <p:cxnSp>
        <p:nvCxnSpPr>
          <p:cNvPr id="52" name="51 Conector recto de flecha"/>
          <p:cNvCxnSpPr/>
          <p:nvPr/>
        </p:nvCxnSpPr>
        <p:spPr>
          <a:xfrm>
            <a:off x="4929190" y="3500438"/>
            <a:ext cx="1357322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1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4" grpId="0"/>
      <p:bldP spid="17" grpId="0"/>
      <p:bldP spid="21" grpId="1"/>
      <p:bldP spid="25" grpId="0"/>
      <p:bldP spid="30" grpId="0"/>
      <p:bldP spid="31" grpId="0"/>
      <p:bldP spid="34" grpId="0"/>
      <p:bldP spid="41" grpId="0"/>
      <p:bldP spid="44" grpId="0"/>
      <p:bldP spid="49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6F9500"/>
                </a:solidFill>
              </a:rPr>
              <a:t>Archivo</a:t>
            </a:r>
            <a:endParaRPr lang="en-US" dirty="0">
              <a:solidFill>
                <a:srgbClr val="6F95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1238305"/>
          </a:xfrm>
        </p:spPr>
        <p:txBody>
          <a:bodyPr>
            <a:normAutofit/>
          </a:bodyPr>
          <a:lstStyle/>
          <a:p>
            <a:r>
              <a:rPr lang="es-ES" dirty="0" smtClean="0"/>
              <a:t>Añadir documentación y contenidos, comprimidos o no. No es obligatorio que estén en la plataforma.</a:t>
            </a:r>
          </a:p>
          <a:p>
            <a:endParaRPr lang="es-ES" dirty="0" smtClean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071546"/>
            <a:ext cx="785818" cy="760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Folded Corner 12"/>
          <p:cNvSpPr/>
          <p:nvPr/>
        </p:nvSpPr>
        <p:spPr>
          <a:xfrm>
            <a:off x="1428728" y="3571876"/>
            <a:ext cx="6143668" cy="2214578"/>
          </a:xfrm>
          <a:prstGeom prst="foldedCorner">
            <a:avLst/>
          </a:prstGeom>
        </p:spPr>
        <p:style>
          <a:lnRef idx="2">
            <a:schemeClr val="accent1"/>
          </a:lnRef>
          <a:fillRef idx="1002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S" sz="2000" dirty="0" smtClean="0">
              <a:solidFill>
                <a:schemeClr val="tx1"/>
              </a:solidFill>
            </a:endParaRPr>
          </a:p>
          <a:p>
            <a:endParaRPr lang="es-ES" sz="2000" dirty="0" smtClean="0">
              <a:solidFill>
                <a:schemeClr val="tx1"/>
              </a:solidFill>
            </a:endParaRPr>
          </a:p>
          <a:p>
            <a:r>
              <a:rPr lang="es-ES" sz="2000" b="1" dirty="0" smtClean="0">
                <a:solidFill>
                  <a:schemeClr val="tx1"/>
                </a:solidFill>
              </a:rPr>
              <a:t>Sugerencias: </a:t>
            </a:r>
          </a:p>
          <a:p>
            <a:r>
              <a:rPr lang="es-ES" sz="2000" dirty="0" smtClean="0">
                <a:solidFill>
                  <a:schemeClr val="tx1"/>
                </a:solidFill>
              </a:rPr>
              <a:t>En la descripción podemos indicar el tamaño del archivo y las aplicaciones informáticas necesarios para la visualización.</a:t>
            </a:r>
          </a:p>
          <a:p>
            <a:r>
              <a:rPr lang="es-ES" sz="2000" dirty="0" smtClean="0">
                <a:solidFill>
                  <a:schemeClr val="tx1"/>
                </a:solidFill>
              </a:rPr>
              <a:t>Si sube un archivo con el mismo nombre que uno ya existente será automáticamente sobrescrito (renombrar en plataforma)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ransition spd="med" advTm="73039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00" y="714356"/>
            <a:ext cx="6202912" cy="948521"/>
          </a:xfrm>
        </p:spPr>
        <p:txBody>
          <a:bodyPr/>
          <a:lstStyle/>
          <a:p>
            <a:r>
              <a:rPr lang="es-US" dirty="0" smtClean="0"/>
              <a:t>Arrastrar </a:t>
            </a:r>
            <a:r>
              <a:rPr lang="es-US" dirty="0" smtClean="0"/>
              <a:t>un archivo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b="7160"/>
          <a:stretch/>
        </p:blipFill>
        <p:spPr>
          <a:xfrm>
            <a:off x="1142976" y="1580174"/>
            <a:ext cx="6917477" cy="4335287"/>
          </a:xfrm>
          <a:prstGeom prst="rect">
            <a:avLst/>
          </a:prstGeom>
        </p:spPr>
      </p:pic>
      <p:cxnSp>
        <p:nvCxnSpPr>
          <p:cNvPr id="5" name="Conector recto de flecha 4"/>
          <p:cNvCxnSpPr/>
          <p:nvPr/>
        </p:nvCxnSpPr>
        <p:spPr>
          <a:xfrm flipV="1">
            <a:off x="4427984" y="5013176"/>
            <a:ext cx="288032" cy="28803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/>
          <p:cNvCxnSpPr/>
          <p:nvPr/>
        </p:nvCxnSpPr>
        <p:spPr>
          <a:xfrm flipV="1">
            <a:off x="6444208" y="5013176"/>
            <a:ext cx="288032" cy="28803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92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2117471"/>
            <a:ext cx="4533503" cy="456542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023" y="718392"/>
            <a:ext cx="7080785" cy="1180131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 flipV="1">
            <a:off x="5364088" y="1700808"/>
            <a:ext cx="504056" cy="19409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5076056" y="1628800"/>
            <a:ext cx="39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 b="1" dirty="0" smtClean="0">
                <a:solidFill>
                  <a:srgbClr val="C00000"/>
                </a:solidFill>
              </a:rPr>
              <a:t>1</a:t>
            </a:r>
            <a:endParaRPr lang="es-ES" sz="2400" b="1" dirty="0">
              <a:solidFill>
                <a:srgbClr val="C00000"/>
              </a:solidFill>
            </a:endParaRPr>
          </a:p>
        </p:txBody>
      </p:sp>
      <p:cxnSp>
        <p:nvCxnSpPr>
          <p:cNvPr id="9" name="Conector recto de flecha 8"/>
          <p:cNvCxnSpPr/>
          <p:nvPr/>
        </p:nvCxnSpPr>
        <p:spPr>
          <a:xfrm flipV="1">
            <a:off x="3347864" y="4551511"/>
            <a:ext cx="504056" cy="19409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3059832" y="4479503"/>
            <a:ext cx="39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 b="1" dirty="0" smtClean="0">
                <a:solidFill>
                  <a:srgbClr val="C00000"/>
                </a:solidFill>
              </a:rPr>
              <a:t>2</a:t>
            </a:r>
            <a:endParaRPr lang="es-E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2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965245" cy="165618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Cuando a</a:t>
            </a:r>
            <a:r>
              <a:rPr lang="es-ES" dirty="0" smtClean="0"/>
              <a:t>gregue </a:t>
            </a:r>
            <a:r>
              <a:rPr lang="es-ES" dirty="0" smtClean="0"/>
              <a:t>archivo</a:t>
            </a:r>
            <a:r>
              <a:rPr lang="es-ES" dirty="0" smtClean="0"/>
              <a:t>: arrastre </a:t>
            </a:r>
            <a:r>
              <a:rPr lang="es-ES" dirty="0" smtClean="0"/>
              <a:t>de ficheros al espacio correspondiente</a:t>
            </a:r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2708920"/>
            <a:ext cx="6929486" cy="2990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Tm="50996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Selector de archivos</a:t>
            </a:r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18118" t="17578" r="19290" b="12109"/>
          <a:stretch>
            <a:fillRect/>
          </a:stretch>
        </p:blipFill>
        <p:spPr bwMode="auto">
          <a:xfrm>
            <a:off x="1142976" y="1785926"/>
            <a:ext cx="6858048" cy="4331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Tm="180665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Carpeta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1309743"/>
          </a:xfrm>
        </p:spPr>
        <p:txBody>
          <a:bodyPr/>
          <a:lstStyle/>
          <a:p>
            <a:r>
              <a:rPr lang="es-ES" dirty="0" smtClean="0"/>
              <a:t>Muestra la página de un gestor de ficheros de </a:t>
            </a:r>
            <a:r>
              <a:rPr lang="es-ES" dirty="0" err="1" smtClean="0"/>
              <a:t>Moodle</a:t>
            </a:r>
            <a:r>
              <a:rPr lang="es-ES" dirty="0" smtClean="0"/>
              <a:t> donde se encuentra una carpeta previamente creada.</a:t>
            </a:r>
          </a:p>
          <a:p>
            <a:endParaRPr lang="es-ES" dirty="0" smtClean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071546"/>
            <a:ext cx="850685" cy="70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lowchart: Document 5"/>
          <p:cNvSpPr/>
          <p:nvPr/>
        </p:nvSpPr>
        <p:spPr>
          <a:xfrm>
            <a:off x="1857356" y="3786190"/>
            <a:ext cx="5786478" cy="1285884"/>
          </a:xfrm>
          <a:prstGeom prst="flowChartDocument">
            <a:avLst/>
          </a:prstGeom>
          <a:solidFill>
            <a:srgbClr val="B0EB39"/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Sugerencia: 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organizar las carpetas según la estructura del curso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Tm="50545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6F9500"/>
                </a:solidFill>
              </a:rPr>
              <a:t>Etiqueta</a:t>
            </a:r>
            <a:endParaRPr lang="es-ES" dirty="0">
              <a:solidFill>
                <a:srgbClr val="6F95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3040" y="2071678"/>
            <a:ext cx="6196405" cy="1809809"/>
          </a:xfrm>
        </p:spPr>
        <p:txBody>
          <a:bodyPr/>
          <a:lstStyle/>
          <a:p>
            <a:r>
              <a:rPr lang="es-ES" dirty="0" smtClean="0"/>
              <a:t>Permite añadir textos HTML y pequeños gráficos en los bloques en la columna central o laterales del curso.</a:t>
            </a:r>
          </a:p>
          <a:p>
            <a:r>
              <a:rPr lang="es-ES" dirty="0" smtClean="0"/>
              <a:t>Organizar y clasificar los contenidos</a:t>
            </a:r>
          </a:p>
          <a:p>
            <a:pPr>
              <a:buNone/>
            </a:pPr>
            <a:endParaRPr lang="es-ES" dirty="0" smtClean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142984"/>
            <a:ext cx="714380" cy="693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Flowchart: Multidocument 10"/>
          <p:cNvSpPr/>
          <p:nvPr/>
        </p:nvSpPr>
        <p:spPr>
          <a:xfrm>
            <a:off x="2500298" y="3857628"/>
            <a:ext cx="5214974" cy="2143140"/>
          </a:xfrm>
          <a:prstGeom prst="flowChartMultidocument">
            <a:avLst/>
          </a:prstGeom>
          <a:gradFill flip="none" rotWithShape="1">
            <a:gsLst>
              <a:gs pos="0">
                <a:srgbClr val="9ED600">
                  <a:tint val="66000"/>
                  <a:satMod val="160000"/>
                </a:srgbClr>
              </a:gs>
              <a:gs pos="50000">
                <a:srgbClr val="9ED600">
                  <a:tint val="44500"/>
                  <a:satMod val="160000"/>
                </a:srgbClr>
              </a:gs>
              <a:gs pos="100000">
                <a:srgbClr val="9ED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Sugerencia:</a:t>
            </a:r>
          </a:p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Utilice etiquetas para separar los materiales y para anuncios importantes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Tm="51761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6F9500"/>
                </a:solidFill>
              </a:rPr>
              <a:t>Libro</a:t>
            </a:r>
            <a:endParaRPr lang="en-US" dirty="0">
              <a:solidFill>
                <a:srgbClr val="6F95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1738371"/>
          </a:xfrm>
        </p:spPr>
        <p:txBody>
          <a:bodyPr/>
          <a:lstStyle/>
          <a:p>
            <a:r>
              <a:rPr lang="es-ES" dirty="0" smtClean="0"/>
              <a:t>Crear material de estudio de múltiples páginas en formato libro, con capítulos y subcapítulos. </a:t>
            </a:r>
          </a:p>
          <a:p>
            <a:r>
              <a:rPr lang="es-ES" dirty="0" smtClean="0"/>
              <a:t>Puede incluir contenido multimedia.</a:t>
            </a:r>
            <a:endParaRPr lang="en-US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000108"/>
            <a:ext cx="857256" cy="91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lowchart: Multidocument 5"/>
          <p:cNvSpPr/>
          <p:nvPr/>
        </p:nvSpPr>
        <p:spPr>
          <a:xfrm>
            <a:off x="2000232" y="3929066"/>
            <a:ext cx="5429288" cy="1857388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Sugerencia:</a:t>
            </a:r>
          </a:p>
          <a:p>
            <a:pPr algn="ctr"/>
            <a:r>
              <a:rPr lang="es-ES" dirty="0" smtClean="0"/>
              <a:t>Utilícelo para mostrar grandes volúmenes de información repartido en secciones.</a:t>
            </a:r>
            <a:endParaRPr lang="en-US" dirty="0" smtClean="0"/>
          </a:p>
          <a:p>
            <a:pPr algn="ctr"/>
            <a:endParaRPr lang="en-US" dirty="0"/>
          </a:p>
        </p:txBody>
      </p:sp>
    </p:spTree>
  </p:cSld>
  <p:clrMapOvr>
    <a:masterClrMapping/>
  </p:clrMapOvr>
  <p:transition spd="med" advTm="6187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3042" y="1000108"/>
            <a:ext cx="4500594" cy="785818"/>
          </a:xfrm>
        </p:spPr>
        <p:txBody>
          <a:bodyPr/>
          <a:lstStyle/>
          <a:p>
            <a:r>
              <a:rPr lang="es-ES" b="1" dirty="0" smtClean="0">
                <a:solidFill>
                  <a:srgbClr val="6F9500"/>
                </a:solidFill>
              </a:rPr>
              <a:t>Objetivo</a:t>
            </a:r>
            <a:endParaRPr lang="es-ES" b="1" dirty="0">
              <a:solidFill>
                <a:srgbClr val="6F95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9442" y="1844824"/>
            <a:ext cx="6196405" cy="3603812"/>
          </a:xfrm>
        </p:spPr>
        <p:txBody>
          <a:bodyPr>
            <a:normAutofit fontScale="92500"/>
          </a:bodyPr>
          <a:lstStyle/>
          <a:p>
            <a:r>
              <a:rPr lang="es-ES" sz="2800" dirty="0" smtClean="0"/>
              <a:t>Utilizar los recursos de Moodle atendiendo a su utilidad y funcionalidad, para la asimilación de contenidos y transmisión de información en un curso, mediante  la práctica en la plataforma.</a:t>
            </a:r>
          </a:p>
          <a:p>
            <a:endParaRPr lang="es-ES" sz="2800" dirty="0" smtClean="0"/>
          </a:p>
          <a:p>
            <a:r>
              <a:rPr lang="es-ES" sz="2800" dirty="0" smtClean="0"/>
              <a:t>Argumentar las particularidades de los recursos educativos para su creación.</a:t>
            </a: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6F9500"/>
                </a:solidFill>
              </a:rPr>
              <a:t>Página</a:t>
            </a:r>
            <a:endParaRPr lang="en-US" dirty="0">
              <a:solidFill>
                <a:srgbClr val="6F9500"/>
              </a:solidFill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917654"/>
            <a:ext cx="785818" cy="834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rame 4"/>
          <p:cNvSpPr/>
          <p:nvPr/>
        </p:nvSpPr>
        <p:spPr>
          <a:xfrm>
            <a:off x="1285852" y="3857628"/>
            <a:ext cx="6643734" cy="2286016"/>
          </a:xfrm>
          <a:prstGeom prst="frame">
            <a:avLst>
              <a:gd name="adj1" fmla="val 58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Sugerencia:</a:t>
            </a:r>
          </a:p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Utilícelo en textos que requieren actualización frecuente o cuando necesite incrustar videos o archivos de sonido, junto con el texto explicativo.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00100" y="1785926"/>
            <a:ext cx="7500990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Crear una página web mediante el editor de textos. </a:t>
            </a:r>
          </a:p>
          <a:p>
            <a:pPr marL="274320" lvl="0" indent="-27432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</a:pPr>
            <a:r>
              <a:rPr lang="es-ES" sz="2400" dirty="0" smtClean="0"/>
              <a:t>Puede mostrar texto, imágenes, sonido, vídeo, enlaces web y código incrustado (ejemplo los mapas de Google) ...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Tm="6371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Paquete 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1595495"/>
          </a:xfrm>
        </p:spPr>
        <p:txBody>
          <a:bodyPr/>
          <a:lstStyle/>
          <a:p>
            <a:r>
              <a:rPr lang="es-ES" dirty="0" smtClean="0"/>
              <a:t>Permite mostrar dentro del curso paquetes de contenidos creados conforme a la especificación </a:t>
            </a:r>
            <a:r>
              <a:rPr lang="es-ES" b="1" dirty="0" smtClean="0"/>
              <a:t>IMS Content </a:t>
            </a:r>
            <a:r>
              <a:rPr lang="es-ES" b="1" dirty="0" err="1" smtClean="0"/>
              <a:t>Packaging</a:t>
            </a:r>
            <a:endParaRPr lang="en-US" dirty="0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071546"/>
            <a:ext cx="857256" cy="70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lowchart: Data 4"/>
          <p:cNvSpPr/>
          <p:nvPr/>
        </p:nvSpPr>
        <p:spPr>
          <a:xfrm>
            <a:off x="2214546" y="3571876"/>
            <a:ext cx="4572032" cy="2071702"/>
          </a:xfrm>
          <a:prstGeom prst="flowChartInputOutp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Sugerencia :</a:t>
            </a:r>
          </a:p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Utilícelo en objetos de aprendizaje que necesite utilizar en otro curso.</a:t>
            </a:r>
            <a:endParaRPr lang="en-US" sz="2000" dirty="0"/>
          </a:p>
        </p:txBody>
      </p:sp>
    </p:spTree>
  </p:cSld>
  <p:clrMapOvr>
    <a:masterClrMapping/>
  </p:clrMapOvr>
  <p:transition spd="med" advTm="52307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URL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28" y="1928802"/>
            <a:ext cx="6196405" cy="1238305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Proporciona un enlace a Internet como un recurso del curso.</a:t>
            </a:r>
          </a:p>
          <a:p>
            <a:r>
              <a:rPr lang="es-ES" dirty="0" smtClean="0"/>
              <a:t>Opciones de visualización: incrustada o abierta en una nueva ventana. </a:t>
            </a:r>
          </a:p>
          <a:p>
            <a:endParaRPr lang="es-ES" dirty="0" smtClean="0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857232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2643174" y="3500438"/>
            <a:ext cx="4929222" cy="192882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Sugerencia:</a:t>
            </a:r>
          </a:p>
          <a:p>
            <a:pPr algn="ctr"/>
            <a:r>
              <a:rPr lang="es-ES" sz="2400" b="1" dirty="0" smtClean="0"/>
              <a:t>Utilícelo para enlazar un sitio especializado, documento en revistas, FTP…</a:t>
            </a:r>
            <a:endParaRPr lang="en-US" sz="2400" b="1" dirty="0" smtClean="0"/>
          </a:p>
          <a:p>
            <a:pPr algn="ctr"/>
            <a:endParaRPr lang="en-US" sz="2400" b="1" dirty="0"/>
          </a:p>
        </p:txBody>
      </p:sp>
    </p:spTree>
  </p:cSld>
  <p:clrMapOvr>
    <a:masterClrMapping/>
  </p:clrMapOvr>
  <p:transition spd="med" advTm="63851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Resumen</a:t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79442" y="1772816"/>
            <a:ext cx="6196405" cy="3603812"/>
          </a:xfrm>
        </p:spPr>
        <p:txBody>
          <a:bodyPr>
            <a:normAutofit/>
          </a:bodyPr>
          <a:lstStyle/>
          <a:p>
            <a:r>
              <a:rPr lang="es-ES" sz="2800" dirty="0" smtClean="0"/>
              <a:t>Archivo</a:t>
            </a:r>
            <a:r>
              <a:rPr lang="es-ES" sz="2800" dirty="0"/>
              <a:t>. </a:t>
            </a:r>
            <a:r>
              <a:rPr lang="es-ES" sz="2800" dirty="0" smtClean="0"/>
              <a:t>Colgar </a:t>
            </a:r>
            <a:r>
              <a:rPr lang="es-ES" sz="2800" dirty="0"/>
              <a:t>un archivo</a:t>
            </a:r>
          </a:p>
          <a:p>
            <a:r>
              <a:rPr lang="es-ES" sz="2800" dirty="0"/>
              <a:t>Carpeta. Almacenamiento de archivos</a:t>
            </a:r>
          </a:p>
          <a:p>
            <a:r>
              <a:rPr lang="es-ES" sz="2800" dirty="0"/>
              <a:t>Etiqueta. Estructura</a:t>
            </a:r>
          </a:p>
          <a:p>
            <a:r>
              <a:rPr lang="es-ES" sz="2800" dirty="0"/>
              <a:t>Página. componer texto y multimedia</a:t>
            </a:r>
          </a:p>
          <a:p>
            <a:r>
              <a:rPr lang="es-ES" sz="2800" dirty="0"/>
              <a:t>URL. </a:t>
            </a:r>
            <a:r>
              <a:rPr lang="es-ES" sz="2800" dirty="0" smtClean="0"/>
              <a:t>Comunicar </a:t>
            </a:r>
            <a:r>
              <a:rPr lang="es-ES" sz="2800" dirty="0"/>
              <a:t>una dirección</a:t>
            </a:r>
          </a:p>
          <a:p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71293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250950" y="811213"/>
            <a:ext cx="3178174" cy="6000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dirty="0" smtClean="0"/>
              <a:t>Articulación: 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371600" y="1379538"/>
            <a:ext cx="6378575" cy="3794125"/>
            <a:chOff x="864" y="869"/>
            <a:chExt cx="4018" cy="2390"/>
          </a:xfrm>
        </p:grpSpPr>
        <p:sp>
          <p:nvSpPr>
            <p:cNvPr id="9221" name="Oval 4"/>
            <p:cNvSpPr>
              <a:spLocks noChangeArrowheads="1"/>
            </p:cNvSpPr>
            <p:nvPr/>
          </p:nvSpPr>
          <p:spPr bwMode="gray">
            <a:xfrm>
              <a:off x="1378" y="2424"/>
              <a:ext cx="3504" cy="835"/>
            </a:xfrm>
            <a:prstGeom prst="ellipse">
              <a:avLst/>
            </a:prstGeom>
            <a:gradFill rotWithShape="1">
              <a:gsLst>
                <a:gs pos="0">
                  <a:srgbClr val="292929"/>
                </a:gs>
                <a:gs pos="100000">
                  <a:schemeClr val="bg1"/>
                </a:gs>
              </a:gsLst>
              <a:lin ang="2700000" scaled="1"/>
            </a:gradFill>
            <a:ln w="3175">
              <a:noFill/>
              <a:round/>
              <a:headEnd/>
              <a:tailEnd type="none" w="sm" len="sm"/>
            </a:ln>
          </p:spPr>
          <p:txBody>
            <a:bodyPr vert="eaVert" wrap="none" lIns="92075" tIns="46037" rIns="92075" bIns="46037" anchor="ctr"/>
            <a:lstStyle/>
            <a:p>
              <a:pPr eaLnBrk="0" hangingPunct="0"/>
              <a:endParaRPr lang="es-ES"/>
            </a:p>
          </p:txBody>
        </p:sp>
        <p:sp>
          <p:nvSpPr>
            <p:cNvPr id="9222" name="Oval 5"/>
            <p:cNvSpPr>
              <a:spLocks noChangeArrowheads="1"/>
            </p:cNvSpPr>
            <p:nvPr/>
          </p:nvSpPr>
          <p:spPr bwMode="gray">
            <a:xfrm rot="-998297">
              <a:off x="921" y="1093"/>
              <a:ext cx="3630" cy="1900"/>
            </a:xfrm>
            <a:prstGeom prst="ellipse">
              <a:avLst/>
            </a:prstGeom>
            <a:gradFill rotWithShape="0">
              <a:gsLst>
                <a:gs pos="0">
                  <a:srgbClr val="29698D"/>
                </a:gs>
                <a:gs pos="50000">
                  <a:srgbClr val="CBDBE3"/>
                </a:gs>
                <a:gs pos="100000">
                  <a:srgbClr val="29698D"/>
                </a:gs>
              </a:gsLst>
              <a:lin ang="0" scaled="1"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s-ES"/>
            </a:p>
          </p:txBody>
        </p:sp>
        <p:sp>
          <p:nvSpPr>
            <p:cNvPr id="9223" name="Oval 6"/>
            <p:cNvSpPr>
              <a:spLocks noChangeArrowheads="1"/>
            </p:cNvSpPr>
            <p:nvPr/>
          </p:nvSpPr>
          <p:spPr bwMode="gray">
            <a:xfrm rot="-998297">
              <a:off x="956" y="991"/>
              <a:ext cx="3505" cy="1841"/>
            </a:xfrm>
            <a:prstGeom prst="ellipse">
              <a:avLst/>
            </a:prstGeom>
            <a:gradFill rotWithShape="1">
              <a:gsLst>
                <a:gs pos="0">
                  <a:srgbClr val="208282"/>
                </a:gs>
                <a:gs pos="100000">
                  <a:srgbClr val="33CCCC"/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s-ES"/>
            </a:p>
          </p:txBody>
        </p:sp>
        <p:sp>
          <p:nvSpPr>
            <p:cNvPr id="9224" name="Arc 7"/>
            <p:cNvSpPr>
              <a:spLocks/>
            </p:cNvSpPr>
            <p:nvPr/>
          </p:nvSpPr>
          <p:spPr bwMode="gray">
            <a:xfrm rot="-998297">
              <a:off x="2766" y="1666"/>
              <a:ext cx="1671" cy="832"/>
            </a:xfrm>
            <a:custGeom>
              <a:avLst/>
              <a:gdLst>
                <a:gd name="T0" fmla="*/ 0 w 19933"/>
                <a:gd name="T1" fmla="*/ 0 h 19523"/>
                <a:gd name="T2" fmla="*/ 0 w 19933"/>
                <a:gd name="T3" fmla="*/ 0 h 19523"/>
                <a:gd name="T4" fmla="*/ 0 w 19933"/>
                <a:gd name="T5" fmla="*/ 0 h 19523"/>
                <a:gd name="T6" fmla="*/ 0 60000 65536"/>
                <a:gd name="T7" fmla="*/ 0 60000 65536"/>
                <a:gd name="T8" fmla="*/ 0 60000 65536"/>
                <a:gd name="T9" fmla="*/ 0 w 19933"/>
                <a:gd name="T10" fmla="*/ 0 h 19523"/>
                <a:gd name="T11" fmla="*/ 19933 w 19933"/>
                <a:gd name="T12" fmla="*/ 19523 h 195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933" h="19523" fill="none" extrusionOk="0">
                  <a:moveTo>
                    <a:pt x="19932" y="8320"/>
                  </a:moveTo>
                  <a:cubicBezTo>
                    <a:pt x="17876" y="13247"/>
                    <a:pt x="14067" y="17238"/>
                    <a:pt x="9241" y="19522"/>
                  </a:cubicBezTo>
                </a:path>
                <a:path w="19933" h="19523" stroke="0" extrusionOk="0">
                  <a:moveTo>
                    <a:pt x="19932" y="8320"/>
                  </a:moveTo>
                  <a:cubicBezTo>
                    <a:pt x="17876" y="13247"/>
                    <a:pt x="14067" y="17238"/>
                    <a:pt x="9241" y="195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9AF13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s-ES"/>
            </a:p>
          </p:txBody>
        </p:sp>
        <p:sp>
          <p:nvSpPr>
            <p:cNvPr id="9225" name="Arc 8"/>
            <p:cNvSpPr>
              <a:spLocks/>
            </p:cNvSpPr>
            <p:nvPr/>
          </p:nvSpPr>
          <p:spPr bwMode="gray">
            <a:xfrm rot="-998297">
              <a:off x="2625" y="1040"/>
              <a:ext cx="1795" cy="969"/>
            </a:xfrm>
            <a:custGeom>
              <a:avLst/>
              <a:gdLst>
                <a:gd name="T0" fmla="*/ 0 w 21600"/>
                <a:gd name="T1" fmla="*/ 0 h 22718"/>
                <a:gd name="T2" fmla="*/ 0 w 21600"/>
                <a:gd name="T3" fmla="*/ 0 h 22718"/>
                <a:gd name="T4" fmla="*/ 0 w 21600"/>
                <a:gd name="T5" fmla="*/ 0 h 2271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718"/>
                <a:gd name="T11" fmla="*/ 21600 w 21600"/>
                <a:gd name="T12" fmla="*/ 22718 h 227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718" fill="none" extrusionOk="0">
                  <a:moveTo>
                    <a:pt x="16157" y="-1"/>
                  </a:moveTo>
                  <a:cubicBezTo>
                    <a:pt x="19663" y="3951"/>
                    <a:pt x="21600" y="9051"/>
                    <a:pt x="21600" y="14335"/>
                  </a:cubicBezTo>
                  <a:cubicBezTo>
                    <a:pt x="21600" y="17214"/>
                    <a:pt x="21024" y="20064"/>
                    <a:pt x="19906" y="22717"/>
                  </a:cubicBezTo>
                </a:path>
                <a:path w="21600" h="22718" stroke="0" extrusionOk="0">
                  <a:moveTo>
                    <a:pt x="16157" y="-1"/>
                  </a:moveTo>
                  <a:cubicBezTo>
                    <a:pt x="19663" y="3951"/>
                    <a:pt x="21600" y="9051"/>
                    <a:pt x="21600" y="14335"/>
                  </a:cubicBezTo>
                  <a:cubicBezTo>
                    <a:pt x="21600" y="17214"/>
                    <a:pt x="21024" y="20064"/>
                    <a:pt x="19906" y="22717"/>
                  </a:cubicBezTo>
                  <a:lnTo>
                    <a:pt x="0" y="14335"/>
                  </a:lnTo>
                  <a:close/>
                </a:path>
              </a:pathLst>
            </a:custGeom>
            <a:solidFill>
              <a:srgbClr val="0099CC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s-ES"/>
            </a:p>
          </p:txBody>
        </p:sp>
        <p:sp>
          <p:nvSpPr>
            <p:cNvPr id="9226" name="Arc 9"/>
            <p:cNvSpPr>
              <a:spLocks/>
            </p:cNvSpPr>
            <p:nvPr/>
          </p:nvSpPr>
          <p:spPr bwMode="gray">
            <a:xfrm rot="20601703" flipH="1">
              <a:off x="1008" y="1856"/>
              <a:ext cx="1812" cy="1027"/>
            </a:xfrm>
            <a:custGeom>
              <a:avLst/>
              <a:gdLst>
                <a:gd name="T0" fmla="*/ 0 w 21600"/>
                <a:gd name="T1" fmla="*/ 0 h 24439"/>
                <a:gd name="T2" fmla="*/ 0 w 21600"/>
                <a:gd name="T3" fmla="*/ 0 h 24439"/>
                <a:gd name="T4" fmla="*/ 0 w 21600"/>
                <a:gd name="T5" fmla="*/ 0 h 2443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4439"/>
                <a:gd name="T11" fmla="*/ 21600 w 21600"/>
                <a:gd name="T12" fmla="*/ 24439 h 244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4439" fill="none" extrusionOk="0">
                  <a:moveTo>
                    <a:pt x="20452" y="-1"/>
                  </a:moveTo>
                  <a:cubicBezTo>
                    <a:pt x="21212" y="2237"/>
                    <a:pt x="21600" y="4584"/>
                    <a:pt x="21600" y="6947"/>
                  </a:cubicBezTo>
                  <a:cubicBezTo>
                    <a:pt x="21600" y="13871"/>
                    <a:pt x="18280" y="20376"/>
                    <a:pt x="12672" y="24438"/>
                  </a:cubicBezTo>
                </a:path>
                <a:path w="21600" h="24439" stroke="0" extrusionOk="0">
                  <a:moveTo>
                    <a:pt x="20452" y="-1"/>
                  </a:moveTo>
                  <a:cubicBezTo>
                    <a:pt x="21212" y="2237"/>
                    <a:pt x="21600" y="4584"/>
                    <a:pt x="21600" y="6947"/>
                  </a:cubicBezTo>
                  <a:cubicBezTo>
                    <a:pt x="21600" y="13871"/>
                    <a:pt x="18280" y="20376"/>
                    <a:pt x="12672" y="24438"/>
                  </a:cubicBezTo>
                  <a:lnTo>
                    <a:pt x="0" y="6947"/>
                  </a:lnTo>
                  <a:close/>
                </a:path>
              </a:pathLst>
            </a:custGeom>
            <a:gradFill rotWithShape="1">
              <a:gsLst>
                <a:gs pos="0">
                  <a:srgbClr val="ABD9F2"/>
                </a:gs>
                <a:gs pos="100000">
                  <a:srgbClr val="47ABE3"/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s-ES"/>
            </a:p>
          </p:txBody>
        </p:sp>
        <p:sp>
          <p:nvSpPr>
            <p:cNvPr id="9227" name="Arc 10"/>
            <p:cNvSpPr>
              <a:spLocks/>
            </p:cNvSpPr>
            <p:nvPr/>
          </p:nvSpPr>
          <p:spPr bwMode="gray">
            <a:xfrm rot="-998297">
              <a:off x="2148" y="869"/>
              <a:ext cx="1773" cy="893"/>
            </a:xfrm>
            <a:custGeom>
              <a:avLst/>
              <a:gdLst>
                <a:gd name="T0" fmla="*/ 0 w 21397"/>
                <a:gd name="T1" fmla="*/ 0 h 21600"/>
                <a:gd name="T2" fmla="*/ 0 w 21397"/>
                <a:gd name="T3" fmla="*/ 0 h 21600"/>
                <a:gd name="T4" fmla="*/ 0 w 2139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397"/>
                <a:gd name="T10" fmla="*/ 0 h 21600"/>
                <a:gd name="T11" fmla="*/ 21397 w 213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97" h="21600" fill="none" extrusionOk="0">
                  <a:moveTo>
                    <a:pt x="0" y="549"/>
                  </a:moveTo>
                  <a:cubicBezTo>
                    <a:pt x="1587" y="184"/>
                    <a:pt x="3210" y="-1"/>
                    <a:pt x="4839" y="0"/>
                  </a:cubicBezTo>
                  <a:cubicBezTo>
                    <a:pt x="11230" y="0"/>
                    <a:pt x="17293" y="2830"/>
                    <a:pt x="21397" y="7729"/>
                  </a:cubicBezTo>
                </a:path>
                <a:path w="21397" h="21600" stroke="0" extrusionOk="0">
                  <a:moveTo>
                    <a:pt x="0" y="549"/>
                  </a:moveTo>
                  <a:cubicBezTo>
                    <a:pt x="1587" y="184"/>
                    <a:pt x="3210" y="-1"/>
                    <a:pt x="4839" y="0"/>
                  </a:cubicBezTo>
                  <a:cubicBezTo>
                    <a:pt x="11230" y="0"/>
                    <a:pt x="17293" y="2830"/>
                    <a:pt x="21397" y="7729"/>
                  </a:cubicBezTo>
                  <a:lnTo>
                    <a:pt x="4839" y="21600"/>
                  </a:lnTo>
                  <a:close/>
                </a:path>
              </a:pathLst>
            </a:custGeom>
            <a:gradFill rotWithShape="1">
              <a:gsLst>
                <a:gs pos="0">
                  <a:srgbClr val="4F4A73"/>
                </a:gs>
                <a:gs pos="100000">
                  <a:srgbClr val="AAA0F8"/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s-ES"/>
            </a:p>
          </p:txBody>
        </p:sp>
        <p:sp>
          <p:nvSpPr>
            <p:cNvPr id="9228" name="Arc 11"/>
            <p:cNvSpPr>
              <a:spLocks/>
            </p:cNvSpPr>
            <p:nvPr/>
          </p:nvSpPr>
          <p:spPr bwMode="gray">
            <a:xfrm rot="20601703" flipH="1">
              <a:off x="864" y="1280"/>
              <a:ext cx="1740" cy="870"/>
            </a:xfrm>
            <a:custGeom>
              <a:avLst/>
              <a:gdLst>
                <a:gd name="T0" fmla="*/ 0 w 20934"/>
                <a:gd name="T1" fmla="*/ 0 h 21142"/>
                <a:gd name="T2" fmla="*/ 0 w 20934"/>
                <a:gd name="T3" fmla="*/ 0 h 21142"/>
                <a:gd name="T4" fmla="*/ 0 w 20934"/>
                <a:gd name="T5" fmla="*/ 0 h 21142"/>
                <a:gd name="T6" fmla="*/ 0 60000 65536"/>
                <a:gd name="T7" fmla="*/ 0 60000 65536"/>
                <a:gd name="T8" fmla="*/ 0 60000 65536"/>
                <a:gd name="T9" fmla="*/ 0 w 20934"/>
                <a:gd name="T10" fmla="*/ 0 h 21142"/>
                <a:gd name="T11" fmla="*/ 20934 w 20934"/>
                <a:gd name="T12" fmla="*/ 21142 h 211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934" h="21142" fill="none" extrusionOk="0">
                  <a:moveTo>
                    <a:pt x="4423" y="-1"/>
                  </a:moveTo>
                  <a:cubicBezTo>
                    <a:pt x="12495" y="1688"/>
                    <a:pt x="18902" y="7826"/>
                    <a:pt x="20934" y="15819"/>
                  </a:cubicBezTo>
                </a:path>
                <a:path w="20934" h="21142" stroke="0" extrusionOk="0">
                  <a:moveTo>
                    <a:pt x="4423" y="-1"/>
                  </a:moveTo>
                  <a:cubicBezTo>
                    <a:pt x="12495" y="1688"/>
                    <a:pt x="18902" y="7826"/>
                    <a:pt x="20934" y="15819"/>
                  </a:cubicBezTo>
                  <a:lnTo>
                    <a:pt x="0" y="21142"/>
                  </a:lnTo>
                  <a:close/>
                </a:path>
              </a:pathLst>
            </a:custGeom>
            <a:gradFill rotWithShape="1">
              <a:gsLst>
                <a:gs pos="0">
                  <a:srgbClr val="47ABE3"/>
                </a:gs>
                <a:gs pos="100000">
                  <a:srgbClr val="214F69"/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s-ES"/>
            </a:p>
          </p:txBody>
        </p:sp>
        <p:sp>
          <p:nvSpPr>
            <p:cNvPr id="9229" name="Freeform 12"/>
            <p:cNvSpPr>
              <a:spLocks/>
            </p:cNvSpPr>
            <p:nvPr/>
          </p:nvSpPr>
          <p:spPr bwMode="gray">
            <a:xfrm rot="-998297">
              <a:off x="2839" y="1823"/>
              <a:ext cx="769" cy="944"/>
            </a:xfrm>
            <a:custGeom>
              <a:avLst/>
              <a:gdLst>
                <a:gd name="T0" fmla="*/ 3163 w 480"/>
                <a:gd name="T1" fmla="*/ 2164 h 716"/>
                <a:gd name="T2" fmla="*/ 3163 w 480"/>
                <a:gd name="T3" fmla="*/ 1823 h 716"/>
                <a:gd name="T4" fmla="*/ 0 w 480"/>
                <a:gd name="T5" fmla="*/ 0 h 716"/>
                <a:gd name="T6" fmla="*/ 0 60000 65536"/>
                <a:gd name="T7" fmla="*/ 0 60000 65536"/>
                <a:gd name="T8" fmla="*/ 0 60000 65536"/>
                <a:gd name="T9" fmla="*/ 0 w 480"/>
                <a:gd name="T10" fmla="*/ 0 h 716"/>
                <a:gd name="T11" fmla="*/ 480 w 480"/>
                <a:gd name="T12" fmla="*/ 716 h 7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716">
                  <a:moveTo>
                    <a:pt x="480" y="716"/>
                  </a:moveTo>
                  <a:lnTo>
                    <a:pt x="480" y="60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6A93DE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es-ES"/>
            </a:p>
          </p:txBody>
        </p:sp>
        <p:sp>
          <p:nvSpPr>
            <p:cNvPr id="9230" name="Freeform 13"/>
            <p:cNvSpPr>
              <a:spLocks/>
            </p:cNvSpPr>
            <p:nvPr/>
          </p:nvSpPr>
          <p:spPr bwMode="gray">
            <a:xfrm rot="-998297">
              <a:off x="2772" y="1664"/>
              <a:ext cx="1614" cy="510"/>
            </a:xfrm>
            <a:custGeom>
              <a:avLst/>
              <a:gdLst>
                <a:gd name="T0" fmla="*/ 6624 w 1008"/>
                <a:gd name="T1" fmla="*/ 1158 h 388"/>
                <a:gd name="T2" fmla="*/ 6573 w 1008"/>
                <a:gd name="T3" fmla="*/ 846 h 388"/>
                <a:gd name="T4" fmla="*/ 0 w 1008"/>
                <a:gd name="T5" fmla="*/ 0 h 388"/>
                <a:gd name="T6" fmla="*/ 0 60000 65536"/>
                <a:gd name="T7" fmla="*/ 0 60000 65536"/>
                <a:gd name="T8" fmla="*/ 0 60000 65536"/>
                <a:gd name="T9" fmla="*/ 0 w 1008"/>
                <a:gd name="T10" fmla="*/ 0 h 388"/>
                <a:gd name="T11" fmla="*/ 1008 w 1008"/>
                <a:gd name="T12" fmla="*/ 388 h 3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388">
                  <a:moveTo>
                    <a:pt x="1008" y="388"/>
                  </a:moveTo>
                  <a:lnTo>
                    <a:pt x="1000" y="28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es-ES"/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2584" y="1684"/>
              <a:ext cx="1915" cy="1087"/>
              <a:chOff x="2694" y="1900"/>
              <a:chExt cx="1915" cy="1087"/>
            </a:xfrm>
          </p:grpSpPr>
          <p:sp>
            <p:nvSpPr>
              <p:cNvPr id="9244" name="Arc 15"/>
              <p:cNvSpPr>
                <a:spLocks/>
              </p:cNvSpPr>
              <p:nvPr/>
            </p:nvSpPr>
            <p:spPr bwMode="gray">
              <a:xfrm rot="-886887">
                <a:off x="2694" y="1900"/>
                <a:ext cx="1858" cy="801"/>
              </a:xfrm>
              <a:custGeom>
                <a:avLst/>
                <a:gdLst>
                  <a:gd name="T0" fmla="*/ 0 w 19866"/>
                  <a:gd name="T1" fmla="*/ 0 h 19523"/>
                  <a:gd name="T2" fmla="*/ 0 w 19866"/>
                  <a:gd name="T3" fmla="*/ 0 h 19523"/>
                  <a:gd name="T4" fmla="*/ 0 w 19866"/>
                  <a:gd name="T5" fmla="*/ 0 h 19523"/>
                  <a:gd name="T6" fmla="*/ 0 60000 65536"/>
                  <a:gd name="T7" fmla="*/ 0 60000 65536"/>
                  <a:gd name="T8" fmla="*/ 0 60000 65536"/>
                  <a:gd name="T9" fmla="*/ 0 w 19866"/>
                  <a:gd name="T10" fmla="*/ 0 h 19523"/>
                  <a:gd name="T11" fmla="*/ 19866 w 19866"/>
                  <a:gd name="T12" fmla="*/ 19523 h 1952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866" h="19523" fill="none" extrusionOk="0">
                    <a:moveTo>
                      <a:pt x="19866" y="8479"/>
                    </a:moveTo>
                    <a:cubicBezTo>
                      <a:pt x="17793" y="13335"/>
                      <a:pt x="14014" y="17263"/>
                      <a:pt x="9241" y="19522"/>
                    </a:cubicBezTo>
                  </a:path>
                  <a:path w="19866" h="19523" stroke="0" extrusionOk="0">
                    <a:moveTo>
                      <a:pt x="19866" y="8479"/>
                    </a:moveTo>
                    <a:cubicBezTo>
                      <a:pt x="17793" y="13335"/>
                      <a:pt x="14014" y="17263"/>
                      <a:pt x="9241" y="1952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52973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es-ES"/>
              </a:p>
            </p:txBody>
          </p:sp>
          <p:sp>
            <p:nvSpPr>
              <p:cNvPr id="9245" name="Freeform 16"/>
              <p:cNvSpPr>
                <a:spLocks/>
              </p:cNvSpPr>
              <p:nvPr/>
            </p:nvSpPr>
            <p:spPr bwMode="gray">
              <a:xfrm rot="-886887">
                <a:off x="2747" y="2019"/>
                <a:ext cx="868" cy="968"/>
              </a:xfrm>
              <a:custGeom>
                <a:avLst/>
                <a:gdLst>
                  <a:gd name="T0" fmla="*/ 4883 w 486"/>
                  <a:gd name="T1" fmla="*/ 1648 h 762"/>
                  <a:gd name="T2" fmla="*/ 4944 w 486"/>
                  <a:gd name="T3" fmla="*/ 1986 h 762"/>
                  <a:gd name="T4" fmla="*/ 93 w 486"/>
                  <a:gd name="T5" fmla="*/ 335 h 762"/>
                  <a:gd name="T6" fmla="*/ 0 w 486"/>
                  <a:gd name="T7" fmla="*/ 0 h 762"/>
                  <a:gd name="T8" fmla="*/ 4883 w 486"/>
                  <a:gd name="T9" fmla="*/ 1648 h 7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6"/>
                  <a:gd name="T16" fmla="*/ 0 h 762"/>
                  <a:gd name="T17" fmla="*/ 486 w 486"/>
                  <a:gd name="T18" fmla="*/ 762 h 7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6" h="762">
                    <a:moveTo>
                      <a:pt x="480" y="633"/>
                    </a:moveTo>
                    <a:lnTo>
                      <a:pt x="486" y="762"/>
                    </a:lnTo>
                    <a:lnTo>
                      <a:pt x="9" y="129"/>
                    </a:lnTo>
                    <a:lnTo>
                      <a:pt x="0" y="0"/>
                    </a:lnTo>
                    <a:lnTo>
                      <a:pt x="480" y="63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A6198"/>
                  </a:gs>
                  <a:gs pos="100000">
                    <a:srgbClr val="352973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es-ES"/>
              </a:p>
            </p:txBody>
          </p:sp>
          <p:sp>
            <p:nvSpPr>
              <p:cNvPr id="9246" name="Freeform 17"/>
              <p:cNvSpPr>
                <a:spLocks/>
              </p:cNvSpPr>
              <p:nvPr/>
            </p:nvSpPr>
            <p:spPr bwMode="gray">
              <a:xfrm rot="-886887">
                <a:off x="3614" y="2125"/>
                <a:ext cx="995" cy="617"/>
              </a:xfrm>
              <a:custGeom>
                <a:avLst/>
                <a:gdLst>
                  <a:gd name="T0" fmla="*/ 0 w 556"/>
                  <a:gd name="T1" fmla="*/ 889 h 486"/>
                  <a:gd name="T2" fmla="*/ 5662 w 556"/>
                  <a:gd name="T3" fmla="*/ 0 h 486"/>
                  <a:gd name="T4" fmla="*/ 5703 w 556"/>
                  <a:gd name="T5" fmla="*/ 358 h 486"/>
                  <a:gd name="T6" fmla="*/ 3549 w 556"/>
                  <a:gd name="T7" fmla="*/ 879 h 486"/>
                  <a:gd name="T8" fmla="*/ 64 w 556"/>
                  <a:gd name="T9" fmla="*/ 1262 h 486"/>
                  <a:gd name="T10" fmla="*/ 0 w 556"/>
                  <a:gd name="T11" fmla="*/ 889 h 4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6"/>
                  <a:gd name="T19" fmla="*/ 0 h 486"/>
                  <a:gd name="T20" fmla="*/ 556 w 556"/>
                  <a:gd name="T21" fmla="*/ 486 h 48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6" h="486">
                    <a:moveTo>
                      <a:pt x="0" y="342"/>
                    </a:moveTo>
                    <a:lnTo>
                      <a:pt x="552" y="0"/>
                    </a:lnTo>
                    <a:lnTo>
                      <a:pt x="556" y="138"/>
                    </a:lnTo>
                    <a:cubicBezTo>
                      <a:pt x="522" y="194"/>
                      <a:pt x="438" y="280"/>
                      <a:pt x="346" y="338"/>
                    </a:cubicBezTo>
                    <a:cubicBezTo>
                      <a:pt x="254" y="396"/>
                      <a:pt x="64" y="485"/>
                      <a:pt x="6" y="486"/>
                    </a:cubicBezTo>
                    <a:cubicBezTo>
                      <a:pt x="8" y="434"/>
                      <a:pt x="1" y="372"/>
                      <a:pt x="0" y="342"/>
                    </a:cubicBezTo>
                    <a:close/>
                  </a:path>
                </a:pathLst>
              </a:custGeom>
              <a:solidFill>
                <a:srgbClr val="352973"/>
              </a:solidFill>
              <a:ln w="9525">
                <a:noFill/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es-ES"/>
              </a:p>
            </p:txBody>
          </p:sp>
        </p:grpSp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2914" y="1608"/>
              <a:ext cx="1892" cy="1197"/>
              <a:chOff x="2914" y="1816"/>
              <a:chExt cx="1892" cy="1197"/>
            </a:xfrm>
          </p:grpSpPr>
          <p:sp>
            <p:nvSpPr>
              <p:cNvPr id="9241" name="Freeform 19"/>
              <p:cNvSpPr>
                <a:spLocks/>
              </p:cNvSpPr>
              <p:nvPr/>
            </p:nvSpPr>
            <p:spPr bwMode="gray">
              <a:xfrm rot="-998297">
                <a:off x="3826" y="2056"/>
                <a:ext cx="980" cy="688"/>
              </a:xfrm>
              <a:custGeom>
                <a:avLst/>
                <a:gdLst>
                  <a:gd name="T0" fmla="*/ 0 w 556"/>
                  <a:gd name="T1" fmla="*/ 1373 h 486"/>
                  <a:gd name="T2" fmla="*/ 5328 w 556"/>
                  <a:gd name="T3" fmla="*/ 0 h 486"/>
                  <a:gd name="T4" fmla="*/ 5365 w 556"/>
                  <a:gd name="T5" fmla="*/ 554 h 486"/>
                  <a:gd name="T6" fmla="*/ 3340 w 556"/>
                  <a:gd name="T7" fmla="*/ 1356 h 486"/>
                  <a:gd name="T8" fmla="*/ 58 w 556"/>
                  <a:gd name="T9" fmla="*/ 1952 h 486"/>
                  <a:gd name="T10" fmla="*/ 0 w 556"/>
                  <a:gd name="T11" fmla="*/ 1373 h 4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6"/>
                  <a:gd name="T19" fmla="*/ 0 h 486"/>
                  <a:gd name="T20" fmla="*/ 556 w 556"/>
                  <a:gd name="T21" fmla="*/ 486 h 48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6" h="486">
                    <a:moveTo>
                      <a:pt x="0" y="342"/>
                    </a:moveTo>
                    <a:lnTo>
                      <a:pt x="552" y="0"/>
                    </a:lnTo>
                    <a:lnTo>
                      <a:pt x="556" y="138"/>
                    </a:lnTo>
                    <a:cubicBezTo>
                      <a:pt x="522" y="194"/>
                      <a:pt x="438" y="280"/>
                      <a:pt x="346" y="338"/>
                    </a:cubicBezTo>
                    <a:cubicBezTo>
                      <a:pt x="254" y="396"/>
                      <a:pt x="64" y="485"/>
                      <a:pt x="6" y="486"/>
                    </a:cubicBezTo>
                    <a:cubicBezTo>
                      <a:pt x="8" y="434"/>
                      <a:pt x="1" y="372"/>
                      <a:pt x="0" y="34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B98BE8"/>
                  </a:gs>
                  <a:gs pos="100000">
                    <a:srgbClr val="6600CC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s-ES"/>
              </a:p>
            </p:txBody>
          </p:sp>
          <p:sp>
            <p:nvSpPr>
              <p:cNvPr id="9242" name="Arc 20"/>
              <p:cNvSpPr>
                <a:spLocks/>
              </p:cNvSpPr>
              <p:nvPr/>
            </p:nvSpPr>
            <p:spPr bwMode="gray">
              <a:xfrm rot="-1060795">
                <a:off x="2914" y="1816"/>
                <a:ext cx="1830" cy="880"/>
              </a:xfrm>
              <a:custGeom>
                <a:avLst/>
                <a:gdLst>
                  <a:gd name="T0" fmla="*/ 0 w 19866"/>
                  <a:gd name="T1" fmla="*/ 0 h 19523"/>
                  <a:gd name="T2" fmla="*/ 0 w 19866"/>
                  <a:gd name="T3" fmla="*/ 0 h 19523"/>
                  <a:gd name="T4" fmla="*/ 0 w 19866"/>
                  <a:gd name="T5" fmla="*/ 0 h 19523"/>
                  <a:gd name="T6" fmla="*/ 0 60000 65536"/>
                  <a:gd name="T7" fmla="*/ 0 60000 65536"/>
                  <a:gd name="T8" fmla="*/ 0 60000 65536"/>
                  <a:gd name="T9" fmla="*/ 0 w 19866"/>
                  <a:gd name="T10" fmla="*/ 0 h 19523"/>
                  <a:gd name="T11" fmla="*/ 19866 w 19866"/>
                  <a:gd name="T12" fmla="*/ 19523 h 1952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866" h="19523" fill="none" extrusionOk="0">
                    <a:moveTo>
                      <a:pt x="19866" y="8479"/>
                    </a:moveTo>
                    <a:cubicBezTo>
                      <a:pt x="17793" y="13335"/>
                      <a:pt x="14014" y="17263"/>
                      <a:pt x="9241" y="19522"/>
                    </a:cubicBezTo>
                  </a:path>
                  <a:path w="19866" h="19523" stroke="0" extrusionOk="0">
                    <a:moveTo>
                      <a:pt x="19866" y="8479"/>
                    </a:moveTo>
                    <a:cubicBezTo>
                      <a:pt x="17793" y="13335"/>
                      <a:pt x="14014" y="17263"/>
                      <a:pt x="9241" y="1952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99FF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es-ES"/>
              </a:p>
            </p:txBody>
          </p:sp>
          <p:sp>
            <p:nvSpPr>
              <p:cNvPr id="9243" name="Freeform 21"/>
              <p:cNvSpPr>
                <a:spLocks/>
              </p:cNvSpPr>
              <p:nvPr/>
            </p:nvSpPr>
            <p:spPr bwMode="gray">
              <a:xfrm rot="-998297">
                <a:off x="2997" y="1949"/>
                <a:ext cx="839" cy="1064"/>
              </a:xfrm>
              <a:custGeom>
                <a:avLst/>
                <a:gdLst>
                  <a:gd name="T0" fmla="*/ 4264 w 486"/>
                  <a:gd name="T1" fmla="*/ 2406 h 762"/>
                  <a:gd name="T2" fmla="*/ 4316 w 486"/>
                  <a:gd name="T3" fmla="*/ 2897 h 762"/>
                  <a:gd name="T4" fmla="*/ 83 w 486"/>
                  <a:gd name="T5" fmla="*/ 489 h 762"/>
                  <a:gd name="T6" fmla="*/ 0 w 486"/>
                  <a:gd name="T7" fmla="*/ 0 h 762"/>
                  <a:gd name="T8" fmla="*/ 4264 w 486"/>
                  <a:gd name="T9" fmla="*/ 2406 h 7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6"/>
                  <a:gd name="T16" fmla="*/ 0 h 762"/>
                  <a:gd name="T17" fmla="*/ 486 w 486"/>
                  <a:gd name="T18" fmla="*/ 762 h 7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6" h="762">
                    <a:moveTo>
                      <a:pt x="480" y="633"/>
                    </a:moveTo>
                    <a:lnTo>
                      <a:pt x="486" y="762"/>
                    </a:lnTo>
                    <a:lnTo>
                      <a:pt x="9" y="129"/>
                    </a:lnTo>
                    <a:lnTo>
                      <a:pt x="0" y="0"/>
                    </a:lnTo>
                    <a:lnTo>
                      <a:pt x="480" y="63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007A1"/>
                  </a:gs>
                  <a:gs pos="100000">
                    <a:srgbClr val="AF8ED4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s-ES"/>
              </a:p>
            </p:txBody>
          </p:sp>
        </p:grpSp>
        <p:sp>
          <p:nvSpPr>
            <p:cNvPr id="9233" name="Oval 22"/>
            <p:cNvSpPr>
              <a:spLocks noChangeArrowheads="1"/>
            </p:cNvSpPr>
            <p:nvPr/>
          </p:nvSpPr>
          <p:spPr bwMode="gray">
            <a:xfrm rot="-998297">
              <a:off x="1877" y="1441"/>
              <a:ext cx="1698" cy="844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C1C1C1"/>
                </a:gs>
                <a:gs pos="100000">
                  <a:srgbClr val="000000"/>
                </a:gs>
              </a:gsLst>
              <a:lin ang="0" scaled="1"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s-ES"/>
            </a:p>
          </p:txBody>
        </p:sp>
        <p:sp>
          <p:nvSpPr>
            <p:cNvPr id="1073175" name="Oval 23"/>
            <p:cNvSpPr>
              <a:spLocks noChangeArrowheads="1"/>
            </p:cNvSpPr>
            <p:nvPr/>
          </p:nvSpPr>
          <p:spPr bwMode="white">
            <a:xfrm rot="-998297">
              <a:off x="1925" y="1589"/>
              <a:ext cx="1653" cy="692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shade val="33333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9235" name="Text Box 24"/>
            <p:cNvSpPr txBox="1">
              <a:spLocks noChangeArrowheads="1"/>
            </p:cNvSpPr>
            <p:nvPr/>
          </p:nvSpPr>
          <p:spPr bwMode="gray">
            <a:xfrm>
              <a:off x="2396" y="1100"/>
              <a:ext cx="102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2000" b="1">
                  <a:solidFill>
                    <a:srgbClr val="003366"/>
                  </a:solidFill>
                </a:rPr>
                <a:t>Actividades</a:t>
              </a:r>
            </a:p>
          </p:txBody>
        </p:sp>
        <p:sp>
          <p:nvSpPr>
            <p:cNvPr id="9236" name="Text Box 25"/>
            <p:cNvSpPr txBox="1">
              <a:spLocks noChangeArrowheads="1"/>
            </p:cNvSpPr>
            <p:nvPr/>
          </p:nvSpPr>
          <p:spPr bwMode="gray">
            <a:xfrm rot="-1609540">
              <a:off x="1346" y="1453"/>
              <a:ext cx="84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2000" b="1">
                  <a:solidFill>
                    <a:srgbClr val="003366"/>
                  </a:solidFill>
                </a:rPr>
                <a:t>Recursos</a:t>
              </a:r>
            </a:p>
          </p:txBody>
        </p:sp>
        <p:sp>
          <p:nvSpPr>
            <p:cNvPr id="9237" name="Text Box 26"/>
            <p:cNvSpPr txBox="1">
              <a:spLocks noChangeArrowheads="1"/>
            </p:cNvSpPr>
            <p:nvPr/>
          </p:nvSpPr>
          <p:spPr bwMode="gray">
            <a:xfrm>
              <a:off x="1235" y="2275"/>
              <a:ext cx="81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2000" b="1">
                  <a:solidFill>
                    <a:srgbClr val="003366"/>
                  </a:solidFill>
                </a:rPr>
                <a:t>Métodos </a:t>
              </a:r>
            </a:p>
          </p:txBody>
        </p:sp>
        <p:sp>
          <p:nvSpPr>
            <p:cNvPr id="9238" name="Text Box 27"/>
            <p:cNvSpPr txBox="1">
              <a:spLocks noChangeArrowheads="1"/>
            </p:cNvSpPr>
            <p:nvPr/>
          </p:nvSpPr>
          <p:spPr bwMode="gray">
            <a:xfrm>
              <a:off x="2247" y="2414"/>
              <a:ext cx="99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2000" b="1">
                  <a:solidFill>
                    <a:srgbClr val="003366"/>
                  </a:solidFill>
                </a:rPr>
                <a:t>Contenidos</a:t>
              </a:r>
            </a:p>
          </p:txBody>
        </p:sp>
        <p:sp>
          <p:nvSpPr>
            <p:cNvPr id="9239" name="Text Box 28"/>
            <p:cNvSpPr txBox="1">
              <a:spLocks noChangeArrowheads="1"/>
            </p:cNvSpPr>
            <p:nvPr/>
          </p:nvSpPr>
          <p:spPr bwMode="gray">
            <a:xfrm>
              <a:off x="3448" y="1355"/>
              <a:ext cx="9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2000" b="1" dirty="0">
                  <a:solidFill>
                    <a:srgbClr val="003366"/>
                  </a:solidFill>
                </a:rPr>
                <a:t>Evaluación</a:t>
              </a:r>
            </a:p>
          </p:txBody>
        </p:sp>
        <p:sp>
          <p:nvSpPr>
            <p:cNvPr id="9240" name="Text Box 29"/>
            <p:cNvSpPr txBox="1">
              <a:spLocks noChangeArrowheads="1"/>
            </p:cNvSpPr>
            <p:nvPr/>
          </p:nvSpPr>
          <p:spPr bwMode="gray">
            <a:xfrm>
              <a:off x="3487" y="1856"/>
              <a:ext cx="8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2000" b="1" dirty="0">
                  <a:solidFill>
                    <a:srgbClr val="003366"/>
                  </a:solidFill>
                </a:rPr>
                <a:t>Objetivos</a:t>
              </a:r>
            </a:p>
          </p:txBody>
        </p:sp>
      </p:grpSp>
    </p:spTree>
    <p:custDataLst>
      <p:tags r:id="rId1"/>
    </p:custDataLst>
  </p:cSld>
  <p:clrMapOvr>
    <a:masterClrMapping/>
  </p:clrMapOvr>
  <p:transition spd="med" advTm="1408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4000" b="1" dirty="0" smtClean="0">
                <a:solidFill>
                  <a:schemeClr val="accent1">
                    <a:lumMod val="50000"/>
                  </a:schemeClr>
                </a:solidFill>
              </a:rPr>
              <a:t>Consideraciones generales</a:t>
            </a:r>
            <a:endParaRPr lang="es-E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1463040" y="1857364"/>
            <a:ext cx="6537984" cy="39290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dirty="0" smtClean="0"/>
              <a:t>Diseñe sus unidades didácticas como objetos de aprendizaje reutilizables.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Recupere materiales en las fuentes de la UVS y de </a:t>
            </a:r>
            <a:r>
              <a:rPr lang="es-ES" dirty="0" err="1" smtClean="0"/>
              <a:t>Infomed</a:t>
            </a:r>
            <a:r>
              <a:rPr lang="es-E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Diseñe sus materiales didácticos de forma que puedan </a:t>
            </a:r>
            <a:r>
              <a:rPr lang="es-ES" dirty="0" err="1" smtClean="0"/>
              <a:t>reutilizarse</a:t>
            </a:r>
            <a:r>
              <a:rPr lang="es-E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2285311"/>
      </p:ext>
    </p:extLst>
  </p:cSld>
  <p:clrMapOvr>
    <a:masterClrMapping/>
  </p:clrMapOvr>
  <p:transition spd="med" advTm="39156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85852" y="1000108"/>
            <a:ext cx="6196405" cy="316713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800" dirty="0" smtClean="0"/>
              <a:t>Cuidado con el peso y el formato de los materiales.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è"/>
            </a:pPr>
            <a:r>
              <a:rPr lang="es-ES" sz="2400" dirty="0" smtClean="0"/>
              <a:t> </a:t>
            </a:r>
            <a:r>
              <a:rPr lang="es-ES" sz="2800" dirty="0" smtClean="0"/>
              <a:t>si a usted le es difícil subir el material, a sus estudiantes se les dificultará la descarga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è"/>
            </a:pPr>
            <a:r>
              <a:rPr lang="es-ES" sz="2800" dirty="0" smtClean="0"/>
              <a:t>Utilice formatos estándares en sus materiales</a:t>
            </a:r>
          </a:p>
        </p:txBody>
      </p:sp>
    </p:spTree>
  </p:cSld>
  <p:clrMapOvr>
    <a:masterClrMapping/>
  </p:clrMapOvr>
  <p:transition spd="med" advTm="40326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12293" y="817582"/>
            <a:ext cx="7274483" cy="1202485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Bibliografía (formato digital)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ES" dirty="0" smtClean="0"/>
              <a:t>Seleccione la bibliografía básica que responda a los objetivos, el resto puede formar parte de la bibliografía complementaria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Seleccione bibliografía complementaria para satisfacer interés diversos  </a:t>
            </a:r>
          </a:p>
        </p:txBody>
      </p:sp>
    </p:spTree>
  </p:cSld>
  <p:clrMapOvr>
    <a:masterClrMapping/>
  </p:clrMapOvr>
  <p:transition spd="med" advTm="59624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928662" y="3821683"/>
            <a:ext cx="2414598" cy="785818"/>
          </a:xfrm>
          <a:prstGeom prst="roundRect">
            <a:avLst/>
          </a:prstGeom>
          <a:solidFill>
            <a:srgbClr val="FF2F2F"/>
          </a:solidFill>
          <a:ln>
            <a:solidFill>
              <a:srgbClr val="FF2F2F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HeroicExtreme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/>
              <a:t>Interactivas</a:t>
            </a:r>
            <a:endParaRPr lang="es-ES" sz="32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2500298" y="1035601"/>
            <a:ext cx="2786082" cy="785818"/>
          </a:xfrm>
          <a:prstGeom prst="roundRect">
            <a:avLst/>
          </a:prstGeom>
          <a:solidFill>
            <a:srgbClr val="FFFF57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HeroicExtreme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chemeClr val="tx1"/>
                </a:solidFill>
              </a:rPr>
              <a:t>Colaborativas</a:t>
            </a:r>
            <a:endParaRPr lang="es-ES" sz="3200" b="1" dirty="0">
              <a:solidFill>
                <a:schemeClr val="tx1"/>
              </a:solidFill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214282" y="5179005"/>
            <a:ext cx="2500330" cy="714380"/>
          </a:xfrm>
          <a:prstGeom prst="roundRect">
            <a:avLst/>
          </a:prstGeom>
          <a:solidFill>
            <a:schemeClr val="accent1">
              <a:lumMod val="75000"/>
            </a:schemeClr>
          </a:solidFill>
          <a:scene3d>
            <a:camera prst="perspectiveHeroicExtreme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err="1" smtClean="0"/>
              <a:t>Transmisivas</a:t>
            </a:r>
            <a:endParaRPr lang="es-ES" sz="3200" b="1" dirty="0" smtClean="0"/>
          </a:p>
        </p:txBody>
      </p:sp>
      <p:sp>
        <p:nvSpPr>
          <p:cNvPr id="5" name="4 Rectángulo redondeado"/>
          <p:cNvSpPr/>
          <p:nvPr/>
        </p:nvSpPr>
        <p:spPr>
          <a:xfrm>
            <a:off x="1214414" y="2335779"/>
            <a:ext cx="3429024" cy="84296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HeroicExtreme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/>
              <a:t>Comunicativas</a:t>
            </a:r>
          </a:p>
        </p:txBody>
      </p:sp>
      <p:cxnSp>
        <p:nvCxnSpPr>
          <p:cNvPr id="7" name="6 Conector recto de flecha"/>
          <p:cNvCxnSpPr/>
          <p:nvPr/>
        </p:nvCxnSpPr>
        <p:spPr>
          <a:xfrm rot="5400000" flipH="1" flipV="1">
            <a:off x="1973882" y="1419141"/>
            <a:ext cx="5410550" cy="3929090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 rot="18350484">
            <a:off x="785285" y="2967159"/>
            <a:ext cx="7090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spc="750" dirty="0" smtClean="0"/>
              <a:t>Evaluación y seguimiento</a:t>
            </a:r>
            <a:endParaRPr lang="es-ES" sz="3200" b="1" spc="750" dirty="0"/>
          </a:p>
        </p:txBody>
      </p:sp>
      <p:sp>
        <p:nvSpPr>
          <p:cNvPr id="17" name="16 CuadroTexto"/>
          <p:cNvSpPr txBox="1"/>
          <p:nvPr/>
        </p:nvSpPr>
        <p:spPr>
          <a:xfrm rot="2157677">
            <a:off x="4770587" y="422457"/>
            <a:ext cx="1803442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Wiki </a:t>
            </a:r>
          </a:p>
          <a:p>
            <a:r>
              <a:rPr lang="es-ES" sz="2400" b="1" dirty="0" smtClean="0"/>
              <a:t>Blog</a:t>
            </a:r>
          </a:p>
          <a:p>
            <a:r>
              <a:rPr lang="es-ES" sz="2400" b="1" dirty="0" smtClean="0"/>
              <a:t>Taller</a:t>
            </a:r>
          </a:p>
          <a:p>
            <a:r>
              <a:rPr lang="es-ES" sz="2400" b="1" dirty="0" smtClean="0"/>
              <a:t>Base datos</a:t>
            </a:r>
          </a:p>
          <a:p>
            <a:r>
              <a:rPr lang="es-ES" sz="2400" b="1" dirty="0" smtClean="0"/>
              <a:t>Foro</a:t>
            </a:r>
          </a:p>
          <a:p>
            <a:r>
              <a:rPr lang="es-ES" sz="2400" b="1" dirty="0" smtClean="0"/>
              <a:t>Chat </a:t>
            </a:r>
          </a:p>
          <a:p>
            <a:r>
              <a:rPr lang="es-ES" sz="2400" b="1" dirty="0" smtClean="0"/>
              <a:t>Mensaje</a:t>
            </a:r>
          </a:p>
          <a:p>
            <a:r>
              <a:rPr lang="es-ES" sz="2400" b="1" dirty="0" smtClean="0"/>
              <a:t>Calendario</a:t>
            </a:r>
          </a:p>
          <a:p>
            <a:r>
              <a:rPr lang="es-ES" sz="2400" b="1" dirty="0" smtClean="0"/>
              <a:t>Glosario</a:t>
            </a:r>
          </a:p>
          <a:p>
            <a:r>
              <a:rPr lang="es-ES" sz="2400" b="1" dirty="0" smtClean="0"/>
              <a:t>Diario</a:t>
            </a:r>
          </a:p>
          <a:p>
            <a:r>
              <a:rPr lang="es-ES" sz="2400" b="1" dirty="0" smtClean="0"/>
              <a:t>Lección</a:t>
            </a:r>
          </a:p>
          <a:p>
            <a:r>
              <a:rPr lang="es-ES" sz="2400" b="1" dirty="0" smtClean="0"/>
              <a:t>Cuestionario</a:t>
            </a:r>
          </a:p>
          <a:p>
            <a:r>
              <a:rPr lang="es-ES" sz="2400" b="1" dirty="0" smtClean="0"/>
              <a:t>Tareas</a:t>
            </a:r>
          </a:p>
          <a:p>
            <a:r>
              <a:rPr lang="es-ES" sz="2400" b="1" dirty="0" smtClean="0"/>
              <a:t>Encuesta </a:t>
            </a:r>
          </a:p>
          <a:p>
            <a:r>
              <a:rPr lang="es-ES" sz="2400" b="1" dirty="0" smtClean="0"/>
              <a:t>Consulta</a:t>
            </a:r>
          </a:p>
          <a:p>
            <a:r>
              <a:rPr lang="es-ES" sz="2400" b="1" dirty="0" smtClean="0"/>
              <a:t>RSS</a:t>
            </a:r>
          </a:p>
          <a:p>
            <a:r>
              <a:rPr lang="es-ES" sz="2400" b="1" dirty="0" smtClean="0"/>
              <a:t>Recursos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1500166" y="0"/>
            <a:ext cx="5825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/>
              <a:t>Herramientas para el aprendizaje</a:t>
            </a:r>
          </a:p>
        </p:txBody>
      </p:sp>
      <p:pic>
        <p:nvPicPr>
          <p:cNvPr id="21" name="20 Imagen" descr="40 colores.jpg"/>
          <p:cNvPicPr>
            <a:picLocks noChangeAspect="1"/>
          </p:cNvPicPr>
          <p:nvPr/>
        </p:nvPicPr>
        <p:blipFill>
          <a:blip r:embed="rId3"/>
          <a:srcRect t="11430" b="10849"/>
          <a:stretch>
            <a:fillRect/>
          </a:stretch>
        </p:blipFill>
        <p:spPr>
          <a:xfrm>
            <a:off x="6215074" y="3714752"/>
            <a:ext cx="2073803" cy="1500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 advTm="15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40990 color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714356"/>
            <a:ext cx="5357850" cy="535785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4857752" y="3143248"/>
            <a:ext cx="24997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200" b="1" dirty="0" smtClean="0"/>
              <a:t>Colaborativas</a:t>
            </a:r>
            <a:endParaRPr lang="es-ES" sz="32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3513483" y="4423484"/>
            <a:ext cx="25587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err="1" smtClean="0"/>
              <a:t>Transmisivas</a:t>
            </a:r>
            <a:endParaRPr lang="es-ES" sz="3200" b="1" dirty="0" smtClean="0"/>
          </a:p>
          <a:p>
            <a:endParaRPr lang="es-ES" sz="3200" b="1" dirty="0">
              <a:solidFill>
                <a:srgbClr val="FFFF57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786182" y="1928802"/>
            <a:ext cx="21613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200" b="1" dirty="0" smtClean="0"/>
              <a:t>Interactivas</a:t>
            </a:r>
            <a:endParaRPr lang="es-ES" sz="3200" b="1" dirty="0"/>
          </a:p>
        </p:txBody>
      </p:sp>
      <p:sp>
        <p:nvSpPr>
          <p:cNvPr id="7" name="6 Rectángulo"/>
          <p:cNvSpPr/>
          <p:nvPr/>
        </p:nvSpPr>
        <p:spPr>
          <a:xfrm>
            <a:off x="2071670" y="3000372"/>
            <a:ext cx="29289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/>
              <a:t>Comunicativas</a:t>
            </a:r>
          </a:p>
        </p:txBody>
      </p:sp>
    </p:spTree>
  </p:cSld>
  <p:clrMapOvr>
    <a:masterClrMapping/>
  </p:clrMapOvr>
  <p:transition spd="med" advTm="4243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643314"/>
            <a:ext cx="2491354" cy="2295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ContrastingLeftFacing"/>
            <a:lightRig rig="threePt" dir="t"/>
          </a:scene3d>
        </p:spPr>
      </p:pic>
      <p:graphicFrame>
        <p:nvGraphicFramePr>
          <p:cNvPr id="4" name="Diagram 3"/>
          <p:cNvGraphicFramePr/>
          <p:nvPr/>
        </p:nvGraphicFramePr>
        <p:xfrm>
          <a:off x="1500166" y="107154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 advTm="15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Recursos educativos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1538" y="1785926"/>
            <a:ext cx="7358114" cy="1595495"/>
          </a:xfrm>
        </p:spPr>
        <p:txBody>
          <a:bodyPr/>
          <a:lstStyle/>
          <a:p>
            <a:r>
              <a:rPr lang="es-ES_tradnl" dirty="0" smtClean="0"/>
              <a:t>Materiales para el aprendizaje, </a:t>
            </a:r>
            <a:r>
              <a:rPr lang="es-ES_tradnl" dirty="0" err="1" smtClean="0"/>
              <a:t>multimedias</a:t>
            </a:r>
            <a:r>
              <a:rPr lang="es-ES_tradnl" dirty="0" smtClean="0"/>
              <a:t>, medios audiovisuales, bibliográficos y otros digitales o no, necesarios para desarrollar los objetivos y contenidos del programa. 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857224" y="3786190"/>
            <a:ext cx="3714776" cy="19389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dirty="0" smtClean="0"/>
              <a:t>Ejemplo: artículos, presentaciones, audios, videos, radiografías imágenes, páginas Web, entre otros.</a:t>
            </a:r>
            <a:endParaRPr lang="es-E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214686"/>
            <a:ext cx="3331450" cy="2486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1Left"/>
            <a:lightRig rig="threePt" dir="t"/>
          </a:scene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3895741"/>
            <a:ext cx="42195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LeftDown"/>
            <a:lightRig rig="threePt" dir="t"/>
          </a:scene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462820">
            <a:off x="4661390" y="3297523"/>
            <a:ext cx="1928826" cy="2734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ContrastingLeftFacing"/>
            <a:lightRig rig="threePt" dir="t"/>
          </a:scene3d>
        </p:spPr>
      </p:pic>
    </p:spTree>
    <p:custDataLst>
      <p:tags r:id="rId1"/>
    </p:custDataLst>
  </p:cSld>
  <p:clrMapOvr>
    <a:masterClrMapping/>
  </p:clrMapOvr>
  <p:transition spd="med" advTm="191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14414" y="1500174"/>
            <a:ext cx="5434231" cy="489806"/>
          </a:xfrm>
        </p:spPr>
        <p:txBody>
          <a:bodyPr>
            <a:normAutofit/>
          </a:bodyPr>
          <a:lstStyle/>
          <a:p>
            <a:r>
              <a:rPr lang="es-ES" sz="2400" dirty="0" smtClean="0"/>
              <a:t>En la creación de recursos educativos:</a:t>
            </a:r>
            <a:endParaRPr lang="es-ES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28728" y="2214554"/>
            <a:ext cx="4214842" cy="335758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ClrTx/>
              <a:buSzTx/>
              <a:defRPr/>
            </a:pPr>
            <a:r>
              <a:rPr lang="es-ES" sz="2000" dirty="0" smtClean="0">
                <a:solidFill>
                  <a:schemeClr val="tx1"/>
                </a:solidFill>
              </a:rPr>
              <a:t>Es </a:t>
            </a:r>
            <a:r>
              <a:rPr lang="es-ES" sz="2000" dirty="0">
                <a:solidFill>
                  <a:schemeClr val="tx1"/>
                </a:solidFill>
              </a:rPr>
              <a:t>muy </a:t>
            </a:r>
            <a:r>
              <a:rPr lang="es-ES" sz="2000" dirty="0" smtClean="0">
                <a:solidFill>
                  <a:schemeClr val="tx1"/>
                </a:solidFill>
              </a:rPr>
              <a:t>importante desarrollar </a:t>
            </a:r>
            <a:r>
              <a:rPr lang="es-ES" sz="2000" dirty="0">
                <a:solidFill>
                  <a:schemeClr val="tx1"/>
                </a:solidFill>
              </a:rPr>
              <a:t>de manera innovadora el material que se pretende mostrar para lograr enseñar con creatividad, ya que los medios materiales digitales como soporte de apoyo didáctico deben actuar como reto o desafío para el estudiante, motivar y despertar la curiosidad por el conocimiento.</a:t>
            </a:r>
          </a:p>
          <a:p>
            <a:pPr algn="l">
              <a:spcBef>
                <a:spcPts val="0"/>
              </a:spcBef>
              <a:buClrTx/>
              <a:buSzTx/>
              <a:defRPr/>
            </a:pPr>
            <a:endParaRPr lang="es-ES" sz="16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buClrTx/>
              <a:buSzTx/>
              <a:defRPr/>
            </a:pPr>
            <a:r>
              <a:rPr lang="es-ES" sz="1600" dirty="0" smtClean="0">
                <a:solidFill>
                  <a:schemeClr val="tx1"/>
                </a:solidFill>
              </a:rPr>
              <a:t>. </a:t>
            </a:r>
            <a:endParaRPr lang="es-ES" sz="1600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2285992"/>
            <a:ext cx="2045101" cy="105095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3643314"/>
            <a:ext cx="1926642" cy="125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8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14414" y="1214422"/>
            <a:ext cx="6643734" cy="471490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s-ES" sz="2500" dirty="0" smtClean="0"/>
              <a:t>Los recursos </a:t>
            </a:r>
            <a:r>
              <a:rPr lang="es-ES" sz="2500" dirty="0"/>
              <a:t>educativos, deben poseer una estructura que vaya guiando </a:t>
            </a:r>
            <a:r>
              <a:rPr lang="es-ES" sz="2500" dirty="0" smtClean="0"/>
              <a:t>el aprendizaje, tales como: </a:t>
            </a:r>
          </a:p>
          <a:p>
            <a:pPr algn="just"/>
            <a:r>
              <a:rPr lang="es-ES" sz="2500" dirty="0"/>
              <a:t>C</a:t>
            </a:r>
            <a:r>
              <a:rPr lang="es-ES" sz="2500" dirty="0" smtClean="0"/>
              <a:t>ontener </a:t>
            </a:r>
            <a:r>
              <a:rPr lang="es-ES" sz="2500" dirty="0"/>
              <a:t>el tema </a:t>
            </a:r>
            <a:r>
              <a:rPr lang="es-ES" sz="2500" dirty="0" smtClean="0"/>
              <a:t>o título que trata.</a:t>
            </a:r>
            <a:endParaRPr lang="es-ES" sz="2500" dirty="0"/>
          </a:p>
          <a:p>
            <a:pPr algn="just"/>
            <a:r>
              <a:rPr lang="es-ES" sz="2500" dirty="0" smtClean="0"/>
              <a:t>Cumplir un objetivo específico.</a:t>
            </a:r>
          </a:p>
          <a:p>
            <a:r>
              <a:rPr lang="es-ES" sz="2500" dirty="0" smtClean="0"/>
              <a:t>Brindar información  actualizada, clara y precisa   de  los  contenidos que aborda:</a:t>
            </a:r>
          </a:p>
          <a:p>
            <a:pPr>
              <a:buNone/>
            </a:pPr>
            <a:r>
              <a:rPr lang="es-ES" sz="2500" dirty="0" smtClean="0"/>
              <a:t>    Debe captar la atención del estudiante fomentando expectativas mediante experiencias, vivencias, preguntas, exposición de casos, problemas y situaciones, a modo de demostrar la importancia de lo que se aprenderá.</a:t>
            </a:r>
          </a:p>
          <a:p>
            <a:endParaRPr lang="es-ES" sz="2000" dirty="0" smtClean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023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728" y="1285860"/>
            <a:ext cx="6286544" cy="4500594"/>
          </a:xfrm>
        </p:spPr>
        <p:txBody>
          <a:bodyPr>
            <a:normAutofit/>
          </a:bodyPr>
          <a:lstStyle/>
          <a:p>
            <a:r>
              <a:rPr lang="es-ES" dirty="0" smtClean="0"/>
              <a:t>Describir el alcance, tipo de materia, utilidad del contenido y las actividades a desarrollar.</a:t>
            </a:r>
          </a:p>
          <a:p>
            <a:pPr algn="just"/>
            <a:r>
              <a:rPr lang="es-ES" dirty="0" smtClean="0"/>
              <a:t> Propiciar información para fomentar el intercambio, lectura y comprensión de textos, observación, discusión, análisis, etc.</a:t>
            </a:r>
          </a:p>
          <a:p>
            <a:pPr algn="just"/>
            <a:r>
              <a:rPr lang="es-ES" dirty="0" smtClean="0"/>
              <a:t> </a:t>
            </a:r>
            <a:r>
              <a:rPr lang="es-ES" smtClean="0"/>
              <a:t>La evaluació</a:t>
            </a:r>
            <a:r>
              <a:rPr lang="es-ES" b="1" smtClean="0"/>
              <a:t>n </a:t>
            </a:r>
            <a:r>
              <a:rPr lang="es-ES" dirty="0" smtClean="0"/>
              <a:t>por medio de preguntas, entrevistas, encuestas, exámenes, compilación de guías, trabajos en grupo (análisis, aplicación y síntesis).</a:t>
            </a:r>
          </a:p>
          <a:p>
            <a:endParaRPr lang="es-E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4587</TotalTime>
  <Words>1397</Words>
  <Application>Microsoft Office PowerPoint</Application>
  <PresentationFormat>Presentación en pantalla (4:3)</PresentationFormat>
  <Paragraphs>197</Paragraphs>
  <Slides>27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6" baseType="lpstr">
      <vt:lpstr>Brush Script MT</vt:lpstr>
      <vt:lpstr>Calibri</vt:lpstr>
      <vt:lpstr>Constantia</vt:lpstr>
      <vt:lpstr>Franklin Gothic Book</vt:lpstr>
      <vt:lpstr>Rage Italic</vt:lpstr>
      <vt:lpstr>Verdana</vt:lpstr>
      <vt:lpstr>Wingdings</vt:lpstr>
      <vt:lpstr>Wingdings 3</vt:lpstr>
      <vt:lpstr>Chincheta</vt:lpstr>
      <vt:lpstr>Los Recursos en Moodle </vt:lpstr>
      <vt:lpstr>Objetivo</vt:lpstr>
      <vt:lpstr>Presentación de PowerPoint</vt:lpstr>
      <vt:lpstr>Presentación de PowerPoint</vt:lpstr>
      <vt:lpstr>Presentación de PowerPoint</vt:lpstr>
      <vt:lpstr>Recursos educativos</vt:lpstr>
      <vt:lpstr>En la creación de recursos educativos:</vt:lpstr>
      <vt:lpstr>Presentación de PowerPoint</vt:lpstr>
      <vt:lpstr>Presentación de PowerPoint</vt:lpstr>
      <vt:lpstr>Presentación de PowerPoint</vt:lpstr>
      <vt:lpstr>Editor de textos</vt:lpstr>
      <vt:lpstr>Archivo</vt:lpstr>
      <vt:lpstr>Arrastrar un archivo</vt:lpstr>
      <vt:lpstr>Presentación de PowerPoint</vt:lpstr>
      <vt:lpstr>Cuando agregue archivo: arrastre de ficheros al espacio correspondiente</vt:lpstr>
      <vt:lpstr>Selector de archivos</vt:lpstr>
      <vt:lpstr>Carpeta</vt:lpstr>
      <vt:lpstr>Etiqueta</vt:lpstr>
      <vt:lpstr>Libro</vt:lpstr>
      <vt:lpstr>Página</vt:lpstr>
      <vt:lpstr>Paquete IMS</vt:lpstr>
      <vt:lpstr>URL</vt:lpstr>
      <vt:lpstr>Resumen </vt:lpstr>
      <vt:lpstr>Articulación: </vt:lpstr>
      <vt:lpstr>Consideraciones generales</vt:lpstr>
      <vt:lpstr>Presentación de PowerPoint</vt:lpstr>
      <vt:lpstr>Bibliografía (formato digital)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Grisel</dc:creator>
  <cp:lastModifiedBy>Revisor</cp:lastModifiedBy>
  <cp:revision>348</cp:revision>
  <dcterms:created xsi:type="dcterms:W3CDTF">2014-02-07T17:10:02Z</dcterms:created>
  <dcterms:modified xsi:type="dcterms:W3CDTF">2021-04-12T22:51:40Z</dcterms:modified>
</cp:coreProperties>
</file>