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83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38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899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58859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353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3534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0465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710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08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5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226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10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438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30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15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02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96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C35FC15-8C17-4548-BFFD-FF244D3DD3A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820A-1199-4A4F-8771-3BC40F484E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5778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0" r:id="rId15"/>
    <p:sldLayoutId id="2147483881" r:id="rId16"/>
    <p:sldLayoutId id="21474838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Enfermedad</a:t>
            </a: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Cerebrovascular</a:t>
            </a:r>
            <a:b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Autor</a:t>
            </a: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: </a:t>
            </a:r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Dra</a:t>
            </a: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. </a:t>
            </a:r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Maytee</a:t>
            </a: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Olivera</a:t>
            </a: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Vega</a:t>
            </a:r>
            <a:b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Esp.1er.grado </a:t>
            </a:r>
            <a:r>
              <a:rPr lang="en-US" sz="5400" dirty="0" err="1">
                <a:latin typeface="Aldhabi" panose="01000000000000000000" pitchFamily="2" charset="-78"/>
                <a:cs typeface="Aldhabi" panose="01000000000000000000" pitchFamily="2" charset="-78"/>
              </a:rPr>
              <a:t>N</a:t>
            </a:r>
            <a:r>
              <a:rPr lang="en-US" sz="5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eurología</a:t>
            </a:r>
            <a:endParaRPr lang="en-US" sz="5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  <a:p>
            <a:endParaRPr lang="es-CO" dirty="0"/>
          </a:p>
          <a:p>
            <a:endParaRPr lang="en-US" dirty="0"/>
          </a:p>
        </p:txBody>
      </p:sp>
      <p:pic>
        <p:nvPicPr>
          <p:cNvPr id="4" name="4 Imagen" descr="arlett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71278" y="1997836"/>
            <a:ext cx="3258088" cy="244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6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Hemorragias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ruptura</a:t>
            </a:r>
            <a:r>
              <a:rPr lang="en-US" dirty="0" smtClean="0"/>
              <a:t> </a:t>
            </a:r>
            <a:r>
              <a:rPr lang="en-US" dirty="0" err="1" smtClean="0"/>
              <a:t>expontánea</a:t>
            </a:r>
            <a:r>
              <a:rPr lang="en-US" dirty="0" smtClean="0"/>
              <a:t> de un </a:t>
            </a:r>
            <a:r>
              <a:rPr lang="en-US" dirty="0" err="1" smtClean="0"/>
              <a:t>vaso</a:t>
            </a:r>
            <a:r>
              <a:rPr lang="en-US" dirty="0" smtClean="0"/>
              <a:t> </a:t>
            </a:r>
            <a:r>
              <a:rPr lang="en-US" dirty="0" err="1" smtClean="0"/>
              <a:t>sanguíneo</a:t>
            </a:r>
            <a:r>
              <a:rPr lang="en-US" dirty="0" smtClean="0"/>
              <a:t> en el </a:t>
            </a:r>
            <a:r>
              <a:rPr lang="en-US" dirty="0" err="1" smtClean="0"/>
              <a:t>espesor</a:t>
            </a:r>
            <a:r>
              <a:rPr lang="en-US" dirty="0" smtClean="0"/>
              <a:t> del </a:t>
            </a:r>
            <a:r>
              <a:rPr lang="en-US" dirty="0" err="1" smtClean="0"/>
              <a:t>parenquima</a:t>
            </a:r>
            <a:r>
              <a:rPr lang="en-US" dirty="0" smtClean="0"/>
              <a:t> cerebral o en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espacios</a:t>
            </a:r>
            <a:r>
              <a:rPr lang="en-US" dirty="0" smtClean="0"/>
              <a:t> </a:t>
            </a:r>
            <a:r>
              <a:rPr lang="en-US" dirty="0" err="1" smtClean="0"/>
              <a:t>virtuales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Hematoma </a:t>
            </a:r>
            <a:r>
              <a:rPr lang="en-US" dirty="0" err="1" smtClean="0"/>
              <a:t>intraparenquimatoso</a:t>
            </a:r>
            <a:endParaRPr lang="en-US" dirty="0" smtClean="0"/>
          </a:p>
          <a:p>
            <a:r>
              <a:rPr lang="en-US" dirty="0" err="1" smtClean="0"/>
              <a:t>Hemorragia</a:t>
            </a:r>
            <a:r>
              <a:rPr lang="en-US" dirty="0" smtClean="0"/>
              <a:t> </a:t>
            </a:r>
            <a:r>
              <a:rPr lang="en-US" dirty="0" err="1" smtClean="0"/>
              <a:t>subaracnoidea</a:t>
            </a:r>
            <a:endParaRPr lang="en-US" dirty="0" smtClean="0"/>
          </a:p>
          <a:p>
            <a:r>
              <a:rPr lang="en-US" dirty="0" err="1" smtClean="0"/>
              <a:t>Hemorragia</a:t>
            </a:r>
            <a:r>
              <a:rPr lang="en-US" dirty="0" smtClean="0"/>
              <a:t> </a:t>
            </a:r>
            <a:r>
              <a:rPr lang="en-US" dirty="0" err="1" smtClean="0"/>
              <a:t>intraventricular</a:t>
            </a:r>
            <a:r>
              <a:rPr lang="en-US" dirty="0" smtClean="0"/>
              <a:t> </a:t>
            </a:r>
            <a:r>
              <a:rPr lang="en-US" dirty="0" err="1" smtClean="0"/>
              <a:t>primaria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91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Hematoma </a:t>
            </a:r>
            <a:r>
              <a:rPr lang="en-US" dirty="0" err="1" smtClean="0"/>
              <a:t>intraparenquimatoso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Causas</a:t>
            </a:r>
            <a:r>
              <a:rPr lang="en-US" dirty="0" smtClean="0"/>
              <a:t> mas </a:t>
            </a:r>
            <a:r>
              <a:rPr lang="en-US" dirty="0" err="1" smtClean="0"/>
              <a:t>frecuentes</a:t>
            </a:r>
            <a:r>
              <a:rPr lang="en-US" dirty="0" smtClean="0"/>
              <a:t>:                                </a:t>
            </a:r>
            <a:r>
              <a:rPr lang="en-US" dirty="0" err="1" smtClean="0"/>
              <a:t>Localizaciones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Hipertensión</a:t>
            </a:r>
            <a:r>
              <a:rPr lang="en-US" dirty="0" smtClean="0"/>
              <a:t> arterial                                     </a:t>
            </a:r>
            <a:r>
              <a:rPr lang="en-US" dirty="0" err="1" smtClean="0"/>
              <a:t>Putaminal</a:t>
            </a:r>
            <a:endParaRPr lang="en-US" dirty="0" smtClean="0"/>
          </a:p>
          <a:p>
            <a:r>
              <a:rPr lang="en-US" dirty="0" err="1" smtClean="0"/>
              <a:t>Alcoholismo</a:t>
            </a:r>
            <a:r>
              <a:rPr lang="en-US" dirty="0" smtClean="0"/>
              <a:t>                                                    </a:t>
            </a:r>
            <a:r>
              <a:rPr lang="en-US" dirty="0" err="1" smtClean="0"/>
              <a:t>Talámico</a:t>
            </a:r>
            <a:endParaRPr lang="en-US" dirty="0" smtClean="0"/>
          </a:p>
          <a:p>
            <a:r>
              <a:rPr lang="en-US" dirty="0" err="1" smtClean="0"/>
              <a:t>Malformaciones</a:t>
            </a:r>
            <a:r>
              <a:rPr lang="en-US" dirty="0" smtClean="0"/>
              <a:t> </a:t>
            </a:r>
            <a:r>
              <a:rPr lang="en-US" dirty="0" err="1" smtClean="0"/>
              <a:t>arteriovenosas</a:t>
            </a:r>
            <a:r>
              <a:rPr lang="en-US" dirty="0" smtClean="0"/>
              <a:t>                  Centro oval</a:t>
            </a:r>
          </a:p>
          <a:p>
            <a:r>
              <a:rPr lang="en-US" dirty="0" err="1" smtClean="0"/>
              <a:t>Trastornos</a:t>
            </a:r>
            <a:r>
              <a:rPr lang="en-US" dirty="0" smtClean="0"/>
              <a:t> </a:t>
            </a:r>
            <a:r>
              <a:rPr lang="en-US" dirty="0" err="1" smtClean="0"/>
              <a:t>hematológicos</a:t>
            </a:r>
            <a:r>
              <a:rPr lang="en-US" dirty="0" smtClean="0"/>
              <a:t>                             </a:t>
            </a:r>
            <a:r>
              <a:rPr lang="en-US" dirty="0" err="1" smtClean="0"/>
              <a:t>Cerebeloso</a:t>
            </a:r>
            <a:endParaRPr lang="en-US" dirty="0" smtClean="0"/>
          </a:p>
          <a:p>
            <a:r>
              <a:rPr lang="en-US" dirty="0" err="1" smtClean="0"/>
              <a:t>Tumores</a:t>
            </a:r>
            <a:r>
              <a:rPr lang="en-US" dirty="0" smtClean="0"/>
              <a:t>                                                            </a:t>
            </a:r>
            <a:r>
              <a:rPr lang="en-US" dirty="0" err="1" smtClean="0"/>
              <a:t>Tallo</a:t>
            </a:r>
            <a:r>
              <a:rPr lang="en-US" dirty="0" smtClean="0"/>
              <a:t> cerebral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07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Hemorragia</a:t>
            </a:r>
            <a:r>
              <a:rPr lang="en-US" dirty="0" smtClean="0"/>
              <a:t> </a:t>
            </a:r>
            <a:r>
              <a:rPr lang="en-US" dirty="0" err="1" smtClean="0"/>
              <a:t>subaracnoidea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Causa</a:t>
            </a:r>
            <a:r>
              <a:rPr lang="en-US" dirty="0" smtClean="0"/>
              <a:t> de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mortalidad</a:t>
            </a:r>
            <a:r>
              <a:rPr lang="en-US" dirty="0" smtClean="0"/>
              <a:t> en el </a:t>
            </a:r>
            <a:r>
              <a:rPr lang="en-US" dirty="0" err="1" smtClean="0"/>
              <a:t>adulto</a:t>
            </a:r>
            <a:r>
              <a:rPr lang="en-US" dirty="0" smtClean="0"/>
              <a:t> </a:t>
            </a:r>
            <a:r>
              <a:rPr lang="en-US" dirty="0" err="1" smtClean="0"/>
              <a:t>joven</a:t>
            </a:r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 smtClean="0"/>
              <a:t>caracteriza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cefalea</a:t>
            </a:r>
            <a:r>
              <a:rPr lang="en-US" dirty="0" smtClean="0"/>
              <a:t> </a:t>
            </a:r>
            <a:r>
              <a:rPr lang="en-US" dirty="0" err="1" smtClean="0"/>
              <a:t>súbita</a:t>
            </a:r>
            <a:r>
              <a:rPr lang="en-US" dirty="0" smtClean="0"/>
              <a:t> </a:t>
            </a:r>
            <a:r>
              <a:rPr lang="en-US" dirty="0" err="1" smtClean="0"/>
              <a:t>intensa</a:t>
            </a:r>
            <a:r>
              <a:rPr lang="en-US" dirty="0" smtClean="0"/>
              <a:t> </a:t>
            </a:r>
            <a:r>
              <a:rPr lang="en-US" dirty="0" err="1" smtClean="0"/>
              <a:t>acompañada</a:t>
            </a:r>
            <a:r>
              <a:rPr lang="en-US" dirty="0" smtClean="0"/>
              <a:t> de </a:t>
            </a:r>
            <a:r>
              <a:rPr lang="en-US" dirty="0" err="1" smtClean="0"/>
              <a:t>vómitos</a:t>
            </a:r>
            <a:r>
              <a:rPr lang="en-US" dirty="0" smtClean="0"/>
              <a:t> </a:t>
            </a:r>
            <a:r>
              <a:rPr lang="en-US" dirty="0" err="1" smtClean="0"/>
              <a:t>fotofobia</a:t>
            </a:r>
            <a:r>
              <a:rPr lang="en-US" dirty="0" smtClean="0"/>
              <a:t> </a:t>
            </a:r>
            <a:r>
              <a:rPr lang="en-US" dirty="0" err="1" smtClean="0"/>
              <a:t>irritabilidad</a:t>
            </a:r>
            <a:r>
              <a:rPr lang="en-US" dirty="0" smtClean="0"/>
              <a:t> y </a:t>
            </a:r>
            <a:r>
              <a:rPr lang="en-US" dirty="0" err="1" smtClean="0"/>
              <a:t>signos</a:t>
            </a:r>
            <a:r>
              <a:rPr lang="en-US" dirty="0" smtClean="0"/>
              <a:t> </a:t>
            </a:r>
            <a:r>
              <a:rPr lang="en-US" dirty="0" err="1" smtClean="0"/>
              <a:t>meníngeos</a:t>
            </a:r>
            <a:endParaRPr lang="en-US" dirty="0" smtClean="0"/>
          </a:p>
          <a:p>
            <a:r>
              <a:rPr lang="en-US" dirty="0" err="1" smtClean="0"/>
              <a:t>Generalmente</a:t>
            </a:r>
            <a:r>
              <a:rPr lang="en-US" dirty="0" smtClean="0"/>
              <a:t> </a:t>
            </a:r>
            <a:r>
              <a:rPr lang="en-US" dirty="0" err="1" smtClean="0"/>
              <a:t>obedece</a:t>
            </a:r>
            <a:r>
              <a:rPr lang="en-US" dirty="0" smtClean="0"/>
              <a:t> a </a:t>
            </a:r>
            <a:r>
              <a:rPr lang="en-US" dirty="0" err="1" smtClean="0"/>
              <a:t>dilataciones</a:t>
            </a:r>
            <a:r>
              <a:rPr lang="en-US" dirty="0" smtClean="0"/>
              <a:t> </a:t>
            </a:r>
            <a:r>
              <a:rPr lang="en-US" dirty="0" err="1" smtClean="0"/>
              <a:t>aneurismáticas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paredes</a:t>
            </a:r>
            <a:r>
              <a:rPr lang="en-US" dirty="0" smtClean="0"/>
              <a:t> de los </a:t>
            </a:r>
            <a:r>
              <a:rPr lang="en-US" dirty="0" err="1" smtClean="0"/>
              <a:t>vasos</a:t>
            </a:r>
            <a:r>
              <a:rPr lang="en-US" dirty="0" smtClean="0"/>
              <a:t> </a:t>
            </a:r>
            <a:r>
              <a:rPr lang="en-US" dirty="0" err="1" smtClean="0"/>
              <a:t>sanguíneos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26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Investigaciones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Hemoglobina y hematocrito</a:t>
            </a:r>
          </a:p>
          <a:p>
            <a:pPr lvl="0"/>
            <a:r>
              <a:rPr lang="es-ES" dirty="0" err="1"/>
              <a:t>Leucograma</a:t>
            </a:r>
            <a:r>
              <a:rPr lang="es-ES" dirty="0"/>
              <a:t> completo</a:t>
            </a:r>
          </a:p>
          <a:p>
            <a:pPr lvl="0"/>
            <a:r>
              <a:rPr lang="es-ES" dirty="0" err="1"/>
              <a:t>Coagulograma</a:t>
            </a:r>
            <a:r>
              <a:rPr lang="es-ES" dirty="0"/>
              <a:t> (TP, </a:t>
            </a:r>
            <a:r>
              <a:rPr lang="es-ES" dirty="0" err="1"/>
              <a:t>TPTk</a:t>
            </a:r>
            <a:r>
              <a:rPr lang="es-ES" dirty="0"/>
              <a:t>, conteo de plaquetas)</a:t>
            </a:r>
          </a:p>
          <a:p>
            <a:pPr lvl="0"/>
            <a:r>
              <a:rPr lang="es-ES" dirty="0"/>
              <a:t>Glicemia</a:t>
            </a:r>
          </a:p>
          <a:p>
            <a:pPr lvl="0"/>
            <a:r>
              <a:rPr lang="es-ES" dirty="0"/>
              <a:t>Creatinina</a:t>
            </a:r>
          </a:p>
          <a:p>
            <a:pPr lvl="0"/>
            <a:r>
              <a:rPr lang="es-ES" dirty="0" err="1"/>
              <a:t>Ionograma</a:t>
            </a:r>
            <a:endParaRPr lang="es-ES" dirty="0"/>
          </a:p>
          <a:p>
            <a:pPr lvl="0"/>
            <a:r>
              <a:rPr lang="es-ES" dirty="0"/>
              <a:t>Gasometría</a:t>
            </a:r>
          </a:p>
          <a:p>
            <a:pPr lvl="0"/>
            <a:r>
              <a:rPr lang="es-ES" dirty="0"/>
              <a:t>Rayos X de tórax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52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Neuroimagen</a:t>
            </a:r>
            <a:r>
              <a:rPr lang="en-US" dirty="0" smtClean="0"/>
              <a:t> : TAC  RMN  Doppler de </a:t>
            </a:r>
            <a:r>
              <a:rPr lang="en-US" dirty="0" err="1" smtClean="0"/>
              <a:t>vasos</a:t>
            </a:r>
            <a:r>
              <a:rPr lang="en-US" dirty="0" smtClean="0"/>
              <a:t> </a:t>
            </a:r>
            <a:r>
              <a:rPr lang="en-US" dirty="0" err="1" smtClean="0"/>
              <a:t>extracraneales</a:t>
            </a:r>
            <a:r>
              <a:rPr lang="en-US" dirty="0" smtClean="0"/>
              <a:t> e </a:t>
            </a:r>
            <a:r>
              <a:rPr lang="en-US" dirty="0" err="1" smtClean="0"/>
              <a:t>intracraneales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Electroencefalograma</a:t>
            </a:r>
            <a:endParaRPr lang="en-US" dirty="0" smtClean="0"/>
          </a:p>
          <a:p>
            <a:r>
              <a:rPr lang="en-US" dirty="0" err="1" smtClean="0"/>
              <a:t>Angiografía</a:t>
            </a:r>
            <a:endParaRPr lang="en-US" dirty="0" smtClean="0"/>
          </a:p>
          <a:p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investigaciones</a:t>
            </a:r>
            <a:r>
              <a:rPr lang="en-US" dirty="0" smtClean="0"/>
              <a:t> </a:t>
            </a:r>
            <a:r>
              <a:rPr lang="en-US" dirty="0" err="1" smtClean="0"/>
              <a:t>necesarias</a:t>
            </a:r>
            <a:r>
              <a:rPr lang="en-US" dirty="0" smtClean="0"/>
              <a:t> para </a:t>
            </a:r>
            <a:r>
              <a:rPr lang="en-US" dirty="0" err="1" smtClean="0"/>
              <a:t>esclarecer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causas</a:t>
            </a:r>
            <a:r>
              <a:rPr lang="en-US" dirty="0" smtClean="0"/>
              <a:t> del </a:t>
            </a:r>
            <a:r>
              <a:rPr lang="en-US" dirty="0" err="1" smtClean="0"/>
              <a:t>proceso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308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Diagnósticos</a:t>
            </a:r>
            <a:r>
              <a:rPr lang="en-US" dirty="0" smtClean="0"/>
              <a:t> </a:t>
            </a:r>
            <a:r>
              <a:rPr lang="en-US" dirty="0" err="1" smtClean="0"/>
              <a:t>diferenciales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Tumores</a:t>
            </a:r>
            <a:endParaRPr lang="en-US" dirty="0" smtClean="0"/>
          </a:p>
          <a:p>
            <a:r>
              <a:rPr lang="en-US" dirty="0" err="1" smtClean="0"/>
              <a:t>Infecciones</a:t>
            </a:r>
            <a:r>
              <a:rPr lang="en-US" dirty="0" smtClean="0"/>
              <a:t> del Sistema </a:t>
            </a:r>
            <a:r>
              <a:rPr lang="en-US" dirty="0" err="1" smtClean="0"/>
              <a:t>nervioso</a:t>
            </a:r>
            <a:r>
              <a:rPr lang="en-US" dirty="0" smtClean="0"/>
              <a:t> central</a:t>
            </a:r>
          </a:p>
          <a:p>
            <a:r>
              <a:rPr lang="en-US" dirty="0" err="1" smtClean="0"/>
              <a:t>Esclerosis</a:t>
            </a:r>
            <a:r>
              <a:rPr lang="en-US" dirty="0" smtClean="0"/>
              <a:t> </a:t>
            </a:r>
            <a:r>
              <a:rPr lang="en-US" dirty="0" err="1" smtClean="0"/>
              <a:t>múltiple</a:t>
            </a:r>
            <a:endParaRPr lang="en-US" dirty="0" smtClean="0"/>
          </a:p>
          <a:p>
            <a:r>
              <a:rPr lang="en-US" dirty="0" err="1" smtClean="0"/>
              <a:t>Enfermedades</a:t>
            </a:r>
            <a:r>
              <a:rPr lang="en-US" dirty="0" smtClean="0"/>
              <a:t> </a:t>
            </a:r>
            <a:r>
              <a:rPr lang="en-US" dirty="0" err="1" smtClean="0"/>
              <a:t>degenerativas</a:t>
            </a:r>
            <a:endParaRPr lang="en-US" dirty="0" smtClean="0"/>
          </a:p>
          <a:p>
            <a:r>
              <a:rPr lang="en-US" dirty="0" err="1" smtClean="0"/>
              <a:t>traumatismos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78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General:</a:t>
            </a:r>
          </a:p>
          <a:p>
            <a:pPr lvl="0"/>
            <a:r>
              <a:rPr lang="es-ES" dirty="0"/>
              <a:t>Revisar datos, resultados de laboratorio de urgencia y de </a:t>
            </a:r>
            <a:r>
              <a:rPr lang="es-ES" dirty="0" err="1"/>
              <a:t>neuroimagen</a:t>
            </a:r>
            <a:r>
              <a:rPr lang="es-ES" dirty="0"/>
              <a:t>. </a:t>
            </a:r>
          </a:p>
          <a:p>
            <a:pPr lvl="0"/>
            <a:r>
              <a:rPr lang="es-ES" dirty="0"/>
              <a:t>Valorar estado del paciente según las escalas</a:t>
            </a:r>
          </a:p>
          <a:p>
            <a:pPr lvl="0"/>
            <a:r>
              <a:rPr lang="es-ES" dirty="0"/>
              <a:t>Verificar estado de oxigenación que no requiera intubación </a:t>
            </a:r>
            <a:r>
              <a:rPr lang="es-ES" dirty="0" err="1"/>
              <a:t>endotraqueal</a:t>
            </a:r>
            <a:r>
              <a:rPr lang="es-ES" dirty="0"/>
              <a:t>: colocar mascarilla nasal en caso de necesidad de oxigeno suplementario</a:t>
            </a:r>
          </a:p>
          <a:p>
            <a:pPr lvl="0"/>
            <a:r>
              <a:rPr lang="es-ES" dirty="0"/>
              <a:t>Valorar estado nutricional y de deglución , evaluar riesgo de aspiración y uso de sonda nasogástrica en los casos con disfagia o compromiso del nivel de conciencia (Evidencia III-Estudios descriptivos-Recomendación B)</a:t>
            </a:r>
          </a:p>
          <a:p>
            <a:pPr lvl="0"/>
            <a:r>
              <a:rPr lang="es-ES" dirty="0"/>
              <a:t>Verificar TA. Las cifras de tensión arterial no deben descenderse siempre que se detecte déficit focal neurológico ya su elevación obedece a mecanismos compensatorios de la regulación hemodinámica cerebral solamente se toma conducta si la TAM Se eleva por encima de 120mmHg.( Evidencia IV-Consenso de varias guías internacionales )</a:t>
            </a:r>
          </a:p>
          <a:p>
            <a:pPr lvl="0"/>
            <a:r>
              <a:rPr lang="es-ES" dirty="0"/>
              <a:t>Iniciar terapia antihipertensiva inmediata en pacientes con ictus isquémicos cuyas cifras de TA excedan las cifras de 220 de TAS y 120mmHg de TAD (Evidencia IV- Consenso de varias guías internacionales Recomendación C 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56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Iniciar terapia antihipertensiva inmediata en pacientes con ictus hemorrágicos cuyas cifras de TA excedan de 180mmHg para TAS y 105 </a:t>
            </a:r>
            <a:r>
              <a:rPr lang="es-ES" dirty="0" err="1"/>
              <a:t>mmHg</a:t>
            </a:r>
            <a:r>
              <a:rPr lang="es-ES" dirty="0"/>
              <a:t> para TAD. La meta para pacientes con HTA conocida es 160/ 100 mientras para pacientes sin HTA conocida es 150/90 (Evidencia IV- Consenso de varias guías internacionales Recomendación C )</a:t>
            </a:r>
          </a:p>
          <a:p>
            <a:r>
              <a:rPr lang="es-ES" dirty="0"/>
              <a:t>En caso de requerir tratamiento antihipertensivo debe hacerse mediante descenso paulatino, no mas de 20% en las primeras 24 horas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42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Manejo de las complicaciones cardiovasculares</a:t>
            </a:r>
            <a:endParaRPr lang="es-ES" dirty="0"/>
          </a:p>
          <a:p>
            <a:pPr lvl="0"/>
            <a:r>
              <a:rPr lang="es-ES" dirty="0"/>
              <a:t>Corrección de los desequilibrios hidroelectrolíticos</a:t>
            </a:r>
          </a:p>
          <a:p>
            <a:pPr lvl="0"/>
            <a:r>
              <a:rPr lang="es-ES" dirty="0"/>
              <a:t>Corrección de la hiperglicemia</a:t>
            </a:r>
          </a:p>
          <a:p>
            <a:pPr lvl="0"/>
            <a:r>
              <a:rPr lang="es-ES" dirty="0"/>
              <a:t>Corrección de la hipoglicemia</a:t>
            </a:r>
          </a:p>
          <a:p>
            <a:pPr lvl="0"/>
            <a:r>
              <a:rPr lang="es-ES" dirty="0"/>
              <a:t>Vigilancia de temperatura corporal: Si &gt;38grados </a:t>
            </a:r>
            <a:r>
              <a:rPr lang="es-ES" dirty="0" err="1"/>
              <a:t>Dipirona</a:t>
            </a:r>
            <a:r>
              <a:rPr lang="es-ES" dirty="0"/>
              <a:t> 600-1200 mg IM</a:t>
            </a:r>
          </a:p>
          <a:p>
            <a:r>
              <a:rPr lang="es-ES" dirty="0"/>
              <a:t>Tratamiento antibiótico de las infecciones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360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dirty="0"/>
              <a:t> </a:t>
            </a:r>
            <a:r>
              <a:rPr lang="es-ES" dirty="0" smtClean="0"/>
              <a:t>MANEJO </a:t>
            </a:r>
            <a:r>
              <a:rPr lang="es-ES" dirty="0"/>
              <a:t>ESPECÍFICO DE LAS COMPLICACIONES NEUROLÓGICAS</a:t>
            </a:r>
            <a:r>
              <a:rPr lang="es-ES" dirty="0" smtClean="0"/>
              <a:t>:</a:t>
            </a:r>
          </a:p>
          <a:p>
            <a:pPr marL="0" lvl="0" indent="0">
              <a:buNone/>
            </a:pPr>
            <a:r>
              <a:rPr lang="es-ES" dirty="0"/>
              <a:t>Manejo de hipertensión </a:t>
            </a:r>
            <a:r>
              <a:rPr lang="es-ES" dirty="0" err="1" smtClean="0"/>
              <a:t>endocraneana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dirty="0"/>
              <a:t>Manitol 20% 0,5-1g / kg peso corporal subdividido la dosis total cada 4 a 6 horas  (Evidencia IV-Consenso de guías internacionales-Recomendación B)</a:t>
            </a:r>
          </a:p>
          <a:p>
            <a:pPr marL="0" lvl="0" indent="0">
              <a:buNone/>
            </a:pPr>
            <a:r>
              <a:rPr lang="es-ES" dirty="0"/>
              <a:t>Tratamiento de las crisis </a:t>
            </a:r>
            <a:r>
              <a:rPr lang="es-ES" dirty="0" smtClean="0"/>
              <a:t>convulsivas:</a:t>
            </a:r>
          </a:p>
          <a:p>
            <a:r>
              <a:rPr lang="es-ES" b="1" dirty="0" err="1"/>
              <a:t>DiazepamDA</a:t>
            </a:r>
            <a:r>
              <a:rPr lang="es-ES" b="1" dirty="0"/>
              <a:t> diluido en SSF</a:t>
            </a:r>
            <a:endParaRPr lang="es-ES" dirty="0"/>
          </a:p>
          <a:p>
            <a:r>
              <a:rPr lang="es-ES" b="1" dirty="0" err="1"/>
              <a:t>Fenitoína</a:t>
            </a:r>
            <a:r>
              <a:rPr lang="es-ES" b="1" dirty="0"/>
              <a:t>  DA  15-18 mg/kg  dm 3-7 mg/kg Pasar 0.1- 0.3 MG/ KG  hasta 3 dosis en la 3ra. Asociar a </a:t>
            </a:r>
            <a:r>
              <a:rPr lang="es-ES" b="1" dirty="0" err="1"/>
              <a:t>fenitoína</a:t>
            </a:r>
            <a:r>
              <a:rPr lang="es-ES" b="1" dirty="0"/>
              <a:t> .Aplicar EV sin dilución o </a:t>
            </a:r>
            <a:endParaRPr lang="es-ES" dirty="0"/>
          </a:p>
          <a:p>
            <a:pPr marL="0" lvl="0" indent="0">
              <a:buNone/>
            </a:pP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8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Introducción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enfermedad cerebrovascular engloba aquellas situaciones </a:t>
            </a:r>
            <a:r>
              <a:rPr lang="es-ES" dirty="0" err="1"/>
              <a:t>neuroanatomoclínicas</a:t>
            </a:r>
            <a:r>
              <a:rPr lang="es-ES" dirty="0"/>
              <a:t> provocadas por la reducción a niveles </a:t>
            </a:r>
            <a:r>
              <a:rPr lang="es-ES" dirty="0" err="1" smtClean="0"/>
              <a:t>crìticos</a:t>
            </a:r>
            <a:r>
              <a:rPr lang="es-ES" dirty="0" smtClean="0"/>
              <a:t> </a:t>
            </a:r>
            <a:r>
              <a:rPr lang="es-ES" dirty="0"/>
              <a:t>del riego sanguíneo en un territorio vascular determinado (AVE isquémicos) o por la rotura de algún vaso encefálico con la consiguiente hemorragia.</a:t>
            </a:r>
          </a:p>
          <a:p>
            <a:r>
              <a:rPr lang="es-ES" dirty="0"/>
              <a:t>- Es la tercera causa de muerte en pacientes mayores de 50  años</a:t>
            </a:r>
          </a:p>
          <a:p>
            <a:r>
              <a:rPr lang="es-ES" dirty="0" smtClean="0"/>
              <a:t>- </a:t>
            </a:r>
            <a:r>
              <a:rPr lang="es-ES" dirty="0"/>
              <a:t>El 25% admitido en nuestro medio fallecen.</a:t>
            </a:r>
          </a:p>
          <a:p>
            <a:r>
              <a:rPr lang="es-ES" dirty="0"/>
              <a:t>- En Estados Unidos se calcula entre 150 000 y 200 000 muertes cada año por </a:t>
            </a:r>
            <a:r>
              <a:rPr lang="es-ES" dirty="0" smtClean="0"/>
              <a:t>estas </a:t>
            </a:r>
            <a:r>
              <a:rPr lang="es-ES" dirty="0"/>
              <a:t>enfermedades.</a:t>
            </a:r>
          </a:p>
          <a:p>
            <a:r>
              <a:rPr lang="es-ES" dirty="0" smtClean="0"/>
              <a:t>- </a:t>
            </a:r>
            <a:r>
              <a:rPr lang="es-ES" dirty="0"/>
              <a:t>Se estima en Estados Unidos un costo aproximado de 30 billones de dólares por año.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72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Tratamiento</a:t>
            </a:r>
            <a:r>
              <a:rPr lang="en-US" dirty="0" smtClean="0"/>
              <a:t> </a:t>
            </a:r>
            <a:r>
              <a:rPr lang="en-US" dirty="0" err="1" smtClean="0"/>
              <a:t>específico</a:t>
            </a:r>
            <a:r>
              <a:rPr lang="en-US" dirty="0" smtClean="0"/>
              <a:t> del ictus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 Isquémico:</a:t>
            </a:r>
            <a:endParaRPr lang="es-ES" dirty="0"/>
          </a:p>
          <a:p>
            <a:pPr marL="0" indent="0">
              <a:buNone/>
            </a:pPr>
            <a:r>
              <a:rPr lang="es-ES" b="1" dirty="0" smtClean="0"/>
              <a:t> </a:t>
            </a:r>
            <a:r>
              <a:rPr lang="es-ES" b="1" dirty="0" err="1" smtClean="0"/>
              <a:t>Antiagregantes</a:t>
            </a:r>
            <a:r>
              <a:rPr lang="es-ES" b="1" dirty="0" smtClean="0"/>
              <a:t> </a:t>
            </a:r>
            <a:r>
              <a:rPr lang="es-ES" b="1" dirty="0"/>
              <a:t>plaquetarios:</a:t>
            </a:r>
            <a:endParaRPr lang="es-ES" dirty="0"/>
          </a:p>
          <a:p>
            <a:r>
              <a:rPr lang="es-ES" b="1" dirty="0"/>
              <a:t>ASA 125-375 mg diarios ( Evidencia 1a-Meta-análisis de ensayos clínicos aleatorizados. Recomendación A)</a:t>
            </a:r>
            <a:endParaRPr lang="es-ES" dirty="0"/>
          </a:p>
          <a:p>
            <a:r>
              <a:rPr lang="es-ES" b="1" dirty="0"/>
              <a:t>CLOPIDOGREL 300 mg de carga luego continuar con 75 -150 mg diarios no ha sido probada su eficacia en el ictus en fase aguda su pico de efectividad se alcanza  a los 3-5 días</a:t>
            </a:r>
            <a:endParaRPr lang="es-ES" dirty="0"/>
          </a:p>
          <a:p>
            <a:r>
              <a:rPr lang="es-ES" b="1" dirty="0" err="1"/>
              <a:t>Dipiridamol</a:t>
            </a:r>
            <a:r>
              <a:rPr lang="es-ES" b="1" dirty="0"/>
              <a:t> 200mg diarios o cada12 horas efectividad a las 24 horas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06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Anticoagulación </a:t>
            </a:r>
            <a:r>
              <a:rPr lang="es-ES" dirty="0"/>
              <a:t>oral  en caso de ictus </a:t>
            </a:r>
            <a:r>
              <a:rPr lang="es-ES" dirty="0" err="1"/>
              <a:t>cardioembólicos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err="1"/>
              <a:t>Warfarina</a:t>
            </a:r>
            <a:r>
              <a:rPr lang="es-ES" dirty="0"/>
              <a:t> </a:t>
            </a:r>
            <a:r>
              <a:rPr lang="es-ES" dirty="0" err="1"/>
              <a:t>tab</a:t>
            </a:r>
            <a:r>
              <a:rPr lang="es-ES" dirty="0"/>
              <a:t> 2- 5 mg iniciar dosis 4mg y </a:t>
            </a:r>
            <a:r>
              <a:rPr lang="es-ES" dirty="0" err="1"/>
              <a:t>sgto</a:t>
            </a:r>
            <a:r>
              <a:rPr lang="es-ES" dirty="0"/>
              <a:t> por INR hasta 20 mg ( 10 MG promedio)</a:t>
            </a:r>
          </a:p>
          <a:p>
            <a:r>
              <a:rPr lang="es-ES" dirty="0" err="1"/>
              <a:t>Dicumarínicos</a:t>
            </a:r>
            <a:endParaRPr lang="es-ES" dirty="0"/>
          </a:p>
          <a:p>
            <a:r>
              <a:rPr lang="es-ES" dirty="0" err="1"/>
              <a:t>Dicumarol</a:t>
            </a:r>
            <a:r>
              <a:rPr lang="es-ES" dirty="0"/>
              <a:t> 25- 150 mg diarios </a:t>
            </a:r>
          </a:p>
          <a:p>
            <a:r>
              <a:rPr lang="es-ES" dirty="0" err="1"/>
              <a:t>Acenocumarol</a:t>
            </a:r>
            <a:r>
              <a:rPr lang="es-ES" dirty="0"/>
              <a:t> 4-20 mg diarios </a:t>
            </a:r>
          </a:p>
          <a:p>
            <a:r>
              <a:rPr lang="es-ES" dirty="0" err="1"/>
              <a:t>Biscumacetato</a:t>
            </a:r>
            <a:r>
              <a:rPr lang="es-ES" dirty="0"/>
              <a:t> de etilo 150-900 mg diarios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86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Hemorragia </a:t>
            </a:r>
            <a:r>
              <a:rPr lang="es-ES" dirty="0" err="1"/>
              <a:t>intraparenquimatosa</a:t>
            </a:r>
            <a:endParaRPr lang="es-ES" dirty="0"/>
          </a:p>
          <a:p>
            <a:pPr lvl="0"/>
            <a:r>
              <a:rPr lang="es-ES" dirty="0"/>
              <a:t>Corrección de la TA</a:t>
            </a:r>
          </a:p>
          <a:p>
            <a:pPr lvl="0"/>
            <a:r>
              <a:rPr lang="es-ES" dirty="0"/>
              <a:t>Tratamiento de la hipertensión </a:t>
            </a:r>
            <a:r>
              <a:rPr lang="es-ES" dirty="0" err="1"/>
              <a:t>endocraneana</a:t>
            </a:r>
            <a:r>
              <a:rPr lang="es-ES" dirty="0"/>
              <a:t> según criterios</a:t>
            </a:r>
          </a:p>
          <a:p>
            <a:pPr lvl="0"/>
            <a:r>
              <a:rPr lang="es-ES" dirty="0"/>
              <a:t>Tratamiento de las crisis convulsivas</a:t>
            </a:r>
          </a:p>
          <a:p>
            <a:pPr lvl="0"/>
            <a:r>
              <a:rPr lang="es-ES" dirty="0"/>
              <a:t>Tratamientos </a:t>
            </a:r>
            <a:r>
              <a:rPr lang="es-ES" dirty="0" err="1"/>
              <a:t>neuroquirúrgicos</a:t>
            </a:r>
            <a:r>
              <a:rPr lang="es-ES" dirty="0"/>
              <a:t> según criterio de la especialidad</a:t>
            </a:r>
          </a:p>
          <a:p>
            <a:pPr lvl="0"/>
            <a:r>
              <a:rPr lang="es-ES" dirty="0"/>
              <a:t>Otras </a:t>
            </a:r>
            <a:r>
              <a:rPr lang="es-ES" dirty="0" err="1"/>
              <a:t>medidad</a:t>
            </a:r>
            <a:r>
              <a:rPr lang="es-ES" dirty="0"/>
              <a:t> sintomáticas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99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/>
              <a:t>Hemorragia </a:t>
            </a:r>
            <a:r>
              <a:rPr lang="es-ES" dirty="0" err="1"/>
              <a:t>subaracnoidea</a:t>
            </a:r>
            <a:endParaRPr lang="es-ES" dirty="0"/>
          </a:p>
          <a:p>
            <a:pPr lvl="0"/>
            <a:r>
              <a:rPr lang="es-ES" dirty="0"/>
              <a:t>REPOSO FOWLER 30grados con movilización gentil cada 4 horas por personal especializado</a:t>
            </a:r>
          </a:p>
          <a:p>
            <a:pPr lvl="0"/>
            <a:r>
              <a:rPr lang="es-ES" dirty="0"/>
              <a:t>No movilizar fuera del lecho hasta corregido el proceso </a:t>
            </a:r>
            <a:r>
              <a:rPr lang="es-ES" dirty="0" err="1"/>
              <a:t>malformativo</a:t>
            </a:r>
            <a:r>
              <a:rPr lang="es-ES" dirty="0"/>
              <a:t> que lo originó</a:t>
            </a:r>
          </a:p>
          <a:p>
            <a:pPr lvl="0"/>
            <a:r>
              <a:rPr lang="es-ES" dirty="0"/>
              <a:t>Corrección de la TA</a:t>
            </a:r>
          </a:p>
          <a:p>
            <a:pPr lvl="0"/>
            <a:r>
              <a:rPr lang="es-ES" dirty="0"/>
              <a:t>Tratamiento de la hipertensión </a:t>
            </a:r>
            <a:r>
              <a:rPr lang="es-ES" dirty="0" err="1"/>
              <a:t>endocraneana</a:t>
            </a:r>
            <a:r>
              <a:rPr lang="es-ES" dirty="0"/>
              <a:t> según criterios</a:t>
            </a:r>
          </a:p>
          <a:p>
            <a:pPr lvl="0"/>
            <a:r>
              <a:rPr lang="es-ES" dirty="0"/>
              <a:t>Tratamiento de las crisis convulsivas</a:t>
            </a:r>
          </a:p>
          <a:p>
            <a:pPr lvl="0"/>
            <a:r>
              <a:rPr lang="es-ES" dirty="0"/>
              <a:t>Realización de estudio </a:t>
            </a:r>
            <a:r>
              <a:rPr lang="es-ES" dirty="0" err="1"/>
              <a:t>angiográfico</a:t>
            </a:r>
            <a:r>
              <a:rPr lang="es-ES" dirty="0"/>
              <a:t> en los primeros 15 días según estado del paciente</a:t>
            </a:r>
          </a:p>
          <a:p>
            <a:pPr lvl="0"/>
            <a:r>
              <a:rPr lang="es-ES" dirty="0"/>
              <a:t>Tratamiento quirúrgico de la malformación encontrada y limpieza de cisternas</a:t>
            </a:r>
          </a:p>
          <a:p>
            <a:pPr lvl="0"/>
            <a:r>
              <a:rPr lang="es-ES" dirty="0"/>
              <a:t>Tratamiento de las complicaciones </a:t>
            </a:r>
          </a:p>
          <a:p>
            <a:pPr lvl="0"/>
            <a:r>
              <a:rPr lang="es-ES" dirty="0" err="1"/>
              <a:t>Vasoespasmo</a:t>
            </a:r>
            <a:r>
              <a:rPr lang="es-ES" dirty="0"/>
              <a:t>: NIMODIPINO :30 -60 MG cada 6 horas debe vigilarse los descensos de la TA bruscos o excesivos que pueden romper aneurismas</a:t>
            </a:r>
          </a:p>
          <a:p>
            <a:pPr lvl="0"/>
            <a:r>
              <a:rPr lang="es-ES" dirty="0"/>
              <a:t>INTERVENCIONES DE NEUROCIRUGÍA  debe establecerse desde la unidad de terapia intermedia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8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Puntos</a:t>
            </a:r>
            <a:r>
              <a:rPr lang="en-US" dirty="0" smtClean="0"/>
              <a:t> </a:t>
            </a:r>
            <a:r>
              <a:rPr lang="en-US" dirty="0" err="1" smtClean="0"/>
              <a:t>pendientes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Uso de </a:t>
            </a:r>
            <a:r>
              <a:rPr lang="es-ES" dirty="0" err="1"/>
              <a:t>trombolíticos</a:t>
            </a:r>
            <a:endParaRPr lang="es-ES" dirty="0"/>
          </a:p>
          <a:p>
            <a:r>
              <a:rPr lang="es-ES" dirty="0"/>
              <a:t>Terapia </a:t>
            </a:r>
            <a:r>
              <a:rPr lang="es-ES" dirty="0" err="1"/>
              <a:t>endovascular</a:t>
            </a:r>
            <a:endParaRPr lang="es-ES" dirty="0"/>
          </a:p>
          <a:p>
            <a:r>
              <a:rPr lang="es-ES" dirty="0" err="1"/>
              <a:t>Endarterectomía</a:t>
            </a:r>
            <a:r>
              <a:rPr lang="es-ES" dirty="0"/>
              <a:t> </a:t>
            </a:r>
            <a:r>
              <a:rPr lang="es-ES" dirty="0" err="1"/>
              <a:t>carotídea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61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Clasificación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NATIONAL INSTITUTE OF NEUROLOGICAL DISORDERS AND STROKE. </a:t>
            </a:r>
            <a:r>
              <a:rPr lang="es-ES" dirty="0"/>
              <a:t>(1990).</a:t>
            </a:r>
          </a:p>
          <a:p>
            <a:r>
              <a:rPr lang="es-ES" dirty="0"/>
              <a:t> I. Asintomática</a:t>
            </a:r>
          </a:p>
          <a:p>
            <a:r>
              <a:rPr lang="es-ES" dirty="0"/>
              <a:t> II. Disfunción cerebral focal</a:t>
            </a:r>
          </a:p>
          <a:p>
            <a:pPr marL="0" indent="0">
              <a:buNone/>
            </a:pPr>
            <a:r>
              <a:rPr lang="es-ES" dirty="0"/>
              <a:t>	a. ATI</a:t>
            </a:r>
          </a:p>
          <a:p>
            <a:pPr marL="0" indent="0">
              <a:buNone/>
            </a:pPr>
            <a:r>
              <a:rPr lang="es-ES" dirty="0"/>
              <a:t>	b. </a:t>
            </a:r>
            <a:r>
              <a:rPr lang="es-ES" dirty="0" smtClean="0"/>
              <a:t>Ictus: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Isquémicos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Hemorrágicos</a:t>
            </a:r>
          </a:p>
          <a:p>
            <a:r>
              <a:rPr lang="es-ES" dirty="0"/>
              <a:t>III. Encefalopatía Hipertensiva</a:t>
            </a:r>
          </a:p>
          <a:p>
            <a:r>
              <a:rPr lang="es-ES" dirty="0"/>
              <a:t>IV. Demencia vascular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20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Factores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Hipertensión Arterial Sistémica (HTA</a:t>
            </a:r>
            <a:r>
              <a:rPr lang="es-ES" b="1" dirty="0" smtClean="0"/>
              <a:t>)</a:t>
            </a:r>
            <a:r>
              <a:rPr lang="es-ES" dirty="0" smtClean="0"/>
              <a:t>.</a:t>
            </a:r>
          </a:p>
          <a:p>
            <a:r>
              <a:rPr lang="es-ES" b="1" dirty="0"/>
              <a:t>Habito de </a:t>
            </a:r>
            <a:r>
              <a:rPr lang="es-ES" b="1" dirty="0" smtClean="0"/>
              <a:t>Fumar</a:t>
            </a:r>
          </a:p>
          <a:p>
            <a:r>
              <a:rPr lang="es-ES" b="1" dirty="0"/>
              <a:t>Intolerancia a la glucosa.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b="1" dirty="0"/>
              <a:t>Obesidad</a:t>
            </a:r>
            <a:r>
              <a:rPr lang="es-ES" dirty="0" smtClean="0"/>
              <a:t>.</a:t>
            </a:r>
          </a:p>
          <a:p>
            <a:r>
              <a:rPr lang="es-ES" b="1" dirty="0"/>
              <a:t>Actividad Física y estilo de vida.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b="1" dirty="0"/>
              <a:t>Hipercolesterolemia</a:t>
            </a:r>
            <a:r>
              <a:rPr lang="es-ES" b="1" dirty="0" smtClean="0"/>
              <a:t>.</a:t>
            </a:r>
          </a:p>
          <a:p>
            <a:r>
              <a:rPr lang="es-ES" b="1" dirty="0"/>
              <a:t>Alcohol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b="1" dirty="0"/>
              <a:t>Dieta.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02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Contraceptivos orales</a:t>
            </a:r>
            <a:r>
              <a:rPr lang="es-ES" dirty="0" smtClean="0"/>
              <a:t>.</a:t>
            </a:r>
          </a:p>
          <a:p>
            <a:r>
              <a:rPr lang="es-ES" b="1" dirty="0"/>
              <a:t>Factores </a:t>
            </a:r>
            <a:r>
              <a:rPr lang="es-ES" b="1" dirty="0" smtClean="0"/>
              <a:t>Genéticos</a:t>
            </a:r>
          </a:p>
          <a:p>
            <a:r>
              <a:rPr lang="es-ES" b="1" dirty="0"/>
              <a:t>Anomalías Cardíacas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b="1" dirty="0" smtClean="0"/>
              <a:t>Alteraciones de la configuración de los vasos sanguíneos</a:t>
            </a:r>
          </a:p>
          <a:p>
            <a:r>
              <a:rPr lang="es-ES" b="1" dirty="0" smtClean="0"/>
              <a:t>Alteraciones en la consistencia de la sangre y </a:t>
            </a:r>
            <a:r>
              <a:rPr lang="es-ES" b="1" dirty="0" err="1" smtClean="0"/>
              <a:t>fluídos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5254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Enfermedad</a:t>
            </a:r>
            <a:r>
              <a:rPr lang="en-US" dirty="0" smtClean="0"/>
              <a:t> cerebrovascular </a:t>
            </a:r>
            <a:r>
              <a:rPr lang="en-US" dirty="0" err="1" smtClean="0"/>
              <a:t>isquémica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Clasificación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Ataque</a:t>
            </a:r>
            <a:r>
              <a:rPr lang="en-US" dirty="0" smtClean="0"/>
              <a:t> </a:t>
            </a:r>
            <a:r>
              <a:rPr lang="en-US" dirty="0" err="1" smtClean="0"/>
              <a:t>transitorio</a:t>
            </a:r>
            <a:r>
              <a:rPr lang="en-US" dirty="0" smtClean="0"/>
              <a:t> de </a:t>
            </a:r>
            <a:r>
              <a:rPr lang="en-US" dirty="0" err="1" smtClean="0"/>
              <a:t>isquemia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b="1" u="sng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trastornos </a:t>
            </a:r>
            <a:r>
              <a:rPr lang="es-ES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episódicos y focales de la circulación cerebral o retiniana, de comienzo brusco, que da lugar a síntomas y signos neurológicos, de breve duración (generalmente unos minutos), con recuperación completa de la función neurológica en el curso de una hora, y sin evidencia de infarto en las pruebas de </a:t>
            </a:r>
            <a:r>
              <a:rPr lang="es-ES" b="1" u="sng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neuroimagen</a:t>
            </a:r>
            <a:r>
              <a:rPr lang="es-ES" b="1" u="sng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>
              <a:lnSpc>
                <a:spcPct val="80000"/>
              </a:lnSpc>
              <a:buClr>
                <a:schemeClr val="tx2"/>
              </a:buClr>
            </a:pPr>
            <a:endParaRPr lang="es-MX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55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Infarto</a:t>
            </a:r>
            <a:r>
              <a:rPr lang="en-US" dirty="0" smtClean="0"/>
              <a:t> cerebral </a:t>
            </a:r>
            <a:r>
              <a:rPr lang="en-US" dirty="0" err="1" smtClean="0"/>
              <a:t>establecido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I. </a:t>
            </a:r>
            <a:r>
              <a:rPr lang="es-ES" dirty="0" smtClean="0"/>
              <a:t>ATEROTROMBOTICO                                  </a:t>
            </a:r>
          </a:p>
          <a:p>
            <a:r>
              <a:rPr lang="es-ES" dirty="0" smtClean="0"/>
              <a:t>II</a:t>
            </a:r>
            <a:r>
              <a:rPr lang="es-ES" dirty="0"/>
              <a:t>. </a:t>
            </a:r>
            <a:r>
              <a:rPr lang="es-ES" dirty="0" smtClean="0"/>
              <a:t>OCLUSION CARDIOEMBOLICA                                </a:t>
            </a:r>
            <a:endParaRPr lang="es-ES" dirty="0"/>
          </a:p>
          <a:p>
            <a:r>
              <a:rPr lang="es-ES" dirty="0" smtClean="0"/>
              <a:t>III</a:t>
            </a:r>
            <a:r>
              <a:rPr lang="es-ES" dirty="0"/>
              <a:t>. INFARTOS CEREBRALES HEMODINAMICOS </a:t>
            </a:r>
            <a:endParaRPr lang="es-ES" dirty="0" smtClean="0"/>
          </a:p>
          <a:p>
            <a:r>
              <a:rPr lang="es-ES" dirty="0" smtClean="0"/>
              <a:t>IV. INFARTOS LACUNARES</a:t>
            </a:r>
          </a:p>
          <a:p>
            <a:r>
              <a:rPr lang="es-ES" dirty="0" smtClean="0"/>
              <a:t>V. INFARTO DE ETIOLOGIA INHABITUAL</a:t>
            </a:r>
          </a:p>
          <a:p>
            <a:r>
              <a:rPr lang="es-ES" dirty="0"/>
              <a:t> </a:t>
            </a:r>
            <a:r>
              <a:rPr lang="es-ES" dirty="0" smtClean="0"/>
              <a:t>VI. INFARTO DE ETIOLOGIA INDETERMINADA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87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Fisiopatologia</a:t>
            </a:r>
            <a:r>
              <a:rPr lang="en-US" dirty="0" smtClean="0"/>
              <a:t> de los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isquémicos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á</a:t>
            </a:r>
            <a:r>
              <a:rPr lang="es-ES" dirty="0" smtClean="0"/>
              <a:t>rea </a:t>
            </a:r>
            <a:r>
              <a:rPr lang="es-ES" dirty="0"/>
              <a:t>central desprovista totalmente de flujo </a:t>
            </a:r>
            <a:r>
              <a:rPr lang="es-ES" dirty="0" smtClean="0"/>
              <a:t>sanguíneo </a:t>
            </a:r>
            <a:r>
              <a:rPr lang="es-ES" dirty="0"/>
              <a:t>y que es ú</a:t>
            </a:r>
            <a:r>
              <a:rPr lang="es-ES" dirty="0" smtClean="0"/>
              <a:t>nicamente </a:t>
            </a:r>
            <a:r>
              <a:rPr lang="es-ES" dirty="0"/>
              <a:t>salvable si se restablece de forma </a:t>
            </a:r>
            <a:r>
              <a:rPr lang="es-ES" dirty="0" smtClean="0"/>
              <a:t>rápida </a:t>
            </a:r>
            <a:r>
              <a:rPr lang="es-ES" dirty="0"/>
              <a:t>la </a:t>
            </a:r>
            <a:r>
              <a:rPr lang="es-ES" dirty="0" smtClean="0"/>
              <a:t>circulación</a:t>
            </a:r>
            <a:r>
              <a:rPr lang="es-ES" dirty="0"/>
              <a:t>, es lo que ocurre en el ATI sin </a:t>
            </a:r>
            <a:r>
              <a:rPr lang="es-ES" dirty="0" smtClean="0"/>
              <a:t>infarto</a:t>
            </a:r>
          </a:p>
          <a:p>
            <a:r>
              <a:rPr lang="es-ES" dirty="0"/>
              <a:t>PENUMBRA ISQUEMICA </a:t>
            </a:r>
            <a:endParaRPr lang="es-ES" dirty="0" smtClean="0"/>
          </a:p>
          <a:p>
            <a:r>
              <a:rPr lang="es-ES" dirty="0"/>
              <a:t>el FSC cae por debajo de 12 ml/100 g/min. ocurre el daño irreversible y que la zona de penumbra </a:t>
            </a:r>
            <a:r>
              <a:rPr lang="es-ES" dirty="0" err="1"/>
              <a:t>isquemica</a:t>
            </a:r>
            <a:r>
              <a:rPr lang="es-ES" dirty="0"/>
              <a:t> recibe un flujo critico entre 13 y 20 ml/100 g/min.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955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Cuadro</a:t>
            </a:r>
            <a:r>
              <a:rPr lang="en-US" dirty="0" smtClean="0"/>
              <a:t> </a:t>
            </a:r>
            <a:r>
              <a:rPr lang="en-US" dirty="0" err="1" smtClean="0"/>
              <a:t>clìnico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Depende</a:t>
            </a:r>
            <a:r>
              <a:rPr lang="en-US" dirty="0" smtClean="0"/>
              <a:t> del </a:t>
            </a:r>
            <a:r>
              <a:rPr lang="en-US" dirty="0" err="1" smtClean="0"/>
              <a:t>territorio</a:t>
            </a:r>
            <a:r>
              <a:rPr lang="en-US" dirty="0" smtClean="0"/>
              <a:t> arterial </a:t>
            </a:r>
            <a:r>
              <a:rPr lang="en-US" dirty="0" err="1" smtClean="0"/>
              <a:t>dañado</a:t>
            </a:r>
            <a:endParaRPr lang="en-US" dirty="0" smtClean="0"/>
          </a:p>
          <a:p>
            <a:r>
              <a:rPr lang="en-US" dirty="0" err="1" smtClean="0"/>
              <a:t>Depende</a:t>
            </a:r>
            <a:r>
              <a:rPr lang="en-US" dirty="0" smtClean="0"/>
              <a:t> de la </a:t>
            </a:r>
            <a:r>
              <a:rPr lang="en-US" dirty="0" err="1" smtClean="0"/>
              <a:t>etiologìa</a:t>
            </a:r>
            <a:r>
              <a:rPr lang="en-US" dirty="0"/>
              <a:t> </a:t>
            </a:r>
            <a:r>
              <a:rPr lang="en-US" dirty="0" smtClean="0"/>
              <a:t>de la lesion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síntomas</a:t>
            </a:r>
            <a:r>
              <a:rPr lang="en-US" dirty="0" smtClean="0"/>
              <a:t> </a:t>
            </a:r>
            <a:r>
              <a:rPr lang="en-US" dirty="0" err="1" smtClean="0"/>
              <a:t>clínicos</a:t>
            </a:r>
            <a:r>
              <a:rPr lang="en-US" dirty="0" smtClean="0"/>
              <a:t>  </a:t>
            </a:r>
            <a:r>
              <a:rPr lang="en-US" dirty="0" err="1" smtClean="0"/>
              <a:t>corresponden</a:t>
            </a:r>
            <a:r>
              <a:rPr lang="en-US" dirty="0" smtClean="0"/>
              <a:t> a </a:t>
            </a:r>
            <a:r>
              <a:rPr lang="en-US" dirty="0" err="1" smtClean="0"/>
              <a:t>tantas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Sistema </a:t>
            </a:r>
            <a:r>
              <a:rPr lang="en-US" dirty="0" err="1" smtClean="0"/>
              <a:t>nervioso</a:t>
            </a:r>
            <a:r>
              <a:rPr lang="en-US" dirty="0" smtClean="0"/>
              <a:t> central</a:t>
            </a:r>
          </a:p>
          <a:p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llevar</a:t>
            </a:r>
            <a:r>
              <a:rPr lang="en-US" dirty="0" smtClean="0"/>
              <a:t> al </a:t>
            </a:r>
            <a:r>
              <a:rPr lang="en-US" dirty="0" err="1" smtClean="0"/>
              <a:t>paciente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gran </a:t>
            </a:r>
            <a:r>
              <a:rPr lang="en-US" dirty="0" err="1" smtClean="0"/>
              <a:t>discapacidad</a:t>
            </a:r>
            <a:r>
              <a:rPr lang="en-US" dirty="0" smtClean="0"/>
              <a:t> </a:t>
            </a:r>
            <a:r>
              <a:rPr lang="en-US" dirty="0" err="1" smtClean="0"/>
              <a:t>física</a:t>
            </a:r>
            <a:r>
              <a:rPr lang="en-US" dirty="0" smtClean="0"/>
              <a:t> y mental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713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1059</Words>
  <Application>Microsoft Office PowerPoint</Application>
  <PresentationFormat>Personalizado</PresentationFormat>
  <Paragraphs>143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Ion</vt:lpstr>
      <vt:lpstr>Enfermedad Cerebrovascular Autor: Dra. Maytee Olivera Vega Esp.1er.grado Neurología</vt:lpstr>
      <vt:lpstr> Introducción</vt:lpstr>
      <vt:lpstr> Clasificación</vt:lpstr>
      <vt:lpstr>Factores de riesgo</vt:lpstr>
      <vt:lpstr>Diapositiva 5</vt:lpstr>
      <vt:lpstr>Enfermedad cerebrovascular isquémica</vt:lpstr>
      <vt:lpstr>Infarto cerebral establecido</vt:lpstr>
      <vt:lpstr>Fisiopatologia de los eventos isquémicos</vt:lpstr>
      <vt:lpstr>Cuadro clìnico</vt:lpstr>
      <vt:lpstr>Hemorragias</vt:lpstr>
      <vt:lpstr>Hematoma intraparenquimatoso</vt:lpstr>
      <vt:lpstr>Hemorragia subaracnoidea</vt:lpstr>
      <vt:lpstr>Investigaciones</vt:lpstr>
      <vt:lpstr>Diapositiva 14</vt:lpstr>
      <vt:lpstr>Diagnósticos diferenciales</vt:lpstr>
      <vt:lpstr>Tratamiento</vt:lpstr>
      <vt:lpstr>Diapositiva 17</vt:lpstr>
      <vt:lpstr>Diapositiva 18</vt:lpstr>
      <vt:lpstr>Diapositiva 19</vt:lpstr>
      <vt:lpstr>Tratamiento específico del ictus</vt:lpstr>
      <vt:lpstr>Diapositiva 21</vt:lpstr>
      <vt:lpstr>Diapositiva 22</vt:lpstr>
      <vt:lpstr>Diapositiva 23</vt:lpstr>
      <vt:lpstr>Puntos pendientes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Enfermedad Cerebrovascular Autor: Dra. Maytee Olivera Vega Esp.1er.grado Neurología</dc:title>
  <dc:creator>DR</dc:creator>
  <cp:lastModifiedBy>neurologos</cp:lastModifiedBy>
  <cp:revision>34</cp:revision>
  <dcterms:created xsi:type="dcterms:W3CDTF">2018-03-12T04:46:18Z</dcterms:created>
  <dcterms:modified xsi:type="dcterms:W3CDTF">2020-03-26T18:56:00Z</dcterms:modified>
</cp:coreProperties>
</file>