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61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9E5BE-738C-4051-92F4-0328516AAD23}" type="datetimeFigureOut">
              <a:rPr lang="es-GT" smtClean="0"/>
              <a:t>07/04/2020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0CFF-CED6-4D78-9F4C-5FE5C1862AB0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74558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9E5BE-738C-4051-92F4-0328516AAD23}" type="datetimeFigureOut">
              <a:rPr lang="es-GT" smtClean="0"/>
              <a:t>07/04/2020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0CFF-CED6-4D78-9F4C-5FE5C1862AB0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5802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9E5BE-738C-4051-92F4-0328516AAD23}" type="datetimeFigureOut">
              <a:rPr lang="es-GT" smtClean="0"/>
              <a:t>07/04/2020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0CFF-CED6-4D78-9F4C-5FE5C1862AB0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39993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9E5BE-738C-4051-92F4-0328516AAD23}" type="datetimeFigureOut">
              <a:rPr lang="es-GT" smtClean="0"/>
              <a:t>07/04/2020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0CFF-CED6-4D78-9F4C-5FE5C1862AB0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2601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9E5BE-738C-4051-92F4-0328516AAD23}" type="datetimeFigureOut">
              <a:rPr lang="es-GT" smtClean="0"/>
              <a:t>07/04/2020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0CFF-CED6-4D78-9F4C-5FE5C1862AB0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530631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9E5BE-738C-4051-92F4-0328516AAD23}" type="datetimeFigureOut">
              <a:rPr lang="es-GT" smtClean="0"/>
              <a:t>07/04/2020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0CFF-CED6-4D78-9F4C-5FE5C1862AB0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77761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9E5BE-738C-4051-92F4-0328516AAD23}" type="datetimeFigureOut">
              <a:rPr lang="es-GT" smtClean="0"/>
              <a:t>07/04/2020</a:t>
            </a:fld>
            <a:endParaRPr lang="es-GT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0CFF-CED6-4D78-9F4C-5FE5C1862AB0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570326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9E5BE-738C-4051-92F4-0328516AAD23}" type="datetimeFigureOut">
              <a:rPr lang="es-GT" smtClean="0"/>
              <a:t>07/04/2020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0CFF-CED6-4D78-9F4C-5FE5C1862AB0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863144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9E5BE-738C-4051-92F4-0328516AAD23}" type="datetimeFigureOut">
              <a:rPr lang="es-GT" smtClean="0"/>
              <a:t>07/04/2020</a:t>
            </a:fld>
            <a:endParaRPr lang="es-GT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0CFF-CED6-4D78-9F4C-5FE5C1862AB0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524888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9E5BE-738C-4051-92F4-0328516AAD23}" type="datetimeFigureOut">
              <a:rPr lang="es-GT" smtClean="0"/>
              <a:t>07/04/2020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0CFF-CED6-4D78-9F4C-5FE5C1862AB0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579025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9E5BE-738C-4051-92F4-0328516AAD23}" type="datetimeFigureOut">
              <a:rPr lang="es-GT" smtClean="0"/>
              <a:t>07/04/2020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0CFF-CED6-4D78-9F4C-5FE5C1862AB0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49803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9E5BE-738C-4051-92F4-0328516AAD23}" type="datetimeFigureOut">
              <a:rPr lang="es-GT" smtClean="0"/>
              <a:t>07/04/2020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E0CFF-CED6-4D78-9F4C-5FE5C1862AB0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77705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99309" y="0"/>
            <a:ext cx="9144000" cy="2387600"/>
          </a:xfrm>
        </p:spPr>
        <p:txBody>
          <a:bodyPr>
            <a:normAutofit/>
          </a:bodyPr>
          <a:lstStyle/>
          <a:p>
            <a:r>
              <a:rPr lang="es-GT" sz="8000" b="1" dirty="0" smtClean="0">
                <a:solidFill>
                  <a:srgbClr val="FFFF00"/>
                </a:solidFill>
                <a:latin typeface="Edwardian Script ITC" panose="030303020407070D0804" pitchFamily="66" charset="0"/>
              </a:rPr>
              <a:t>Insuficiencia</a:t>
            </a:r>
            <a:r>
              <a:rPr lang="es-GT" sz="8000" b="1" dirty="0" smtClean="0">
                <a:latin typeface="Edwardian Script ITC" panose="030303020407070D0804" pitchFamily="66" charset="0"/>
              </a:rPr>
              <a:t> </a:t>
            </a:r>
            <a:r>
              <a:rPr lang="es-GT" sz="8000" b="1" dirty="0" smtClean="0">
                <a:solidFill>
                  <a:srgbClr val="FFFF00"/>
                </a:solidFill>
                <a:latin typeface="Edwardian Script ITC" panose="030303020407070D0804" pitchFamily="66" charset="0"/>
              </a:rPr>
              <a:t>Renal Crónica </a:t>
            </a:r>
            <a:endParaRPr lang="es-GT" sz="8000" b="1" dirty="0">
              <a:solidFill>
                <a:srgbClr val="FFFF00"/>
              </a:solidFill>
              <a:latin typeface="Edwardian Script ITC" panose="030303020407070D0804" pitchFamily="66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95746" y="5202238"/>
            <a:ext cx="9144000" cy="1655762"/>
          </a:xfrm>
        </p:spPr>
        <p:txBody>
          <a:bodyPr>
            <a:normAutofit/>
          </a:bodyPr>
          <a:lstStyle/>
          <a:p>
            <a:pPr algn="l"/>
            <a:r>
              <a:rPr lang="es-GT" sz="1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Oscar Sardinas Yanes.</a:t>
            </a:r>
          </a:p>
          <a:p>
            <a:pPr algn="l"/>
            <a:r>
              <a:rPr lang="es-GT" sz="1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Esp. 1er Grado en M.G.I y Medicina Interna</a:t>
            </a:r>
          </a:p>
          <a:p>
            <a:pPr algn="l"/>
            <a:r>
              <a:rPr lang="es-GT" sz="1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 Asistente de Propedéutica Clínica y Medicina Interna</a:t>
            </a:r>
            <a:endParaRPr lang="es-GT" sz="16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02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05345" y="-304655"/>
            <a:ext cx="9144000" cy="2387600"/>
          </a:xfrm>
        </p:spPr>
        <p:txBody>
          <a:bodyPr/>
          <a:lstStyle/>
          <a:p>
            <a:r>
              <a:rPr lang="es-GT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Complementarios</a:t>
            </a:r>
            <a:endParaRPr lang="es-GT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74618" y="3006292"/>
            <a:ext cx="9144000" cy="1655762"/>
          </a:xfrm>
        </p:spPr>
        <p:txBody>
          <a:bodyPr/>
          <a:lstStyle/>
          <a:p>
            <a:pPr algn="l"/>
            <a:r>
              <a:rPr lang="es-GT" b="1" dirty="0" smtClean="0">
                <a:solidFill>
                  <a:srgbClr val="FFFF00"/>
                </a:solidFill>
              </a:rPr>
              <a:t>Filtrado glomerular, creatinina, urea, acido úrico, gasometría, </a:t>
            </a:r>
            <a:r>
              <a:rPr lang="es-GT" b="1" dirty="0" err="1" smtClean="0">
                <a:solidFill>
                  <a:srgbClr val="FFFF00"/>
                </a:solidFill>
              </a:rPr>
              <a:t>ionograma</a:t>
            </a:r>
            <a:r>
              <a:rPr lang="es-GT" b="1" dirty="0" smtClean="0">
                <a:solidFill>
                  <a:srgbClr val="FFFF00"/>
                </a:solidFill>
              </a:rPr>
              <a:t>, determinación de calcio y fosforo, Tracto urinario simple, US, ECG, Rx tórax.</a:t>
            </a:r>
          </a:p>
          <a:p>
            <a:pPr algn="l"/>
            <a:r>
              <a:rPr lang="es-GT" b="1" dirty="0" smtClean="0">
                <a:solidFill>
                  <a:srgbClr val="FFFF00"/>
                </a:solidFill>
              </a:rPr>
              <a:t>Complementarios de la enfermedad de base.</a:t>
            </a:r>
            <a:endParaRPr lang="es-GT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67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57745" y="-1052801"/>
            <a:ext cx="9144000" cy="2387600"/>
          </a:xfrm>
        </p:spPr>
        <p:txBody>
          <a:bodyPr/>
          <a:lstStyle/>
          <a:p>
            <a:r>
              <a:rPr lang="es-GT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Tratamiento</a:t>
            </a:r>
            <a:endParaRPr lang="es-GT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54182" y="1981055"/>
            <a:ext cx="11083635" cy="3934835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s-GT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Dispensarizacion</a:t>
            </a:r>
            <a:r>
              <a:rPr lang="es-GT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control de la Diabetes y la HTA, </a:t>
            </a:r>
            <a:r>
              <a:rPr lang="es-GT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</a:t>
            </a:r>
            <a:r>
              <a:rPr lang="es-GT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como de otras enfermedades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s-GT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Diuréticos de ASA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s-GT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Suplementos de Ca, restricción de P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s-GT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Eritropoyetina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s-GT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Tratamiento de la </a:t>
            </a:r>
            <a:r>
              <a:rPr lang="es-GT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Hiperpotasemia</a:t>
            </a:r>
            <a:r>
              <a:rPr lang="es-GT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la acidosis.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s-GT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Tratamiento dialítico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s-GT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Trasplante renal.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164125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02327" y="-1703965"/>
            <a:ext cx="9144000" cy="3837565"/>
          </a:xfrm>
          <a:solidFill>
            <a:schemeClr val="accent6">
              <a:lumMod val="50000"/>
            </a:schemeClr>
          </a:solidFill>
        </p:spPr>
        <p:txBody>
          <a:bodyPr/>
          <a:lstStyle/>
          <a:p>
            <a:r>
              <a:rPr lang="es-GT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Bibliografía</a:t>
            </a:r>
            <a:endParaRPr lang="es-GT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02327" y="3394220"/>
            <a:ext cx="9144000" cy="1655762"/>
          </a:xfrm>
        </p:spPr>
        <p:txBody>
          <a:bodyPr/>
          <a:lstStyle/>
          <a:p>
            <a:pPr algn="l"/>
            <a:r>
              <a:rPr lang="es-GT" b="1" dirty="0" err="1" smtClean="0">
                <a:solidFill>
                  <a:srgbClr val="FFFF00"/>
                </a:solidFill>
              </a:rPr>
              <a:t>Propedeutica</a:t>
            </a:r>
            <a:r>
              <a:rPr lang="es-GT" b="1" dirty="0" smtClean="0">
                <a:solidFill>
                  <a:srgbClr val="FFFF00"/>
                </a:solidFill>
              </a:rPr>
              <a:t> clínica (Llanio 2003)</a:t>
            </a:r>
          </a:p>
          <a:p>
            <a:pPr algn="l"/>
            <a:endParaRPr lang="es-GT" b="1" dirty="0">
              <a:solidFill>
                <a:srgbClr val="FFFF00"/>
              </a:solidFill>
            </a:endParaRPr>
          </a:p>
          <a:p>
            <a:pPr algn="l"/>
            <a:r>
              <a:rPr lang="es-GT" b="1" dirty="0" smtClean="0">
                <a:solidFill>
                  <a:srgbClr val="FFFF00"/>
                </a:solidFill>
              </a:rPr>
              <a:t>Medicina Interna ( Roca 2017)</a:t>
            </a:r>
            <a:endParaRPr lang="es-GT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47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-775710"/>
            <a:ext cx="9144000" cy="2387600"/>
          </a:xfrm>
        </p:spPr>
        <p:txBody>
          <a:bodyPr/>
          <a:lstStyle/>
          <a:p>
            <a:r>
              <a:rPr lang="es-GT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Concepto:</a:t>
            </a:r>
            <a:endParaRPr lang="es-GT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2216584"/>
            <a:ext cx="9144000" cy="1655762"/>
          </a:xfrm>
          <a:solidFill>
            <a:schemeClr val="accent6">
              <a:lumMod val="50000"/>
            </a:schemeClr>
          </a:solidFill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</a:pPr>
            <a:r>
              <a:rPr lang="es-GT" sz="2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el conjunto de signos y síntomas derivados de la perdida lenta y progresiva, bilateral y difusa e irreversible de las funciones renales. La IRC constituye una etapa dentro de la Enfermedad Renal Crónica. </a:t>
            </a:r>
          </a:p>
          <a:p>
            <a:pPr algn="just">
              <a:lnSpc>
                <a:spcPct val="170000"/>
              </a:lnSpc>
            </a:pPr>
            <a:r>
              <a:rPr lang="es-GT" sz="2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pueden observar diferentes etapas o estadios, los cuales dependen de la tasa de filtrado glomerular del paciente.</a:t>
            </a:r>
            <a:endParaRPr lang="es-GT" sz="20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64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57745" y="-928110"/>
            <a:ext cx="9144000" cy="2387600"/>
          </a:xfrm>
        </p:spPr>
        <p:txBody>
          <a:bodyPr/>
          <a:lstStyle/>
          <a:p>
            <a:r>
              <a:rPr lang="es-GT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Etiología</a:t>
            </a:r>
            <a:endParaRPr lang="es-GT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51709" y="1819707"/>
            <a:ext cx="10113818" cy="4705783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s-GT" sz="32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Primarias:</a:t>
            </a:r>
            <a:r>
              <a:rPr lang="es-G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</a:t>
            </a:r>
            <a:r>
              <a:rPr lang="es-GT" sz="32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Secundarias</a:t>
            </a:r>
          </a:p>
          <a:p>
            <a:pPr algn="l"/>
            <a:r>
              <a:rPr lang="es-G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</a:t>
            </a:r>
            <a:endParaRPr lang="es-GT" sz="3200" b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GT" sz="32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Glomerulopatias</a:t>
            </a:r>
            <a:r>
              <a:rPr lang="es-GT" sz="3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crónicas.                          HTA</a:t>
            </a:r>
          </a:p>
          <a:p>
            <a:pPr algn="l"/>
            <a:r>
              <a:rPr lang="es-GT" sz="3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Nefritis intersticial crónica.                         Diabetes Mellitus</a:t>
            </a:r>
          </a:p>
          <a:p>
            <a:pPr algn="l"/>
            <a:r>
              <a:rPr lang="es-GT" sz="3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Nefropatía obstructiva                                 Lupus Eritematoso</a:t>
            </a:r>
          </a:p>
          <a:p>
            <a:pPr algn="l"/>
            <a:r>
              <a:rPr lang="es-GT" sz="3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Riñones poli quísticos                                 </a:t>
            </a:r>
            <a:r>
              <a:rPr lang="es-GT" sz="32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Amiloidosis</a:t>
            </a:r>
            <a:endParaRPr lang="es-GT" sz="3200" b="1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GT" sz="32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Nefropatia</a:t>
            </a:r>
            <a:r>
              <a:rPr lang="es-GT" sz="3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hereditaria (</a:t>
            </a:r>
            <a:r>
              <a:rPr lang="es-GT" sz="32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Alport</a:t>
            </a:r>
            <a:r>
              <a:rPr lang="es-GT" sz="3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                  Anemia </a:t>
            </a:r>
            <a:r>
              <a:rPr lang="es-GT" sz="32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Drepanocitica</a:t>
            </a:r>
            <a:endParaRPr lang="es-GT" sz="3200" b="1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GT" sz="32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Nefronoptisis</a:t>
            </a:r>
            <a:r>
              <a:rPr lang="es-GT" sz="3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Purpura </a:t>
            </a:r>
            <a:r>
              <a:rPr lang="es-GT" sz="32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Trombocitopenica</a:t>
            </a:r>
            <a:endParaRPr lang="es-GT" sz="3200" b="1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GT" sz="3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Hipoplasia renal                                            SIDA</a:t>
            </a:r>
          </a:p>
          <a:p>
            <a:pPr algn="l"/>
            <a:r>
              <a:rPr lang="es-GT" sz="32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Tubulopatias</a:t>
            </a:r>
            <a:r>
              <a:rPr lang="es-GT" sz="3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crónicas                                  Otras: Drogas, Angeítis,           </a:t>
            </a:r>
          </a:p>
          <a:p>
            <a:pPr algn="l"/>
            <a:r>
              <a:rPr lang="es-GT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GT" sz="3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Hiperparatiroidismo primario, </a:t>
            </a:r>
            <a:r>
              <a:rPr lang="es-GT" sz="32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oxalosis</a:t>
            </a:r>
            <a:r>
              <a:rPr lang="es-GT" sz="3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GT" sz="32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s-GT" sz="3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algn="l"/>
            <a:r>
              <a:rPr lang="es-GT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GT" sz="3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</a:t>
            </a:r>
          </a:p>
          <a:p>
            <a:pPr algn="l"/>
            <a:r>
              <a:rPr lang="es-GT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GT" sz="3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</a:t>
            </a:r>
          </a:p>
          <a:p>
            <a:pPr algn="l"/>
            <a:endParaRPr lang="es-GT" dirty="0" smtClean="0"/>
          </a:p>
          <a:p>
            <a:pPr algn="l"/>
            <a:r>
              <a:rPr lang="es-GT" dirty="0" smtClean="0"/>
              <a:t> </a:t>
            </a:r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315984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38690"/>
            <a:ext cx="9144000" cy="1703965"/>
          </a:xfrm>
        </p:spPr>
        <p:txBody>
          <a:bodyPr/>
          <a:lstStyle/>
          <a:p>
            <a:r>
              <a:rPr lang="es-GT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Causas frecuentes</a:t>
            </a:r>
            <a:endParaRPr lang="es-GT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2161166"/>
            <a:ext cx="9144000" cy="1655762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220000"/>
              </a:lnSpc>
              <a:buFont typeface="Wingdings" panose="05000000000000000000" pitchFamily="2" charset="2"/>
              <a:buChar char="Ø"/>
            </a:pPr>
            <a:r>
              <a:rPr lang="es-GT" sz="2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Diabetes Mellitus</a:t>
            </a:r>
          </a:p>
          <a:p>
            <a:pPr marL="342900" indent="-342900" algn="l">
              <a:lnSpc>
                <a:spcPct val="220000"/>
              </a:lnSpc>
              <a:buFont typeface="Wingdings" panose="05000000000000000000" pitchFamily="2" charset="2"/>
              <a:buChar char="Ø"/>
            </a:pPr>
            <a:r>
              <a:rPr lang="es-GT" sz="2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HTA</a:t>
            </a:r>
          </a:p>
          <a:p>
            <a:pPr marL="342900" indent="-342900" algn="l">
              <a:lnSpc>
                <a:spcPct val="220000"/>
              </a:lnSpc>
              <a:buFont typeface="Wingdings" panose="05000000000000000000" pitchFamily="2" charset="2"/>
              <a:buChar char="Ø"/>
            </a:pPr>
            <a:r>
              <a:rPr lang="es-GT" sz="2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Riñones Poli quísticos</a:t>
            </a:r>
          </a:p>
          <a:p>
            <a:pPr marL="342900" indent="-342900" algn="l">
              <a:lnSpc>
                <a:spcPct val="220000"/>
              </a:lnSpc>
              <a:buFont typeface="Wingdings" panose="05000000000000000000" pitchFamily="2" charset="2"/>
              <a:buChar char="Ø"/>
            </a:pPr>
            <a:r>
              <a:rPr lang="es-GT" sz="20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Glomerulopatias</a:t>
            </a:r>
            <a:r>
              <a:rPr lang="es-GT" sz="2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primarias.</a:t>
            </a:r>
            <a:endParaRPr lang="es-GT" sz="20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11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02327" y="-154709"/>
            <a:ext cx="9144000" cy="2387600"/>
          </a:xfrm>
        </p:spPr>
        <p:txBody>
          <a:bodyPr/>
          <a:lstStyle/>
          <a:p>
            <a:r>
              <a:rPr lang="es-GT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Cuadro Clínico</a:t>
            </a:r>
            <a:endParaRPr lang="es-GT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4690" y="2465964"/>
            <a:ext cx="12067309" cy="5057053"/>
          </a:xfrm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Ø"/>
            </a:pPr>
            <a:endParaRPr lang="es-GT" dirty="0" smtClean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s-GT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Fase compensada: Asintomático, solo detectable por Filtrado Glomerular.</a:t>
            </a:r>
          </a:p>
          <a:p>
            <a:pPr algn="l"/>
            <a:endParaRPr lang="es-GT" b="1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s-GT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Fase descompensada inicial: Anemia, hipertensión, poliuria hipotónica y nicturia.</a:t>
            </a:r>
          </a:p>
          <a:p>
            <a:pPr algn="l"/>
            <a:endParaRPr lang="es-GT" b="1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es-GT" dirty="0" smtClean="0"/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es-G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328051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02328" y="-1193800"/>
            <a:ext cx="9144000" cy="2387600"/>
          </a:xfrm>
        </p:spPr>
        <p:txBody>
          <a:bodyPr/>
          <a:lstStyle/>
          <a:p>
            <a:r>
              <a:rPr lang="es-GT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Cuadro Clínico (cont.)</a:t>
            </a:r>
            <a:endParaRPr lang="es-GT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87927" y="1814802"/>
            <a:ext cx="11513128" cy="4392034"/>
          </a:xfrm>
        </p:spPr>
        <p:txBody>
          <a:bodyPr/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s-GT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Fase descompensada tardía: 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s-GT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Manifestaciones cutáneas y del TCS: Palidez cutáneo mucosa, prurito, edemas, escarcha urémica.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s-GT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Manifestaciones respiratorias: Respiración de </a:t>
            </a:r>
            <a:r>
              <a:rPr lang="es-GT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Kusmaul</a:t>
            </a:r>
            <a:r>
              <a:rPr lang="es-GT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respiración de </a:t>
            </a:r>
            <a:r>
              <a:rPr lang="es-GT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Cheyne</a:t>
            </a:r>
            <a:r>
              <a:rPr lang="es-GT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Stokes, Disnea, estertores húmedos. 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s-GT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Manifestaciones Cardiovasculares: Hipertensión Arterial, ICC, pericarditis.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s-GT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Manifestaciones Digestivas: Anorexia, nauseas, vómitos, diarreas, sangramientos digestivos, hipo, parotiditis y estomatitis urémica, aliento </a:t>
            </a:r>
            <a:r>
              <a:rPr lang="es-GT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urinoso</a:t>
            </a:r>
            <a:r>
              <a:rPr lang="es-GT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s-GT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Manifestaciones hematológicas: Anemia, diátesis hemorrágicas, disfunción leucocitaria.</a:t>
            </a:r>
          </a:p>
          <a:p>
            <a:endParaRPr lang="es-GT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99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57745" y="-886546"/>
            <a:ext cx="9144000" cy="2387600"/>
          </a:xfrm>
        </p:spPr>
        <p:txBody>
          <a:bodyPr/>
          <a:lstStyle/>
          <a:p>
            <a:r>
              <a:rPr lang="es-GT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Cuadro Clínico (Cont.)</a:t>
            </a:r>
            <a:endParaRPr lang="es-GT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74074" y="2008765"/>
            <a:ext cx="11360726" cy="3339090"/>
          </a:xfrm>
        </p:spPr>
        <p:txBody>
          <a:bodyPr/>
          <a:lstStyle/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s-GT" b="1" dirty="0" smtClean="0">
                <a:solidFill>
                  <a:srgbClr val="FFFF00"/>
                </a:solidFill>
              </a:rPr>
              <a:t>Manifestaciones neurológicas: Insomnio, trastornos psíquicos, somnolencia, confusión mental, obnubilación, coma, saltos tendinosos, babinski, convulsiones, calambres musculares, neuropatía, síndrome polineuritico de miembros inferiores.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s-GT" b="1" dirty="0" smtClean="0">
                <a:solidFill>
                  <a:srgbClr val="FFFF00"/>
                </a:solidFill>
              </a:rPr>
              <a:t>Manifestaciones óseas: Dolores óseos, fracturas patológicas.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s-GT" b="1" dirty="0" smtClean="0">
                <a:solidFill>
                  <a:srgbClr val="FFFF00"/>
                </a:solidFill>
              </a:rPr>
              <a:t>Manifestaciones metabólicas y endocrinas: Hiperuricemia, hipertrigliceridemia, intolerancia a los carbohidratos, desnutrición, infertilidad, amenorrea, </a:t>
            </a:r>
            <a:r>
              <a:rPr lang="es-GT" b="1" dirty="0" err="1" smtClean="0">
                <a:solidFill>
                  <a:srgbClr val="FFFF00"/>
                </a:solidFill>
              </a:rPr>
              <a:t>Osteodistrofia</a:t>
            </a:r>
            <a:r>
              <a:rPr lang="es-GT" b="1" dirty="0" smtClean="0">
                <a:solidFill>
                  <a:srgbClr val="FFFF00"/>
                </a:solidFill>
              </a:rPr>
              <a:t> renal.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s-GT" b="1" dirty="0" smtClean="0">
                <a:solidFill>
                  <a:srgbClr val="FFFF00"/>
                </a:solidFill>
              </a:rPr>
              <a:t>Manifestaciones musculares: Miopatía proximal.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es-GT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62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-1193800"/>
            <a:ext cx="9144000" cy="2387600"/>
          </a:xfrm>
        </p:spPr>
        <p:txBody>
          <a:bodyPr/>
          <a:lstStyle/>
          <a:p>
            <a:r>
              <a:rPr lang="es-GT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Estadios de la IRC</a:t>
            </a:r>
            <a:endParaRPr lang="es-GT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9382" y="1440873"/>
            <a:ext cx="11679382" cy="3816927"/>
          </a:xfrm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s-GT" sz="2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Estadio I: FG &gt; o igual a 90 ml/min/1,73m2 de </a:t>
            </a:r>
            <a:r>
              <a:rPr lang="es-GT" sz="20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</a:t>
            </a:r>
            <a:r>
              <a:rPr lang="es-GT" sz="2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Corporal (asintomático)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s-GT" sz="2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Estadio II: FG entre 60 y 89 ml/min/1,73m2 de </a:t>
            </a:r>
            <a:r>
              <a:rPr lang="es-GT" sz="20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</a:t>
            </a:r>
            <a:r>
              <a:rPr lang="es-GT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s-GT" sz="2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corporal (asintomático, solo manifestaciones de la enfermedad de base)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s-GT" sz="2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Estadio III: FG entre 30 y 59 ml/min/1,73m2 de </a:t>
            </a:r>
            <a:r>
              <a:rPr lang="es-GT" sz="20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</a:t>
            </a:r>
            <a:r>
              <a:rPr lang="es-GT" sz="2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Corporal (poliuria con nicturia, HTA y anemia)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s-GT" sz="2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Estadio IV: FG entre 15 y 29 ml/min/1,73m2 de </a:t>
            </a:r>
            <a:r>
              <a:rPr lang="es-GT" sz="20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</a:t>
            </a:r>
            <a:r>
              <a:rPr lang="es-GT" sz="2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corporal ( se intensifican las manifestaciones clínicas de los estadios anteriores y aparecen signos y síntomas de la fase descompensada tardía) 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s-GT" sz="2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Estadio V: FG &lt; 15ml/min/1,73m2 de </a:t>
            </a:r>
            <a:r>
              <a:rPr lang="es-GT" sz="20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</a:t>
            </a:r>
            <a:r>
              <a:rPr lang="es-GT" sz="2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Corporal ( estadio final con todos los signos y síntomas anteriores, grandes edemas, anuria)</a:t>
            </a:r>
            <a:endParaRPr lang="es-GT" sz="20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49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1672" y="-373928"/>
            <a:ext cx="11748655" cy="2387600"/>
          </a:xfrm>
        </p:spPr>
        <p:txBody>
          <a:bodyPr/>
          <a:lstStyle/>
          <a:p>
            <a:r>
              <a:rPr lang="es-GT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FILTRADO GLOMERULAR</a:t>
            </a:r>
            <a:endParaRPr lang="es-GT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21672" y="3629747"/>
            <a:ext cx="10252364" cy="1655762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s-GT" sz="2800" b="1" dirty="0" smtClean="0">
                <a:solidFill>
                  <a:srgbClr val="FFFF00"/>
                </a:solidFill>
              </a:rPr>
              <a:t>                               FG (ml/min) = </a:t>
            </a:r>
            <a:r>
              <a:rPr lang="es-GT" sz="2800" b="1" u="sng" dirty="0" smtClean="0">
                <a:solidFill>
                  <a:srgbClr val="FFFF00"/>
                </a:solidFill>
              </a:rPr>
              <a:t>(140 – Edad) . Peso (kg)</a:t>
            </a:r>
          </a:p>
          <a:p>
            <a:pPr algn="l"/>
            <a:r>
              <a:rPr lang="es-GT" sz="2800" b="1" dirty="0" smtClean="0">
                <a:solidFill>
                  <a:srgbClr val="FFFF00"/>
                </a:solidFill>
              </a:rPr>
              <a:t>                                                         72 . </a:t>
            </a:r>
            <a:r>
              <a:rPr lang="es-GT" sz="2800" b="1" dirty="0" err="1" smtClean="0">
                <a:solidFill>
                  <a:srgbClr val="FFFF00"/>
                </a:solidFill>
              </a:rPr>
              <a:t>Creat</a:t>
            </a:r>
            <a:r>
              <a:rPr lang="es-GT" sz="2800" b="1" dirty="0" smtClean="0">
                <a:solidFill>
                  <a:srgbClr val="FFFF00"/>
                </a:solidFill>
              </a:rPr>
              <a:t> (mg/dl) .0,85 (si es mujer)</a:t>
            </a:r>
          </a:p>
          <a:p>
            <a:pPr algn="l"/>
            <a:endParaRPr lang="es-GT" sz="2800" b="1" dirty="0">
              <a:solidFill>
                <a:srgbClr val="FFFF00"/>
              </a:solidFill>
            </a:endParaRPr>
          </a:p>
          <a:p>
            <a:pPr algn="l"/>
            <a:r>
              <a:rPr lang="es-GT" sz="2800" b="1" dirty="0" smtClean="0">
                <a:solidFill>
                  <a:srgbClr val="FFFF00"/>
                </a:solidFill>
              </a:rPr>
              <a:t>Factor de conversión de creatinina: 88,4.</a:t>
            </a:r>
            <a:endParaRPr lang="es-GT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61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604</Words>
  <Application>Microsoft Office PowerPoint</Application>
  <PresentationFormat>Panorámica</PresentationFormat>
  <Paragraphs>73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Edwardian Script ITC</vt:lpstr>
      <vt:lpstr>Wingdings</vt:lpstr>
      <vt:lpstr>Tema de Office</vt:lpstr>
      <vt:lpstr>Insuficiencia Renal Crónica </vt:lpstr>
      <vt:lpstr>Concepto:</vt:lpstr>
      <vt:lpstr>Etiología</vt:lpstr>
      <vt:lpstr>Causas frecuentes</vt:lpstr>
      <vt:lpstr>Cuadro Clínico</vt:lpstr>
      <vt:lpstr>Cuadro Clínico (cont.)</vt:lpstr>
      <vt:lpstr>Cuadro Clínico (Cont.)</vt:lpstr>
      <vt:lpstr>Estadios de la IRC</vt:lpstr>
      <vt:lpstr> FILTRADO GLOMERULAR</vt:lpstr>
      <vt:lpstr>Complementarios</vt:lpstr>
      <vt:lpstr>Tratamiento</vt:lpstr>
      <vt:lpstr>Bibliografía</vt:lpstr>
    </vt:vector>
  </TitlesOfParts>
  <Company>Unknown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Insuficiencia Renal Crónica</dc:title>
  <dc:creator>Usuario</dc:creator>
  <cp:lastModifiedBy>Usuario</cp:lastModifiedBy>
  <cp:revision>24</cp:revision>
  <dcterms:created xsi:type="dcterms:W3CDTF">2020-04-07T03:31:17Z</dcterms:created>
  <dcterms:modified xsi:type="dcterms:W3CDTF">2020-04-07T06:32:40Z</dcterms:modified>
</cp:coreProperties>
</file>