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6"/>
  </p:notesMasterIdLst>
  <p:sldIdLst>
    <p:sldId id="257" r:id="rId2"/>
    <p:sldId id="30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6" r:id="rId11"/>
    <p:sldId id="315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06" r:id="rId2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LHH" initials="H" lastIdx="0" clrIdx="0">
    <p:extLst>
      <p:ext uri="{19B8F6BF-5375-455C-9EA6-DF929625EA0E}">
        <p15:presenceInfo xmlns:p15="http://schemas.microsoft.com/office/powerpoint/2012/main" userId="HLHH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75933" autoAdjust="0"/>
  </p:normalViewPr>
  <p:slideViewPr>
    <p:cSldViewPr>
      <p:cViewPr varScale="1">
        <p:scale>
          <a:sx n="56" d="100"/>
          <a:sy n="56" d="100"/>
        </p:scale>
        <p:origin x="180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2E4FA-73AB-4138-83AE-52BCC567CAB0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706F3-E670-4E2E-9E3B-99A67A386F00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0438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0485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40236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6574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968191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78595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7706F3-E670-4E2E-9E3B-99A67A386F00}" type="slidenum">
              <a:rPr lang="es-ES" smtClean="0"/>
              <a:pPr/>
              <a:t>24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8426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19/12/2017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1492" y="620688"/>
            <a:ext cx="8280920" cy="936104"/>
          </a:xfrm>
        </p:spPr>
        <p:txBody>
          <a:bodyPr/>
          <a:lstStyle/>
          <a:p>
            <a:pPr algn="ctr"/>
            <a:r>
              <a:rPr lang="es-E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/>
            </a:r>
            <a:br>
              <a:rPr lang="es-E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es-E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/>
            </a:r>
            <a:br>
              <a:rPr lang="es-ES" sz="36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es-ES" sz="3600" dirty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3600" dirty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3600" dirty="0" smtClean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3600" dirty="0" smtClean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3600" dirty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3600" dirty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3600" dirty="0" smtClean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3600" dirty="0" smtClean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3600" dirty="0">
                <a:solidFill>
                  <a:srgbClr val="FFFF00"/>
                </a:solidFill>
                <a:latin typeface="Arial Rounded MT Bold" pitchFamily="34" charset="0"/>
              </a:rPr>
              <a:t/>
            </a:r>
            <a:br>
              <a:rPr lang="es-ES" sz="3600" dirty="0">
                <a:solidFill>
                  <a:srgbClr val="FFFF00"/>
                </a:solidFill>
                <a:latin typeface="Arial Rounded MT Bold" pitchFamily="34" charset="0"/>
              </a:rPr>
            </a:br>
            <a:r>
              <a:rPr lang="es-ES" sz="3600" b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ALTERACIONES DEL </a:t>
            </a:r>
            <a:r>
              <a:rPr lang="es-ES" sz="3600" b="1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/>
            </a:r>
            <a:br>
              <a:rPr lang="es-ES" sz="3600" b="1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</a:br>
            <a:r>
              <a:rPr lang="es-ES" sz="3600" b="1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EQUILIBRIO ACIDO-BÁSICO</a:t>
            </a:r>
            <a:endParaRPr lang="es-ES" sz="36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539552" y="1268760"/>
            <a:ext cx="7924800" cy="4392488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es-ES" sz="24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marL="0" indent="0" algn="ctr">
              <a:buNone/>
            </a:pPr>
            <a:endParaRPr lang="es-ES" sz="28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marL="0" indent="0" algn="ctr">
              <a:buNone/>
            </a:pPr>
            <a:r>
              <a:rPr lang="es-ES" sz="3400" dirty="0" smtClean="0">
                <a:solidFill>
                  <a:srgbClr val="FFFF00"/>
                </a:solidFill>
                <a:latin typeface="Arial Rounded MT Bold" pitchFamily="34" charset="0"/>
              </a:rPr>
              <a:t>Dr. Hedgar Berty Gutiérrez*</a:t>
            </a:r>
          </a:p>
          <a:p>
            <a:pPr algn="ctr"/>
            <a:endParaRPr lang="es-ES" sz="34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marL="0" indent="0" algn="ctr">
              <a:buNone/>
            </a:pPr>
            <a:r>
              <a:rPr lang="es-ES" sz="3400" dirty="0" smtClean="0">
                <a:solidFill>
                  <a:srgbClr val="FFFF00"/>
                </a:solidFill>
                <a:latin typeface="Arial Rounded MT Bold" pitchFamily="34" charset="0"/>
              </a:rPr>
              <a:t>*Especialista de 1er Grado de </a:t>
            </a:r>
          </a:p>
          <a:p>
            <a:pPr marL="0" indent="0" algn="ctr">
              <a:buNone/>
            </a:pPr>
            <a:r>
              <a:rPr lang="es-ES" sz="3400" dirty="0" smtClean="0">
                <a:solidFill>
                  <a:srgbClr val="FFFF00"/>
                </a:solidFill>
                <a:latin typeface="Arial Rounded MT Bold" pitchFamily="34" charset="0"/>
              </a:rPr>
              <a:t>Medicina Intensiva y  Emergencia.</a:t>
            </a:r>
          </a:p>
          <a:p>
            <a:pPr marL="0" indent="0" algn="ctr">
              <a:buNone/>
            </a:pPr>
            <a:r>
              <a:rPr lang="es-ES" sz="3400" dirty="0" smtClean="0">
                <a:solidFill>
                  <a:srgbClr val="FFFF00"/>
                </a:solidFill>
                <a:latin typeface="Arial Rounded MT Bold" pitchFamily="34" charset="0"/>
              </a:rPr>
              <a:t>Profesor Instructor.</a:t>
            </a:r>
          </a:p>
          <a:p>
            <a:pPr algn="ctr"/>
            <a:endParaRPr lang="es-ES" sz="3400" dirty="0" smtClean="0">
              <a:solidFill>
                <a:srgbClr val="FFFF00"/>
              </a:solidFill>
              <a:latin typeface="Arial Rounded MT Bold" pitchFamily="34" charset="0"/>
            </a:endParaRPr>
          </a:p>
          <a:p>
            <a:pPr marL="0" indent="0" algn="ctr">
              <a:buNone/>
            </a:pPr>
            <a:r>
              <a:rPr lang="es-ES" sz="3400" dirty="0" smtClean="0">
                <a:solidFill>
                  <a:srgbClr val="FFFF00"/>
                </a:solidFill>
                <a:latin typeface="Arial Rounded MT Bold" pitchFamily="34" charset="0"/>
              </a:rPr>
              <a:t>UCI Hospital Clínico - Quirúrgico </a:t>
            </a:r>
          </a:p>
          <a:p>
            <a:pPr marL="0" indent="0" algn="ctr">
              <a:buNone/>
            </a:pPr>
            <a:r>
              <a:rPr lang="es-ES" sz="3400" dirty="0" smtClean="0">
                <a:solidFill>
                  <a:srgbClr val="FFFF00"/>
                </a:solidFill>
                <a:latin typeface="Arial Rounded MT Bold" pitchFamily="34" charset="0"/>
              </a:rPr>
              <a:t>¨ Dr. Miguel Enríquez¨</a:t>
            </a:r>
          </a:p>
          <a:p>
            <a:pPr marL="0" indent="0" algn="ctr">
              <a:buNone/>
            </a:pPr>
            <a:r>
              <a:rPr lang="es-ES" sz="3400" dirty="0" smtClean="0">
                <a:solidFill>
                  <a:srgbClr val="FFFF00"/>
                </a:solidFill>
                <a:latin typeface="Arial Rounded MT Bold" pitchFamily="34" charset="0"/>
              </a:rPr>
              <a:t>2017</a:t>
            </a:r>
            <a:endParaRPr lang="es-ES" sz="3400" dirty="0">
              <a:solidFill>
                <a:srgbClr val="FFFF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950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67544" y="476672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SaO2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antidad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hemoglobina que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 encuentra en realidad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combinada con oxígeno.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 g </a:t>
            </a:r>
            <a:r>
              <a:rPr lang="es-ES" sz="28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Hb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transporta entre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1,34 y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1,39 </a:t>
            </a:r>
            <a:r>
              <a:rPr lang="es-ES" sz="28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vol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% </a:t>
            </a:r>
          </a:p>
          <a:p>
            <a:pPr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( Individuo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normal con 15 g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% </a:t>
            </a:r>
            <a:r>
              <a:rPr 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Hb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posee alrededor de 20 </a:t>
            </a:r>
            <a:r>
              <a:rPr lang="es-ES" sz="28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vol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de O2 por cada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100 cc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sangre (15 x 1,39).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559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88640"/>
            <a:ext cx="88924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Oxigenación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Atmósfera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existe un 21 % de oxígeno y la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PO2 atmosférica 150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mmHg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  P alveolar de Oxígeno 104 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mmHg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O2 se transporta: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disuelto en el plasma (PaO2) (3 %)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y unido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la hemoglobina (SaO2) (97 %).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PaO2 : Entre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95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y 100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mmHg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(Normal).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Hipoxemia: Valores por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debajo de 80 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mmHg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Pulmón envejece,  se altera la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difusión de los gases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PaO2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= 140 - edad en años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888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332656"/>
            <a:ext cx="856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Diagnósticos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gasométricos</a:t>
            </a:r>
          </a:p>
          <a:p>
            <a:pPr algn="ctr">
              <a:lnSpc>
                <a:spcPct val="150000"/>
              </a:lnSpc>
            </a:pP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Estado </a:t>
            </a: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equilibrio acido-básico.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Grado </a:t>
            </a: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compensación.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Estado del </a:t>
            </a: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factor compensador.</a:t>
            </a: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917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39552" y="260648"/>
            <a:ext cx="806489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Diagnóstico del estado del equilibrio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acido-básico (EAB)</a:t>
            </a:r>
          </a:p>
          <a:p>
            <a:pPr algn="just">
              <a:lnSpc>
                <a:spcPct val="150000"/>
              </a:lnSpc>
            </a:pP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Análisis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los elementos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pH: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PaCO2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(elemento respiratorio del EAB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SB y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EB (elementos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metabólicos del EAB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).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Posteriormente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 busca el elemento cuya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alteración coincida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con la del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pH.</a:t>
            </a: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050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404664"/>
            <a:ext cx="8352928" cy="736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Acidosis Metabólica</a:t>
            </a: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556792"/>
            <a:ext cx="8784975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380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332656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cidosis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respiratoria y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metabólica, doble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mixta.</a:t>
            </a: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84784"/>
            <a:ext cx="8640959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72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260648"/>
            <a:ext cx="842493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Diagnóstico del grado 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compensación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Compensación: Proceso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fisiológico que ocurre como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respuesta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un trastorno primario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EAB.(Retornar el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pH de la sangre hacia la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normalidad).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Características del proceso de compensación: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Es un proceso secundario, puesto en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marcha por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 anormalidad primaria.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2. Es mediado por uno o varios órganos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específicos, sobre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todo los riñones o los pulmones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07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18118"/>
            <a:ext cx="8424936" cy="5191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3. Afecta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al componente del EAB no primariamente alterado por la anormalidad inicial.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Trastorno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primario es de tipo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respiratorio: Compensación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será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metabólica.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Trastorno primario es de tipo metabólica: Compensación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será de tipo respiratorio.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41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188640"/>
            <a:ext cx="856895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Grados de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compensación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Descompensado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. Cuando ningún efecto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compensador está presente (Factor compensador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se mantiene en valores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normales)</a:t>
            </a:r>
            <a:r>
              <a:rPr lang="es-ES" sz="2400" b="1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  <a:endParaRPr lang="es-ES" sz="2400" b="1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2. Parcialmente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compensado. Cuando existe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algún efecto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compensador, pero el pH no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ha retornado 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lo normal.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3. Completamente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compensado. Cuando el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efecto compensador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está presente y el pH ha retornado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 la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normalidad.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532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95536" y="404664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cidosis </a:t>
            </a: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metabólica descompensada</a:t>
            </a: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412776"/>
            <a:ext cx="8712968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256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88640"/>
            <a:ext cx="813690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Trastornos acido-básico </a:t>
            </a:r>
          </a:p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clínicamente se dividen:</a:t>
            </a:r>
          </a:p>
          <a:p>
            <a:pPr algn="ctr"/>
            <a:endParaRPr lang="es-ES" sz="32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lteraciones respiratorias (anomalías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sistema respiratorio en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eliminación de CO2 por los pulmones).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lteraciones metabólicas (anomalías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del sistema metabólico en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producción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ingestión y excreción de los iones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H+).</a:t>
            </a: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014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23528" y="476672"/>
            <a:ext cx="8568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Acidosis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metabólica parcialmente compensada</a:t>
            </a: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96752"/>
            <a:ext cx="8568952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40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99555" y="404664"/>
            <a:ext cx="8820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cidosis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metabólica 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completamente compensada</a:t>
            </a:r>
            <a:endParaRPr lang="es-ES" sz="28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54" y="1124744"/>
            <a:ext cx="8592925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137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7504" y="260648"/>
            <a:ext cx="89289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Alcalosis respiratoria</a:t>
            </a:r>
          </a:p>
          <a:p>
            <a:pPr algn="ctr"/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completamente compensada </a:t>
            </a: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56792"/>
            <a:ext cx="8640960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641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188640"/>
            <a:ext cx="871296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Recordar Siempre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Los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trastornos mixtos </a:t>
            </a:r>
            <a:r>
              <a:rPr lang="es-ES" sz="2400" i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siempre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están descompensados.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2. El desequilibrio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acido-básico </a:t>
            </a:r>
            <a:r>
              <a:rPr lang="es-ES" sz="2400" i="1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agudo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necesita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del tratamiento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independientemente del grado de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compensación, pues el mecanismo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compensador se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agota.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3. La hemogasometría es un medio auxiliar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diagnóstico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, por lo que su interpretación debe</a:t>
            </a:r>
          </a:p>
          <a:p>
            <a:pPr algn="just">
              <a:lnSpc>
                <a:spcPct val="150000"/>
              </a:lnSpc>
            </a:pP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apoyarse en los resultados del examen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clínico y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no sólo en “las cifras”.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35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123728" y="1772816"/>
            <a:ext cx="5000216" cy="132343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8000" b="1" spc="50" dirty="0" smtClean="0">
                <a:ln w="11430"/>
                <a:solidFill>
                  <a:srgbClr val="FF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Rounded MT Bold" pitchFamily="34" charset="0"/>
              </a:rPr>
              <a:t>GRACIAS</a:t>
            </a:r>
            <a:endParaRPr lang="es-ES" sz="8000" b="1" spc="50" dirty="0">
              <a:ln w="11430"/>
              <a:solidFill>
                <a:srgbClr val="FF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931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51520" y="332656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Clasificación de las </a:t>
            </a: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alteraciones clínicas del equilibrio 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acido -básico: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Primarias. </a:t>
            </a: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Secundarias </a:t>
            </a:r>
            <a:r>
              <a:rPr lang="es-ES" sz="32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 compensadoras</a:t>
            </a: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Simple (una sola alteración primaria).</a:t>
            </a: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s-ES" sz="32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Mixtas ( más de un trastorno primario).</a:t>
            </a:r>
            <a:endParaRPr lang="es-ES" sz="32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155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88640"/>
            <a:ext cx="87129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</a:t>
            </a: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isturbios 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simples del </a:t>
            </a:r>
            <a:endParaRPr lang="es-ES" sz="28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equilibrio acido-básico</a:t>
            </a: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: </a:t>
            </a:r>
            <a:endParaRPr lang="es-ES" sz="28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Acidosis: Estado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patológico que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produce disminución pH,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cual ocurre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si no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aparecen cambios secunda-</a:t>
            </a:r>
            <a:r>
              <a:rPr lang="es-ES" sz="2400" dirty="0" err="1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rios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o compensadores.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Acidosis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metabólica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: Ganancia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primaria 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un ácido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fuerte o a la pérdida primaria de una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base.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Acidosis respiratoria: Reducción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primaria de la ventilación alveolar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en relación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con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producción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CO2.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182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116632"/>
            <a:ext cx="86409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Disturbios simples del </a:t>
            </a:r>
          </a:p>
          <a:p>
            <a:pPr algn="ctr">
              <a:lnSpc>
                <a:spcPct val="150000"/>
              </a:lnSpc>
            </a:pPr>
            <a:r>
              <a:rPr lang="es-ES" sz="28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equilibrio acido-básico: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Alcalosis: Estado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patológico que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produce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aumento del pH de la sangre, lo cual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ocurre si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no aparecen cambios secundarios o compensadores.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Alcalosis metabólica:  Ganancia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primaria de una base 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la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pérdida de un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ácido. </a:t>
            </a:r>
          </a:p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Alcalosis respiratoria: Aumento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primario en la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ventilación alveolar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en relación con la producción 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CO2.</a:t>
            </a: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374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99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52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79512" y="-21391"/>
            <a:ext cx="864096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Componentes de la Hemogasometría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pH: Concentración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H+ que existe en una solución y que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determina su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nivel de acidez o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alcalinidad  (logaritmo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negativo de la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concentración de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hidrogeniones [H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+]).</a:t>
            </a:r>
          </a:p>
          <a:p>
            <a:pPr algn="just">
              <a:lnSpc>
                <a:spcPct val="150000"/>
              </a:lnSpc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Valores límites extremos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pH: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cifras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inferiores a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6,80 y superiores 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7,80  incompatibles con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vida).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PaCO2: Transportado en 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tres formas: disuelto en el plasma (30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%), unido 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a la hemoglobina (</a:t>
            </a:r>
            <a:r>
              <a:rPr lang="es-ES" sz="24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Hb</a:t>
            </a:r>
            <a:r>
              <a:rPr lang="es-ES" sz="24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) (5 %) y en forma </a:t>
            </a:r>
            <a:r>
              <a:rPr lang="es-ES" sz="24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de bicarbonato(65 %).</a:t>
            </a:r>
          </a:p>
          <a:p>
            <a:pPr algn="just">
              <a:lnSpc>
                <a:spcPct val="150000"/>
              </a:lnSpc>
            </a:pPr>
            <a:endParaRPr lang="es-ES" sz="24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5589240"/>
            <a:ext cx="8208912" cy="108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95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83568" y="0"/>
            <a:ext cx="8136904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tandard </a:t>
            </a:r>
            <a:r>
              <a:rPr lang="es-ES" sz="2000" dirty="0" err="1">
                <a:solidFill>
                  <a:srgbClr val="FFFF00"/>
                </a:solidFill>
                <a:latin typeface="Arial Rounded MT Bold" panose="020F0704030504030204" pitchFamily="34" charset="0"/>
              </a:rPr>
              <a:t>bicarbonate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 (SB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):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S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istema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buffer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bicarbonato es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el más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importante.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 smtClean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 Exceso de bases (EB) =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bases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buffer reales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de la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sangre          ( BBR) – bases buffer normales ( BBN). 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EB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positivo nos habla de un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aumento de </a:t>
            </a:r>
            <a:r>
              <a:rPr lang="es-ES" sz="2000" dirty="0">
                <a:solidFill>
                  <a:srgbClr val="FFFF00"/>
                </a:solidFill>
                <a:latin typeface="Arial Rounded MT Bold" panose="020F0704030504030204" pitchFamily="34" charset="0"/>
              </a:rPr>
              <a:t>las BB del </a:t>
            </a: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organismo (alcalosis).</a:t>
            </a:r>
          </a:p>
          <a:p>
            <a:pPr>
              <a:lnSpc>
                <a:spcPct val="150000"/>
              </a:lnSpc>
            </a:pPr>
            <a:r>
              <a:rPr lang="es-ES" sz="2000" dirty="0" smtClean="0">
                <a:solidFill>
                  <a:srgbClr val="FFFF00"/>
                </a:solidFill>
                <a:latin typeface="Arial Rounded MT Bold" panose="020F0704030504030204" pitchFamily="34" charset="0"/>
              </a:rPr>
              <a:t>EB negativo (acidosis).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ES" sz="2000" dirty="0">
              <a:solidFill>
                <a:srgbClr val="FFFF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82" y="980728"/>
            <a:ext cx="5226530" cy="230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315023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3560</TotalTime>
  <Words>832</Words>
  <Application>Microsoft Office PowerPoint</Application>
  <PresentationFormat>Presentación en pantalla (4:3)</PresentationFormat>
  <Paragraphs>103</Paragraphs>
  <Slides>24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Arial Rounded MT Bold</vt:lpstr>
      <vt:lpstr>Calibri</vt:lpstr>
      <vt:lpstr>Horizonte</vt:lpstr>
      <vt:lpstr>       ALTERACIONES DEL  EQUILIBRIO ACIDO-BÁSICO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Heiliz</dc:creator>
  <cp:lastModifiedBy>HLHH</cp:lastModifiedBy>
  <cp:revision>297</cp:revision>
  <dcterms:created xsi:type="dcterms:W3CDTF">2013-01-23T17:44:36Z</dcterms:created>
  <dcterms:modified xsi:type="dcterms:W3CDTF">2017-12-19T10:42:55Z</dcterms:modified>
</cp:coreProperties>
</file>