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6"/>
  </p:notesMasterIdLst>
  <p:sldIdLst>
    <p:sldId id="257" r:id="rId2"/>
    <p:sldId id="307" r:id="rId3"/>
    <p:sldId id="308" r:id="rId4"/>
    <p:sldId id="309" r:id="rId5"/>
    <p:sldId id="310" r:id="rId6"/>
    <p:sldId id="313" r:id="rId7"/>
    <p:sldId id="315" r:id="rId8"/>
    <p:sldId id="316" r:id="rId9"/>
    <p:sldId id="319" r:id="rId10"/>
    <p:sldId id="317" r:id="rId11"/>
    <p:sldId id="318" r:id="rId12"/>
    <p:sldId id="320" r:id="rId13"/>
    <p:sldId id="321" r:id="rId14"/>
    <p:sldId id="322" r:id="rId15"/>
    <p:sldId id="323" r:id="rId16"/>
    <p:sldId id="324" r:id="rId17"/>
    <p:sldId id="325" r:id="rId18"/>
    <p:sldId id="326" r:id="rId19"/>
    <p:sldId id="327" r:id="rId20"/>
    <p:sldId id="328" r:id="rId21"/>
    <p:sldId id="329" r:id="rId22"/>
    <p:sldId id="330" r:id="rId23"/>
    <p:sldId id="331" r:id="rId24"/>
    <p:sldId id="332" r:id="rId25"/>
    <p:sldId id="333" r:id="rId26"/>
    <p:sldId id="334" r:id="rId27"/>
    <p:sldId id="335" r:id="rId28"/>
    <p:sldId id="336" r:id="rId29"/>
    <p:sldId id="337" r:id="rId30"/>
    <p:sldId id="338" r:id="rId31"/>
    <p:sldId id="339" r:id="rId32"/>
    <p:sldId id="340" r:id="rId33"/>
    <p:sldId id="341" r:id="rId34"/>
    <p:sldId id="342" r:id="rId35"/>
    <p:sldId id="343" r:id="rId36"/>
    <p:sldId id="344" r:id="rId37"/>
    <p:sldId id="345" r:id="rId38"/>
    <p:sldId id="346" r:id="rId39"/>
    <p:sldId id="347" r:id="rId40"/>
    <p:sldId id="348" r:id="rId41"/>
    <p:sldId id="349" r:id="rId42"/>
    <p:sldId id="350" r:id="rId43"/>
    <p:sldId id="351" r:id="rId44"/>
    <p:sldId id="352" r:id="rId45"/>
    <p:sldId id="353" r:id="rId46"/>
    <p:sldId id="354" r:id="rId47"/>
    <p:sldId id="355" r:id="rId48"/>
    <p:sldId id="356" r:id="rId49"/>
    <p:sldId id="357" r:id="rId50"/>
    <p:sldId id="358" r:id="rId51"/>
    <p:sldId id="359" r:id="rId52"/>
    <p:sldId id="360" r:id="rId53"/>
    <p:sldId id="361" r:id="rId54"/>
    <p:sldId id="306" r:id="rId5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LHH" initials="H" lastIdx="0" clrIdx="0">
    <p:extLst>
      <p:ext uri="{19B8F6BF-5375-455C-9EA6-DF929625EA0E}">
        <p15:presenceInfo xmlns:p15="http://schemas.microsoft.com/office/powerpoint/2012/main" userId="HLH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75933" autoAdjust="0"/>
  </p:normalViewPr>
  <p:slideViewPr>
    <p:cSldViewPr>
      <p:cViewPr varScale="1">
        <p:scale>
          <a:sx n="56" d="100"/>
          <a:sy n="56" d="100"/>
        </p:scale>
        <p:origin x="180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commentAuthors" Target="commentAuthor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22E4FA-73AB-4138-83AE-52BCC567CAB0}" type="datetimeFigureOut">
              <a:rPr lang="es-ES" smtClean="0"/>
              <a:pPr/>
              <a:t>06/12/2017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706F3-E670-4E2E-9E3B-99A67A386F00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60438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706F3-E670-4E2E-9E3B-99A67A386F00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60485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706F3-E670-4E2E-9E3B-99A67A386F00}" type="slidenum">
              <a:rPr lang="es-ES" smtClean="0"/>
              <a:pPr/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49546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706F3-E670-4E2E-9E3B-99A67A386F00}" type="slidenum">
              <a:rPr lang="es-ES" smtClean="0"/>
              <a:pPr/>
              <a:t>35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94228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706F3-E670-4E2E-9E3B-99A67A386F00}" type="slidenum">
              <a:rPr lang="es-ES" smtClean="0"/>
              <a:pPr/>
              <a:t>37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56679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706F3-E670-4E2E-9E3B-99A67A386F00}" type="slidenum">
              <a:rPr lang="es-ES" smtClean="0"/>
              <a:pPr/>
              <a:t>54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84269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06/12/2017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06/12/2017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06/12/2017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06/12/2017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06/12/2017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06/12/2017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06/12/2017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06/12/2017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06/12/2017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06/12/2017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06/12/2017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06/12/2017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1492" y="620688"/>
            <a:ext cx="8280920" cy="936104"/>
          </a:xfrm>
        </p:spPr>
        <p:txBody>
          <a:bodyPr/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s-ES" sz="4000" dirty="0" smtClean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s-ES" sz="4000" dirty="0" smtClean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s-ES" sz="4000" dirty="0" smtClean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s-ES" sz="4000" dirty="0" smtClean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s-ES" sz="4000" dirty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s-ES" sz="4000" dirty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s-ES" sz="4000" dirty="0" smtClean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s-ES" sz="4000" dirty="0" smtClean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s-ES" sz="4000" dirty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s-ES" sz="4000" dirty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s-ES" sz="4000" dirty="0" smtClean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s-ES" sz="4000" dirty="0" smtClean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s-ES" sz="4000" dirty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s-ES" sz="4000" dirty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s-ES" sz="4000" dirty="0" smtClean="0">
                <a:solidFill>
                  <a:srgbClr val="FFFF00"/>
                </a:solidFill>
                <a:latin typeface="Arial Rounded MT Bold" pitchFamily="34" charset="0"/>
              </a:rPr>
              <a:t>TRASTORNOS HIDROELECTROLITICO</a:t>
            </a:r>
            <a:endParaRPr lang="es-ES" sz="40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539552" y="1268760"/>
            <a:ext cx="7924800" cy="439248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es-ES" sz="2400" dirty="0" smtClean="0">
              <a:solidFill>
                <a:srgbClr val="FFFF00"/>
              </a:solidFill>
              <a:latin typeface="Arial Rounded MT Bold" pitchFamily="34" charset="0"/>
            </a:endParaRPr>
          </a:p>
          <a:p>
            <a:pPr marL="0" indent="0" algn="ctr">
              <a:buNone/>
            </a:pPr>
            <a:endParaRPr lang="es-ES" sz="2800" dirty="0" smtClean="0">
              <a:solidFill>
                <a:srgbClr val="FFFF00"/>
              </a:solidFill>
              <a:latin typeface="Arial Rounded MT Bold" pitchFamily="34" charset="0"/>
            </a:endParaRPr>
          </a:p>
          <a:p>
            <a:pPr marL="0" indent="0" algn="ctr">
              <a:buNone/>
            </a:pPr>
            <a:r>
              <a:rPr lang="es-ES" sz="2800" dirty="0" smtClean="0">
                <a:solidFill>
                  <a:srgbClr val="FFFF00"/>
                </a:solidFill>
                <a:latin typeface="Arial Rounded MT Bold" pitchFamily="34" charset="0"/>
              </a:rPr>
              <a:t>Dr. Hedgar Berty Gutiérrez*</a:t>
            </a:r>
          </a:p>
          <a:p>
            <a:pPr algn="ctr"/>
            <a:endParaRPr lang="es-ES" sz="2800" dirty="0" smtClean="0">
              <a:solidFill>
                <a:srgbClr val="FFFF00"/>
              </a:solidFill>
              <a:latin typeface="Arial Rounded MT Bold" pitchFamily="34" charset="0"/>
            </a:endParaRPr>
          </a:p>
          <a:p>
            <a:pPr marL="0" indent="0" algn="ctr">
              <a:buNone/>
            </a:pPr>
            <a:r>
              <a:rPr lang="es-ES" sz="2800" dirty="0" smtClean="0">
                <a:solidFill>
                  <a:srgbClr val="FFFF00"/>
                </a:solidFill>
                <a:latin typeface="Arial Rounded MT Bold" pitchFamily="34" charset="0"/>
              </a:rPr>
              <a:t>*Especialista de 1er Grado de </a:t>
            </a:r>
          </a:p>
          <a:p>
            <a:pPr marL="0" indent="0" algn="ctr">
              <a:buNone/>
            </a:pPr>
            <a:r>
              <a:rPr lang="es-ES" sz="2800" dirty="0" smtClean="0">
                <a:solidFill>
                  <a:srgbClr val="FFFF00"/>
                </a:solidFill>
                <a:latin typeface="Arial Rounded MT Bold" pitchFamily="34" charset="0"/>
              </a:rPr>
              <a:t>Medicina Intensiva y  Emergencia.</a:t>
            </a:r>
          </a:p>
          <a:p>
            <a:pPr marL="0" indent="0" algn="ctr">
              <a:buNone/>
            </a:pPr>
            <a:r>
              <a:rPr lang="es-ES" sz="2800" dirty="0" smtClean="0">
                <a:solidFill>
                  <a:srgbClr val="FFFF00"/>
                </a:solidFill>
                <a:latin typeface="Arial Rounded MT Bold" pitchFamily="34" charset="0"/>
              </a:rPr>
              <a:t>Profesor Instructor.</a:t>
            </a:r>
          </a:p>
          <a:p>
            <a:pPr algn="ctr"/>
            <a:endParaRPr lang="es-ES" sz="2800" dirty="0" smtClean="0">
              <a:solidFill>
                <a:srgbClr val="FFFF00"/>
              </a:solidFill>
              <a:latin typeface="Arial Rounded MT Bold" pitchFamily="34" charset="0"/>
            </a:endParaRPr>
          </a:p>
          <a:p>
            <a:pPr marL="0" indent="0" algn="ctr">
              <a:buNone/>
            </a:pPr>
            <a:r>
              <a:rPr lang="es-ES" sz="2800" dirty="0" smtClean="0">
                <a:solidFill>
                  <a:srgbClr val="FFFF00"/>
                </a:solidFill>
                <a:latin typeface="Arial Rounded MT Bold" pitchFamily="34" charset="0"/>
              </a:rPr>
              <a:t>UCI Hospital Clínico - Quirúrgico </a:t>
            </a:r>
          </a:p>
          <a:p>
            <a:pPr marL="0" indent="0" algn="ctr">
              <a:buNone/>
            </a:pPr>
            <a:r>
              <a:rPr lang="es-ES" sz="2800" dirty="0" smtClean="0">
                <a:solidFill>
                  <a:srgbClr val="FFFF00"/>
                </a:solidFill>
                <a:latin typeface="Arial Rounded MT Bold" pitchFamily="34" charset="0"/>
              </a:rPr>
              <a:t>¨ Dr. Miguel Enríquez¨</a:t>
            </a:r>
          </a:p>
          <a:p>
            <a:pPr marL="0" indent="0" algn="ctr">
              <a:buNone/>
            </a:pPr>
            <a:r>
              <a:rPr lang="es-ES" sz="2800" dirty="0" smtClean="0">
                <a:solidFill>
                  <a:srgbClr val="FFFF00"/>
                </a:solidFill>
                <a:latin typeface="Arial Rounded MT Bold" pitchFamily="34" charset="0"/>
              </a:rPr>
              <a:t>2017</a:t>
            </a:r>
            <a:endParaRPr lang="es-ES" sz="28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95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9512" y="188640"/>
            <a:ext cx="856895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2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EGRESOS</a:t>
            </a:r>
            <a:endParaRPr lang="es-ES" sz="3200" dirty="0" smtClean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Disnea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(por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c/ 5 </a:t>
            </a:r>
            <a:r>
              <a:rPr lang="es-ES" sz="2400" dirty="0" err="1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resp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por minuto que mantengan elevada la frecuencia respiratoria, se incrementan las pérdidas en 100 ml).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Sudación manifiesta y continua durante 24 h supone la pérdida de 500 ml.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Sudación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más copiosa y moja claramente la ropa de cama o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del paciente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, se puede calcular en 1 000 ml en las 24 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0635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23528" y="0"/>
            <a:ext cx="849694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2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EGRESOS </a:t>
            </a:r>
            <a:endParaRPr lang="es-ES" sz="3200" dirty="0" smtClean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Heces fecales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es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mínima(150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a 200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ml).</a:t>
            </a:r>
            <a:endParaRPr lang="es-ES" sz="2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Vómito, aspiración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gástrica,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la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diarrea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,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los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volúmenes</a:t>
            </a:r>
            <a:endParaRPr lang="es-ES" sz="2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segregados por fístulas, sondas y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drenajes.</a:t>
            </a:r>
            <a:endParaRPr lang="es-ES" sz="2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P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érdidas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hacia el llamado "tercer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espacio“(derrames </a:t>
            </a:r>
            <a:r>
              <a:rPr lang="es-ES" sz="2400" dirty="0" err="1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pleurales,ascitis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, íleo intestinal, </a:t>
            </a:r>
            <a:r>
              <a:rPr lang="es-ES" sz="2400" dirty="0" err="1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etc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).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Intervenciones quirúrgicas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del cráneo, tórax y abdomen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las 5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, 10 y 15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ml/kg/</a:t>
            </a:r>
            <a:r>
              <a:rPr lang="es-ES" sz="2400" dirty="0" err="1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h.Otro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tipo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(1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ml/kg/h de trabajo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quirúrgico).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Abdomen Abierto (1-2 ml/kg/h).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sz="2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88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23528" y="404664"/>
            <a:ext cx="8280920" cy="4429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altLang="es-ES" sz="32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OTRAS PERDIDAS</a:t>
            </a:r>
          </a:p>
          <a:p>
            <a:pPr algn="just">
              <a:lnSpc>
                <a:spcPct val="150000"/>
              </a:lnSpc>
            </a:pPr>
            <a:endParaRPr lang="es-MX" altLang="es-ES" sz="32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altLang="es-ES" sz="32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  </a:t>
            </a:r>
            <a:r>
              <a:rPr lang="es-MX" altLang="es-ES" sz="32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Hemodiálisis</a:t>
            </a:r>
            <a:endParaRPr lang="es-MX" altLang="es-ES" sz="32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altLang="es-ES" sz="32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  Circuitos extracorpóreos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altLang="es-ES" sz="32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  Ultra filtración           </a:t>
            </a:r>
            <a:endParaRPr lang="en-US" altLang="es-ES" sz="32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32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90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1520" y="404664"/>
            <a:ext cx="872577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2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BALANCE HIDRICO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Comparar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los totales de ingresos y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egresos.</a:t>
            </a:r>
          </a:p>
          <a:p>
            <a:pPr>
              <a:lnSpc>
                <a:spcPct val="150000"/>
              </a:lnSpc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1. Total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de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ingresos mayor egresos( Balance positivo)</a:t>
            </a:r>
          </a:p>
          <a:p>
            <a:pPr>
              <a:lnSpc>
                <a:spcPct val="150000"/>
              </a:lnSpc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2. Egresos mayores ingresos  (Balance negativo)</a:t>
            </a:r>
          </a:p>
          <a:p>
            <a:pPr>
              <a:lnSpc>
                <a:spcPct val="150000"/>
              </a:lnSpc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3. Si la 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diferencia entre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ambos no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es mayor de un 10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% </a:t>
            </a:r>
          </a:p>
          <a:p>
            <a:pPr>
              <a:lnSpc>
                <a:spcPct val="150000"/>
              </a:lnSpc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( Balance neutro).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Si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se suman diariamente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estos resultados(Balance acumulado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924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23528" y="33365"/>
            <a:ext cx="84969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2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SODIO</a:t>
            </a:r>
          </a:p>
          <a:p>
            <a:pPr>
              <a:lnSpc>
                <a:spcPct val="150000"/>
              </a:lnSpc>
            </a:pPr>
            <a:endParaRPr lang="es-ES" sz="2000" b="1" dirty="0">
              <a:latin typeface="Arial Rounded MT Bold" panose="020F070403050403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4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200 a 5 600 </a:t>
            </a:r>
            <a:r>
              <a:rPr lang="es-ES" sz="28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mmol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(60 a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80 </a:t>
            </a:r>
            <a:r>
              <a:rPr lang="es-ES" sz="28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mmol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/kg de peso corporal).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45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%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extracelular y 7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% se encuentra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dentro de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las células. </a:t>
            </a:r>
            <a:endParaRPr lang="es-ES" sz="2800" dirty="0" smtClean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48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%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huesos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y la mitad de éste es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intercambiable con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el del espacio extracelular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s-ES" sz="2000" dirty="0" smtClean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56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95536" y="188640"/>
            <a:ext cx="828092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2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SODIO</a:t>
            </a:r>
          </a:p>
          <a:p>
            <a:pPr algn="just">
              <a:lnSpc>
                <a:spcPct val="150000"/>
              </a:lnSpc>
            </a:pP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Ingreso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de sodio:</a:t>
            </a:r>
          </a:p>
          <a:p>
            <a:pPr algn="just">
              <a:lnSpc>
                <a:spcPct val="150000"/>
              </a:lnSpc>
            </a:pP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Ingieren de 12 a 15 g de sodio diariamente en forma de cloruro.</a:t>
            </a:r>
          </a:p>
          <a:p>
            <a:pPr algn="just">
              <a:lnSpc>
                <a:spcPct val="150000"/>
              </a:lnSpc>
            </a:pPr>
            <a:endParaRPr lang="es-ES" sz="28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Pérdidas de sodio:</a:t>
            </a:r>
          </a:p>
          <a:p>
            <a:pPr algn="just">
              <a:lnSpc>
                <a:spcPct val="150000"/>
              </a:lnSpc>
            </a:pP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Riñón (90 %); el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resto por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las heces fecales y la piel en forma de sudor.</a:t>
            </a:r>
          </a:p>
          <a:p>
            <a:pPr algn="just"/>
            <a:endParaRPr lang="es-ES" sz="28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06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39552" y="476672"/>
            <a:ext cx="784887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2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FUNCIONES SODIO</a:t>
            </a:r>
          </a:p>
          <a:p>
            <a:pPr algn="just">
              <a:lnSpc>
                <a:spcPct val="150000"/>
              </a:lnSpc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1.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Principal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catión extracelular y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el electrólito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básico en el mantenimiento de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la presión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osmótica. </a:t>
            </a:r>
            <a:endParaRPr lang="es-ES" sz="2800" dirty="0" smtClean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. Forma parte de los jugos digestivos,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especialmente de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las secreciones que se producen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por debajo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del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píloro. </a:t>
            </a:r>
          </a:p>
        </p:txBody>
      </p:sp>
    </p:spTree>
    <p:extLst>
      <p:ext uri="{BB962C8B-B14F-4D97-AF65-F5344CB8AC3E}">
        <p14:creationId xmlns:p14="http://schemas.microsoft.com/office/powerpoint/2010/main" val="362856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67544" y="250601"/>
            <a:ext cx="820891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2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FUNCIONES </a:t>
            </a:r>
            <a:r>
              <a:rPr lang="es-ES" sz="32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SODIO</a:t>
            </a:r>
            <a:endParaRPr lang="es-ES" sz="32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3. Contribuye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al mantenimiento del equilibrio acido-básico.</a:t>
            </a:r>
          </a:p>
          <a:p>
            <a:pPr algn="just">
              <a:lnSpc>
                <a:spcPct val="150000"/>
              </a:lnSpc>
            </a:pP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. Interviene, conjuntamente con otros electrólitos, en la regulación de la excitabilidad neuromuscular.</a:t>
            </a:r>
          </a:p>
          <a:p>
            <a:pPr algn="just">
              <a:lnSpc>
                <a:spcPct val="150000"/>
              </a:lnSpc>
            </a:pP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5. Tiene importante participación en la fisiología del riñón.</a:t>
            </a:r>
          </a:p>
          <a:p>
            <a:pPr algn="just">
              <a:lnSpc>
                <a:spcPct val="150000"/>
              </a:lnSpc>
            </a:pPr>
            <a:endParaRPr lang="es-ES" sz="2800" dirty="0">
              <a:latin typeface="Arial Rounded MT Bold" panose="020F070403050403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2400" dirty="0" smtClean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55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9512" y="1772816"/>
            <a:ext cx="8352928" cy="1993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4400" b="1" dirty="0">
                <a:solidFill>
                  <a:srgbClr val="FFFF00"/>
                </a:solidFill>
                <a:latin typeface="Arial Rounded MT Bold" panose="020F0704030504030204" pitchFamily="34" charset="0"/>
              </a:rPr>
              <a:t>ALTERACIONES DEL </a:t>
            </a:r>
            <a:endParaRPr lang="es-ES" sz="4400" b="1" dirty="0" smtClean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ES" sz="4400" b="1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AGUA </a:t>
            </a:r>
            <a:r>
              <a:rPr lang="es-ES" sz="4400" b="1" dirty="0">
                <a:solidFill>
                  <a:srgbClr val="FFFF00"/>
                </a:solidFill>
                <a:latin typeface="Arial Rounded MT Bold" panose="020F0704030504030204" pitchFamily="34" charset="0"/>
              </a:rPr>
              <a:t>Y </a:t>
            </a:r>
            <a:r>
              <a:rPr lang="es-ES" sz="4400" b="1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EL </a:t>
            </a:r>
            <a:r>
              <a:rPr lang="es-ES" sz="4400" b="1" dirty="0">
                <a:solidFill>
                  <a:srgbClr val="FFFF00"/>
                </a:solidFill>
                <a:latin typeface="Arial Rounded MT Bold" panose="020F0704030504030204" pitchFamily="34" charset="0"/>
              </a:rPr>
              <a:t>SODIO</a:t>
            </a:r>
            <a:endParaRPr lang="es-ES" sz="4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86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67544" y="404664"/>
            <a:ext cx="8064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n-US" altLang="es-ES" sz="32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DESHIDRATACION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en-US" altLang="es-ES" sz="32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HIPERTONICA</a:t>
            </a:r>
            <a:r>
              <a:rPr lang="en-US" altLang="es-ES" sz="32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.............DESECACION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es-ES" sz="32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ISOTONICA..................MIXTA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es-ES" sz="32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HIPOTONICA...............DESALACION</a:t>
            </a:r>
            <a:endParaRPr lang="en-US" altLang="es-ES" sz="32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32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54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9513" y="-23660"/>
            <a:ext cx="878497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4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AGUA</a:t>
            </a:r>
            <a:endParaRPr lang="es-ES" sz="2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45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-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60 % del peso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corporal kg (variación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que depende de la edad,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el sexo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y del contenido de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grasa).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Mujeres tienen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en relación con su peso menor cantidad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de agua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que los hombres (grasa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corporal:15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a 20 %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del peso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corporal en hombres y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25 a 30 % en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mujeres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).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Obesos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poseen menor cantidad de agua que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los delgados.(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G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rasa- Anhidra)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Niños tienen mayor proporción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de agua corporal es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mayor que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en el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adulto</a:t>
            </a:r>
            <a:r>
              <a:rPr lang="es-ES" dirty="0" smtClean="0"/>
              <a:t>.</a:t>
            </a:r>
            <a:endParaRPr lang="es-ES" sz="2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54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1520" y="188640"/>
            <a:ext cx="8280920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2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DESHIDRATACION HIPERTONICA</a:t>
            </a:r>
          </a:p>
          <a:p>
            <a:pPr>
              <a:lnSpc>
                <a:spcPct val="150000"/>
              </a:lnSpc>
            </a:pPr>
            <a:endParaRPr lang="es-ES" dirty="0"/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Pérdida preponderante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o exclusiva de agua pura, que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provoca un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incremento de la </a:t>
            </a:r>
            <a:r>
              <a:rPr lang="es-ES" sz="2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osmolalidad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plasmática(mayor 295 </a:t>
            </a:r>
            <a:r>
              <a:rPr lang="es-ES" sz="2400" dirty="0" err="1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mosm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/L).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es-ES" sz="2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Movimiento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del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agua del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compartimiento del LIC hacia el extracelular, y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ocurre la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deshidratación intracelular y la contracción celular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.</a:t>
            </a:r>
            <a:endParaRPr lang="es-ES" sz="2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6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7504" y="19108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CAUSAS DESHIDARTACION HIPERTONICA</a:t>
            </a:r>
          </a:p>
          <a:p>
            <a:pPr algn="ctr">
              <a:lnSpc>
                <a:spcPct val="150000"/>
              </a:lnSpc>
            </a:pPr>
            <a:endParaRPr lang="es-ES" sz="2400" dirty="0" smtClean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Insuficiente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aporte de agua:</a:t>
            </a:r>
          </a:p>
          <a:p>
            <a:pPr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• Incapacidad de percibir la necesidad de ingerir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agua,</a:t>
            </a:r>
          </a:p>
          <a:p>
            <a:pPr>
              <a:lnSpc>
                <a:spcPct val="150000"/>
              </a:lnSpc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responder a ella o demandarla.</a:t>
            </a:r>
          </a:p>
          <a:p>
            <a:pPr>
              <a:lnSpc>
                <a:spcPct val="150000"/>
              </a:lnSpc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•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Vía oral contraindicada con insuficiente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aporte de líquidos.</a:t>
            </a:r>
          </a:p>
          <a:p>
            <a:pPr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− Pérdidas excesivas de agua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• Renales: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Diabetes insípida </a:t>
            </a:r>
            <a:r>
              <a:rPr lang="pt-BR" sz="2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neurógena</a:t>
            </a:r>
            <a:r>
              <a:rPr lang="pt-BR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o </a:t>
            </a:r>
            <a:r>
              <a:rPr lang="pt-BR" sz="2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nefrógena</a:t>
            </a:r>
            <a:r>
              <a:rPr lang="pt-BR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Diuresis osmótica.</a:t>
            </a:r>
          </a:p>
          <a:p>
            <a:pPr>
              <a:lnSpc>
                <a:spcPct val="150000"/>
              </a:lnSpc>
            </a:pPr>
            <a:endParaRPr lang="es-ES" sz="2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>
              <a:lnSpc>
                <a:spcPct val="150000"/>
              </a:lnSpc>
            </a:pPr>
            <a:endParaRPr lang="es-ES" sz="2400" dirty="0" smtClean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79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95536" y="12300"/>
            <a:ext cx="842493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CAUSAS DESHIDARTACION HIPERTONICA</a:t>
            </a:r>
          </a:p>
          <a:p>
            <a:pPr algn="ctr">
              <a:lnSpc>
                <a:spcPct val="150000"/>
              </a:lnSpc>
            </a:pPr>
            <a:endParaRPr lang="es-ES" sz="2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•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No renales: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Fiebre y/o diaforesis.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Hiperventilación espontánea.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Ventilación mecánica prolongada con altos volúmenes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minuto.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Quemaduras.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Diarreas acuosas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s-ES" sz="2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2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algn="just"/>
            <a:endParaRPr lang="es-ES" sz="2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22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95536" y="260648"/>
            <a:ext cx="792088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2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CUADRO CLINICO</a:t>
            </a:r>
          </a:p>
          <a:p>
            <a:pPr marL="514350" indent="-5143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Trastornos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neurológicos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(irritabilidad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, agitación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psicomotora, letargia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, </a:t>
            </a:r>
            <a:r>
              <a:rPr lang="es-ES" sz="28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hiperreflexia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 err="1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osteotendinosa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, coma,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espasticidad y convulsiones).</a:t>
            </a:r>
            <a:endParaRPr lang="es-ES" sz="28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marL="514350" indent="-5143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Sequedad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de las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mucosas, secreciones </a:t>
            </a:r>
            <a:r>
              <a:rPr lang="es-ES" sz="28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traqueobronquiales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espesas, lengua roja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y  seca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, fiebre y oliguria. </a:t>
            </a:r>
          </a:p>
        </p:txBody>
      </p:sp>
    </p:spTree>
    <p:extLst>
      <p:ext uri="{BB962C8B-B14F-4D97-AF65-F5344CB8AC3E}">
        <p14:creationId xmlns:p14="http://schemas.microsoft.com/office/powerpoint/2010/main" val="223739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95536" y="188640"/>
            <a:ext cx="835292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2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DESHIDRATACION </a:t>
            </a:r>
            <a:r>
              <a:rPr lang="es-ES" sz="32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HIPOTONICA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Conocida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también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como deshidratación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extracelular, síndrome de depleción de </a:t>
            </a:r>
            <a:r>
              <a:rPr lang="es-ES" sz="2400" dirty="0" err="1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sal,etc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. </a:t>
            </a:r>
            <a:endParaRPr lang="es-ES" sz="2400" dirty="0" smtClean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Pérdida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de agua y sales, con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predominio de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esta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última.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Provoca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un descenso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de la </a:t>
            </a:r>
            <a:r>
              <a:rPr lang="es-ES" sz="2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osmolalidad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plasmática por debajo de 285 </a:t>
            </a:r>
            <a:r>
              <a:rPr lang="es-ES" sz="2400" dirty="0" err="1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mosm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/L.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err="1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Na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 plasmático menor que 130 </a:t>
            </a:r>
            <a:r>
              <a:rPr lang="es-ES" sz="2400" dirty="0" err="1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mEq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/L.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Agua pasa del LEC para LIC apareciendo </a:t>
            </a:r>
            <a:r>
              <a:rPr lang="es-ES" sz="2400" dirty="0" err="1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hipovololemia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 y edema </a:t>
            </a:r>
            <a:r>
              <a:rPr lang="es-ES" sz="2400" dirty="0" err="1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hístico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.</a:t>
            </a:r>
            <a:endParaRPr lang="es-ES" sz="2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94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9512" y="188640"/>
            <a:ext cx="8748464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CAUSAS DESHIDARTACION </a:t>
            </a:r>
            <a:r>
              <a:rPr lang="es-ES" sz="32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HIPOTONICA</a:t>
            </a:r>
            <a:endParaRPr lang="es-ES" sz="32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− </a:t>
            </a:r>
            <a:r>
              <a:rPr lang="es-ES" sz="2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Extrarrenales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• Pérdidas gastrointestinales.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• Vómitos con alcalosis metabólica.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• Diarreas perdedoras de sales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•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Quemaduras externas.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• Acumulación de reservas </a:t>
            </a:r>
            <a:r>
              <a:rPr lang="es-ES" sz="2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intracorporales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de líquidos.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• Pancreatitis aguda.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• Peritonitis.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• Íleo paralítico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.</a:t>
            </a:r>
            <a:endParaRPr lang="es-ES" sz="2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69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39552" y="476672"/>
            <a:ext cx="83529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CAUSAS DESHIDARTACION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HIPOTONICA</a:t>
            </a:r>
            <a:endParaRPr lang="es-ES" sz="2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−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Renales: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• Uso de diuréticos no ahorradores de sales.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• Insuficiencia suprarrenal primaria.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• Enfermedades renales con pérdida de sodio.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• Acidosis tubular renal proximal</a:t>
            </a:r>
          </a:p>
          <a:p>
            <a:pPr algn="just"/>
            <a:endParaRPr lang="es-ES" sz="2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52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1520" y="260648"/>
            <a:ext cx="864096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CUADRO CLINICO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− Cansancio, indiferencia, lasitud, apatía.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− Hipotensión arterial.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− Hipotonía muscular y de globos oculares.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− Calambres musculares, náuseas y vómitos.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− Cefalea.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− Convulsiones, </a:t>
            </a:r>
            <a:r>
              <a:rPr lang="es-ES" sz="2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hiporreflexia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osteotendinosa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y coma.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− Oliguria en magnitud dependiente del grado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de hipovolemia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− Colapso venoso.</a:t>
            </a:r>
          </a:p>
        </p:txBody>
      </p:sp>
    </p:spTree>
    <p:extLst>
      <p:ext uri="{BB962C8B-B14F-4D97-AF65-F5344CB8AC3E}">
        <p14:creationId xmlns:p14="http://schemas.microsoft.com/office/powerpoint/2010/main" val="166508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23528" y="476672"/>
            <a:ext cx="849694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DESHIDRATACION </a:t>
            </a:r>
            <a:r>
              <a:rPr lang="es-ES" sz="32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ISOTONICA</a:t>
            </a:r>
          </a:p>
          <a:p>
            <a:pPr algn="ctr"/>
            <a:endParaRPr lang="es-ES" sz="32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Llamada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también </a:t>
            </a:r>
            <a:r>
              <a:rPr lang="es-ES" sz="2400" dirty="0" err="1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isonatrémica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o </a:t>
            </a:r>
            <a:r>
              <a:rPr lang="es-ES" sz="2400" dirty="0" err="1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isoosmolar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Pérdida proporcional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de agua y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electrólitos.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P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ermite que se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mantenga igual la tonicidad y </a:t>
            </a:r>
            <a:r>
              <a:rPr lang="es-ES" sz="2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osmolalidad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del plasma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Es la más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frecuente de depleción de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volumen que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se observa en el paciente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grave.</a:t>
            </a:r>
            <a:endParaRPr lang="es-ES" sz="2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sz="2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60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23528" y="332656"/>
            <a:ext cx="84249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CAUSAS DESHIDARTACION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ISOTONICA</a:t>
            </a:r>
          </a:p>
          <a:p>
            <a:pPr algn="ctr"/>
            <a:endParaRPr lang="es-ES" sz="28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− Sangramiento agudo.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− Vómitos.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− Diarreas.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− Fístulas intestinales.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− </a:t>
            </a:r>
            <a:r>
              <a:rPr lang="es-ES" sz="2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Cetoacidosis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diabética.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− Íleo paralítico.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− Oclusiones intestinales.</a:t>
            </a:r>
          </a:p>
        </p:txBody>
      </p:sp>
    </p:spTree>
    <p:extLst>
      <p:ext uri="{BB962C8B-B14F-4D97-AF65-F5344CB8AC3E}">
        <p14:creationId xmlns:p14="http://schemas.microsoft.com/office/powerpoint/2010/main" val="25505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95536" y="188640"/>
            <a:ext cx="856895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6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Agua </a:t>
            </a:r>
            <a:r>
              <a:rPr lang="es-ES" sz="36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total del </a:t>
            </a:r>
            <a:r>
              <a:rPr lang="es-ES" sz="36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cuerpo</a:t>
            </a:r>
          </a:p>
          <a:p>
            <a:pPr>
              <a:lnSpc>
                <a:spcPct val="150000"/>
              </a:lnSpc>
            </a:pP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1- Compartimiento extracelular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o agua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extra-celular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(16 % del peso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corporal en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adultos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).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Plasma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(4 % del peso corporal)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Líquido intersticial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(12 % del peso corporal).</a:t>
            </a:r>
          </a:p>
          <a:p>
            <a:pPr>
              <a:lnSpc>
                <a:spcPct val="150000"/>
              </a:lnSpc>
            </a:pP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 2- Compartimiento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intracelular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o agua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intracelular (35 % del peso corporal en adultos)</a:t>
            </a:r>
            <a:endParaRPr lang="es-ES" sz="2800" dirty="0" smtClean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>
              <a:lnSpc>
                <a:spcPct val="150000"/>
              </a:lnSpc>
            </a:pPr>
            <a:endParaRPr lang="es-ES" sz="2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76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-4539" y="260648"/>
            <a:ext cx="889248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CUADRO </a:t>
            </a:r>
            <a:r>
              <a:rPr lang="es-ES" sz="32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CLINICO</a:t>
            </a:r>
          </a:p>
          <a:p>
            <a:pPr algn="ctr"/>
            <a:endParaRPr lang="es-ES" sz="32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Aumento de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la frecuencia cardiaca, caída o no de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la tensión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arterial, disminución de la presión venosa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central (PVC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) o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presión capilar pulmonar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(</a:t>
            </a:r>
            <a:r>
              <a:rPr lang="es-ES" sz="28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Pcap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).</a:t>
            </a:r>
          </a:p>
          <a:p>
            <a:pPr>
              <a:lnSpc>
                <a:spcPct val="150000"/>
              </a:lnSpc>
            </a:pPr>
            <a:endParaRPr lang="es-ES" sz="28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M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anifestaciones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de sed, náuseas, tendencia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a la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obnubilación moderada, oliguria, etc.</a:t>
            </a:r>
          </a:p>
        </p:txBody>
      </p:sp>
    </p:spTree>
    <p:extLst>
      <p:ext uri="{BB962C8B-B14F-4D97-AF65-F5344CB8AC3E}">
        <p14:creationId xmlns:p14="http://schemas.microsoft.com/office/powerpoint/2010/main" val="67957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9512" y="692696"/>
            <a:ext cx="8748464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HIPERNATREMIA</a:t>
            </a:r>
          </a:p>
          <a:p>
            <a:pPr algn="ctr"/>
            <a:endParaRPr lang="es-ES" sz="3200" dirty="0" smtClean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Expresión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clínica del estado de </a:t>
            </a:r>
            <a:r>
              <a:rPr lang="es-ES" sz="2800" dirty="0" err="1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hiperosmolaridad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 causada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por la pérdida de agua o por la ganancia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de sodio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(sodio mayor de 150 </a:t>
            </a:r>
            <a:r>
              <a:rPr lang="es-ES" sz="28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mmol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/L)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.</a:t>
            </a:r>
            <a:endParaRPr lang="es-ES" sz="28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06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7504" y="548680"/>
            <a:ext cx="892899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CUADRO CLINICO</a:t>
            </a:r>
          </a:p>
          <a:p>
            <a:pPr algn="ctr"/>
            <a:endParaRPr lang="es-ES" sz="3200" dirty="0" smtClean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Sed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intensa sin signo del pliegue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cutáneo.</a:t>
            </a:r>
            <a:endParaRPr lang="es-ES" sz="2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Síntomas SNC (hiperventilación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central, estado mental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alterado, náuseas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, convulsiones,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nistagmo).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Síntomas </a:t>
            </a:r>
            <a:r>
              <a:rPr lang="es-ES" sz="2400" dirty="0" err="1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extracraneales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 (Acidosis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metabólica, hiperglicemia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por resistencia periférica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a la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insulina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y </a:t>
            </a:r>
            <a:r>
              <a:rPr lang="es-ES" sz="2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mioclonos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de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los miembros).</a:t>
            </a:r>
            <a:endParaRPr lang="es-ES" sz="2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35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67544" y="116632"/>
            <a:ext cx="792088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2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EXAMENES COMPLEMNTARIOS</a:t>
            </a:r>
          </a:p>
          <a:p>
            <a:pPr algn="ctr">
              <a:lnSpc>
                <a:spcPct val="150000"/>
              </a:lnSpc>
            </a:pPr>
            <a:endParaRPr lang="es-ES" sz="2400" dirty="0" smtClean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Sodio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plasmático: Está elevado, por encima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de 150 </a:t>
            </a:r>
            <a:r>
              <a:rPr lang="es-ES" sz="2400" dirty="0" err="1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mmol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/L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Glicemia: Puede estar elevada.</a:t>
            </a:r>
          </a:p>
          <a:p>
            <a:pPr algn="just">
              <a:lnSpc>
                <a:spcPct val="150000"/>
              </a:lnSpc>
            </a:pPr>
            <a:r>
              <a:rPr lang="es-ES" sz="2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Osmolaridad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plasmática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: Elevada.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Cálculo de </a:t>
            </a:r>
            <a:r>
              <a:rPr lang="es-ES" sz="2400" dirty="0" err="1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Osmolaridad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 plasmática: </a:t>
            </a:r>
          </a:p>
          <a:p>
            <a:pPr algn="just">
              <a:lnSpc>
                <a:spcPct val="150000"/>
              </a:lnSpc>
            </a:pPr>
            <a:r>
              <a:rPr lang="es-ES" sz="2400" dirty="0" err="1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mosm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/L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= 2 (</a:t>
            </a:r>
            <a:r>
              <a:rPr lang="es-ES" sz="2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Na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+ K) + glicemia (en </a:t>
            </a:r>
            <a:r>
              <a:rPr lang="es-ES" sz="2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mmol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/L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)+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urea (en </a:t>
            </a:r>
            <a:r>
              <a:rPr lang="es-ES" sz="2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mmol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/L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).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Límites de normalidad: 290 a 310 </a:t>
            </a:r>
            <a:r>
              <a:rPr lang="es-ES" sz="2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mosm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/L.</a:t>
            </a:r>
          </a:p>
          <a:p>
            <a:pPr algn="just">
              <a:lnSpc>
                <a:spcPct val="150000"/>
              </a:lnSpc>
            </a:pPr>
            <a:endParaRPr lang="es-ES" sz="2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98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9512" y="332656"/>
            <a:ext cx="871296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HIPONATREMIA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Disminución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del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sodio plasmático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en relación con el volumen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sanguíneo circulante.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Produce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un estado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de hipotonía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o </a:t>
            </a:r>
            <a:r>
              <a:rPr lang="es-ES" sz="2800" dirty="0" err="1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hiposmo-laridad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del plasma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s-ES" sz="28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2800" dirty="0" err="1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Seudohiponatremia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: Condición en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que las cifras de sodio están disminuidas, pero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la </a:t>
            </a:r>
            <a:r>
              <a:rPr lang="es-ES" sz="2800" dirty="0" err="1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osmolaridad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medida resulta normal o elevada.</a:t>
            </a:r>
          </a:p>
        </p:txBody>
      </p:sp>
    </p:spTree>
    <p:extLst>
      <p:ext uri="{BB962C8B-B14F-4D97-AF65-F5344CB8AC3E}">
        <p14:creationId xmlns:p14="http://schemas.microsoft.com/office/powerpoint/2010/main" val="130766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35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3284983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41" y="3284985"/>
            <a:ext cx="9126659" cy="3594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72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1520" y="0"/>
            <a:ext cx="856895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2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CUADRO </a:t>
            </a:r>
            <a:r>
              <a:rPr lang="es-ES" sz="32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CLINICO</a:t>
            </a:r>
          </a:p>
          <a:p>
            <a:pPr algn="ctr">
              <a:lnSpc>
                <a:spcPct val="150000"/>
              </a:lnSpc>
            </a:pPr>
            <a:endParaRPr lang="es-ES" sz="32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Cefalea, astenia y lasitud, hipotensión postural y cuadro </a:t>
            </a:r>
            <a:r>
              <a:rPr lang="es-ES" sz="2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lipotímico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sz="2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Calambres musculares y parestesias.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Si el cuadro es severo, habrá confusión mental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sz="2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Pérdida moderada de sodio : Astenia, enfermo apático y desinteresado, está anoréxico y cefalea pulsátil. </a:t>
            </a:r>
          </a:p>
          <a:p>
            <a:pPr algn="just">
              <a:lnSpc>
                <a:spcPct val="150000"/>
              </a:lnSpc>
            </a:pPr>
            <a:endParaRPr lang="es-ES" sz="2400" dirty="0" smtClean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99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9512" y="188640"/>
            <a:ext cx="84249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CUADRO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CLINICO CONTINUACION</a:t>
            </a:r>
          </a:p>
          <a:p>
            <a:pPr algn="ctr">
              <a:lnSpc>
                <a:spcPct val="150000"/>
              </a:lnSpc>
            </a:pPr>
            <a:endParaRPr lang="es-ES" sz="2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Pérdida </a:t>
            </a: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manifiesta de sodio: </a:t>
            </a:r>
            <a:r>
              <a:rPr lang="es-ES" sz="20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Síntomas </a:t>
            </a:r>
            <a:r>
              <a:rPr lang="es-ES" sz="2000" dirty="0" err="1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ant</a:t>
            </a:r>
            <a:r>
              <a:rPr lang="es-ES" sz="20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. y </a:t>
            </a:r>
            <a:r>
              <a:rPr lang="es-ES" sz="2000" dirty="0" err="1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rofunda</a:t>
            </a:r>
            <a:r>
              <a:rPr lang="es-ES" sz="20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 debilidad (lasitud</a:t>
            </a: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) náuseas y vómitos. </a:t>
            </a:r>
            <a:r>
              <a:rPr lang="es-ES" sz="20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Cefalea más </a:t>
            </a: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continua e intensa. </a:t>
            </a:r>
            <a:r>
              <a:rPr lang="es-ES" sz="20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Signos </a:t>
            </a: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de colapso vascular periférico: </a:t>
            </a:r>
            <a:r>
              <a:rPr lang="es-ES" sz="20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taquicardia, pulso </a:t>
            </a: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débil, desvanecimiento e hipotensión postural</a:t>
            </a:r>
            <a:r>
              <a:rPr lang="es-ES" sz="20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sz="20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Pérdida intensa de </a:t>
            </a:r>
            <a:r>
              <a:rPr lang="es-ES" sz="20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sodio :Estupor y coma. Hipotonía </a:t>
            </a: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muscular y </a:t>
            </a:r>
            <a:r>
              <a:rPr lang="es-ES" sz="20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arreflexia</a:t>
            </a: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0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osteotendinosa</a:t>
            </a: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. </a:t>
            </a:r>
            <a:r>
              <a:rPr lang="es-ES" sz="20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Manifestaciones </a:t>
            </a: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de déficits neurológicos focales y parálisis </a:t>
            </a:r>
            <a:r>
              <a:rPr lang="es-ES" sz="20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seudobulbar</a:t>
            </a: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. El cuadro de shock es manifiesto.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8035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67544" y="332656"/>
            <a:ext cx="799288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EXAMENES COMPLEMENTARIOS</a:t>
            </a:r>
          </a:p>
          <a:p>
            <a:pPr algn="ctr"/>
            <a:endParaRPr lang="es-ES" sz="32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Sodio plasmático: Está disminuido, por debajo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de 130 </a:t>
            </a:r>
            <a:r>
              <a:rPr lang="es-ES" sz="2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mmol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/L.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Osmolaridad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plasmática: Menor de 285 </a:t>
            </a:r>
            <a:r>
              <a:rPr lang="es-ES" sz="2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mosm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/L.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Hematócrito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: Normal o aumentado.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Urea: Está normal o aumentada, según la </a:t>
            </a:r>
            <a:r>
              <a:rPr lang="es-ES" sz="2400" dirty="0" err="1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intensidaddel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cuadro.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Orina: Hay ausencia de sodio en la orina. </a:t>
            </a:r>
          </a:p>
        </p:txBody>
      </p:sp>
    </p:spTree>
    <p:extLst>
      <p:ext uri="{BB962C8B-B14F-4D97-AF65-F5344CB8AC3E}">
        <p14:creationId xmlns:p14="http://schemas.microsoft.com/office/powerpoint/2010/main" val="406588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1520" y="404664"/>
            <a:ext cx="864096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32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Algunos Autores (Tercera porción) </a:t>
            </a:r>
          </a:p>
          <a:p>
            <a:pPr>
              <a:lnSpc>
                <a:spcPct val="150000"/>
              </a:lnSpc>
            </a:pP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1- Agua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ósea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inaccesible.</a:t>
            </a:r>
          </a:p>
          <a:p>
            <a:pPr>
              <a:lnSpc>
                <a:spcPct val="150000"/>
              </a:lnSpc>
            </a:pP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2- Agua transcelular: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Líquido de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las cavidades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serosas.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Líquido de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la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membrana mucosa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del árbol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respiratorio.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Líquido cefalorraquídeo.</a:t>
            </a:r>
            <a:endParaRPr lang="es-ES" sz="28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Líquidos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cavitarios del ojo y otros.</a:t>
            </a:r>
          </a:p>
        </p:txBody>
      </p:sp>
    </p:spTree>
    <p:extLst>
      <p:ext uri="{BB962C8B-B14F-4D97-AF65-F5344CB8AC3E}">
        <p14:creationId xmlns:p14="http://schemas.microsoft.com/office/powerpoint/2010/main" val="248309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23528" y="548680"/>
            <a:ext cx="835292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HIPERCALEMIA</a:t>
            </a:r>
            <a:endParaRPr lang="es-ES" sz="32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3200" dirty="0" smtClean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Valor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plasmático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superior a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5,5 </a:t>
            </a:r>
            <a:r>
              <a:rPr lang="es-ES" sz="2400" dirty="0" err="1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mmol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/L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.</a:t>
            </a:r>
            <a:endParaRPr lang="es-ES" sz="2400" dirty="0" smtClean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Clasifica como:</a:t>
            </a:r>
          </a:p>
          <a:p>
            <a:pPr algn="just">
              <a:lnSpc>
                <a:spcPct val="150000"/>
              </a:lnSpc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1. Moderada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la </a:t>
            </a:r>
            <a:r>
              <a:rPr lang="es-ES" sz="2400" dirty="0" err="1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hipercaliemia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 de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5,5 a 6 </a:t>
            </a:r>
            <a:r>
              <a:rPr lang="es-ES" sz="2400" dirty="0" err="1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mmol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/L.</a:t>
            </a:r>
          </a:p>
          <a:p>
            <a:pPr algn="just">
              <a:lnSpc>
                <a:spcPct val="150000"/>
              </a:lnSpc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2. Grave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, la </a:t>
            </a:r>
            <a:r>
              <a:rPr lang="es-ES" sz="2400" dirty="0" err="1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hipercaliemia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 entre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6 y 7 </a:t>
            </a:r>
            <a:r>
              <a:rPr lang="es-ES" sz="2400" dirty="0" err="1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mmol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/L,.</a:t>
            </a:r>
          </a:p>
          <a:p>
            <a:pPr algn="just">
              <a:lnSpc>
                <a:spcPct val="150000"/>
              </a:lnSpc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3. Muy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grave, la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superiora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7 </a:t>
            </a:r>
            <a:r>
              <a:rPr lang="es-ES" sz="2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mmol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/L. </a:t>
            </a:r>
          </a:p>
        </p:txBody>
      </p:sp>
    </p:spTree>
    <p:extLst>
      <p:ext uri="{BB962C8B-B14F-4D97-AF65-F5344CB8AC3E}">
        <p14:creationId xmlns:p14="http://schemas.microsoft.com/office/powerpoint/2010/main" val="19235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95536" y="116632"/>
            <a:ext cx="842493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CAUSAS DE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HIPERCALIEMIA</a:t>
            </a:r>
          </a:p>
          <a:p>
            <a:pPr algn="ctr"/>
            <a:endParaRPr lang="es-ES" sz="2800" b="1" dirty="0" smtClean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a. Excreción renal disminuida:</a:t>
            </a:r>
          </a:p>
          <a:p>
            <a:pPr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• Insuficiencia renal aguda </a:t>
            </a:r>
            <a:r>
              <a:rPr lang="es-ES" sz="2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oligúrica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• Insuficiencia renal aguda no </a:t>
            </a:r>
            <a:r>
              <a:rPr lang="es-ES" sz="2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oligúrica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, severa (filtrado</a:t>
            </a:r>
          </a:p>
          <a:p>
            <a:pPr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glomerular &lt; 10 ml/min).</a:t>
            </a:r>
          </a:p>
          <a:p>
            <a:pPr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• Enfermedades renales tubulares distales.</a:t>
            </a:r>
          </a:p>
          <a:p>
            <a:pPr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• Nefritis intersticial aguda, nefropatía </a:t>
            </a:r>
            <a:r>
              <a:rPr lang="es-ES" sz="2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sicklémica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o por</a:t>
            </a:r>
          </a:p>
          <a:p>
            <a:pPr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plomo, rechazo del trasplante renal, reflujo y </a:t>
            </a:r>
            <a:r>
              <a:rPr lang="es-ES" sz="2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uropatías</a:t>
            </a:r>
            <a:endParaRPr lang="es-ES" sz="2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obstructivas, necrosis papilar, nefritis </a:t>
            </a:r>
            <a:r>
              <a:rPr lang="es-ES" sz="2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lúpica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, </a:t>
            </a:r>
            <a:r>
              <a:rPr lang="es-ES" sz="2400" dirty="0" err="1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seudo-hiperaldosteronismo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, Addison.</a:t>
            </a:r>
            <a:endParaRPr lang="es-ES" sz="2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87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23528" y="116632"/>
            <a:ext cx="849694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CAUSAS DE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HIPERCALIEMIA</a:t>
            </a:r>
          </a:p>
          <a:p>
            <a:pPr algn="ctr">
              <a:lnSpc>
                <a:spcPct val="150000"/>
              </a:lnSpc>
            </a:pPr>
            <a:endParaRPr lang="es-ES" sz="2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Por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drogas: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• Que disminuyen la acción de la aldosterona: heparina,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bloqueadores de la ECA.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• Que inhiben la secreción de potasio: diuréticos (</a:t>
            </a:r>
            <a:r>
              <a:rPr lang="es-ES" sz="2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espironolactona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,</a:t>
            </a:r>
          </a:p>
          <a:p>
            <a:pPr algn="just">
              <a:lnSpc>
                <a:spcPct val="150000"/>
              </a:lnSpc>
            </a:pPr>
            <a:r>
              <a:rPr lang="es-ES" sz="2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amiloride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, </a:t>
            </a:r>
            <a:r>
              <a:rPr lang="es-ES" sz="2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triamterene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), litio, </a:t>
            </a:r>
            <a:r>
              <a:rPr lang="es-ES" sz="2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trimetoprim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• Ambos mecanismos anteriores: AINE, ciclosporina.</a:t>
            </a:r>
          </a:p>
          <a:p>
            <a:pPr algn="just"/>
            <a:endParaRPr lang="es-ES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08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67544" y="188640"/>
            <a:ext cx="806489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CAUSAS DE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HIPERCALIEMIA</a:t>
            </a:r>
          </a:p>
          <a:p>
            <a:pPr algn="ctr"/>
            <a:endParaRPr lang="es-ES" sz="2800" dirty="0" smtClean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b. Salida del potasio intracelular: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• Acidosis, anoxia, síndromes </a:t>
            </a:r>
            <a:r>
              <a:rPr lang="es-ES" sz="2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hiperosmolares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, déficit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de insulina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, necrosis celular (hemólisis aguda,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transfusión de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sangre </a:t>
            </a:r>
            <a:r>
              <a:rPr lang="es-ES" sz="2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hemolizada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, </a:t>
            </a:r>
            <a:r>
              <a:rPr lang="es-ES" sz="2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rabdomiólisis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, quimioterapia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de la </a:t>
            </a:r>
            <a:r>
              <a:rPr lang="es-ES" sz="2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leucosis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, gangrena), por drogas (</a:t>
            </a:r>
            <a:r>
              <a:rPr lang="es-ES" sz="2400" dirty="0" err="1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betabloqueadores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, agonistas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alfa, intoxicación </a:t>
            </a:r>
            <a:r>
              <a:rPr lang="es-ES" sz="2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digitálica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, relajantes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musculares </a:t>
            </a:r>
            <a:r>
              <a:rPr lang="es-ES" sz="2400" dirty="0" err="1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despolarizantes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), parálisis periódica </a:t>
            </a:r>
            <a:r>
              <a:rPr lang="es-ES" sz="2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hipercaliémica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980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1520" y="188640"/>
            <a:ext cx="8640960" cy="641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CAUSAS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DE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HIPERCALIEMIA</a:t>
            </a:r>
          </a:p>
          <a:p>
            <a:pPr algn="ctr">
              <a:lnSpc>
                <a:spcPct val="150000"/>
              </a:lnSpc>
            </a:pPr>
            <a:endParaRPr lang="es-ES" sz="2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. Carga excesiva de potasio: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• Oral o intravenosa.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• Sustitutos potásicos de la sal.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• Penicilina G potásica.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d. </a:t>
            </a:r>
            <a:r>
              <a:rPr lang="es-ES" sz="2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Seudohipercaliemia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• Muestra de sangre </a:t>
            </a:r>
            <a:r>
              <a:rPr lang="es-ES" sz="2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hemolizada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• </a:t>
            </a:r>
            <a:r>
              <a:rPr lang="es-ES" sz="2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Trombocitosis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mayor de 800 000/mm3.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• Leucocitosis mayor de 100 000/mm3.</a:t>
            </a:r>
          </a:p>
          <a:p>
            <a:pPr algn="just">
              <a:lnSpc>
                <a:spcPct val="150000"/>
              </a:lnSpc>
            </a:pPr>
            <a:endParaRPr lang="es-ES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0249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95536" y="404664"/>
            <a:ext cx="8496944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CUADRO CLINICO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ebilidad muscular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comienza por los miembros inferiores y se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extiende luego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a los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superiores.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Trastornos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en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la conducción cardíaca.</a:t>
            </a:r>
          </a:p>
          <a:p>
            <a:pPr algn="just">
              <a:lnSpc>
                <a:spcPct val="150000"/>
              </a:lnSpc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EKG: Ondas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T altas, estrechas y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simétricas en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derivaciones precordiales,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con acortamiento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del intervalo QT. </a:t>
            </a:r>
            <a:endParaRPr lang="es-ES" sz="2400" dirty="0" smtClean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Prolongación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del QRS y del intervalo PR,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disminuyen de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amplitud las ondas P y R, se profundiza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la onda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S y se deprime el segmento ST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.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</a:t>
            </a:r>
            <a:endParaRPr lang="es-ES" sz="2400" dirty="0" smtClean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332656"/>
            <a:ext cx="871296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CUADRO CLINICO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Ritmo </a:t>
            </a: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de la unión con arritmia total, y el complejo QRS se deforma hasta quedar sustituido por una onda sinusoidal continua, que anuncia el paro cardíaco por fibrilación ventricular.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Algunos pacientes refieren disnea, por debilidad de los músculos respiratorios.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Si  </a:t>
            </a:r>
            <a:r>
              <a:rPr lang="es-ES" sz="20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hipercaliemia</a:t>
            </a: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es severa, puede presentarse una parálisis fláccida, aunque en las de instalación </a:t>
            </a:r>
            <a:r>
              <a:rPr lang="es-ES" sz="20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rápida han </a:t>
            </a: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sido notificadas manifestaciones musculares Tetánicas.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4735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23528" y="332656"/>
            <a:ext cx="856895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HIPOCALIEMIA</a:t>
            </a:r>
          </a:p>
          <a:p>
            <a:pPr>
              <a:lnSpc>
                <a:spcPct val="150000"/>
              </a:lnSpc>
            </a:pPr>
            <a:endParaRPr lang="es-ES" sz="2800" dirty="0" smtClean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Concentración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sérica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menor de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3,5 </a:t>
            </a:r>
            <a:r>
              <a:rPr lang="es-ES" sz="2400" dirty="0" err="1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mmol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/L.</a:t>
            </a:r>
          </a:p>
          <a:p>
            <a:pPr>
              <a:lnSpc>
                <a:spcPct val="150000"/>
              </a:lnSpc>
            </a:pPr>
            <a:endParaRPr lang="es-ES" sz="2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Clasifica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como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1. Moderada </a:t>
            </a:r>
            <a:r>
              <a:rPr lang="es-ES" sz="2400" dirty="0" err="1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hipocaliemia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 de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3,5 a 3 </a:t>
            </a:r>
            <a:r>
              <a:rPr lang="es-ES" sz="2400" dirty="0" err="1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mmol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/L.</a:t>
            </a:r>
          </a:p>
          <a:p>
            <a:pPr>
              <a:lnSpc>
                <a:spcPct val="150000"/>
              </a:lnSpc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2. Grave  </a:t>
            </a:r>
            <a:r>
              <a:rPr lang="es-ES" sz="2400" dirty="0" err="1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hipocaliemia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 de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3 a 2,5 </a:t>
            </a:r>
            <a:r>
              <a:rPr lang="es-ES" sz="2400" dirty="0" err="1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mmol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/L.</a:t>
            </a:r>
          </a:p>
          <a:p>
            <a:pPr>
              <a:lnSpc>
                <a:spcPct val="150000"/>
              </a:lnSpc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3. Muy Grave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inferior a 2,5 </a:t>
            </a:r>
            <a:r>
              <a:rPr lang="es-ES" sz="2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mmol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/L.</a:t>
            </a:r>
          </a:p>
        </p:txBody>
      </p:sp>
    </p:spTree>
    <p:extLst>
      <p:ext uri="{BB962C8B-B14F-4D97-AF65-F5344CB8AC3E}">
        <p14:creationId xmlns:p14="http://schemas.microsoft.com/office/powerpoint/2010/main" val="200934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1520" y="188640"/>
            <a:ext cx="835292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CAUSAS HIPOCALIEMIA</a:t>
            </a:r>
          </a:p>
          <a:p>
            <a:pPr>
              <a:lnSpc>
                <a:spcPct val="150000"/>
              </a:lnSpc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a</a:t>
            </a: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. Déficit de ingestión:</a:t>
            </a:r>
          </a:p>
          <a:p>
            <a:pPr>
              <a:lnSpc>
                <a:spcPct val="150000"/>
              </a:lnSpc>
            </a:pP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• Inanición o anorexia nerviosa.</a:t>
            </a:r>
          </a:p>
          <a:p>
            <a:pPr>
              <a:lnSpc>
                <a:spcPct val="150000"/>
              </a:lnSpc>
            </a:pP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• Dietas de “té y tostadas”.</a:t>
            </a:r>
          </a:p>
          <a:p>
            <a:pPr>
              <a:lnSpc>
                <a:spcPct val="150000"/>
              </a:lnSpc>
            </a:pP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• Alcoholismo.</a:t>
            </a:r>
          </a:p>
          <a:p>
            <a:pPr>
              <a:lnSpc>
                <a:spcPct val="150000"/>
              </a:lnSpc>
            </a:pP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• Geofagia.</a:t>
            </a:r>
          </a:p>
          <a:p>
            <a:pPr>
              <a:lnSpc>
                <a:spcPct val="150000"/>
              </a:lnSpc>
            </a:pP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b. Pérdidas gastrointestinales:</a:t>
            </a:r>
          </a:p>
          <a:p>
            <a:pPr>
              <a:lnSpc>
                <a:spcPct val="150000"/>
              </a:lnSpc>
            </a:pP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• Diarreas o el abuso de laxantes.</a:t>
            </a:r>
          </a:p>
          <a:p>
            <a:pPr>
              <a:lnSpc>
                <a:spcPct val="150000"/>
              </a:lnSpc>
            </a:pP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• Pérdida de jugo gástrico (vómitos, aspiración continua).</a:t>
            </a:r>
          </a:p>
          <a:p>
            <a:pPr>
              <a:lnSpc>
                <a:spcPct val="150000"/>
              </a:lnSpc>
            </a:pP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• Fístulas (biliar, pancreática, </a:t>
            </a:r>
            <a:r>
              <a:rPr lang="es-ES" sz="20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yeyunal</a:t>
            </a: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, </a:t>
            </a:r>
            <a:r>
              <a:rPr lang="es-ES" sz="20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ileal</a:t>
            </a: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, </a:t>
            </a:r>
            <a:r>
              <a:rPr lang="es-ES" sz="20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gastrocólica</a:t>
            </a: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).</a:t>
            </a:r>
          </a:p>
          <a:p>
            <a:pPr>
              <a:lnSpc>
                <a:spcPct val="150000"/>
              </a:lnSpc>
            </a:pP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• Adenoma velloso.</a:t>
            </a:r>
          </a:p>
          <a:p>
            <a:pPr>
              <a:lnSpc>
                <a:spcPct val="150000"/>
              </a:lnSpc>
            </a:pPr>
            <a:endParaRPr lang="es-ES" sz="20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98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1520" y="116632"/>
            <a:ext cx="8712968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CAUSAS HIPOCALIEMIA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Tumor </a:t>
            </a:r>
            <a:r>
              <a:rPr lang="pt-BR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de células insulares no secretor de insulina.</a:t>
            </a:r>
          </a:p>
          <a:p>
            <a:pPr algn="just">
              <a:lnSpc>
                <a:spcPct val="150000"/>
              </a:lnSpc>
            </a:pP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• Resinas de intercambio catiónico</a:t>
            </a:r>
            <a:r>
              <a:rPr lang="es-ES" sz="20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c. Pérdidas renales:</a:t>
            </a:r>
          </a:p>
          <a:p>
            <a:pPr algn="just">
              <a:lnSpc>
                <a:spcPct val="150000"/>
              </a:lnSpc>
            </a:pP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• Administración de diuréticos y diuresis osmótica (manitol</a:t>
            </a:r>
          </a:p>
          <a:p>
            <a:pPr algn="just">
              <a:lnSpc>
                <a:spcPct val="150000"/>
              </a:lnSpc>
            </a:pP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y acidosis diabética).</a:t>
            </a:r>
          </a:p>
          <a:p>
            <a:pPr algn="just">
              <a:lnSpc>
                <a:spcPct val="150000"/>
              </a:lnSpc>
            </a:pP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• Drogas (salbutamol, </a:t>
            </a:r>
            <a:r>
              <a:rPr lang="es-ES" sz="20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anfotericín</a:t>
            </a: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B, </a:t>
            </a:r>
            <a:r>
              <a:rPr lang="es-ES" sz="20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carbenicilina</a:t>
            </a: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, </a:t>
            </a:r>
            <a:r>
              <a:rPr lang="es-ES" sz="20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ticarcilina</a:t>
            </a:r>
            <a:endParaRPr lang="es-ES" sz="20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y </a:t>
            </a:r>
            <a:r>
              <a:rPr lang="es-ES" sz="20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cisplastino</a:t>
            </a: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).</a:t>
            </a:r>
          </a:p>
          <a:p>
            <a:pPr algn="just">
              <a:lnSpc>
                <a:spcPct val="150000"/>
              </a:lnSpc>
            </a:pP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• Alcalosis metabólica (poca disponibilidad de hidrogeniones</a:t>
            </a:r>
          </a:p>
          <a:p>
            <a:pPr algn="just">
              <a:lnSpc>
                <a:spcPct val="150000"/>
              </a:lnSpc>
            </a:pP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para el intercambio catiónico).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• Síndromes por aumento de corticosteroides (</a:t>
            </a:r>
            <a:r>
              <a:rPr lang="pt-BR" sz="20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Cushing</a:t>
            </a:r>
            <a:r>
              <a:rPr lang="pt-BR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,</a:t>
            </a:r>
          </a:p>
          <a:p>
            <a:pPr algn="just">
              <a:lnSpc>
                <a:spcPct val="150000"/>
              </a:lnSpc>
            </a:pPr>
            <a:r>
              <a:rPr lang="es-ES" sz="20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Conn</a:t>
            </a: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y terapéutica </a:t>
            </a:r>
            <a:r>
              <a:rPr lang="es-ES" sz="20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corticosteroidea</a:t>
            </a:r>
            <a:r>
              <a:rPr lang="es-ES" sz="20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).</a:t>
            </a:r>
            <a:endParaRPr lang="es-ES" sz="20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26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1520" y="0"/>
            <a:ext cx="8737205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40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BALANCE HIDROMINERAL</a:t>
            </a:r>
            <a:endParaRPr lang="es-ES" sz="2400" dirty="0" smtClean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Ingestión de Agua.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Alimentos sólidos ( 75-al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80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%).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Sustrato que se oxida, por c/100g de :</a:t>
            </a:r>
          </a:p>
          <a:p>
            <a:pPr algn="just">
              <a:lnSpc>
                <a:spcPct val="150000"/>
              </a:lnSpc>
            </a:pP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1. Grasas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107 ml</a:t>
            </a:r>
          </a:p>
          <a:p>
            <a:pPr algn="just">
              <a:lnSpc>
                <a:spcPct val="150000"/>
              </a:lnSpc>
            </a:pP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2. Carbohidratos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55 ml</a:t>
            </a:r>
          </a:p>
          <a:p>
            <a:pPr algn="just">
              <a:lnSpc>
                <a:spcPct val="150000"/>
              </a:lnSpc>
            </a:pP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3. Proteínas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41 ml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A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gua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endógena o de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oxidación (3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a 5 ml/kg/día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).</a:t>
            </a:r>
          </a:p>
          <a:p>
            <a:pPr algn="just">
              <a:lnSpc>
                <a:spcPct val="150000"/>
              </a:lnSpc>
            </a:pPr>
            <a:endParaRPr lang="es-ES" sz="2400" dirty="0" smtClean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endParaRPr lang="es-ES" sz="2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96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23528" y="260648"/>
            <a:ext cx="864096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CAUSAS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HIPOCALIEMIA</a:t>
            </a:r>
          </a:p>
          <a:p>
            <a:pPr algn="just">
              <a:lnSpc>
                <a:spcPct val="150000"/>
              </a:lnSpc>
            </a:pPr>
            <a:r>
              <a:rPr lang="es-ES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•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Enfermedades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renales primarias (síndrome de </a:t>
            </a:r>
            <a:r>
              <a:rPr lang="es-ES" sz="2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Fanconi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,</a:t>
            </a:r>
          </a:p>
          <a:p>
            <a:pPr algn="just">
              <a:lnSpc>
                <a:spcPct val="150000"/>
              </a:lnSpc>
            </a:pPr>
            <a:r>
              <a:rPr lang="es-ES" sz="2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pielonefritis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crónica, acidosis renal tubular).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• Acidosis tubular renal, </a:t>
            </a:r>
            <a:r>
              <a:rPr lang="es-ES" sz="2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Batter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d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. Otras: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• Hipersecreción de insulina. Aumenta la entrada de potasio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a la célula (nutrición parenteral).</a:t>
            </a:r>
          </a:p>
          <a:p>
            <a:pPr algn="just">
              <a:lnSpc>
                <a:spcPct val="150000"/>
              </a:lnSpc>
            </a:pPr>
            <a:endParaRPr lang="es-ES" sz="2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81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9512" y="404664"/>
            <a:ext cx="864096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CAUSAS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HIPOCALIEMIA</a:t>
            </a:r>
          </a:p>
          <a:p>
            <a:pPr algn="ctr">
              <a:lnSpc>
                <a:spcPct val="150000"/>
              </a:lnSpc>
            </a:pPr>
            <a:endParaRPr lang="es-ES" sz="2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•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Leucemia y tratamiento de la anemia </a:t>
            </a:r>
            <a:r>
              <a:rPr lang="es-ES" sz="2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megaloblástica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. Por la incorporación del potasio a las nuevas células que en gran cantidad irrumpen en la sangre.</a:t>
            </a:r>
          </a:p>
          <a:p>
            <a:pPr algn="just">
              <a:lnSpc>
                <a:spcPct val="150000"/>
              </a:lnSpc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•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Parálisis periódica </a:t>
            </a:r>
            <a:r>
              <a:rPr lang="es-ES" sz="2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hipocaliémica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o </a:t>
            </a:r>
            <a:r>
              <a:rPr lang="es-ES" sz="2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tirotóxica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• </a:t>
            </a:r>
            <a:r>
              <a:rPr lang="es-ES" sz="2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Hipomagnesemia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s-ES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2214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1520" y="188640"/>
            <a:ext cx="82089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CUADRO CLINICO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Alteraciones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en los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músculos lisos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y esqueléticos, la conducción cardíaca y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la función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renal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 Parálisis fláccida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de los músculos esqueléticos y la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falta de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tono de la musculatura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lisa.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Debilidad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, parálisis e insuficiencia respiratoria,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disminución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de la motilidad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intestinal, que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puede llegar al íleo paralítico.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Aumenta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la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sensibilidad a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los </a:t>
            </a:r>
            <a:r>
              <a:rPr lang="es-ES" sz="2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digitálicos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, facilita la aparición de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arritmias graves. </a:t>
            </a:r>
            <a:endParaRPr lang="es-ES" sz="2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18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1520" y="548680"/>
            <a:ext cx="8568953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CUADRO CLINICO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EKG: Depresión </a:t>
            </a: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del segmento ST, </a:t>
            </a:r>
            <a:r>
              <a:rPr lang="es-ES" sz="20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disminución </a:t>
            </a: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de la amplitud e inversión de la onda T, y aparición de una onda U. Mayor amplitud de la P y prolongación del intervalo PR.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Estado poliúrico por pérdida de la capacidad de concentración de </a:t>
            </a:r>
            <a:r>
              <a:rPr lang="es-ES" sz="20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la Orina</a:t>
            </a: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Produce una alcalosis metabólica por redistribución de los hidrogeniones hacia las células, para ocupar el lugar del potasio, en virtud de la </a:t>
            </a:r>
            <a:r>
              <a:rPr lang="es-ES" sz="20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electroneutralidad</a:t>
            </a: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de los compartimientos.</a:t>
            </a:r>
          </a:p>
          <a:p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65681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123728" y="1772816"/>
            <a:ext cx="5000216" cy="132343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80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GRACIAS</a:t>
            </a:r>
            <a:endParaRPr lang="es-ES" sz="80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931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23528" y="0"/>
            <a:ext cx="8568952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altLang="es-ES" sz="32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INGRESOS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s-MX" alt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--</a:t>
            </a:r>
            <a:r>
              <a:rPr lang="es-MX" alt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POR LA VIA ENTERAL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s-MX" alt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Por boca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s-MX" alt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Por sonda </a:t>
            </a:r>
            <a:r>
              <a:rPr lang="es-MX" altLang="es-ES" sz="28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nasogastrica</a:t>
            </a:r>
            <a:endParaRPr lang="es-MX" altLang="es-ES" sz="28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algn="just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s-MX" alt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</a:t>
            </a:r>
            <a:r>
              <a:rPr lang="es-MX" altLang="es-ES" sz="28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Gastrostomia</a:t>
            </a:r>
            <a:endParaRPr lang="es-MX" altLang="es-ES" sz="28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algn="just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s-MX" alt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</a:t>
            </a:r>
            <a:r>
              <a:rPr lang="es-MX" altLang="es-ES" sz="28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Yeyunostomia</a:t>
            </a:r>
            <a:endParaRPr lang="es-MX" altLang="es-ES" sz="28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algn="just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s-MX" alt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 Rectal</a:t>
            </a:r>
            <a:endParaRPr lang="en-US" altLang="es-ES" sz="28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>
              <a:lnSpc>
                <a:spcPct val="150000"/>
              </a:lnSpc>
            </a:pPr>
            <a:endParaRPr lang="en-US" altLang="es-ES" sz="2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>
              <a:lnSpc>
                <a:spcPct val="150000"/>
              </a:lnSpc>
            </a:pPr>
            <a:endParaRPr lang="es-ES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45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1520" y="332656"/>
            <a:ext cx="8496944" cy="5610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s-MX" altLang="es-ES" sz="2800" b="1" dirty="0">
                <a:solidFill>
                  <a:srgbClr val="FFFF00"/>
                </a:solidFill>
                <a:latin typeface="Arial Rounded MT Bold" panose="020F0704030504030204" pitchFamily="34" charset="0"/>
              </a:rPr>
              <a:t>--</a:t>
            </a:r>
            <a:r>
              <a:rPr lang="es-MX" alt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POR VIA PARENTERAL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s-MX" alt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  </a:t>
            </a:r>
            <a:r>
              <a:rPr lang="es-MX" altLang="es-ES" sz="28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Intraosea</a:t>
            </a:r>
            <a:endParaRPr lang="es-MX" altLang="es-ES" sz="28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s-MX" alt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  Endovenosa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s-MX" alt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--</a:t>
            </a:r>
            <a:r>
              <a:rPr lang="es-MX" alt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OTRAS VIAS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s-MX" alt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  Diálisis peritoneal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s-MX" alt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  Agua endógena</a:t>
            </a:r>
            <a:endParaRPr lang="en-US" altLang="es-ES" sz="28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>
              <a:lnSpc>
                <a:spcPct val="150000"/>
              </a:lnSpc>
            </a:pPr>
            <a:endParaRPr lang="es-ES" sz="28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16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9512" y="260648"/>
            <a:ext cx="878497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2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EGRESOS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Eliminación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diaria de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orina (1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500 ml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o 1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ml/kg/h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).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err="1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Perspiración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 insensible, 900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ml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en forma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de vapor de agua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(12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a 14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ml/kg): </a:t>
            </a:r>
          </a:p>
          <a:p>
            <a:pPr algn="just">
              <a:lnSpc>
                <a:spcPct val="150000"/>
              </a:lnSpc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1. Piel 500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ml </a:t>
            </a:r>
          </a:p>
          <a:p>
            <a:pPr algn="just">
              <a:lnSpc>
                <a:spcPct val="150000"/>
              </a:lnSpc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2. Pulmones 400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ml </a:t>
            </a:r>
            <a:endParaRPr lang="es-ES" sz="2400" dirty="0" smtClean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Fiebre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(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c/°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C de </a:t>
            </a:r>
            <a:r>
              <a:rPr lang="es-ES" sz="2400" dirty="0" err="1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temp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 mayor 37°C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que se mantenga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elevado por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24 h, incrementa las pérdidas en 150 ml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).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alt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Aumentar </a:t>
            </a:r>
            <a:r>
              <a:rPr lang="es-ES" alt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13% de las perdidas insensibles calculadas por cada grado por encima de 37ºC por </a:t>
            </a:r>
            <a:r>
              <a:rPr lang="es-ES" alt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día.</a:t>
            </a:r>
            <a:endParaRPr lang="es-ES" altLang="es-ES" sz="2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sz="2400" dirty="0" smtClean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99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23528" y="117693"/>
            <a:ext cx="8568952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ES" sz="32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EN DEPENDENCIA DE LA PRESENCIA DE POLIPNEA:</a:t>
            </a:r>
          </a:p>
          <a:p>
            <a:pPr>
              <a:spcBef>
                <a:spcPct val="50000"/>
              </a:spcBef>
            </a:pPr>
            <a:endParaRPr lang="es-ES" altLang="es-ES" sz="2800" b="1" dirty="0" smtClean="0">
              <a:latin typeface="Arial Rounded MT Bold" panose="020F0704030504030204" pitchFamily="34" charset="0"/>
            </a:endParaRPr>
          </a:p>
          <a:p>
            <a:pPr>
              <a:spcBef>
                <a:spcPct val="50000"/>
              </a:spcBef>
            </a:pPr>
            <a:r>
              <a:rPr lang="es-ES" alt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F.R</a:t>
            </a:r>
            <a:r>
              <a:rPr lang="es-ES" alt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. ENTRE 20 --- 28/min                0.2 </a:t>
            </a:r>
            <a:r>
              <a:rPr lang="es-ES" alt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ml/Kg/día</a:t>
            </a:r>
          </a:p>
          <a:p>
            <a:pPr>
              <a:spcBef>
                <a:spcPct val="50000"/>
              </a:spcBef>
            </a:pPr>
            <a:r>
              <a:rPr lang="es-ES" alt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F.R. ENTRE 28 --- 36/min                0.3  </a:t>
            </a:r>
            <a:r>
              <a:rPr lang="es-ES" alt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ml/Kg/día</a:t>
            </a:r>
          </a:p>
          <a:p>
            <a:pPr>
              <a:spcBef>
                <a:spcPct val="50000"/>
              </a:spcBef>
            </a:pPr>
            <a:r>
              <a:rPr lang="es-ES" alt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F.R</a:t>
            </a:r>
            <a:r>
              <a:rPr lang="es-ES" alt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. ENTRE </a:t>
            </a:r>
            <a:r>
              <a:rPr lang="es-ES" alt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36 </a:t>
            </a:r>
            <a:r>
              <a:rPr lang="es-ES" alt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--- 44/min                0.4  ml/Kg/día</a:t>
            </a:r>
          </a:p>
          <a:p>
            <a:pPr>
              <a:spcBef>
                <a:spcPct val="50000"/>
              </a:spcBef>
            </a:pPr>
            <a:r>
              <a:rPr lang="es-ES" alt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F.R</a:t>
            </a:r>
            <a:r>
              <a:rPr lang="es-ES" alt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. </a:t>
            </a:r>
            <a:r>
              <a:rPr lang="es-ES" alt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MAS </a:t>
            </a:r>
            <a:r>
              <a:rPr lang="es-ES" alt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DE  ---44/min               </a:t>
            </a:r>
            <a:r>
              <a:rPr lang="es-ES" alt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     </a:t>
            </a:r>
            <a:r>
              <a:rPr lang="es-ES" alt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0.5  ml/Kg/día</a:t>
            </a:r>
          </a:p>
        </p:txBody>
      </p:sp>
    </p:spTree>
    <p:extLst>
      <p:ext uri="{BB962C8B-B14F-4D97-AF65-F5344CB8AC3E}">
        <p14:creationId xmlns:p14="http://schemas.microsoft.com/office/powerpoint/2010/main" val="72116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e">
  <a:themeElements>
    <a:clrScheme name="Horizonte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e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3434</TotalTime>
  <Words>2459</Words>
  <Application>Microsoft Office PowerPoint</Application>
  <PresentationFormat>Presentación en pantalla (4:3)</PresentationFormat>
  <Paragraphs>336</Paragraphs>
  <Slides>54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54</vt:i4>
      </vt:variant>
    </vt:vector>
  </HeadingPairs>
  <TitlesOfParts>
    <vt:vector size="59" baseType="lpstr">
      <vt:lpstr>Arial</vt:lpstr>
      <vt:lpstr>Arial Narrow</vt:lpstr>
      <vt:lpstr>Arial Rounded MT Bold</vt:lpstr>
      <vt:lpstr>Calibri</vt:lpstr>
      <vt:lpstr>Horizonte</vt:lpstr>
      <vt:lpstr>       TRASTORNOS HIDROELECTROLITICO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Heiliz</dc:creator>
  <cp:lastModifiedBy>HLHH</cp:lastModifiedBy>
  <cp:revision>278</cp:revision>
  <dcterms:created xsi:type="dcterms:W3CDTF">2013-01-23T17:44:36Z</dcterms:created>
  <dcterms:modified xsi:type="dcterms:W3CDTF">2017-12-06T21:26:27Z</dcterms:modified>
</cp:coreProperties>
</file>