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6"/>
  </p:notesMasterIdLst>
  <p:sldIdLst>
    <p:sldId id="257" r:id="rId2"/>
    <p:sldId id="307" r:id="rId3"/>
    <p:sldId id="308" r:id="rId4"/>
    <p:sldId id="309" r:id="rId5"/>
    <p:sldId id="310" r:id="rId6"/>
    <p:sldId id="313" r:id="rId7"/>
    <p:sldId id="315" r:id="rId8"/>
    <p:sldId id="316" r:id="rId9"/>
    <p:sldId id="319" r:id="rId10"/>
    <p:sldId id="317" r:id="rId11"/>
    <p:sldId id="318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57" r:id="rId50"/>
    <p:sldId id="358" r:id="rId51"/>
    <p:sldId id="359" r:id="rId52"/>
    <p:sldId id="360" r:id="rId53"/>
    <p:sldId id="361" r:id="rId54"/>
    <p:sldId id="306" r:id="rId5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LHH" initials="H" lastIdx="0" clrIdx="0">
    <p:extLst>
      <p:ext uri="{19B8F6BF-5375-455C-9EA6-DF929625EA0E}">
        <p15:presenceInfo xmlns:p15="http://schemas.microsoft.com/office/powerpoint/2012/main" userId="HLH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5933" autoAdjust="0"/>
  </p:normalViewPr>
  <p:slideViewPr>
    <p:cSldViewPr>
      <p:cViewPr varScale="1">
        <p:scale>
          <a:sx n="56" d="100"/>
          <a:sy n="56" d="100"/>
        </p:scale>
        <p:origin x="18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2E4FA-73AB-4138-83AE-52BCC567CAB0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706F3-E670-4E2E-9E3B-99A67A386F00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043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048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954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35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422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37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6679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54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426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1492" y="620688"/>
            <a:ext cx="8280920" cy="936104"/>
          </a:xfrm>
        </p:spPr>
        <p:txBody>
          <a:bodyPr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4000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4000" dirty="0" smtClean="0">
                <a:solidFill>
                  <a:srgbClr val="FFFF00"/>
                </a:solidFill>
                <a:latin typeface="Arial Rounded MT Bold" pitchFamily="34" charset="0"/>
              </a:rPr>
              <a:t>TRASTORNOS HIDROELECTROLITICO</a:t>
            </a:r>
            <a:endParaRPr lang="es-ES" sz="40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7924800" cy="439248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s-ES" sz="24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endParaRPr lang="es-ES" sz="28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Dr. Hedgar Berty Gutiérrez*</a:t>
            </a:r>
          </a:p>
          <a:p>
            <a:pPr algn="ctr"/>
            <a:endParaRPr lang="es-ES" sz="28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*Especialista de 1er Grado de 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Medicina Intensiva y  Emergencia.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Profesor Instructor.</a:t>
            </a:r>
          </a:p>
          <a:p>
            <a:pPr algn="ctr"/>
            <a:endParaRPr lang="es-ES" sz="28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UCI Hospital Clínico - Quirúrgico 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¨ Dr. Miguel Enríquez¨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FFFF00"/>
                </a:solidFill>
                <a:latin typeface="Arial Rounded MT Bold" pitchFamily="34" charset="0"/>
              </a:rPr>
              <a:t>2017</a:t>
            </a:r>
            <a:endParaRPr lang="es-ES" sz="2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88640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EGRESOS</a:t>
            </a:r>
            <a:endParaRPr lang="es-ES" sz="32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Disnea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(por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c/ 5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resp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por minuto que mantengan elevada la frecuencia respiratoria, se incrementan las pérdidas en 100 ml).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Sudación manifiesta y continua durante 24 h supone la pérdida de 500 ml.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Sudación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más copiosa y moja claramente la ropa de cama 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del paciente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se puede calcular en 1 000 ml en las 24 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63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0"/>
            <a:ext cx="84969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EGRESOS </a:t>
            </a:r>
            <a:endParaRPr lang="es-ES" sz="32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Heces fecales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mínima(150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200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ml).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Vómito, aspiración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gástrica,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diarrea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los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volúmenes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segregados por fístulas, sondas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drenajes.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érdidas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hacia el llamado "tercer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espacio“(derrames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pleurales,ascitis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íleo intestinal,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etc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Intervenciones quirúrgicas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cráneo, tórax y abdomen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las 5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10 y 15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ml/kg/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h.Otro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tipo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(1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ml/kg/h de trabajo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quirúrgico).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Abdomen Abierto (1-2 ml/kg/h).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404664"/>
            <a:ext cx="8280920" cy="4429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alt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OTRAS PERDIDAS</a:t>
            </a:r>
          </a:p>
          <a:p>
            <a:pPr algn="just">
              <a:lnSpc>
                <a:spcPct val="150000"/>
              </a:lnSpc>
            </a:pPr>
            <a:endParaRPr lang="es-MX" alt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alt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</a:t>
            </a:r>
            <a:r>
              <a:rPr lang="es-MX" alt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Hemodiálisis</a:t>
            </a:r>
            <a:endParaRPr lang="es-MX" alt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alt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Circuitos extracorpóreos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alt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Ultra filtración           </a:t>
            </a:r>
            <a:endParaRPr lang="en-US" alt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404664"/>
            <a:ext cx="87257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BALANCE HIDRICO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Comparar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los totales de ingresos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egresos.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1. Total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ingresos mayor egresos( Balance positivo)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2. Egresos mayores ingresos  (Balance negativo)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Si la 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diferencia entre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ambos no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 mayor de un 10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% 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 Balance neutro).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Si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suman diariamente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estos resultados(Balance acumulado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924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33365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SODIO</a:t>
            </a:r>
          </a:p>
          <a:p>
            <a:pPr>
              <a:lnSpc>
                <a:spcPct val="150000"/>
              </a:lnSpc>
            </a:pPr>
            <a:endParaRPr lang="es-ES" sz="2000" b="1" dirty="0"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200 a 5 600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(60 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80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/kg de peso corporal).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45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%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extracelular y 7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% se encuentra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dentro de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las células. </a:t>
            </a:r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48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%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huesos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la mitad de éste es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intercambiable con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el del espacio extracelular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ES" sz="20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6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88640"/>
            <a:ext cx="828092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SODIO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Ingreso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sodio:</a:t>
            </a:r>
          </a:p>
          <a:p>
            <a:pPr algn="just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Ingieren de 12 a 15 g de sodio diariamente en forma de cloruro.</a:t>
            </a:r>
          </a:p>
          <a:p>
            <a:pPr algn="just">
              <a:lnSpc>
                <a:spcPct val="150000"/>
              </a:lnSpc>
            </a:pP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Pérdidas de sodio:</a:t>
            </a:r>
          </a:p>
          <a:p>
            <a:pPr algn="just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Riñón (90 %); el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resto por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las heces fecales y la piel en forma de sudor.</a:t>
            </a:r>
          </a:p>
          <a:p>
            <a:pPr algn="just"/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6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476672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FUNCIONES SODIO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1.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Principal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catión extracelular y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el electrólito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básico en el mantenimiento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presión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osmótica. </a:t>
            </a:r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Forma parte de los jugos digestivos,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especialmente de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las secreciones que se producen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por debajo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píloro. </a:t>
            </a:r>
          </a:p>
        </p:txBody>
      </p:sp>
    </p:spTree>
    <p:extLst>
      <p:ext uri="{BB962C8B-B14F-4D97-AF65-F5344CB8AC3E}">
        <p14:creationId xmlns:p14="http://schemas.microsoft.com/office/powerpoint/2010/main" val="362856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250601"/>
            <a:ext cx="82089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FUNCIONES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SODIO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Contribuye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 mantenimiento del equilibrio acido-básico.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Interviene, conjuntamente con otros electrólitos, en la regulación de la excitabilidad neuromuscular.</a:t>
            </a:r>
          </a:p>
          <a:p>
            <a:pPr algn="just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5. Tiene importante participación en la fisiología del riñón.</a:t>
            </a:r>
          </a:p>
          <a:p>
            <a:pPr algn="just">
              <a:lnSpc>
                <a:spcPct val="150000"/>
              </a:lnSpc>
            </a:pPr>
            <a:endParaRPr lang="es-ES" sz="2800" dirty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55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772816"/>
            <a:ext cx="8352928" cy="1993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44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ALTERACIONES DEL </a:t>
            </a:r>
            <a:endParaRPr lang="es-ES" sz="4400" b="1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44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AGUA </a:t>
            </a:r>
            <a:r>
              <a:rPr lang="es-ES" sz="44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</a:t>
            </a:r>
            <a:r>
              <a:rPr lang="es-ES" sz="44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EL </a:t>
            </a:r>
            <a:r>
              <a:rPr lang="es-ES" sz="44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SODIO</a:t>
            </a:r>
            <a:endParaRPr lang="es-ES" sz="4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404664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DESHIDRATACION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HIPERTONICA</a:t>
            </a:r>
            <a:r>
              <a:rPr lang="en-US" alt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.............DESECACION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ISOTONICA..................MIXTA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HIPOTONICA...............DESALACION</a:t>
            </a:r>
            <a:endParaRPr lang="en-US" alt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5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3" y="-23660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4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AGUA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45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60 % del peso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corporal kg (variación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 depende de la edad,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el sexo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del contenido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grasa).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Mujeres tienen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relación con su peso menor cantidad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agua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 los hombres (grasa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corporal:15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20 %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del peso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corporal en hombres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25 a 30 % en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mujeres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Obesos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poseen menor cantidad de agua que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los delgados.(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rasa- Anhidra)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Niños tienen mayor proporción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agua corporal es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mayor que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el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adulto</a:t>
            </a:r>
            <a:r>
              <a:rPr lang="es-ES" dirty="0" smtClean="0"/>
              <a:t>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28092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DESHIDRATACION HIPERTONICA</a:t>
            </a:r>
          </a:p>
          <a:p>
            <a:pPr>
              <a:lnSpc>
                <a:spcPct val="150000"/>
              </a:lnSpc>
            </a:pPr>
            <a:endParaRPr lang="es-ES" dirty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preponderante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exclusiva de agua pura, que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provoca un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incremento de la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osmolalidad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plasmática(mayor 295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mosm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Movimiento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agua del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compartimiento del LIC hacia el extracelular,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ocurre la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deshidratación intracelular y la contracción celular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19108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DESHIDARTACION HIPERTONICA</a:t>
            </a:r>
          </a:p>
          <a:p>
            <a:pPr algn="ctr">
              <a:lnSpc>
                <a:spcPct val="150000"/>
              </a:lnSpc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Insuficiente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aporte de agua: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Incapacidad de percibir la necesidad de ingerir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agua,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responder a ella o demandarla.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Vía oral contraindicada con insuficiente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aporte de líquidos.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Pérdidas excesivas de agua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Renales: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Diabetes insípida </a:t>
            </a:r>
            <a:r>
              <a:rPr lang="pt-BR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neurógena</a:t>
            </a:r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o </a:t>
            </a:r>
            <a:r>
              <a:rPr lang="pt-BR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nefrógena</a:t>
            </a:r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Diuresis osmótica.</a:t>
            </a:r>
          </a:p>
          <a:p>
            <a:pPr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79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2300"/>
            <a:ext cx="8424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DESHIDARTACION HIPERTONICA</a:t>
            </a:r>
          </a:p>
          <a:p>
            <a:pPr algn="ctr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No renales: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Fiebre y/o diaforesis.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Hiperventilación espontánea.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Ventilación mecánica prolongada con altos volúmenes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minuto.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Quemaduras.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Diarreas acuosas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/>
            <a:endParaRPr lang="es-ES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2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260648"/>
            <a:ext cx="7920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marL="514350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Trastornos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neurológicos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(irritabilidad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agitación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psicomotora, letargia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hiperreflexia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osteotendinosa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coma,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espasticidad y convulsiones).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Sequedad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las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mucosas, secreciones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traqueobronquiales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espesas, lengua roja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y  seca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fiebre y oliguria. </a:t>
            </a:r>
          </a:p>
        </p:txBody>
      </p:sp>
    </p:spTree>
    <p:extLst>
      <p:ext uri="{BB962C8B-B14F-4D97-AF65-F5344CB8AC3E}">
        <p14:creationId xmlns:p14="http://schemas.microsoft.com/office/powerpoint/2010/main" val="22373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88640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DESHIDRATACION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HIPOTONICA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Conocida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también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como deshidratación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extracelular, síndrome de depleción de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sal,etc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</a:t>
            </a: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agua y sales, con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predominio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esta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última.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Provoca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un descenso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la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osmolalidad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plasmática por debajo de 285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mosm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Na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plasmático menor que 130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mEq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Agua pasa del LEC para LIC apareciendo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hipovololemia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y edema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hístico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4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88640"/>
            <a:ext cx="874846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DESHIDARTACION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HIPOTONICA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−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Extrarrenales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Pérdidas gastrointestinales.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Vómitos con alcalosis metabólica.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Diarreas perdedoras de sales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Quemaduras externas.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Acumulación de reservas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intracorporales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de líquidos.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Pancreatitis aguda.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Peritonitis.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Íleo paralítico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6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476672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DESHIDARTACION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HIPOTONICA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−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Renales: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Uso de diuréticos no ahorradores de sales.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Insuficiencia suprarrenal primaria.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Enfermedades renales con pérdida de sodio.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Acidosis tubular renal proximal</a:t>
            </a:r>
          </a:p>
          <a:p>
            <a:pPr algn="just"/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260648"/>
            <a:ext cx="864096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Cansancio, indiferencia, lasitud, apatía.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Hipotensión arterial.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Hipotonía muscular y de globos oculares.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Calambres musculares, náuseas y vómitos.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Cefalea.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Convulsiones,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hiporreflexia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osteotendinosa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y coma.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Oliguria en magnitud dependiente del grado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hipovolemia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Colapso venoso.</a:t>
            </a:r>
          </a:p>
        </p:txBody>
      </p:sp>
    </p:spTree>
    <p:extLst>
      <p:ext uri="{BB962C8B-B14F-4D97-AF65-F5344CB8AC3E}">
        <p14:creationId xmlns:p14="http://schemas.microsoft.com/office/powerpoint/2010/main" val="16650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3528" y="476672"/>
            <a:ext cx="84969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DESHIDRATACION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ISOTONICA</a:t>
            </a:r>
          </a:p>
          <a:p>
            <a:pPr algn="ctr"/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Llamada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también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isonatrémica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isoosmolar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proporcional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agua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electrólitos.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ermite que se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mantenga igual la tonicidad y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osmolalidad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del plasma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 la más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frecuente de depleción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volumen que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observa en el paciente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grave.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0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332656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DESHIDARTACION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ISOTONICA</a:t>
            </a:r>
          </a:p>
          <a:p>
            <a:pPr algn="ctr"/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Sangramiento agudo.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Vómitos.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Diarreas.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Fístulas intestinales.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Cetoacidosis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diabética.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Íleo paralítico.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− Oclusiones intestinales.</a:t>
            </a:r>
          </a:p>
        </p:txBody>
      </p:sp>
    </p:spTree>
    <p:extLst>
      <p:ext uri="{BB962C8B-B14F-4D97-AF65-F5344CB8AC3E}">
        <p14:creationId xmlns:p14="http://schemas.microsoft.com/office/powerpoint/2010/main" val="25505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88640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Agua </a:t>
            </a:r>
            <a:r>
              <a:rPr lang="es-ES" sz="3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total del </a:t>
            </a:r>
            <a:r>
              <a:rPr lang="es-E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cuerpo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1- Compartimiento extracelular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agua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extra-celular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(16 % del peso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corporal en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adultos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Plasma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(4 % del peso corporal)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Líquido intersticial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(12 % del peso corporal).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2- Compartimiento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intracelular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 agua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intracelular (35 % del peso corporal en adultos)</a:t>
            </a:r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-4539" y="260648"/>
            <a:ext cx="88924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CUADRO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CLINICO</a:t>
            </a:r>
          </a:p>
          <a:p>
            <a:pPr algn="ctr"/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Aumento de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frecuencia cardiaca, caída o no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tensión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arterial, disminución de la presión venosa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central (PVC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 o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presión capilar pulmonar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Pcap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anifestaciones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sed, náuseas, tendencia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 la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obnubilación moderada, oliguria, etc.</a:t>
            </a:r>
          </a:p>
        </p:txBody>
      </p:sp>
    </p:spTree>
    <p:extLst>
      <p:ext uri="{BB962C8B-B14F-4D97-AF65-F5344CB8AC3E}">
        <p14:creationId xmlns:p14="http://schemas.microsoft.com/office/powerpoint/2010/main" val="67957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692696"/>
            <a:ext cx="874846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HIPERNATREMIA</a:t>
            </a:r>
          </a:p>
          <a:p>
            <a:pPr algn="ctr"/>
            <a:endParaRPr lang="es-ES" sz="32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Expresión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clínica del estado de </a:t>
            </a: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hiperosmolaridad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causada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por la pérdida de agua o por la ganancia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sodio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(sodio mayor de 150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/L)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06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548680"/>
            <a:ext cx="89289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algn="ctr"/>
            <a:endParaRPr lang="es-ES" sz="32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Sed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intensa sin signo del pliegue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cutáneo.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Síntomas SNC (hiperventilación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central, estado mental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alterado, náuseas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convulsiones,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nistagmo).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Síntomas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extracraneales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(Acidosis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metabólica, hiperglicemia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por resistencia periférica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insulina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mioclonos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los miembros).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5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116632"/>
            <a:ext cx="79208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EXAMENES COMPLEMNTARIOS</a:t>
            </a:r>
          </a:p>
          <a:p>
            <a:pPr algn="ctr">
              <a:lnSpc>
                <a:spcPct val="150000"/>
              </a:lnSpc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Sodio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plasmático: Está elevado, por encima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150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Glicemia: Puede estar elevada.</a:t>
            </a:r>
          </a:p>
          <a:p>
            <a:pPr algn="just">
              <a:lnSpc>
                <a:spcPct val="150000"/>
              </a:lnSpc>
            </a:pP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Osmolaridad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plasmática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: Elevada.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Cálculo de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Osmolaridad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plasmática: </a:t>
            </a:r>
          </a:p>
          <a:p>
            <a:pPr algn="just">
              <a:lnSpc>
                <a:spcPct val="150000"/>
              </a:lnSpc>
            </a:pP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mosm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= 2 (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Na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+ K) + glicemia (en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)+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urea (en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Límites de normalidad: 290 a 310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mosm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332656"/>
            <a:ext cx="87129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HIPONATREMIA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Disminución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sodio plasmático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relación con el volumen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sanguíneo circulante.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Produce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un estado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hipotonía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</a:t>
            </a: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hiposmo-laridad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plasma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Seudohiponatremia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: Condición en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 las cifras de sodio están disminuidas, pero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osmolaridad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medida resulta normal o elevada.</a:t>
            </a:r>
          </a:p>
        </p:txBody>
      </p:sp>
    </p:spTree>
    <p:extLst>
      <p:ext uri="{BB962C8B-B14F-4D97-AF65-F5344CB8AC3E}">
        <p14:creationId xmlns:p14="http://schemas.microsoft.com/office/powerpoint/2010/main" val="130766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328498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1" y="3284985"/>
            <a:ext cx="9126659" cy="359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CUADRO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CLINICO</a:t>
            </a:r>
          </a:p>
          <a:p>
            <a:pPr algn="ctr">
              <a:lnSpc>
                <a:spcPct val="150000"/>
              </a:lnSpc>
            </a:pP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Cefalea, astenia y lasitud, hipotensión postural y cuadro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lipotímico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Calambres musculares y parestesias.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 el cuadro es severo, habrá confusión mental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moderada de sodio : Astenia, enfermo apático y desinteresado, está anoréxico y cefalea pulsátil. </a:t>
            </a:r>
          </a:p>
          <a:p>
            <a:pPr algn="just">
              <a:lnSpc>
                <a:spcPct val="150000"/>
              </a:lnSpc>
            </a:pPr>
            <a:endParaRPr lang="es-ES" sz="24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9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88640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CUADRO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CLINICO CONTINUACION</a:t>
            </a:r>
          </a:p>
          <a:p>
            <a:pPr algn="ctr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manifiesta de sodio: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Síntomas </a:t>
            </a:r>
            <a:r>
              <a:rPr lang="es-ES" sz="20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ant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 y </a:t>
            </a:r>
            <a:r>
              <a:rPr lang="es-ES" sz="20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rofunda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debilidad (lasitud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 náuseas y vómitos.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Cefalea más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continua e intensa.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Signos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colapso vascular periférico: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taquicardia, pulso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débil, desvanecimiento e hipotensión postural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intensa de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sodio :Estupor y coma. Hipotonía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muscular y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arreflexia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osteotendinosa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Manifestaciones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déficits neurológicos focales y parálisis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seudobulbar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El cuadro de shock es manifiesto.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03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332656"/>
            <a:ext cx="79928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EXAMENES COMPLEMENTARIOS</a:t>
            </a:r>
          </a:p>
          <a:p>
            <a:pPr algn="ctr"/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Sodio plasmático: Está disminuido, por debajo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130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Osmolaridad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plasmática: Menor de 285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mosm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Hematócrito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: Normal o aumentado.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Urea: Está normal o aumentada, según la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intensidaddel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cuadro.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Orina: Hay ausencia de sodio en la orina. </a:t>
            </a:r>
          </a:p>
        </p:txBody>
      </p:sp>
    </p:spTree>
    <p:extLst>
      <p:ext uri="{BB962C8B-B14F-4D97-AF65-F5344CB8AC3E}">
        <p14:creationId xmlns:p14="http://schemas.microsoft.com/office/powerpoint/2010/main" val="40658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404664"/>
            <a:ext cx="8640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Algunos Autores (Tercera porción)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1- Agua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ósea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inaccesible.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2- Agua transcelular: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Líquido de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las cavidades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serosas.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Líquido de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membrana mucosa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árbol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respiratorio.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Líquido cefalorraquídeo.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Líquidos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cavitarios del ojo y otros.</a:t>
            </a:r>
          </a:p>
        </p:txBody>
      </p:sp>
    </p:spTree>
    <p:extLst>
      <p:ext uri="{BB962C8B-B14F-4D97-AF65-F5344CB8AC3E}">
        <p14:creationId xmlns:p14="http://schemas.microsoft.com/office/powerpoint/2010/main" val="248309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548680"/>
            <a:ext cx="83529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HIPERCALEMIA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32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Valor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plasmático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superior 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5,5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Clasifica como: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1. Moderada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5,5 a 6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2. Grave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la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entre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6 y 7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/L,.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Muy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grave,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superiora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7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/L. </a:t>
            </a:r>
          </a:p>
        </p:txBody>
      </p:sp>
    </p:spTree>
    <p:extLst>
      <p:ext uri="{BB962C8B-B14F-4D97-AF65-F5344CB8AC3E}">
        <p14:creationId xmlns:p14="http://schemas.microsoft.com/office/powerpoint/2010/main" val="19235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16632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</a:p>
          <a:p>
            <a:pPr algn="ctr"/>
            <a:endParaRPr lang="es-ES" sz="2800" b="1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a. Excreción renal disminuida: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Insuficiencia renal aguda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oligúrica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Insuficiencia renal aguda no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oligúrica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severa (filtrado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glomerular &lt; 10 ml/min).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Enfermedades renales tubulares distales.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Nefritis intersticial aguda, nefropatía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sicklémica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o por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plomo, rechazo del trasplante renal, reflujo y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uropatías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obstructivas, necrosis papilar, nefritis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lúpica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seudo-hiperaldosteronismo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, Addison.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8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116632"/>
            <a:ext cx="84969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</a:p>
          <a:p>
            <a:pPr algn="ctr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drogas: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Que disminuyen la acción de la aldosterona: heparina,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bloqueadores de la ECA.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Que inhiben la secreción de potasio: diuréticos (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espironolactona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amiloride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triamterene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), litio,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trimetoprim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Ambos mecanismos anteriores: AINE, ciclosporina.</a:t>
            </a:r>
          </a:p>
          <a:p>
            <a:pPr algn="just"/>
            <a:endParaRPr lang="es-E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188640"/>
            <a:ext cx="806489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CAUSAS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</a:p>
          <a:p>
            <a:pPr algn="ctr"/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b. Salida del potasio intracelular: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Acidosis, anoxia, síndromes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hiperosmolares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déficit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insulina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necrosis celular (hemólisis aguda,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transfusión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sangre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hemolizada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rabdomiólisis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quimioterapia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la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leucosis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gangrena), por drogas (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betabloqueadores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, agonistas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alfa, intoxicación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digitálica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relajantes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musculares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despolarizantes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), parálisis periódica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hipercaliémica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980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64096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</a:p>
          <a:p>
            <a:pPr algn="ctr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Carga excesiva de potasio: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Oral o intravenosa.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Sustitutos potásicos de la sal.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Penicilina G potásica.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d.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Seudohipercaliemia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Muestra de sangre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hemolizada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Trombocitosis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mayor de 800 000/mm3.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Leucocitosis mayor de 100 000/mm3.</a:t>
            </a:r>
          </a:p>
          <a:p>
            <a:pPr algn="just">
              <a:lnSpc>
                <a:spcPct val="150000"/>
              </a:lnSpc>
            </a:pPr>
            <a:endParaRPr lang="es-ES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24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404664"/>
            <a:ext cx="849694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ebilidad muscular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comienza por los miembros inferiores y se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extiende luego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los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superiores.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Trastornos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conducción cardíaca.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EKG: Ondas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 altas, estrechas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simétricas en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derivaciones precordiales,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con acortamiento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intervalo QT. </a:t>
            </a: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Prolongación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QRS y del intervalo PR,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disminuyen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amplitud las ondas P y R, se profundiza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onda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 y se deprime el segmento ST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332656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Ritmo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la unión con arritmia total, y el complejo QRS se deforma hasta quedar sustituido por una onda sinusoidal continua, que anuncia el paro cardíaco por fibrilación ventricular.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Algunos pacientes refieren disnea, por debilidad de los músculos respiratorios.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 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hipercaliemia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es severa, puede presentarse una parálisis fláccida, aunque en las de instalación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rápida han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sido notificadas manifestaciones musculares Tetánicas.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73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332656"/>
            <a:ext cx="85689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HIPOCALIEMIA</a:t>
            </a:r>
          </a:p>
          <a:p>
            <a:pPr>
              <a:lnSpc>
                <a:spcPct val="150000"/>
              </a:lnSpc>
            </a:pPr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Concentración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sérica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menor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3,5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Clasifica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como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1. Moderada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hipocaliemia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3,5 a 3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2. Grave 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hipocaliemia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3 a 2,5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Muy Grave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inferior a 2,5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mmol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/L.</a:t>
            </a:r>
          </a:p>
        </p:txBody>
      </p:sp>
    </p:spTree>
    <p:extLst>
      <p:ext uri="{BB962C8B-B14F-4D97-AF65-F5344CB8AC3E}">
        <p14:creationId xmlns:p14="http://schemas.microsoft.com/office/powerpoint/2010/main" val="20093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CAUSAS HIPOCALIEMIA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Déficit de ingestión: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Inanición o anorexia nerviosa.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Dietas de “té y tostadas”.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Alcoholismo.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Geofagia.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b. Pérdidas gastrointestinales: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Diarreas o el abuso de laxantes.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Pérdida de jugo gástrico (vómitos, aspiración continua).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Fístulas (biliar, pancreática,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yeyunal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ileal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gastrocólica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Adenoma velloso.</a:t>
            </a:r>
          </a:p>
          <a:p>
            <a:pPr>
              <a:lnSpc>
                <a:spcPct val="150000"/>
              </a:lnSpc>
            </a:pP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8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16632"/>
            <a:ext cx="871296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HIPOCALIEMIA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Tumor </a:t>
            </a:r>
            <a:r>
              <a:rPr lang="pt-BR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células insulares no secretor de insulina.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Resinas de intercambio catiónico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c. Pérdidas renales: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Administración de diuréticos y diuresis osmótica (manitol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acidosis diabética).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Drogas (salbutamol,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anfotericín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B,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carbenicilina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ticarcilina</a:t>
            </a: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cisplastino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Alcalosis metabólica (poca disponibilidad de hidrogeniones</a:t>
            </a:r>
          </a:p>
          <a:p>
            <a:pPr algn="just">
              <a:lnSpc>
                <a:spcPct val="150000"/>
              </a:lnSpc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para el intercambio catiónico).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Síndromes por aumento de corticosteroides (</a:t>
            </a:r>
            <a:r>
              <a:rPr lang="pt-BR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Cushing</a:t>
            </a:r>
            <a:r>
              <a:rPr lang="pt-BR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Conn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y terapéutica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corticosteroidea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0"/>
            <a:ext cx="873720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4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BALANCE HIDROMINERAL</a:t>
            </a: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Ingestión de Agua.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Alimentos sólidos ( 75-al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80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%).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Sustrato que se oxida, por c/100g de :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1. Grasas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107 ml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2. Carbohidratos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55 ml</a:t>
            </a: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Proteínas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41 ml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gua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endógena o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oxidación (3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5 ml/kg/día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algn="just">
              <a:lnSpc>
                <a:spcPct val="150000"/>
              </a:lnSpc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9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260648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CAUSAS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HIPOCALIEMIA</a:t>
            </a:r>
          </a:p>
          <a:p>
            <a:pPr algn="just">
              <a:lnSpc>
                <a:spcPct val="150000"/>
              </a:lnSpc>
            </a:pPr>
            <a:r>
              <a:rPr lang="es-ES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Enfermedades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renales primarias (síndrome de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Fanconi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pielonefritis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crónica, acidosis renal tubular).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Acidosis tubular renal,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Batter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Otras: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Hipersecreción de insulina. Aumenta la entrada de potasio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la célula (nutrición parenteral).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404664"/>
            <a:ext cx="864096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CAUSAS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HIPOCALIEMIA</a:t>
            </a:r>
          </a:p>
          <a:p>
            <a:pPr algn="ctr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Leucemia y tratamiento de la anemia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megaloblástica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Por la incorporación del potasio a las nuevas células que en gran cantidad irrumpen en la sangre.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Parálisis periódica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hipocaliémica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o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tirotóxica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•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Hipomagnesemia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ES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21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Alteraciones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los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músculos lisos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esqueléticos, la conducción cardíaca y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función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renal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Parálisis fláccida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los músculos esqueléticos y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falta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tono de la musculatura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lisa.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Debilidad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parálisis e insuficiencia respiratoria,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disminución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la motilidad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intestinal, que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puede llegar al íleo paralítico.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Aumenta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sensibilidad 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los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digitálicos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facilita la aparición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arritmias graves. 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1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548680"/>
            <a:ext cx="856895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CUADRO CLINICO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EKG: Depresión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segmento ST,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disminución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la amplitud e inversión de la onda T, y aparición de una onda U. Mayor amplitud de la P y prolongación del intervalo PR.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Estado poliúrico por pérdida de la capacidad de concentración de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Orina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Produce una alcalosis metabólica por redistribución de los hidrogeniones hacia las células, para ocupar el lugar del potasio, en virtud de la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electroneutralidad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de los compartimientos.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6568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23728" y="1772816"/>
            <a:ext cx="5000216" cy="132343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GRACIAS</a:t>
            </a:r>
            <a:endParaRPr lang="es-ES" sz="8000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931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0"/>
            <a:ext cx="856895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INGRESOS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--</a:t>
            </a: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POR LA VIA ENTERAL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Por boca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Por sonda </a:t>
            </a:r>
            <a:r>
              <a:rPr lang="es-MX" alt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nasogastrica</a:t>
            </a:r>
            <a:endParaRPr lang="es-MX" alt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MX" alt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Gastrostomia</a:t>
            </a:r>
            <a:endParaRPr lang="es-MX" alt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MX" alt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Yeyunostomia</a:t>
            </a:r>
            <a:endParaRPr lang="es-MX" alt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Rectal</a:t>
            </a:r>
            <a:endParaRPr lang="en-US" alt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en-US" alt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332656"/>
            <a:ext cx="8496944" cy="561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8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--</a:t>
            </a: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POR VIA PARENTERAL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</a:t>
            </a:r>
            <a:r>
              <a:rPr lang="es-MX" alt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Intraosea</a:t>
            </a:r>
            <a:endParaRPr lang="es-MX" alt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Endovenosa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--</a:t>
            </a: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OTRAS VIAS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Diálisis peritoneal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s-MX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  Agua endógena</a:t>
            </a:r>
            <a:endParaRPr lang="en-US" alt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1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260648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EGRESOS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Eliminación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diaria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orina (1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500 ml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 1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ml/kg/h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Perspiración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insensible, 900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en forma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vapor de agua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(12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14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ml/kg): 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1. Piel 500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ml 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2. Pulmones 400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ml </a:t>
            </a: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Fiebre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c/°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 de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temp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mayor 37°C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 se mantenga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elevado por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24 h, incrementa las pérdidas en 150 ml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alt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Aumentar </a:t>
            </a:r>
            <a:r>
              <a:rPr lang="es-ES" alt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13% de las perdidas insensibles calculadas por cada grado por encima de 37ºC por </a:t>
            </a:r>
            <a:r>
              <a:rPr lang="es-ES" alt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día.</a:t>
            </a:r>
            <a:endParaRPr lang="es-ES" alt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117693"/>
            <a:ext cx="856895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DEPENDENCIA DE LA PRESENCIA DE POLIPNEA:</a:t>
            </a:r>
          </a:p>
          <a:p>
            <a:pPr>
              <a:spcBef>
                <a:spcPct val="50000"/>
              </a:spcBef>
            </a:pPr>
            <a:endParaRPr lang="es-ES" altLang="es-ES" sz="2800" b="1" dirty="0" smtClean="0">
              <a:latin typeface="Arial Rounded MT Bold" panose="020F07040305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F.R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ENTRE 20 --- 28/min                0.2 </a:t>
            </a: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ml/Kg/día</a:t>
            </a:r>
          </a:p>
          <a:p>
            <a:pPr>
              <a:spcBef>
                <a:spcPct val="50000"/>
              </a:spcBef>
            </a:pP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F.R. ENTRE 28 --- 36/min                0.3  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ml/Kg/día</a:t>
            </a:r>
          </a:p>
          <a:p>
            <a:pPr>
              <a:spcBef>
                <a:spcPct val="50000"/>
              </a:spcBef>
            </a:pP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F.R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ENTRE </a:t>
            </a: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36 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--- 44/min                0.4  ml/Kg/día</a:t>
            </a:r>
          </a:p>
          <a:p>
            <a:pPr>
              <a:spcBef>
                <a:spcPct val="50000"/>
              </a:spcBef>
            </a:pP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F.R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</a:t>
            </a: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MAS 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 ---44/min               </a:t>
            </a:r>
            <a:r>
              <a:rPr lang="es-ES" alt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    </a:t>
            </a:r>
            <a:r>
              <a:rPr lang="es-ES" alt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0.5  ml/Kg/día</a:t>
            </a:r>
          </a:p>
        </p:txBody>
      </p:sp>
    </p:spTree>
    <p:extLst>
      <p:ext uri="{BB962C8B-B14F-4D97-AF65-F5344CB8AC3E}">
        <p14:creationId xmlns:p14="http://schemas.microsoft.com/office/powerpoint/2010/main" val="72116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3434</TotalTime>
  <Words>2459</Words>
  <Application>Microsoft Office PowerPoint</Application>
  <PresentationFormat>Presentación en pantalla (4:3)</PresentationFormat>
  <Paragraphs>336</Paragraphs>
  <Slides>54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9" baseType="lpstr">
      <vt:lpstr>Arial</vt:lpstr>
      <vt:lpstr>Arial Narrow</vt:lpstr>
      <vt:lpstr>Arial Rounded MT Bold</vt:lpstr>
      <vt:lpstr>Calibri</vt:lpstr>
      <vt:lpstr>Horizonte</vt:lpstr>
      <vt:lpstr>       TRASTORNOS HIDROELECTROLITICO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Heiliz</dc:creator>
  <cp:lastModifiedBy>HLHH</cp:lastModifiedBy>
  <cp:revision>278</cp:revision>
  <dcterms:created xsi:type="dcterms:W3CDTF">2013-01-23T17:44:36Z</dcterms:created>
  <dcterms:modified xsi:type="dcterms:W3CDTF">2017-12-06T21:26:27Z</dcterms:modified>
</cp:coreProperties>
</file>