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0" r:id="rId4"/>
    <p:sldId id="275" r:id="rId5"/>
    <p:sldId id="271" r:id="rId6"/>
    <p:sldId id="269" r:id="rId7"/>
    <p:sldId id="268" r:id="rId8"/>
    <p:sldId id="276" r:id="rId9"/>
    <p:sldId id="264" r:id="rId10"/>
    <p:sldId id="273" r:id="rId11"/>
    <p:sldId id="265" r:id="rId12"/>
    <p:sldId id="266" r:id="rId13"/>
    <p:sldId id="261" r:id="rId14"/>
    <p:sldId id="262" r:id="rId15"/>
    <p:sldId id="267" r:id="rId16"/>
    <p:sldId id="260" r:id="rId17"/>
    <p:sldId id="25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22-08-01T11:19:08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21590 9377,'-31'0,"-1"0,0 0,-1 0,33 0,-64 0,64 0,-32 0,32 0,-65 0,33 0,1 0,-34 0,33 0,-65 0,1 0,0 0,-1 0,-32 0,34 0,30 0,1 0,-1 0,2 0,31 0,0 0,-1 0,-31 0,31 0,1 0,-32 0,0 0,32 0,-32 0,-1 0,-32 0,65 0,1 0,-33 0,-1 0,-32 0,-63 0,-65 0,0 0,1 0,62 0,-30 0,-32 0,62 0,33 0,34 0,-67 0,98 0,1 0,-2 0,1 0,-33 0,1 0,0 0,-1 0,0 0,34 0,-34 0,33 0,-33 0,66 0,-34 0,1 0,-1 0,33 0,32 0,-32 74,0-74,1 0,-2 75,1-75,0 38,-65 37,33 0,0-37,32 35,0-73,32 76,-32-39,-1 39,1-1,32-37,0-1,-32 75,32 0,0-36,-32-1,32-1,0 39,-65 75,65-114,0 38,0 1,0 0,0 74,0-74,0 36,0 39,0-75,0 73,0-35,0-40,0-35,0 74,0-1,65 2,-33-38,0-38,0 36,33 40,-1-38,-64-40,31 40,34-37,-33 36,0-38,33 1,-1-37,0 75,0-75,1 73,31-36,-31 1,-34-1,66 0,-33-1,33-37,31 39,-64-1,33-75,0 38,-34-1,98 39,-64-40,63 1,-31-37,-34 38,-30 0,32-38,0 0,-2 0,34 0,-64 37,-2-37,34 0,-33 0,33 0,-2 0,2 0,32 38,-33-1,33-37,-65 0,1 0,30 0,2 0,-65 0,33 0,-1 38,-33-38,1 0,1 0,31 0,-32 38,65-1,-65-37,32 0,0 36,33-36,0 0,-65 0,31 0,2 0,-1 0,1 38,63 0,-32-38,1 37,63-37,-31 38,-1-38,33 38,-32-1,-33-37,65 38,-64-38,30 37,2-37,-33 0,1 0,32 0,-34 0,67 0,-66 0,32 0,1 0,-1 0,-31 0,32 0,-33 0,0 0,-64 0,33 0,-1 0,1 0,-2 0,34 0,32 0,-34 0,34 0,0 0,31 0,1 0,-33 0,66 0,-2 0,-31 0,64 0,-33 0,-31 0,64 0,-33 0,-63 0,32 0,-1 0,2 0,30 0,-31 0,32 0,-1 0,1 0,-33 0,66 0,-98 0,98 0,-66 0,-31 0,63 0,-63 0,95 0,-31-37,33-1,-34 38,1 0,64-37,-32-1,-64 0,-1 1,32-39,2 3,-2-40,-63 75,31 1,33-39,-96 3,96-3,-97 1,0 75,1-75,-65 37,65 0,30 1,-62-37,-1 36,1 38,30-75,-30 38,-1-39,33 39,-1-1,97-36,-33-1,-31 37,31-37,34-38,-67 39,35-38,-1-1,-33 75,-31-73,-1 73,64 0,-95-37,32 38,30-39,-30 1,-32 39,30-39,2-1,-33 39,1-39,30 76,-30-75,-1 39,33-39,-32 0,-2 37,34-37,-33 37,1-36,-2-1,1 37,-64-37,33 37,-33-37,0 38,0 0,0 0,0 37,0-38,0 1,0-39,-33 76,-62-113,63 76,-97-75,32-1,1 1,-33 0,-95-76,30 75,2 2,-32-2,30 38,-95-38,65 39,-2-1,1 37,33 0,-34 1,2-1,-33-37,-32 39,-65 36,98 0,-66-75,-64 75,33 0,-1 0,65 0,-64 0,-1-38,65 38,-64 0,31 0,33 0,-32 0,0 0,0 0,-1 0,-31 0,-1 0,65 0,-32 0,63 0,1 0,-64 0,96 0,1 0,-2 0,1 0,64 0,33 0,-65 0,65 0,-33-38,-31 1,63-1,-64 0,64-37,2 37,30 2,0 36,65-37,-96-39,64 76,-1-37,0-1,2 1,-1 37,31-38,1 0,0 38,0-37,-1 37,33-36,-32 36,32 0,-32 0,32 0,-63-38,30 38,1 0,-65-38,65 38,0-37,-31-1,30 38,1 0,-32 0,31 0,1 0,32 0,-32 0,32 0,-32 0,-1 0,33 0,-32 0,32 0,-63 0,63 0,-32 0,32 0,-33 0,1 38,32-38,-32 0,0 0,32 37,-33-37,1 0,32 0,-32 0,32 0,-31 0,-1 0,32 0,-33 0,33 0,-32 0,32 0,-32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7736-B6CF-4DE0-8D1A-2A85397AD5A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D335-A33E-4D12-AB99-8E8FE8F657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Comienza con la idea y el planteamiento del problema y termina con el método que incluye el tipo de estudio clínico y el diseño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335-A33E-4D12-AB99-8E8FE8F657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7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1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56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41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9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24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30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20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58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0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91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73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456F-A4A5-4E8F-AD31-16A0A95AF258}" type="datetimeFigureOut">
              <a:rPr lang="es-ES" smtClean="0"/>
              <a:t>02/08/2022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8046-7C04-455A-9683-2136241B71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56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t&amp;rct=j&amp;q=&amp;esrc=s&amp;source=web&amp;cd=&amp;cad=rja&amp;uact=8&amp;ved=2ahUKEwjmltO9lab5AhUYmYQIHXxqCG4QFnoECAsQAQ&amp;url=https://dialnet.unirioja.es/descarga/articulo/8290910.pdf&amp;usg=AOvVaw3wstNiOumMo8h3eLS4x9f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" y="231810"/>
            <a:ext cx="5687980" cy="255493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7141" y="3461295"/>
            <a:ext cx="10425500" cy="1364306"/>
          </a:xfrm>
        </p:spPr>
        <p:txBody>
          <a:bodyPr>
            <a:normAutofit fontScale="90000"/>
          </a:bodyPr>
          <a:lstStyle/>
          <a:p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intensiva y emergencias, </a:t>
            </a: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 del líquido cefalorraquídeo e investigación clínica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82497"/>
            <a:ext cx="6686843" cy="965496"/>
          </a:xfrm>
        </p:spPr>
        <p:txBody>
          <a:bodyPr/>
          <a:lstStyle/>
          <a:p>
            <a:r>
              <a:rPr lang="es-ES" dirty="0" smtClean="0"/>
              <a:t>Dra C. Natascha Mezquia de Pedro</a:t>
            </a:r>
          </a:p>
          <a:p>
            <a:r>
              <a:rPr lang="es-ES" dirty="0" smtClean="0"/>
              <a:t>Profesora titular.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1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" y="384669"/>
            <a:ext cx="4220513" cy="4400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7" name="Grupo 6"/>
          <p:cNvGrpSpPr/>
          <p:nvPr/>
        </p:nvGrpSpPr>
        <p:grpSpPr>
          <a:xfrm>
            <a:off x="4915056" y="508026"/>
            <a:ext cx="6872210" cy="5483980"/>
            <a:chOff x="4946753" y="717888"/>
            <a:chExt cx="6872210" cy="548398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t="18355"/>
            <a:stretch/>
          </p:blipFill>
          <p:spPr>
            <a:xfrm>
              <a:off x="6640642" y="717888"/>
              <a:ext cx="5178321" cy="3239515"/>
            </a:xfrm>
            <a:prstGeom prst="rect">
              <a:avLst/>
            </a:prstGeom>
            <a:ln w="76200">
              <a:solidFill>
                <a:schemeClr val="accent1"/>
              </a:solidFill>
            </a:ln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2803"/>
            <a:stretch/>
          </p:blipFill>
          <p:spPr>
            <a:xfrm>
              <a:off x="4946753" y="3368571"/>
              <a:ext cx="5306518" cy="2833297"/>
            </a:xfrm>
            <a:prstGeom prst="rect">
              <a:avLst/>
            </a:prstGeom>
            <a:ln w="762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986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0094" y="317288"/>
            <a:ext cx="110081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Indicaciones para el estudio diagnóstico del líquido cefalorraquídeo </a:t>
            </a:r>
          </a:p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medicina intensiva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6424" y="1918588"/>
            <a:ext cx="263405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Infección del SNC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6424" y="2816269"/>
            <a:ext cx="582082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neurológicas inflamatorias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54185" y="1713189"/>
            <a:ext cx="32848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Encefalitis autoinmune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54185" y="2267187"/>
            <a:ext cx="392090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Mielitis transversa aguda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79295" y="2821185"/>
            <a:ext cx="391806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de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Guillain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-Barré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08323" y="3383948"/>
            <a:ext cx="386676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Vasculitis primaria del SNC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6424" y="5221845"/>
            <a:ext cx="390363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Hemorragia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subaracnoidea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6424" y="6122176"/>
            <a:ext cx="393409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Metástasis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leptomeníngeas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6424" y="4065223"/>
            <a:ext cx="7805342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 degenerativas y provocadas por priones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22" y="5069366"/>
            <a:ext cx="3028950" cy="15144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93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br15257k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1920" r="20119" b="42668"/>
          <a:stretch/>
        </p:blipFill>
        <p:spPr>
          <a:xfrm>
            <a:off x="369779" y="921769"/>
            <a:ext cx="5514827" cy="23658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 descr="Empleo del Reibergrama en manifestaciones neurológicas del dengue - Dialnet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8655" r="32499" b="45274"/>
          <a:stretch/>
        </p:blipFill>
        <p:spPr>
          <a:xfrm>
            <a:off x="369779" y="3770140"/>
            <a:ext cx="5514827" cy="25810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uadroTexto 5"/>
          <p:cNvSpPr txBox="1"/>
          <p:nvPr/>
        </p:nvSpPr>
        <p:spPr>
          <a:xfrm>
            <a:off x="5050831" y="22887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clínicos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Manifestaciones neurológicas durante la infección por el virus del dengue - v18n4a08.pdf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26680" r="24538" b="21099"/>
          <a:stretch/>
        </p:blipFill>
        <p:spPr>
          <a:xfrm>
            <a:off x="6668086" y="1266092"/>
            <a:ext cx="5303520" cy="47408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30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50831" y="22887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clínicos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6" y="2467429"/>
            <a:ext cx="3301088" cy="23849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825" y="2467428"/>
            <a:ext cx="3334541" cy="239774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87064" y="4688947"/>
            <a:ext cx="4904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Lesiones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hiperintensas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T2 en lóbulos frontales y temporales izquierdos, occipital derecho e hipocampo bilateral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7798" y="4779906"/>
            <a:ext cx="4049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TAC de cráneo normal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4986" y="752090"/>
            <a:ext cx="11251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años, fiebre asociada con cefalea, visión borrosa, fotofobia. Examen físico neurológico: rigidez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nucal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anisocoria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derecha,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paresia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tercer par del mismo lado y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hemiparesia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contralateral, rigidez de descerebración, reflejo cutáneo plantar en extensión positivo y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clonus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bilateral. Ingreso en UCI.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100732" y="2717101"/>
            <a:ext cx="3207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citoquímico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del LCR: leucocitos 317 x mm³, P-26 %, L-74 %, glicemia-2,8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/L, PT-214 mg%.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54986" y="5943991"/>
            <a:ext cx="5957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Encefalitis por herpes virus tipo 6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3226" y="895605"/>
            <a:ext cx="119683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69 años, dos meses previos postración y temblor; ingresa con confusión, 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desorientación, temblor de reposo, evolución con deterioro neurológico y aparición de </a:t>
            </a:r>
          </a:p>
          <a:p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mioclonías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traslado a UCI, uso de ventilación mecánica.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440784" y="2654292"/>
            <a:ext cx="6195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Líquido cefalorraquídeo normal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estéril. 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estudio posterior positividad de la proteína 14-3-3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6" y="2391508"/>
            <a:ext cx="2862942" cy="194134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50831" y="22887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clínicos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40439" y="5699290"/>
            <a:ext cx="7823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nfermedad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priónica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encefalopatía espongiforme: 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 de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Creutzfeldt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-Jakob esporádica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6015" y="4508238"/>
            <a:ext cx="7497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Áreas difusas 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hiperintensas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la sustancia blanca subcortical,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periventricular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bihemisférica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cerebelosa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 afectación de los núcleos caudados y lenticulares.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0471"/>
          <a:stretch/>
        </p:blipFill>
        <p:spPr>
          <a:xfrm>
            <a:off x="10508105" y="3479538"/>
            <a:ext cx="1574909" cy="18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9" y="742517"/>
            <a:ext cx="3469077" cy="32355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ángulo 4"/>
          <p:cNvSpPr/>
          <p:nvPr/>
        </p:nvSpPr>
        <p:spPr>
          <a:xfrm>
            <a:off x="4225504" y="1135660"/>
            <a:ext cx="77197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Observación y concepción de modelos y teorías para generar nuevos conocimiento</a:t>
            </a:r>
            <a:r>
              <a:rPr lang="es-E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 de personas, datos o muestras de tejido</a:t>
            </a:r>
            <a:endParaRPr lang="es-E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83374" y="239483"/>
            <a:ext cx="431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 clínica</a:t>
            </a:r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4873" y="4918392"/>
            <a:ext cx="3699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estudios clínicos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493660" y="4777121"/>
            <a:ext cx="1929374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493660" y="4119633"/>
            <a:ext cx="1944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493660" y="3518492"/>
            <a:ext cx="7532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Prevalencia, incidencia o descripción de situación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529246" y="5493471"/>
            <a:ext cx="1858201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93660" y="3183351"/>
            <a:ext cx="4540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Causalidad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etiología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incipios_basicos_inv_clin.pdf - Sumatra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21205" r="16461" b="29311"/>
          <a:stretch/>
        </p:blipFill>
        <p:spPr>
          <a:xfrm>
            <a:off x="1674056" y="3310191"/>
            <a:ext cx="8651630" cy="3305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91" y="6249128"/>
            <a:ext cx="7304496" cy="540068"/>
          </a:xfrm>
          <a:prstGeom prst="rect">
            <a:avLst/>
          </a:prstGeom>
        </p:spPr>
      </p:pic>
      <p:pic>
        <p:nvPicPr>
          <p:cNvPr id="6" name="Imagen 5" descr="principios_basicos_inv_clin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25206" r="11731" b="33733"/>
          <a:stretch/>
        </p:blipFill>
        <p:spPr>
          <a:xfrm>
            <a:off x="1329396" y="283789"/>
            <a:ext cx="9340949" cy="2148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512" y="2604957"/>
            <a:ext cx="8820153" cy="5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-s2.0-S0716864019300082-main.pdf - [Planificación y factibilidad de un proyecto de investigación clínica] - Sumatra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t="16783" r="5962" b="43841"/>
          <a:stretch/>
        </p:blipFill>
        <p:spPr>
          <a:xfrm>
            <a:off x="424719" y="508514"/>
            <a:ext cx="11252617" cy="26165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ángulo 1"/>
          <p:cNvSpPr/>
          <p:nvPr/>
        </p:nvSpPr>
        <p:spPr>
          <a:xfrm>
            <a:off x="424720" y="4054441"/>
            <a:ext cx="11252617" cy="1754326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atin typeface="Arial" panose="020B0604020202020204" pitchFamily="34" charset="0"/>
              </a:rPr>
              <a:t>Proceso </a:t>
            </a:r>
            <a:r>
              <a:rPr lang="es-ES" sz="2400" dirty="0">
                <a:latin typeface="Arial" panose="020B0604020202020204" pitchFamily="34" charset="0"/>
              </a:rPr>
              <a:t>ordenado en </a:t>
            </a:r>
            <a:r>
              <a:rPr lang="es-ES" sz="2400" dirty="0" smtClean="0">
                <a:latin typeface="Arial" panose="020B0604020202020204" pitchFamily="34" charset="0"/>
              </a:rPr>
              <a:t>etapas,</a:t>
            </a:r>
            <a:r>
              <a:rPr lang="es-ES" sz="2400" dirty="0" smtClean="0"/>
              <a:t> </a:t>
            </a:r>
            <a:r>
              <a:rPr lang="es-ES" sz="2400" dirty="0" smtClean="0">
                <a:latin typeface="Arial" panose="020B0604020202020204" pitchFamily="34" charset="0"/>
              </a:rPr>
              <a:t>definiéndose </a:t>
            </a:r>
            <a:r>
              <a:rPr lang="es-ES" sz="2400" dirty="0">
                <a:latin typeface="Arial" panose="020B0604020202020204" pitchFamily="34" charset="0"/>
              </a:rPr>
              <a:t>objetivos para cada una y los medios que </a:t>
            </a:r>
            <a:r>
              <a:rPr lang="es-ES" sz="2400" dirty="0" smtClean="0">
                <a:latin typeface="Arial" panose="020B0604020202020204" pitchFamily="34" charset="0"/>
              </a:rPr>
              <a:t>se</a:t>
            </a:r>
            <a:r>
              <a:rPr lang="es-ES" sz="2400" dirty="0" smtClean="0"/>
              <a:t> </a:t>
            </a:r>
            <a:r>
              <a:rPr lang="es-ES" sz="2400" dirty="0" smtClean="0">
                <a:latin typeface="Arial" panose="020B0604020202020204" pitchFamily="34" charset="0"/>
              </a:rPr>
              <a:t>necesitan </a:t>
            </a:r>
            <a:r>
              <a:rPr lang="es-ES" sz="2400" dirty="0">
                <a:latin typeface="Arial" panose="020B0604020202020204" pitchFamily="34" charset="0"/>
              </a:rPr>
              <a:t>para llevar a cabo las acciones necesarias con el </a:t>
            </a:r>
            <a:r>
              <a:rPr lang="es-ES" sz="2400" dirty="0" smtClean="0">
                <a:latin typeface="Arial" panose="020B0604020202020204" pitchFamily="34" charset="0"/>
              </a:rPr>
              <a:t>fin</a:t>
            </a:r>
            <a:r>
              <a:rPr lang="es-ES" sz="2400" dirty="0" smtClean="0"/>
              <a:t> </a:t>
            </a:r>
            <a:r>
              <a:rPr lang="es-ES" sz="2400" dirty="0" smtClean="0">
                <a:latin typeface="Arial" panose="020B0604020202020204" pitchFamily="34" charset="0"/>
              </a:rPr>
              <a:t>de </a:t>
            </a:r>
            <a:r>
              <a:rPr lang="es-ES" sz="2400" dirty="0">
                <a:latin typeface="Arial" panose="020B0604020202020204" pitchFamily="34" charset="0"/>
              </a:rPr>
              <a:t>alcanzar los objetivos deseados.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42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9" y="999880"/>
            <a:ext cx="3046828" cy="3677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CuadroTexto 6"/>
          <p:cNvSpPr txBox="1"/>
          <p:nvPr/>
        </p:nvSpPr>
        <p:spPr>
          <a:xfrm>
            <a:off x="7160455" y="379826"/>
            <a:ext cx="1922321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42006" y="1139482"/>
            <a:ext cx="8314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Exponer la importancia de la  especialidad Medicina intensiva y emergencias en el diagnóstico y manejo de las enfermedades neurológicas.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Mostrar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valor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estudio del líquido cefalorraquídeo en el diagnóstico de enfermedades neurológicas en el contexto de la Medicina intensiva y emergencias.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Revelar espacios para la investigación clínica en Medicina intensiva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emergencias.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666686" y="2351571"/>
            <a:ext cx="5261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clínica, con áreas de atención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adultos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pediátrica.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25738" y="4277034"/>
            <a:ext cx="11302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sistencia continuada y progresiva al paciente con urgencias o emergencias de cualquier origen, paciente grave o críticamente enfermo, que transita por los diferentes escenarios de la red asistencial, donde el especialista dedica todo su tiempo al tratamiento altamente especializado y en el momento oportuno.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25738" y="351468"/>
            <a:ext cx="4220004" cy="3556856"/>
            <a:chOff x="263618" y="1575582"/>
            <a:chExt cx="4781008" cy="441725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3618" y="1575582"/>
              <a:ext cx="4781008" cy="44172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72" t="5141" r="15807" b="19803"/>
            <a:stretch/>
          </p:blipFill>
          <p:spPr>
            <a:xfrm>
              <a:off x="530942" y="4381103"/>
              <a:ext cx="1445342" cy="14208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freezing" dir="t"/>
            </a:scene3d>
          </p:spPr>
        </p:pic>
      </p:grpSp>
      <p:sp>
        <p:nvSpPr>
          <p:cNvPr id="4" name="CuadroTexto 3"/>
          <p:cNvSpPr txBox="1"/>
          <p:nvPr/>
        </p:nvSpPr>
        <p:spPr>
          <a:xfrm>
            <a:off x="5198854" y="799283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Medicina Intensiva y Emergencia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820" t="15511" r="11158" b="14193"/>
          <a:stretch/>
        </p:blipFill>
        <p:spPr>
          <a:xfrm>
            <a:off x="1528996" y="689548"/>
            <a:ext cx="8229601" cy="33877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8" name="Grupo 7"/>
          <p:cNvGrpSpPr/>
          <p:nvPr/>
        </p:nvGrpSpPr>
        <p:grpSpPr>
          <a:xfrm>
            <a:off x="661909" y="4766871"/>
            <a:ext cx="10519492" cy="1693889"/>
            <a:chOff x="646919" y="794591"/>
            <a:chExt cx="10519492" cy="235183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17835" t="41299"/>
            <a:stretch/>
          </p:blipFill>
          <p:spPr>
            <a:xfrm>
              <a:off x="3477720" y="1183582"/>
              <a:ext cx="7300208" cy="1184863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750589" y="794591"/>
              <a:ext cx="10415822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Casas Rodríguez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J Roberto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Zambrano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Córdova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J;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Vélez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Muentes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JR; Vera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Pinargote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46919" y="2315430"/>
              <a:ext cx="103060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Recimundo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2021; 5:172-178.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Disponible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en URL: </a:t>
              </a:r>
              <a:r>
                <a:rPr lang="es-ES" sz="2400" i="1" dirty="0" smtClean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https</a:t>
              </a:r>
              <a:r>
                <a:rPr lang="es-ES" sz="2400" i="1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://dialnet.unirioja.es</a:t>
              </a:r>
              <a:endParaRPr lang="es-E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8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l Libro de los Reyes - PDF Free Downloa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56681" r="32500"/>
          <a:stretch/>
        </p:blipFill>
        <p:spPr>
          <a:xfrm>
            <a:off x="275771" y="3068694"/>
            <a:ext cx="3657600" cy="2894081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agen 4" descr="El Libro de los Reyes - PDF Free Download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57124" r="34166"/>
          <a:stretch/>
        </p:blipFill>
        <p:spPr>
          <a:xfrm>
            <a:off x="275771" y="629497"/>
            <a:ext cx="3657600" cy="134982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ángulo 5"/>
          <p:cNvSpPr/>
          <p:nvPr/>
        </p:nvSpPr>
        <p:spPr>
          <a:xfrm>
            <a:off x="5194007" y="7986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Etapa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primaria: desde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inicios de la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civilización humana.</a:t>
            </a:r>
            <a:endParaRPr lang="es-E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94007" y="252498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Etapa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Secundaria: desde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descubrimiento de la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Anestesia Quirúrgica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mediados de 1840, hasta la Epidemia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Poliomielitis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1952 en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Copenhagen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-Dinamarca.</a:t>
            </a:r>
            <a:endParaRPr lang="es-E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94007" y="498997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Etapa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terciaria: desde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año 1952 hasta nuestros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días.</a:t>
            </a:r>
            <a:endParaRPr lang="es-E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tacha\Desktop\MIE\historia de la medicina intensiva\fotos\fidel-en-el-hospital-salvador-alle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47" y="500041"/>
            <a:ext cx="5345823" cy="55721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5 Rectángulo"/>
          <p:cNvSpPr/>
          <p:nvPr/>
        </p:nvSpPr>
        <p:spPr>
          <a:xfrm>
            <a:off x="6403098" y="1085521"/>
            <a:ext cx="4714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i="1" dirty="0" smtClean="0">
                <a:latin typeface="Arial" pitchFamily="34" charset="0"/>
                <a:cs typeface="Arial" pitchFamily="34" charset="0"/>
              </a:rPr>
              <a:t>“la posibilidad de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prolongar la vida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durante cuarenta días mediante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respiración artificial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, la posibilidad de prolongar la vida en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condiciones biológicas muy difíciles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mediante una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atención intensiva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, con el empleo de técnicos y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equipos modernos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, y todo lo que esta lucha demostró, sin duda que </a:t>
            </a:r>
            <a:r>
              <a:rPr lang="es-E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habrá de ser útil en el futuro a innumerables personas.”</a:t>
            </a:r>
            <a:endParaRPr lang="es-E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Dr. Fidel Castro Ruz, agosto de 1969 </a:t>
            </a:r>
          </a:p>
          <a:p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Honras fúnebres del Comandante René Vallejo.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odelo del especialista en medi - Veliz Martinez, Pedro Luis.pdf - [Modelo del especialista en medicina intensiva y emergencias por competencias profesionales] - Sumatra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8257" r="15077" b="2472"/>
          <a:stretch/>
        </p:blipFill>
        <p:spPr>
          <a:xfrm>
            <a:off x="545736" y="683958"/>
            <a:ext cx="6091311" cy="5295928"/>
          </a:xfrm>
          <a:prstGeom prst="rect">
            <a:avLst/>
          </a:prstGeom>
        </p:spPr>
      </p:pic>
      <p:pic>
        <p:nvPicPr>
          <p:cNvPr id="3" name="Picture 4" descr="C:\Users\natacha\Desktop\MIE\historia de la medicina intensiva\fotos\101_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37047" y="683958"/>
            <a:ext cx="5286412" cy="56283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134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1147" y="5552158"/>
            <a:ext cx="1096617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Gopalan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Pershad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S. Decision-making in ICU - A systematic review of factors considered important by ICU clinician decision makers with regard to ICU triage decisions. J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Care. 2019 Apr;50:99-110.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695740"/>
            <a:ext cx="7911548" cy="44924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53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1500" t="21596" b="4406"/>
          <a:stretch/>
        </p:blipFill>
        <p:spPr>
          <a:xfrm>
            <a:off x="3657600" y="4084121"/>
            <a:ext cx="7937369" cy="2488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/>
              <p14:cNvContentPartPr/>
              <p14:nvPr/>
            </p14:nvContentPartPr>
            <p14:xfrm>
              <a:off x="3924847" y="4197244"/>
              <a:ext cx="7820024" cy="2375245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5487" y="4187884"/>
                <a:ext cx="7838744" cy="239396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83" y="511926"/>
            <a:ext cx="7534275" cy="3495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881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660</Words>
  <Application>Microsoft Office PowerPoint</Application>
  <PresentationFormat>Panorámica</PresentationFormat>
  <Paragraphs>59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Medicina intensiva y emergencias, estudio del líquido cefalorraquídeo e investigación clínica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investigación clínica, la Medicina intensiva y el estudio del líquido cefalorraquídeo.</dc:title>
  <dc:creator>Informática</dc:creator>
  <cp:lastModifiedBy>Natascha</cp:lastModifiedBy>
  <cp:revision>49</cp:revision>
  <dcterms:created xsi:type="dcterms:W3CDTF">2019-07-22T16:38:36Z</dcterms:created>
  <dcterms:modified xsi:type="dcterms:W3CDTF">2022-08-02T07:15:21Z</dcterms:modified>
</cp:coreProperties>
</file>