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86" r:id="rId4"/>
    <p:sldId id="287" r:id="rId5"/>
    <p:sldId id="289" r:id="rId6"/>
    <p:sldId id="290" r:id="rId7"/>
    <p:sldId id="288" r:id="rId8"/>
    <p:sldId id="260" r:id="rId9"/>
    <p:sldId id="261" r:id="rId10"/>
    <p:sldId id="262" r:id="rId11"/>
    <p:sldId id="269" r:id="rId12"/>
    <p:sldId id="270" r:id="rId13"/>
    <p:sldId id="271" r:id="rId14"/>
    <p:sldId id="28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91" autoAdjust="0"/>
    <p:restoredTop sz="94660"/>
  </p:normalViewPr>
  <p:slideViewPr>
    <p:cSldViewPr snapToGrid="0">
      <p:cViewPr varScale="1">
        <p:scale>
          <a:sx n="33" d="100"/>
          <a:sy n="33" d="100"/>
        </p:scale>
        <p:origin x="5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B2BD-BC55-466F-B0A3-F3B408A02525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FDDBF-5A22-41C4-B04C-7B4549F9CD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28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Implica compromisos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DDBF-5A22-41C4-B04C-7B4549F9CD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1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DDBF-5A22-41C4-B04C-7B4549F9CD2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72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AA77-C8A5-4EF5-8C0F-8559831A2B22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D47-A63B-4006-8D60-0FA305E21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85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AA77-C8A5-4EF5-8C0F-8559831A2B22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D47-A63B-4006-8D60-0FA305E21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70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AA77-C8A5-4EF5-8C0F-8559831A2B22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D47-A63B-4006-8D60-0FA305E21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AA77-C8A5-4EF5-8C0F-8559831A2B22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D47-A63B-4006-8D60-0FA305E21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91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AA77-C8A5-4EF5-8C0F-8559831A2B22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D47-A63B-4006-8D60-0FA305E21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74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AA77-C8A5-4EF5-8C0F-8559831A2B22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D47-A63B-4006-8D60-0FA305E21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56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AA77-C8A5-4EF5-8C0F-8559831A2B22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D47-A63B-4006-8D60-0FA305E21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86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AA77-C8A5-4EF5-8C0F-8559831A2B22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D47-A63B-4006-8D60-0FA305E21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64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AA77-C8A5-4EF5-8C0F-8559831A2B22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D47-A63B-4006-8D60-0FA305E21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22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AA77-C8A5-4EF5-8C0F-8559831A2B22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D47-A63B-4006-8D60-0FA305E21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55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AA77-C8A5-4EF5-8C0F-8559831A2B22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3D47-A63B-4006-8D60-0FA305E21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5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AA77-C8A5-4EF5-8C0F-8559831A2B22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53D47-A63B-4006-8D60-0FA305E21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95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218364"/>
            <a:ext cx="10413241" cy="59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1964" y="1771034"/>
            <a:ext cx="6931925" cy="435133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Socializa los resultados de la investigación en sus diferentes modalidades.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 los resultados de las investigaciones científicas en el mejoramiento de su labor asistencial, así como para la obtención de categorías científicas e investigativas superiores.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 actividades científicas e investigativas de su especialidad.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 en la ejecución de ensayos clínicos.</a:t>
            </a:r>
          </a:p>
          <a:p>
            <a:pPr algn="just"/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038061" y="3850"/>
            <a:ext cx="6359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Medicina Intensiva y Emergencias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1947780"/>
            <a:ext cx="4189862" cy="363415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77673" y="5289858"/>
            <a:ext cx="445429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6143625" y="6563993"/>
            <a:ext cx="7129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Roca J. Competencias profesionales para la atención al paciente crítico: Más allá de las especialidades.2021</a:t>
            </a:r>
            <a:endParaRPr lang="es-E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5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9801" y="5657850"/>
            <a:ext cx="3831575" cy="1325563"/>
          </a:xfrm>
        </p:spPr>
        <p:txBody>
          <a:bodyPr/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Reflexionando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6" y="1490663"/>
            <a:ext cx="4596100" cy="4351338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00" y="1490663"/>
            <a:ext cx="5302250" cy="5224462"/>
          </a:xfrm>
          <a:prstGeom prst="rect">
            <a:avLst/>
          </a:prstGeom>
        </p:spPr>
      </p:pic>
      <p:sp>
        <p:nvSpPr>
          <p:cNvPr id="9" name="Llamada rectangular redondeada 8"/>
          <p:cNvSpPr/>
          <p:nvPr/>
        </p:nvSpPr>
        <p:spPr>
          <a:xfrm>
            <a:off x="6457950" y="365125"/>
            <a:ext cx="3186113" cy="1125538"/>
          </a:xfrm>
          <a:prstGeom prst="wedgeRoundRectCallout">
            <a:avLst>
              <a:gd name="adj1" fmla="val 38808"/>
              <a:gd name="adj2" fmla="val 86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como yo digo y así se lo aprenden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34300" y="5657850"/>
            <a:ext cx="5509925" cy="1057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Llamada ovalada 10"/>
          <p:cNvSpPr/>
          <p:nvPr/>
        </p:nvSpPr>
        <p:spPr>
          <a:xfrm>
            <a:off x="1805637" y="642938"/>
            <a:ext cx="3116838" cy="14620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hacer un proyecto es solo como digo</a:t>
            </a:r>
          </a:p>
        </p:txBody>
      </p:sp>
    </p:spTree>
    <p:extLst>
      <p:ext uri="{BB962C8B-B14F-4D97-AF65-F5344CB8AC3E}">
        <p14:creationId xmlns:p14="http://schemas.microsoft.com/office/powerpoint/2010/main" val="411588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 social y compromiso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43894"/>
            <a:ext cx="5248275" cy="424259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63" y="1943894"/>
            <a:ext cx="5689223" cy="42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8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37" y="365125"/>
            <a:ext cx="11558587" cy="1720850"/>
          </a:xfrm>
        </p:spPr>
        <p:txBody>
          <a:bodyPr>
            <a:noAutofit/>
          </a:bodyPr>
          <a:lstStyle/>
          <a:p>
            <a:pPr algn="just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desarrollo de competencias investigativas en Medicina Intensiva genera especialistas con mentes activas capaces de transformar su realidad, sin temores y con profunda sensibilidad humana en su desempeño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2390019"/>
            <a:ext cx="8058150" cy="3563900"/>
          </a:xfrm>
        </p:spPr>
      </p:pic>
    </p:spTree>
    <p:extLst>
      <p:ext uri="{BB962C8B-B14F-4D97-AF65-F5344CB8AC3E}">
        <p14:creationId xmlns:p14="http://schemas.microsoft.com/office/powerpoint/2010/main" val="110185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553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“Ni los conocimientos se atesoran privilegiadamente en la sociedad, ni es posible pensar en tener desempeños profesionales exitosos sin una constante actualización.”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441895" y="4380931"/>
            <a:ext cx="1809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Horruitiner </a:t>
            </a:r>
          </a:p>
        </p:txBody>
      </p:sp>
    </p:spTree>
    <p:extLst>
      <p:ext uri="{BB962C8B-B14F-4D97-AF65-F5344CB8AC3E}">
        <p14:creationId xmlns:p14="http://schemas.microsoft.com/office/powerpoint/2010/main" val="31433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1069" y="2490996"/>
            <a:ext cx="10117541" cy="1141596"/>
          </a:xfrm>
        </p:spPr>
        <p:txBody>
          <a:bodyPr>
            <a:noAutofit/>
          </a:bodyPr>
          <a:lstStyle/>
          <a:p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investigativas en Medicina Intensiva y Emergencias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92371" y="4270777"/>
            <a:ext cx="4503762" cy="1283861"/>
          </a:xfrm>
        </p:spPr>
        <p:txBody>
          <a:bodyPr>
            <a:normAutofit lnSpcReduction="10000"/>
          </a:bodyPr>
          <a:lstStyle/>
          <a:p>
            <a:pPr algn="l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Dra. Iliovanys Betancourt Plaza</a:t>
            </a:r>
          </a:p>
          <a:p>
            <a:pPr algn="l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Especialista II grado en MIE</a:t>
            </a:r>
          </a:p>
          <a:p>
            <a:pPr algn="l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Auxiliar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30597" y="6233566"/>
            <a:ext cx="22942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Habana, 2022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98320" y="531143"/>
            <a:ext cx="908304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 DE CIENCIAS MÉDICAS DE LA HABANA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8320" y="970402"/>
            <a:ext cx="908304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Facultad de Ciencias Médicas Dr Miguel Enríquez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917330"/>
            <a:ext cx="940649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 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419885"/>
            <a:ext cx="10515600" cy="304698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indent="0" algn="just">
              <a:lnSpc>
                <a:spcPct val="200000"/>
              </a:lnSpc>
              <a:buNone/>
            </a:pPr>
            <a:r>
              <a:rPr lang="es-E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“Conjunto de conocimientos, habilidades, actitudes y valores, combinados, coordinados e integrados en la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ACCION</a:t>
            </a:r>
            <a:r>
              <a:rPr lang="es-E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adquiridos a través de la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EXPERIENCIA PROFESIONAL</a:t>
            </a:r>
            <a:r>
              <a:rPr lang="es-E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permite al individuo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RESOLVER PROBLEMAS </a:t>
            </a:r>
            <a:r>
              <a:rPr lang="es-E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específicos, de forma creativa e independiente, en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CONTEXTOS SINGULARES</a:t>
            </a:r>
            <a:r>
              <a:rPr lang="es-E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5" name="Elipse 4"/>
          <p:cNvSpPr/>
          <p:nvPr/>
        </p:nvSpPr>
        <p:spPr>
          <a:xfrm>
            <a:off x="6414450" y="4726698"/>
            <a:ext cx="2361063" cy="106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Saber por qué se hace</a:t>
            </a:r>
          </a:p>
        </p:txBody>
      </p:sp>
      <p:sp>
        <p:nvSpPr>
          <p:cNvPr id="6" name="Elipse 5"/>
          <p:cNvSpPr/>
          <p:nvPr/>
        </p:nvSpPr>
        <p:spPr>
          <a:xfrm>
            <a:off x="3734937" y="4726698"/>
            <a:ext cx="2361063" cy="106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Saber ser</a:t>
            </a:r>
          </a:p>
        </p:txBody>
      </p:sp>
      <p:sp>
        <p:nvSpPr>
          <p:cNvPr id="7" name="Elipse 6"/>
          <p:cNvSpPr/>
          <p:nvPr/>
        </p:nvSpPr>
        <p:spPr>
          <a:xfrm>
            <a:off x="1055424" y="4726698"/>
            <a:ext cx="2361063" cy="106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Saber hacer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594981" y="6611779"/>
            <a:ext cx="7053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effectLst/>
                <a:latin typeface="Times New Roman" panose="02020603050405020304" pitchFamily="18" charset="0"/>
                <a:ea typeface="Batang"/>
              </a:rPr>
              <a:t>Salas Perea RS. Competencias en el desempeño  de los médicos en Cuba 2019.</a:t>
            </a:r>
            <a:endParaRPr lang="es-ES" sz="1000" b="1" dirty="0"/>
          </a:p>
        </p:txBody>
      </p:sp>
    </p:spTree>
    <p:extLst>
      <p:ext uri="{BB962C8B-B14F-4D97-AF65-F5344CB8AC3E}">
        <p14:creationId xmlns:p14="http://schemas.microsoft.com/office/powerpoint/2010/main" val="133327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26591" y="351478"/>
            <a:ext cx="2287137" cy="794935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988326" y="1528548"/>
            <a:ext cx="3638266" cy="1201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Genéricas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913728" y="1528548"/>
            <a:ext cx="3638266" cy="1201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Específicas  </a:t>
            </a:r>
          </a:p>
        </p:txBody>
      </p:sp>
      <p:sp>
        <p:nvSpPr>
          <p:cNvPr id="8" name="Flecha izquierda y derecha 7"/>
          <p:cNvSpPr/>
          <p:nvPr/>
        </p:nvSpPr>
        <p:spPr>
          <a:xfrm>
            <a:off x="5162083" y="164441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2934270" y="2928602"/>
            <a:ext cx="2274" cy="998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282235" y="4126262"/>
            <a:ext cx="6096000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Formación integral, que se expresan en el cumplimiento de principios  éticos, morales, políticos e ideológicos, motivaciones, actitudes y valores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378235" y="6611779"/>
            <a:ext cx="54232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effectLst/>
                <a:latin typeface="Times New Roman" panose="02020603050405020304" pitchFamily="18" charset="0"/>
                <a:ea typeface="Batang"/>
              </a:rPr>
              <a:t>Salas Perea RS. Competencias en el desempeño  de los médicos en Cuba 2019.</a:t>
            </a:r>
            <a:endParaRPr lang="es-ES" sz="1000" b="1" dirty="0"/>
          </a:p>
        </p:txBody>
      </p:sp>
    </p:spTree>
    <p:extLst>
      <p:ext uri="{BB962C8B-B14F-4D97-AF65-F5344CB8AC3E}">
        <p14:creationId xmlns:p14="http://schemas.microsoft.com/office/powerpoint/2010/main" val="339007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26591" y="351478"/>
            <a:ext cx="2287137" cy="794935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988326" y="1528548"/>
            <a:ext cx="3638266" cy="1201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Genéricas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913728" y="1528548"/>
            <a:ext cx="3638266" cy="1201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Específicas  </a:t>
            </a:r>
          </a:p>
        </p:txBody>
      </p:sp>
      <p:sp>
        <p:nvSpPr>
          <p:cNvPr id="8" name="Flecha izquierda y derecha 7"/>
          <p:cNvSpPr/>
          <p:nvPr/>
        </p:nvSpPr>
        <p:spPr>
          <a:xfrm>
            <a:off x="5162083" y="164441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>
            <a:stCxn id="7" idx="2"/>
          </p:cNvCxnSpPr>
          <p:nvPr/>
        </p:nvCxnSpPr>
        <p:spPr>
          <a:xfrm>
            <a:off x="8732861" y="2729551"/>
            <a:ext cx="0" cy="600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032310" y="3316403"/>
            <a:ext cx="5076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6032310" y="3330052"/>
            <a:ext cx="0" cy="42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7492621" y="3355071"/>
            <a:ext cx="2274" cy="998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9431129" y="3316403"/>
            <a:ext cx="0" cy="42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endCxn id="26" idx="0"/>
          </p:cNvCxnSpPr>
          <p:nvPr/>
        </p:nvCxnSpPr>
        <p:spPr>
          <a:xfrm>
            <a:off x="11109278" y="3316403"/>
            <a:ext cx="0" cy="1026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5024331" y="3621138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Asistenciales</a:t>
            </a: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413863" y="3766782"/>
            <a:ext cx="2034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Pedagógicas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767258" y="4242148"/>
            <a:ext cx="196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Gerenciales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902056" y="4343019"/>
            <a:ext cx="2414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Investigativas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093581" y="207847"/>
            <a:ext cx="3616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Enfoque funcional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492621" y="6497479"/>
            <a:ext cx="54232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effectLst/>
                <a:latin typeface="Times New Roman" panose="02020603050405020304" pitchFamily="18" charset="0"/>
                <a:ea typeface="Batang"/>
              </a:rPr>
              <a:t>Salas Perea RS. Competencias en el desempeño  de los médicos en Cuba 2019.</a:t>
            </a:r>
            <a:endParaRPr lang="es-ES" sz="1000" b="1" dirty="0"/>
          </a:p>
        </p:txBody>
      </p:sp>
    </p:spTree>
    <p:extLst>
      <p:ext uri="{BB962C8B-B14F-4D97-AF65-F5344CB8AC3E}">
        <p14:creationId xmlns:p14="http://schemas.microsoft.com/office/powerpoint/2010/main" val="184914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09497" y="419717"/>
            <a:ext cx="5336275" cy="794935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Investigativas 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01721" y="1501255"/>
            <a:ext cx="10762397" cy="30434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Conjunto de conocimientos, habilidades, comportamientos y motivaciones que se correlacionan con en el 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desempeño científico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función de la construcción de 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nuevos conocimientos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 un área determinada, expresados en trabajos de forma oral y escrita y la 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éstos conocimientos a través de la 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práctica transformadora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265261" y="4831307"/>
            <a:ext cx="3179928" cy="1501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Indagativa </a:t>
            </a:r>
          </a:p>
        </p:txBody>
      </p:sp>
      <p:sp>
        <p:nvSpPr>
          <p:cNvPr id="9" name="Elipse 8"/>
          <p:cNvSpPr/>
          <p:nvPr/>
        </p:nvSpPr>
        <p:spPr>
          <a:xfrm>
            <a:off x="5060618" y="4831307"/>
            <a:ext cx="3179928" cy="1501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Argumentativa</a:t>
            </a:r>
          </a:p>
        </p:txBody>
      </p:sp>
      <p:sp>
        <p:nvSpPr>
          <p:cNvPr id="10" name="Elipse 9"/>
          <p:cNvSpPr/>
          <p:nvPr/>
        </p:nvSpPr>
        <p:spPr>
          <a:xfrm>
            <a:off x="8855975" y="4831307"/>
            <a:ext cx="3179928" cy="1501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Innovativa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877634" y="6515100"/>
            <a:ext cx="55864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González TR., Lazo M., Díaz F.  Competencias investigativas con enfoque interdisciplinario.2016</a:t>
            </a:r>
          </a:p>
        </p:txBody>
      </p:sp>
    </p:spTree>
    <p:extLst>
      <p:ext uri="{BB962C8B-B14F-4D97-AF65-F5344CB8AC3E}">
        <p14:creationId xmlns:p14="http://schemas.microsoft.com/office/powerpoint/2010/main" val="141700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30054" y="556194"/>
            <a:ext cx="5977720" cy="794935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Investigativas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0"/>
            <a:ext cx="106179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6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" y="941696"/>
            <a:ext cx="12192000" cy="563652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89110" y="0"/>
            <a:ext cx="5336275" cy="794935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Investigativas  </a:t>
            </a: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5947010" y="6291618"/>
            <a:ext cx="61415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 rot="19964643">
            <a:off x="1414068" y="905787"/>
            <a:ext cx="3118792" cy="1501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Compromiso</a:t>
            </a:r>
          </a:p>
        </p:txBody>
      </p:sp>
      <p:sp>
        <p:nvSpPr>
          <p:cNvPr id="12" name="Elipse 11"/>
          <p:cNvSpPr/>
          <p:nvPr/>
        </p:nvSpPr>
        <p:spPr>
          <a:xfrm rot="21358088">
            <a:off x="3831995" y="2704740"/>
            <a:ext cx="3118792" cy="1501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Disposición</a:t>
            </a:r>
          </a:p>
        </p:txBody>
      </p:sp>
      <p:sp>
        <p:nvSpPr>
          <p:cNvPr id="14" name="Elipse 13"/>
          <p:cNvSpPr/>
          <p:nvPr/>
        </p:nvSpPr>
        <p:spPr>
          <a:xfrm rot="658204">
            <a:off x="8029830" y="2145318"/>
            <a:ext cx="3118792" cy="1501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 de decisiones adecuada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" y="4094510"/>
            <a:ext cx="4297907" cy="241637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53" y="3987463"/>
            <a:ext cx="3677965" cy="26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26" y="1329413"/>
            <a:ext cx="3712201" cy="4056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38061" y="3850"/>
            <a:ext cx="6359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Medicina Intensiva y Emergencias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367284" y="1329413"/>
            <a:ext cx="76563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 investigaciones científicas relacionadas con la especialidad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 los principios metodológicos de la investigación científica en la realización de las investigaciones clínicas, en correspondencia con las líneas de investigación identificadas.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 herramientas estadísticas, referencias bibliográficas, de conjunto con lectura en un idioma extranjero para el desarrollo de sus investigaciones, práctica asistencial y actividad docente.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689107" y="6440628"/>
            <a:ext cx="9520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latin typeface="Times New Roman" panose="02020603050405020304" pitchFamily="18" charset="0"/>
                <a:ea typeface="Batang"/>
              </a:rPr>
              <a:t>Véliz Martínez PL, Jorna Calixto AR, Berra Socarrás EM. Consideraciones sobre los enfoques, definiciones y tendencias de las competencias profesionales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latin typeface="Times New Roman" panose="02020603050405020304" pitchFamily="18" charset="0"/>
                <a:ea typeface="Batang"/>
              </a:rPr>
              <a:t> Agencia española de Andalucía Mapa por competencias 2019.</a:t>
            </a:r>
            <a:endParaRPr lang="es-ES" sz="1000" b="1" dirty="0"/>
          </a:p>
        </p:txBody>
      </p:sp>
    </p:spTree>
    <p:extLst>
      <p:ext uri="{BB962C8B-B14F-4D97-AF65-F5344CB8AC3E}">
        <p14:creationId xmlns:p14="http://schemas.microsoft.com/office/powerpoint/2010/main" val="2089692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514</Words>
  <Application>Microsoft Office PowerPoint</Application>
  <PresentationFormat>Panorámica</PresentationFormat>
  <Paragraphs>60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Competencias investigativas en Medicina Intensiva y Emergencias</vt:lpstr>
      <vt:lpstr>Competencia </vt:lpstr>
      <vt:lpstr>Competencia </vt:lpstr>
      <vt:lpstr>Competencia </vt:lpstr>
      <vt:lpstr>Competencias Investigativas  </vt:lpstr>
      <vt:lpstr>Competencias Investigativas </vt:lpstr>
      <vt:lpstr>Competencias Investigativas  </vt:lpstr>
      <vt:lpstr>Presentación de PowerPoint</vt:lpstr>
      <vt:lpstr>Presentación de PowerPoint</vt:lpstr>
      <vt:lpstr>Reflexionando </vt:lpstr>
      <vt:lpstr>Responsabilidad social y compromiso</vt:lpstr>
      <vt:lpstr>El desarrollo de competencias investigativas en Medicina Intensiva genera especialistas con mentes activas capaces de transformar su realidad, sin temores y con profunda sensibilidad humana en su desempeño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Competencias investigativas en Medicina Intensiva y Emergencias</dc:title>
  <dc:creator>Dr</dc:creator>
  <cp:lastModifiedBy>José</cp:lastModifiedBy>
  <cp:revision>33</cp:revision>
  <dcterms:created xsi:type="dcterms:W3CDTF">2022-08-02T03:01:29Z</dcterms:created>
  <dcterms:modified xsi:type="dcterms:W3CDTF">2022-08-03T03:21:14Z</dcterms:modified>
</cp:coreProperties>
</file>