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28" r:id="rId3"/>
    <p:sldId id="329" r:id="rId4"/>
    <p:sldId id="324" r:id="rId5"/>
    <p:sldId id="258" r:id="rId6"/>
    <p:sldId id="257" r:id="rId7"/>
    <p:sldId id="259" r:id="rId8"/>
    <p:sldId id="260" r:id="rId9"/>
    <p:sldId id="261" r:id="rId10"/>
    <p:sldId id="269" r:id="rId11"/>
    <p:sldId id="262" r:id="rId12"/>
    <p:sldId id="283" r:id="rId13"/>
    <p:sldId id="273" r:id="rId14"/>
    <p:sldId id="327" r:id="rId15"/>
    <p:sldId id="288" r:id="rId16"/>
    <p:sldId id="290" r:id="rId17"/>
    <p:sldId id="291" r:id="rId18"/>
    <p:sldId id="292" r:id="rId19"/>
    <p:sldId id="293" r:id="rId20"/>
    <p:sldId id="295" r:id="rId21"/>
    <p:sldId id="318" r:id="rId22"/>
    <p:sldId id="297" r:id="rId23"/>
    <p:sldId id="298" r:id="rId24"/>
    <p:sldId id="299" r:id="rId25"/>
    <p:sldId id="300" r:id="rId26"/>
    <p:sldId id="301" r:id="rId27"/>
    <p:sldId id="326" r:id="rId28"/>
    <p:sldId id="303" r:id="rId29"/>
    <p:sldId id="304" r:id="rId30"/>
    <p:sldId id="305" r:id="rId31"/>
    <p:sldId id="322" r:id="rId32"/>
    <p:sldId id="307" r:id="rId33"/>
    <p:sldId id="310" r:id="rId34"/>
    <p:sldId id="321" r:id="rId35"/>
    <p:sldId id="277" r:id="rId36"/>
    <p:sldId id="270" r:id="rId37"/>
    <p:sldId id="330"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8" autoAdjust="0"/>
    <p:restoredTop sz="94903" autoAdjust="0"/>
  </p:normalViewPr>
  <p:slideViewPr>
    <p:cSldViewPr>
      <p:cViewPr varScale="1">
        <p:scale>
          <a:sx n="52" d="100"/>
          <a:sy n="52" d="100"/>
        </p:scale>
        <p:origin x="780" y="66"/>
      </p:cViewPr>
      <p:guideLst>
        <p:guide orient="horz" pos="2160"/>
        <p:guide pos="2880"/>
      </p:guideLst>
    </p:cSldViewPr>
  </p:slideViewPr>
  <p:notesTextViewPr>
    <p:cViewPr>
      <p:scale>
        <a:sx n="1" d="1"/>
        <a:sy n="1" d="1"/>
      </p:scale>
      <p:origin x="0" y="0"/>
    </p:cViewPr>
  </p:notesTextViewPr>
  <p:sorterViewPr>
    <p:cViewPr>
      <p:scale>
        <a:sx n="100" d="100"/>
        <a:sy n="100" d="100"/>
      </p:scale>
      <p:origin x="0" y="77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9E51BBB-7E94-45B9-9CE2-C714AB395BED}" type="datetimeFigureOut">
              <a:rPr lang="es-ES"/>
              <a:pPr>
                <a:defRPr/>
              </a:pPr>
              <a:t>02/08/2022</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E67F2A6-00ED-4598-9CD0-81E3AFD38476}" type="slidenum">
              <a:rPr lang="es-ES"/>
              <a:pPr>
                <a:defRPr/>
              </a:pPr>
              <a:t>‹Nº›</a:t>
            </a:fld>
            <a:endParaRPr lang="es-ES"/>
          </a:p>
        </p:txBody>
      </p:sp>
    </p:spTree>
    <p:extLst>
      <p:ext uri="{BB962C8B-B14F-4D97-AF65-F5344CB8AC3E}">
        <p14:creationId xmlns:p14="http://schemas.microsoft.com/office/powerpoint/2010/main" val="205022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3358EE0-20CE-4515-98F0-EC2FC6BB34CD}" type="datetimeFigureOut">
              <a:rPr lang="es-ES"/>
              <a:pPr>
                <a:defRPr/>
              </a:pPr>
              <a:t>02/08/2022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9581254-7D68-4588-A9A4-6B3EFC5EE576}" type="slidenum">
              <a:rPr lang="es-ES"/>
              <a:pPr>
                <a:defRPr/>
              </a:pPr>
              <a:t>‹Nº›</a:t>
            </a:fld>
            <a:endParaRPr lang="es-ES"/>
          </a:p>
        </p:txBody>
      </p:sp>
    </p:spTree>
    <p:extLst>
      <p:ext uri="{BB962C8B-B14F-4D97-AF65-F5344CB8AC3E}">
        <p14:creationId xmlns:p14="http://schemas.microsoft.com/office/powerpoint/2010/main" val="36537011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62F387-C10A-4FAE-9D0F-9E32EF2918DB}" type="slidenum">
              <a:rPr lang="es-ES"/>
              <a:pPr fontAlgn="base">
                <a:spcBef>
                  <a:spcPct val="0"/>
                </a:spcBef>
                <a:spcAft>
                  <a:spcPct val="0"/>
                </a:spcAft>
              </a:pPr>
              <a:t>30</a:t>
            </a:fld>
            <a:endParaRPr lang="es-ES"/>
          </a:p>
        </p:txBody>
      </p:sp>
    </p:spTree>
    <p:extLst>
      <p:ext uri="{BB962C8B-B14F-4D97-AF65-F5344CB8AC3E}">
        <p14:creationId xmlns:p14="http://schemas.microsoft.com/office/powerpoint/2010/main" val="139918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DC6EA82E-B79E-4110-8B81-C7D809F8F9AC}" type="datetime1">
              <a:rPr lang="es-ES"/>
              <a:pPr>
                <a:defRPr/>
              </a:pPr>
              <a:t>02/08/2022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B3034E0-62C9-4F65-A2DC-4E467A5CE79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9CE0F080-14BC-447E-833F-C65CA24FDCB3}" type="datetime1">
              <a:rPr lang="es-ES"/>
              <a:pPr>
                <a:defRPr/>
              </a:pPr>
              <a:t>02/08/2022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71292F6-54A3-46DE-80AD-083D178CC978}"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2CD0C1E-C685-4123-94DC-718BD15BA547}" type="datetime1">
              <a:rPr lang="es-ES"/>
              <a:pPr>
                <a:defRPr/>
              </a:pPr>
              <a:t>02/08/2022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53729A5-A181-45F8-B3F9-2557C964D14D}"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F825B194-FD3C-4A26-9808-4ECCA1DD93AB}" type="datetime1">
              <a:rPr lang="es-ES"/>
              <a:pPr>
                <a:defRPr/>
              </a:pPr>
              <a:t>02/08/2022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8CEC854-A729-4798-A3C1-ABF24D070D37}"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31E71AB-60C1-4101-88DF-429E1E336C57}" type="datetime1">
              <a:rPr lang="es-ES"/>
              <a:pPr>
                <a:defRPr/>
              </a:pPr>
              <a:t>02/08/2022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61EE86E-4951-4C92-B01B-BA91FD523BC3}"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87269755-4D26-4EC6-914E-5200706D8298}" type="datetime1">
              <a:rPr lang="es-ES"/>
              <a:pPr>
                <a:defRPr/>
              </a:pPr>
              <a:t>02/08/2022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76EFA46-C943-4071-B87B-272D1128349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B4EFF13F-B8CD-4F77-BA05-68707FEC3B7D}" type="datetime1">
              <a:rPr lang="es-ES"/>
              <a:pPr>
                <a:defRPr/>
              </a:pPr>
              <a:t>02/08/2022</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84DEDA17-ACAE-44D6-ADCC-F5119B17535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98C59B8B-A20B-4E9A-8712-58A19D6D8663}" type="datetime1">
              <a:rPr lang="es-ES"/>
              <a:pPr>
                <a:defRPr/>
              </a:pPr>
              <a:t>02/08/2022</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4182FEA-E93A-46D6-9F8A-028EFF5223B4}"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9A0CDA4-E4FA-43DA-AD77-0DD62AD03D53}" type="datetime1">
              <a:rPr lang="es-ES"/>
              <a:pPr>
                <a:defRPr/>
              </a:pPr>
              <a:t>02/08/2022</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1308E188-20DE-413A-B8B6-7E8483781061}"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4F6FE64-2F09-4F58-97E2-A7ABA11ADE8F}" type="datetime1">
              <a:rPr lang="es-ES"/>
              <a:pPr>
                <a:defRPr/>
              </a:pPr>
              <a:t>02/08/2022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2AC642D-1EAA-4754-9667-BA8F7514E4E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61B1081-B137-4391-B0BB-131734D1FC58}" type="datetime1">
              <a:rPr lang="es-ES"/>
              <a:pPr>
                <a:defRPr/>
              </a:pPr>
              <a:t>02/08/2022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A78DF3C-2318-4715-BE44-98A03672769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DC0F098-0815-4D33-9956-55B913CA217B}" type="datetime1">
              <a:rPr lang="es-ES"/>
              <a:pPr>
                <a:defRPr/>
              </a:pPr>
              <a:t>02/08/2022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9C3FA14-C48A-4B5B-88E4-661579DBE4A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Rectángulo"/>
          <p:cNvSpPr>
            <a:spLocks noChangeArrowheads="1"/>
          </p:cNvSpPr>
          <p:nvPr/>
        </p:nvSpPr>
        <p:spPr bwMode="auto">
          <a:xfrm>
            <a:off x="457200" y="2227509"/>
            <a:ext cx="8501062" cy="1477328"/>
          </a:xfrm>
          <a:prstGeom prst="rect">
            <a:avLst/>
          </a:prstGeom>
          <a:noFill/>
          <a:ln w="9525">
            <a:noFill/>
            <a:miter lim="800000"/>
            <a:headEnd/>
            <a:tailEnd/>
          </a:ln>
        </p:spPr>
        <p:txBody>
          <a:bodyPr>
            <a:spAutoFit/>
          </a:bodyPr>
          <a:lstStyle/>
          <a:p>
            <a:pPr algn="ctr"/>
            <a:r>
              <a:rPr lang="es-ES" sz="3000" b="1" dirty="0">
                <a:latin typeface="Calibri" pitchFamily="34" charset="0"/>
              </a:rPr>
              <a:t>CARACTERIZACIÓN FARMACOLÓGICA DE LAS FORMULACIONES DE INTERFERÓN ALFA RECOMBINANTE CUBANO</a:t>
            </a:r>
          </a:p>
        </p:txBody>
      </p:sp>
      <p:pic>
        <p:nvPicPr>
          <p:cNvPr id="3" name="Imagen 2"/>
          <p:cNvPicPr>
            <a:picLocks noChangeAspect="1"/>
          </p:cNvPicPr>
          <p:nvPr/>
        </p:nvPicPr>
        <p:blipFill>
          <a:blip r:embed="rId2">
            <a:lum bright="29000" contrast="9000"/>
          </a:blip>
          <a:stretch>
            <a:fillRect/>
          </a:stretch>
        </p:blipFill>
        <p:spPr>
          <a:xfrm>
            <a:off x="2472624" y="171354"/>
            <a:ext cx="1912751" cy="1359698"/>
          </a:xfrm>
          <a:prstGeom prst="rect">
            <a:avLst/>
          </a:prstGeom>
        </p:spPr>
      </p:pic>
      <p:sp>
        <p:nvSpPr>
          <p:cNvPr id="4" name="Rectángulo 3"/>
          <p:cNvSpPr/>
          <p:nvPr/>
        </p:nvSpPr>
        <p:spPr>
          <a:xfrm>
            <a:off x="838200" y="216723"/>
            <a:ext cx="5181600" cy="830997"/>
          </a:xfrm>
          <a:prstGeom prst="rect">
            <a:avLst/>
          </a:prstGeom>
        </p:spPr>
        <p:txBody>
          <a:bodyPr wrap="square">
            <a:spAutoFit/>
          </a:bodyPr>
          <a:lstStyle/>
          <a:p>
            <a:pPr algn="ctr"/>
            <a:r>
              <a:rPr lang="es-ES" sz="2400" b="1" dirty="0">
                <a:latin typeface="Calibri" pitchFamily="34" charset="0"/>
              </a:rPr>
              <a:t>Becas de Investigación Heinrich </a:t>
            </a:r>
            <a:r>
              <a:rPr lang="es-ES" sz="2400" b="1" dirty="0" err="1">
                <a:latin typeface="Calibri" pitchFamily="34" charset="0"/>
              </a:rPr>
              <a:t>Quincke</a:t>
            </a:r>
            <a:r>
              <a:rPr lang="es-ES" sz="2400" b="1" dirty="0">
                <a:latin typeface="Calibri" pitchFamily="34" charset="0"/>
              </a:rPr>
              <a:t> in memoriam Alberto </a:t>
            </a:r>
            <a:r>
              <a:rPr lang="es-ES" sz="2400" b="1" dirty="0" err="1">
                <a:latin typeface="Calibri" pitchFamily="34" charset="0"/>
              </a:rPr>
              <a:t>Dorta</a:t>
            </a:r>
            <a:r>
              <a:rPr lang="es-ES" sz="2400" b="1" dirty="0">
                <a:latin typeface="Calibri" pitchFamily="34" charset="0"/>
              </a:rPr>
              <a:t> </a:t>
            </a:r>
          </a:p>
        </p:txBody>
      </p:sp>
      <p:sp>
        <p:nvSpPr>
          <p:cNvPr id="8" name="3 Título"/>
          <p:cNvSpPr txBox="1">
            <a:spLocks/>
          </p:cNvSpPr>
          <p:nvPr/>
        </p:nvSpPr>
        <p:spPr bwMode="auto">
          <a:xfrm>
            <a:off x="2590800" y="4581128"/>
            <a:ext cx="5980947" cy="996702"/>
          </a:xfrm>
          <a:prstGeom prst="rect">
            <a:avLst/>
          </a:prstGeom>
          <a:noFill/>
          <a:ln w="9525">
            <a:noFill/>
            <a:miter lim="800000"/>
            <a:headEnd/>
            <a:tailEnd/>
          </a:ln>
        </p:spPr>
        <p:txBody>
          <a:bodyPr anchor="ctr"/>
          <a:lstStyle/>
          <a:p>
            <a:pPr algn="r">
              <a:spcBef>
                <a:spcPts val="600"/>
              </a:spcBef>
              <a:spcAft>
                <a:spcPts val="600"/>
              </a:spcAft>
            </a:pPr>
            <a:r>
              <a:rPr lang="es-ES" sz="2000" b="1" dirty="0">
                <a:latin typeface="Verdana" pitchFamily="34" charset="0"/>
              </a:rPr>
              <a:t>DrC. Idrian García </a:t>
            </a:r>
            <a:r>
              <a:rPr lang="es-ES" sz="2000" b="1" dirty="0" err="1">
                <a:latin typeface="Verdana" pitchFamily="34" charset="0"/>
              </a:rPr>
              <a:t>García</a:t>
            </a:r>
            <a:br>
              <a:rPr lang="es-ES" sz="2000" b="1" dirty="0">
                <a:latin typeface="Verdana" pitchFamily="34" charset="0"/>
              </a:rPr>
            </a:br>
            <a:r>
              <a:rPr lang="es-ES" sz="2000" b="1" dirty="0">
                <a:latin typeface="Verdana" pitchFamily="34" charset="0"/>
              </a:rPr>
              <a:t>Dpto. Posgrado e Investigaciones</a:t>
            </a:r>
          </a:p>
        </p:txBody>
      </p:sp>
      <p:sp>
        <p:nvSpPr>
          <p:cNvPr id="9" name="CuadroTexto 8">
            <a:extLst>
              <a:ext uri="{FF2B5EF4-FFF2-40B4-BE49-F238E27FC236}">
                <a16:creationId xmlns:a16="http://schemas.microsoft.com/office/drawing/2014/main" id="{CC08F843-26B4-90E6-AF2E-6F2BD74F21A8}"/>
              </a:ext>
            </a:extLst>
          </p:cNvPr>
          <p:cNvSpPr txBox="1"/>
          <p:nvPr/>
        </p:nvSpPr>
        <p:spPr>
          <a:xfrm>
            <a:off x="3338858" y="6309319"/>
            <a:ext cx="2385270" cy="369332"/>
          </a:xfrm>
          <a:prstGeom prst="rect">
            <a:avLst/>
          </a:prstGeom>
          <a:noFill/>
        </p:spPr>
        <p:txBody>
          <a:bodyPr wrap="square">
            <a:spAutoFit/>
          </a:bodyPr>
          <a:lstStyle/>
          <a:p>
            <a:r>
              <a:rPr lang="es-ES" dirty="0"/>
              <a:t>2 de agosto de 2022</a:t>
            </a:r>
            <a:endParaRPr lang="x-none" dirty="0"/>
          </a:p>
        </p:txBody>
      </p:sp>
      <p:pic>
        <p:nvPicPr>
          <p:cNvPr id="5" name="Imagen 4"/>
          <p:cNvPicPr>
            <a:picLocks noChangeAspect="1"/>
          </p:cNvPicPr>
          <p:nvPr/>
        </p:nvPicPr>
        <p:blipFill>
          <a:blip r:embed="rId3"/>
          <a:stretch>
            <a:fillRect/>
          </a:stretch>
        </p:blipFill>
        <p:spPr>
          <a:xfrm>
            <a:off x="7162800" y="171353"/>
            <a:ext cx="1416252" cy="13506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304800"/>
            <a:ext cx="8382000" cy="5487988"/>
          </a:xfrm>
          <a:prstGeom prst="rect">
            <a:avLst/>
          </a:prstGeom>
        </p:spPr>
        <p:txBody>
          <a:bodyPr>
            <a:spAutoFit/>
          </a:bodyPr>
          <a:lstStyle/>
          <a:p>
            <a:pPr fontAlgn="auto">
              <a:spcBef>
                <a:spcPts val="200"/>
              </a:spcBef>
              <a:spcAft>
                <a:spcPts val="200"/>
              </a:spcAft>
              <a:defRPr/>
            </a:pPr>
            <a:r>
              <a:rPr lang="es-ES" sz="3600" b="1" dirty="0">
                <a:latin typeface="+mn-lt"/>
              </a:rPr>
              <a:t>Objetivos específicos (cont.)</a:t>
            </a:r>
          </a:p>
          <a:p>
            <a:pPr marL="342900" indent="-342900" fontAlgn="auto">
              <a:spcBef>
                <a:spcPts val="1200"/>
              </a:spcBef>
              <a:spcAft>
                <a:spcPts val="600"/>
              </a:spcAft>
              <a:buFont typeface="+mj-lt"/>
              <a:buAutoNum type="arabicPeriod" startAt="3"/>
              <a:defRPr/>
            </a:pPr>
            <a:r>
              <a:rPr lang="es-ES" sz="3200" dirty="0">
                <a:latin typeface="+mn-lt"/>
              </a:rPr>
              <a:t>Identificar, mediante modelación farmacodinámica, el patrón sensitivo de la respuesta biológica del IFN en voluntarios sanos masculinos a través de las respectivas curvas concentración – efecto.</a:t>
            </a:r>
          </a:p>
          <a:p>
            <a:pPr marL="342900" indent="-342900" fontAlgn="auto">
              <a:spcBef>
                <a:spcPts val="1200"/>
              </a:spcBef>
              <a:spcAft>
                <a:spcPts val="600"/>
              </a:spcAft>
              <a:buFont typeface="+mj-lt"/>
              <a:buAutoNum type="arabicPeriod" startAt="3"/>
              <a:defRPr/>
            </a:pPr>
            <a:r>
              <a:rPr lang="es-ES" sz="3200" dirty="0">
                <a:latin typeface="+mn-lt"/>
              </a:rPr>
              <a:t>Registrar y describir los eventos adversos, con manifestaciones clínicas y de laboratorio, producidos por las diferentes formulaciones en estudio en voluntarios sanos masculinos.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Rectángulo"/>
          <p:cNvSpPr>
            <a:spLocks noChangeArrowheads="1"/>
          </p:cNvSpPr>
          <p:nvPr/>
        </p:nvSpPr>
        <p:spPr bwMode="auto">
          <a:xfrm>
            <a:off x="2590800" y="152400"/>
            <a:ext cx="4191000" cy="523875"/>
          </a:xfrm>
          <a:prstGeom prst="rect">
            <a:avLst/>
          </a:prstGeom>
          <a:noFill/>
          <a:ln w="9525">
            <a:noFill/>
            <a:miter lim="800000"/>
            <a:headEnd/>
            <a:tailEnd/>
          </a:ln>
        </p:spPr>
        <p:txBody>
          <a:bodyPr>
            <a:spAutoFit/>
          </a:bodyPr>
          <a:lstStyle/>
          <a:p>
            <a:pPr>
              <a:spcAft>
                <a:spcPts val="600"/>
              </a:spcAft>
            </a:pPr>
            <a:r>
              <a:rPr lang="es-ES" sz="2800" b="1">
                <a:latin typeface="Calibri" pitchFamily="34" charset="0"/>
              </a:rPr>
              <a:t>Estrategia metodológica</a:t>
            </a:r>
          </a:p>
        </p:txBody>
      </p:sp>
      <p:graphicFrame>
        <p:nvGraphicFramePr>
          <p:cNvPr id="2" name="1 Tabla"/>
          <p:cNvGraphicFramePr>
            <a:graphicFrameLocks noGrp="1"/>
          </p:cNvGraphicFramePr>
          <p:nvPr>
            <p:extLst>
              <p:ext uri="{D42A27DB-BD31-4B8C-83A1-F6EECF244321}">
                <p14:modId xmlns:p14="http://schemas.microsoft.com/office/powerpoint/2010/main" val="1172265266"/>
              </p:ext>
            </p:extLst>
          </p:nvPr>
        </p:nvGraphicFramePr>
        <p:xfrm>
          <a:off x="457200" y="677863"/>
          <a:ext cx="7772400" cy="5410198"/>
        </p:xfrm>
        <a:graphic>
          <a:graphicData uri="http://schemas.openxmlformats.org/drawingml/2006/table">
            <a:tbl>
              <a:tblPr firstRow="1" firstCol="1" bandRow="1">
                <a:tableStyleId>{5C22544A-7EE6-4342-B048-85BDC9FD1C3A}</a:tableStyleId>
              </a:tblPr>
              <a:tblGrid>
                <a:gridCol w="1858617">
                  <a:extLst>
                    <a:ext uri="{9D8B030D-6E8A-4147-A177-3AD203B41FA5}">
                      <a16:colId xmlns:a16="http://schemas.microsoft.com/office/drawing/2014/main" val="20000"/>
                    </a:ext>
                  </a:extLst>
                </a:gridCol>
                <a:gridCol w="4502429">
                  <a:extLst>
                    <a:ext uri="{9D8B030D-6E8A-4147-A177-3AD203B41FA5}">
                      <a16:colId xmlns:a16="http://schemas.microsoft.com/office/drawing/2014/main" val="20001"/>
                    </a:ext>
                  </a:extLst>
                </a:gridCol>
                <a:gridCol w="1411354">
                  <a:extLst>
                    <a:ext uri="{9D8B030D-6E8A-4147-A177-3AD203B41FA5}">
                      <a16:colId xmlns:a16="http://schemas.microsoft.com/office/drawing/2014/main" val="20002"/>
                    </a:ext>
                  </a:extLst>
                </a:gridCol>
              </a:tblGrid>
              <a:tr h="622057">
                <a:tc>
                  <a:txBody>
                    <a:bodyPr/>
                    <a:lstStyle/>
                    <a:p>
                      <a:pPr marL="0" marR="0" algn="ctr">
                        <a:lnSpc>
                          <a:spcPct val="100000"/>
                        </a:lnSpc>
                        <a:spcBef>
                          <a:spcPts val="600"/>
                        </a:spcBef>
                        <a:spcAft>
                          <a:spcPts val="600"/>
                        </a:spcAft>
                      </a:pPr>
                      <a:r>
                        <a:rPr lang="x-none" sz="2000" dirty="0">
                          <a:solidFill>
                            <a:schemeClr val="tx1"/>
                          </a:solidFill>
                          <a:effectLst/>
                        </a:rPr>
                        <a:t>Estudios</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600"/>
                        </a:spcBef>
                        <a:spcAft>
                          <a:spcPts val="600"/>
                        </a:spcAft>
                      </a:pPr>
                      <a:r>
                        <a:rPr lang="es-ES" sz="2000" dirty="0">
                          <a:solidFill>
                            <a:schemeClr val="tx1"/>
                          </a:solidFill>
                          <a:effectLst/>
                        </a:rPr>
                        <a:t>Título</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600"/>
                        </a:spcBef>
                        <a:spcAft>
                          <a:spcPts val="600"/>
                        </a:spcAft>
                      </a:pPr>
                      <a:r>
                        <a:rPr lang="es-ES" sz="2000" dirty="0">
                          <a:solidFill>
                            <a:schemeClr val="tx1"/>
                          </a:solidFill>
                          <a:effectLst/>
                        </a:rPr>
                        <a:t>Sitio de ejecución</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50616">
                <a:tc>
                  <a:txBody>
                    <a:bodyPr/>
                    <a:lstStyle/>
                    <a:p>
                      <a:pPr marL="0" marR="0">
                        <a:lnSpc>
                          <a:spcPct val="100000"/>
                        </a:lnSpc>
                        <a:spcBef>
                          <a:spcPts val="600"/>
                        </a:spcBef>
                        <a:spcAft>
                          <a:spcPts val="600"/>
                        </a:spcAft>
                      </a:pPr>
                      <a:r>
                        <a:rPr lang="es-ES" sz="2000" dirty="0">
                          <a:solidFill>
                            <a:schemeClr val="tx1"/>
                          </a:solidFill>
                          <a:effectLst/>
                        </a:rPr>
                        <a:t>Experimento preclínico</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s-ES" sz="2000" dirty="0">
                          <a:solidFill>
                            <a:schemeClr val="tx1"/>
                          </a:solidFill>
                          <a:effectLst/>
                        </a:rPr>
                        <a:t>Influencia del contenido de albúmina y de la presentación en la inmunogenicidad del IFN alfa-2b en ratones.</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600"/>
                        </a:spcBef>
                        <a:spcAft>
                          <a:spcPts val="600"/>
                        </a:spcAft>
                      </a:pPr>
                      <a:r>
                        <a:rPr lang="es-ES" sz="2000">
                          <a:solidFill>
                            <a:schemeClr val="tx1"/>
                          </a:solidFill>
                          <a:effectLst/>
                        </a:rPr>
                        <a:t>Bioterio CIGB</a:t>
                      </a:r>
                      <a:endParaRPr lang="es-ES" sz="200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79175">
                <a:tc>
                  <a:txBody>
                    <a:bodyPr/>
                    <a:lstStyle/>
                    <a:p>
                      <a:pPr marL="0" marR="0">
                        <a:lnSpc>
                          <a:spcPct val="100000"/>
                        </a:lnSpc>
                        <a:spcBef>
                          <a:spcPts val="600"/>
                        </a:spcBef>
                        <a:spcAft>
                          <a:spcPts val="600"/>
                        </a:spcAft>
                      </a:pPr>
                      <a:r>
                        <a:rPr lang="es-ES" sz="2000" dirty="0">
                          <a:solidFill>
                            <a:schemeClr val="tx1"/>
                          </a:solidFill>
                          <a:effectLst/>
                        </a:rPr>
                        <a:t>Estudio clínico EQUI-IFN</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600"/>
                        </a:spcBef>
                        <a:spcAft>
                          <a:spcPts val="600"/>
                        </a:spcAft>
                        <a:tabLst>
                          <a:tab pos="171450" algn="l"/>
                        </a:tabLst>
                      </a:pPr>
                      <a:r>
                        <a:rPr lang="es-ES" sz="2000" dirty="0">
                          <a:solidFill>
                            <a:schemeClr val="tx1"/>
                          </a:solidFill>
                          <a:effectLst/>
                        </a:rPr>
                        <a:t>Estudio de bioequivalencia de dos formulaciones líquidas de IFN alfa-2b humano recombinante en voluntarios sanos.</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algn="ctr">
                        <a:lnSpc>
                          <a:spcPct val="100000"/>
                        </a:lnSpc>
                        <a:spcBef>
                          <a:spcPts val="600"/>
                        </a:spcBef>
                        <a:spcAft>
                          <a:spcPts val="600"/>
                        </a:spcAft>
                      </a:pPr>
                      <a:r>
                        <a:rPr lang="es-ES" sz="2000" dirty="0">
                          <a:solidFill>
                            <a:schemeClr val="tx1"/>
                          </a:solidFill>
                          <a:effectLst/>
                        </a:rPr>
                        <a:t>Centro Nacional de Toxicología (CENATOX)</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9175">
                <a:tc>
                  <a:txBody>
                    <a:bodyPr/>
                    <a:lstStyle/>
                    <a:p>
                      <a:pPr marL="0" marR="0">
                        <a:lnSpc>
                          <a:spcPct val="100000"/>
                        </a:lnSpc>
                        <a:spcBef>
                          <a:spcPts val="600"/>
                        </a:spcBef>
                        <a:spcAft>
                          <a:spcPts val="600"/>
                        </a:spcAft>
                      </a:pPr>
                      <a:r>
                        <a:rPr lang="es-ES" sz="2000" dirty="0">
                          <a:solidFill>
                            <a:schemeClr val="tx1"/>
                          </a:solidFill>
                          <a:effectLst/>
                        </a:rPr>
                        <a:t>Estudio clínico </a:t>
                      </a:r>
                      <a:r>
                        <a:rPr lang="es-ES" sz="2000" dirty="0" err="1">
                          <a:solidFill>
                            <a:schemeClr val="tx1"/>
                          </a:solidFill>
                          <a:effectLst/>
                        </a:rPr>
                        <a:t>FarmaPEG</a:t>
                      </a:r>
                      <a:r>
                        <a:rPr lang="es-ES" sz="2000" dirty="0">
                          <a:solidFill>
                            <a:schemeClr val="tx1"/>
                          </a:solidFill>
                          <a:effectLst/>
                        </a:rPr>
                        <a:t>-I</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600"/>
                        </a:spcBef>
                        <a:spcAft>
                          <a:spcPts val="600"/>
                        </a:spcAft>
                        <a:tabLst>
                          <a:tab pos="171450" algn="l"/>
                        </a:tabLst>
                      </a:pPr>
                      <a:r>
                        <a:rPr lang="es-ES" sz="2000" dirty="0">
                          <a:solidFill>
                            <a:schemeClr val="tx1"/>
                          </a:solidFill>
                          <a:effectLst/>
                        </a:rPr>
                        <a:t>Comparación farmacocinética y farmacodinámica de dos formulaciones de IFN alfa-2 pegilado en voluntarios sanos.</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a:p>
                  </a:txBody>
                  <a:tcPr/>
                </a:tc>
                <a:extLst>
                  <a:ext uri="{0D108BD9-81ED-4DB2-BD59-A6C34878D82A}">
                    <a16:rowId xmlns:a16="http://schemas.microsoft.com/office/drawing/2014/main" val="10003"/>
                  </a:ext>
                </a:extLst>
              </a:tr>
              <a:tr h="1279175">
                <a:tc>
                  <a:txBody>
                    <a:bodyPr/>
                    <a:lstStyle/>
                    <a:p>
                      <a:pPr marL="0" marR="0">
                        <a:lnSpc>
                          <a:spcPct val="100000"/>
                        </a:lnSpc>
                        <a:spcBef>
                          <a:spcPts val="600"/>
                        </a:spcBef>
                        <a:spcAft>
                          <a:spcPts val="600"/>
                        </a:spcAft>
                      </a:pPr>
                      <a:r>
                        <a:rPr lang="es-ES" sz="2000" dirty="0">
                          <a:solidFill>
                            <a:schemeClr val="tx1"/>
                          </a:solidFill>
                          <a:effectLst/>
                        </a:rPr>
                        <a:t>Estudio clínico SOFIA</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600"/>
                        </a:spcBef>
                        <a:spcAft>
                          <a:spcPts val="600"/>
                        </a:spcAft>
                        <a:tabLst>
                          <a:tab pos="171450" algn="l"/>
                        </a:tabLst>
                      </a:pPr>
                      <a:r>
                        <a:rPr lang="es-ES" sz="2000" dirty="0">
                          <a:solidFill>
                            <a:schemeClr val="tx1"/>
                          </a:solidFill>
                          <a:effectLst/>
                        </a:rPr>
                        <a:t>Farmacodinamia y farmacocinética de dos formulaciones con mezcla sinérgica de interferones en voluntarios sanos.</a:t>
                      </a:r>
                      <a:endParaRPr lang="es-ES"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4 Rectángulo"/>
          <p:cNvSpPr>
            <a:spLocks noChangeArrowheads="1"/>
          </p:cNvSpPr>
          <p:nvPr/>
        </p:nvSpPr>
        <p:spPr bwMode="auto">
          <a:xfrm>
            <a:off x="152400" y="152400"/>
            <a:ext cx="4903788" cy="646113"/>
          </a:xfrm>
          <a:prstGeom prst="rect">
            <a:avLst/>
          </a:prstGeom>
          <a:noFill/>
          <a:ln w="9525">
            <a:noFill/>
            <a:miter lim="800000"/>
            <a:headEnd/>
            <a:tailEnd/>
          </a:ln>
        </p:spPr>
        <p:txBody>
          <a:bodyPr>
            <a:spAutoFit/>
          </a:bodyPr>
          <a:lstStyle/>
          <a:p>
            <a:pPr algn="ctr">
              <a:spcAft>
                <a:spcPts val="600"/>
              </a:spcAft>
            </a:pPr>
            <a:r>
              <a:rPr lang="es-ES" sz="3600" b="1">
                <a:latin typeface="Calibri" pitchFamily="34" charset="0"/>
              </a:rPr>
              <a:t>Poblaciones estudiadas</a:t>
            </a:r>
          </a:p>
        </p:txBody>
      </p:sp>
      <p:sp>
        <p:nvSpPr>
          <p:cNvPr id="3" name="2 Rectángulo"/>
          <p:cNvSpPr>
            <a:spLocks noChangeArrowheads="1"/>
          </p:cNvSpPr>
          <p:nvPr/>
        </p:nvSpPr>
        <p:spPr bwMode="auto">
          <a:xfrm>
            <a:off x="257175" y="990600"/>
            <a:ext cx="8713788" cy="2632075"/>
          </a:xfrm>
          <a:prstGeom prst="rect">
            <a:avLst/>
          </a:prstGeom>
          <a:noFill/>
          <a:ln w="9525">
            <a:noFill/>
            <a:miter lim="800000"/>
            <a:headEnd/>
            <a:tailEnd/>
          </a:ln>
        </p:spPr>
        <p:txBody>
          <a:bodyPr>
            <a:spAutoFit/>
          </a:bodyPr>
          <a:lstStyle/>
          <a:p>
            <a:r>
              <a:rPr lang="es-ES" sz="3200" u="sng">
                <a:latin typeface="Calibri" pitchFamily="34" charset="0"/>
              </a:rPr>
              <a:t>Animales de experimentación</a:t>
            </a:r>
          </a:p>
          <a:p>
            <a:pPr>
              <a:spcBef>
                <a:spcPts val="600"/>
              </a:spcBef>
            </a:pPr>
            <a:r>
              <a:rPr lang="es-ES" sz="3200">
                <a:latin typeface="Calibri" pitchFamily="34" charset="0"/>
              </a:rPr>
              <a:t>Ratones machos, 16 – 18 g, 6 – 7 semanas de vida, línea BALB/c, provenientes de CENPALAB, condiciones controladas de temperatura (19 </a:t>
            </a:r>
            <a:r>
              <a:rPr lang="es-ES" sz="3200">
                <a:latin typeface="Calibri" pitchFamily="34" charset="0"/>
                <a:sym typeface="Symbol" pitchFamily="18" charset="2"/>
              </a:rPr>
              <a:t></a:t>
            </a:r>
            <a:r>
              <a:rPr lang="es-ES" sz="3200">
                <a:latin typeface="Calibri" pitchFamily="34" charset="0"/>
              </a:rPr>
              <a:t> 2</a:t>
            </a:r>
            <a:r>
              <a:rPr lang="es-ES" sz="3200" baseline="30000">
                <a:latin typeface="Calibri" pitchFamily="34" charset="0"/>
              </a:rPr>
              <a:t>o</a:t>
            </a:r>
            <a:r>
              <a:rPr lang="es-ES" sz="3200">
                <a:latin typeface="Calibri" pitchFamily="34" charset="0"/>
              </a:rPr>
              <a:t>C) y humedad (55 – 65%).</a:t>
            </a:r>
          </a:p>
        </p:txBody>
      </p:sp>
      <p:sp>
        <p:nvSpPr>
          <p:cNvPr id="6" name="5 Rectángulo"/>
          <p:cNvSpPr>
            <a:spLocks noChangeArrowheads="1"/>
          </p:cNvSpPr>
          <p:nvPr/>
        </p:nvSpPr>
        <p:spPr bwMode="auto">
          <a:xfrm>
            <a:off x="220663" y="3641725"/>
            <a:ext cx="8789987" cy="2062163"/>
          </a:xfrm>
          <a:prstGeom prst="rect">
            <a:avLst/>
          </a:prstGeom>
          <a:noFill/>
          <a:ln w="9525">
            <a:noFill/>
            <a:miter lim="800000"/>
            <a:headEnd/>
            <a:tailEnd/>
          </a:ln>
        </p:spPr>
        <p:txBody>
          <a:bodyPr>
            <a:spAutoFit/>
          </a:bodyPr>
          <a:lstStyle/>
          <a:p>
            <a:r>
              <a:rPr lang="es-ES" sz="3200" u="sng">
                <a:latin typeface="Calibri" pitchFamily="34" charset="0"/>
              </a:rPr>
              <a:t>En los estudios clínicos</a:t>
            </a:r>
          </a:p>
          <a:p>
            <a:r>
              <a:rPr lang="es-ES" sz="3200">
                <a:latin typeface="Calibri" pitchFamily="34" charset="0"/>
              </a:rPr>
              <a:t>Sujetos sanos, del sexo masculino, entre 18 y 40 años de edad, que dieron su consentimiento informado, por escrito, para participar.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Rectángulo"/>
          <p:cNvSpPr>
            <a:spLocks noChangeArrowheads="1"/>
          </p:cNvSpPr>
          <p:nvPr/>
        </p:nvSpPr>
        <p:spPr bwMode="auto">
          <a:xfrm>
            <a:off x="277813" y="74613"/>
            <a:ext cx="5284787" cy="4302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Descripción general de los estudios clínicos</a:t>
            </a:r>
          </a:p>
        </p:txBody>
      </p:sp>
      <p:sp>
        <p:nvSpPr>
          <p:cNvPr id="3" name="2 Rectángulo"/>
          <p:cNvSpPr/>
          <p:nvPr/>
        </p:nvSpPr>
        <p:spPr>
          <a:xfrm>
            <a:off x="241300" y="544513"/>
            <a:ext cx="8713788" cy="6110287"/>
          </a:xfrm>
          <a:prstGeom prst="rect">
            <a:avLst/>
          </a:prstGeom>
        </p:spPr>
        <p:txBody>
          <a:bodyPr>
            <a:spAutoFit/>
          </a:bodyPr>
          <a:lstStyle/>
          <a:p>
            <a:pPr fontAlgn="auto">
              <a:spcBef>
                <a:spcPts val="0"/>
              </a:spcBef>
              <a:spcAft>
                <a:spcPts val="0"/>
              </a:spcAft>
              <a:defRPr/>
            </a:pPr>
            <a:r>
              <a:rPr lang="es-ES" sz="2000" dirty="0">
                <a:latin typeface="+mn-lt"/>
              </a:rPr>
              <a:t>Estudios Fase I, aleatorizados, cruzados (doble período), a doble ciegas, de dosis única. Período de lavado de tres semanas.</a:t>
            </a:r>
          </a:p>
          <a:p>
            <a:pPr fontAlgn="auto">
              <a:spcBef>
                <a:spcPts val="1200"/>
              </a:spcBef>
              <a:spcAft>
                <a:spcPts val="0"/>
              </a:spcAft>
              <a:defRPr/>
            </a:pPr>
            <a:r>
              <a:rPr lang="es-ES" u="sng" dirty="0">
                <a:latin typeface="+mn-lt"/>
              </a:rPr>
              <a:t>Estudio EQUI-IFN (N=14)</a:t>
            </a:r>
            <a:r>
              <a:rPr lang="es-ES" dirty="0">
                <a:latin typeface="+mn-lt"/>
              </a:rPr>
              <a:t>		Dosis: 20 MUI vía subcutánea</a:t>
            </a:r>
            <a:endParaRPr lang="es-ES" u="sng" dirty="0">
              <a:latin typeface="+mn-lt"/>
            </a:endParaRPr>
          </a:p>
          <a:p>
            <a:pPr fontAlgn="auto">
              <a:spcBef>
                <a:spcPts val="0"/>
              </a:spcBef>
              <a:spcAft>
                <a:spcPts val="0"/>
              </a:spcAft>
              <a:defRPr/>
            </a:pPr>
            <a:r>
              <a:rPr lang="es-ES" dirty="0">
                <a:latin typeface="+mn-lt"/>
              </a:rPr>
              <a:t>- Formulación de referencia: solución inyectable de IFN alfa-2b 10 MUI (</a:t>
            </a:r>
            <a:r>
              <a:rPr lang="es-ES" dirty="0" err="1">
                <a:latin typeface="+mn-lt"/>
              </a:rPr>
              <a:t>Viraferon</a:t>
            </a:r>
            <a:r>
              <a:rPr lang="en-US" baseline="30000" dirty="0">
                <a:latin typeface="+mn-lt"/>
                <a:sym typeface="Symbol"/>
              </a:rPr>
              <a:t></a:t>
            </a:r>
            <a:r>
              <a:rPr lang="es-ES" dirty="0">
                <a:latin typeface="+mn-lt"/>
              </a:rPr>
              <a:t>, Schering </a:t>
            </a:r>
            <a:r>
              <a:rPr lang="es-ES" dirty="0" err="1">
                <a:latin typeface="+mn-lt"/>
              </a:rPr>
              <a:t>Plough</a:t>
            </a:r>
            <a:r>
              <a:rPr lang="es-ES" dirty="0">
                <a:latin typeface="+mn-lt"/>
              </a:rPr>
              <a:t>, Irlanda).			</a:t>
            </a:r>
          </a:p>
          <a:p>
            <a:pPr fontAlgn="auto">
              <a:spcBef>
                <a:spcPts val="600"/>
              </a:spcBef>
              <a:spcAft>
                <a:spcPts val="0"/>
              </a:spcAft>
              <a:defRPr/>
            </a:pPr>
            <a:r>
              <a:rPr lang="es-ES" dirty="0">
                <a:latin typeface="+mn-lt"/>
              </a:rPr>
              <a:t>- Formulación de prueba: solución inyectable de IFN alfa-2b 10 MUI</a:t>
            </a:r>
            <a:br>
              <a:rPr lang="es-ES" dirty="0">
                <a:latin typeface="+mn-lt"/>
              </a:rPr>
            </a:br>
            <a:r>
              <a:rPr lang="es-ES" dirty="0">
                <a:latin typeface="+mn-lt"/>
              </a:rPr>
              <a:t>(Heberon Alfa R</a:t>
            </a:r>
            <a:r>
              <a:rPr lang="es-ES" baseline="30000" dirty="0">
                <a:latin typeface="+mn-lt"/>
                <a:sym typeface="Symbol"/>
              </a:rPr>
              <a:t></a:t>
            </a:r>
            <a:r>
              <a:rPr lang="es-ES" dirty="0">
                <a:latin typeface="+mn-lt"/>
              </a:rPr>
              <a:t> líquido, Heber </a:t>
            </a:r>
            <a:r>
              <a:rPr lang="es-ES" dirty="0" err="1">
                <a:latin typeface="+mn-lt"/>
              </a:rPr>
              <a:t>Biotec</a:t>
            </a:r>
            <a:r>
              <a:rPr lang="es-ES" dirty="0">
                <a:latin typeface="+mn-lt"/>
              </a:rPr>
              <a:t>, La Habana).</a:t>
            </a:r>
          </a:p>
          <a:p>
            <a:pPr fontAlgn="auto">
              <a:spcBef>
                <a:spcPts val="1200"/>
              </a:spcBef>
              <a:spcAft>
                <a:spcPts val="0"/>
              </a:spcAft>
              <a:defRPr/>
            </a:pPr>
            <a:r>
              <a:rPr lang="es-ES" u="sng" dirty="0">
                <a:latin typeface="+mn-lt"/>
              </a:rPr>
              <a:t>Estudio </a:t>
            </a:r>
            <a:r>
              <a:rPr lang="es-ES" u="sng" dirty="0" err="1">
                <a:latin typeface="+mn-lt"/>
              </a:rPr>
              <a:t>FarmaPEG</a:t>
            </a:r>
            <a:r>
              <a:rPr lang="es-ES" u="sng" dirty="0">
                <a:latin typeface="+mn-lt"/>
              </a:rPr>
              <a:t>-I (N=16)</a:t>
            </a:r>
            <a:r>
              <a:rPr lang="es-ES" dirty="0">
                <a:latin typeface="+mn-lt"/>
              </a:rPr>
              <a:t> 		Dosis: 180 </a:t>
            </a:r>
            <a:r>
              <a:rPr lang="es-ES" dirty="0">
                <a:latin typeface="+mn-lt"/>
                <a:sym typeface="Symbol"/>
              </a:rPr>
              <a:t></a:t>
            </a:r>
            <a:r>
              <a:rPr lang="es-ES" dirty="0">
                <a:latin typeface="+mn-lt"/>
              </a:rPr>
              <a:t>g vía subcutánea</a:t>
            </a:r>
            <a:endParaRPr lang="es-ES" u="sng" dirty="0">
              <a:latin typeface="+mn-lt"/>
            </a:endParaRPr>
          </a:p>
          <a:p>
            <a:pPr fontAlgn="auto">
              <a:spcBef>
                <a:spcPts val="0"/>
              </a:spcBef>
              <a:spcAft>
                <a:spcPts val="0"/>
              </a:spcAft>
              <a:defRPr/>
            </a:pPr>
            <a:r>
              <a:rPr lang="es-ES" dirty="0">
                <a:latin typeface="+mn-lt"/>
              </a:rPr>
              <a:t>- Formulación de referencia: solución inyectable de 180 </a:t>
            </a:r>
            <a:r>
              <a:rPr lang="es-ES" dirty="0">
                <a:latin typeface="+mn-lt"/>
                <a:sym typeface="Symbol"/>
              </a:rPr>
              <a:t></a:t>
            </a:r>
            <a:r>
              <a:rPr lang="es-ES" dirty="0">
                <a:latin typeface="+mn-lt"/>
              </a:rPr>
              <a:t>g de IFN alfa-2a conjugado con PEG 40-kDa (PEGASYS®, </a:t>
            </a:r>
            <a:r>
              <a:rPr lang="es-ES" dirty="0" err="1">
                <a:latin typeface="+mn-lt"/>
              </a:rPr>
              <a:t>Hoffmann</a:t>
            </a:r>
            <a:r>
              <a:rPr lang="es-ES" dirty="0">
                <a:latin typeface="+mn-lt"/>
              </a:rPr>
              <a:t>-La Roche, Suiza).</a:t>
            </a:r>
          </a:p>
          <a:p>
            <a:pPr fontAlgn="auto">
              <a:spcBef>
                <a:spcPts val="600"/>
              </a:spcBef>
              <a:spcAft>
                <a:spcPts val="0"/>
              </a:spcAft>
              <a:defRPr/>
            </a:pPr>
            <a:r>
              <a:rPr lang="es-ES" dirty="0">
                <a:latin typeface="+mn-lt"/>
              </a:rPr>
              <a:t>- Formulación de prueba: solución inyectable de 180 </a:t>
            </a:r>
            <a:r>
              <a:rPr lang="es-ES" dirty="0">
                <a:latin typeface="+mn-lt"/>
                <a:sym typeface="Symbol"/>
              </a:rPr>
              <a:t></a:t>
            </a:r>
            <a:r>
              <a:rPr lang="es-ES" dirty="0">
                <a:latin typeface="+mn-lt"/>
              </a:rPr>
              <a:t>g de IFN alfa-2b conjugado con PEG 40-kDa (PEG-Heberon</a:t>
            </a:r>
            <a:r>
              <a:rPr lang="es-ES" baseline="30000" dirty="0">
                <a:latin typeface="+mn-lt"/>
                <a:sym typeface="Symbol"/>
              </a:rPr>
              <a:t></a:t>
            </a:r>
            <a:r>
              <a:rPr lang="es-ES" dirty="0">
                <a:latin typeface="+mn-lt"/>
              </a:rPr>
              <a:t>, Heber </a:t>
            </a:r>
            <a:r>
              <a:rPr lang="es-ES" dirty="0" err="1">
                <a:latin typeface="+mn-lt"/>
              </a:rPr>
              <a:t>Biotec</a:t>
            </a:r>
            <a:r>
              <a:rPr lang="es-ES" dirty="0">
                <a:latin typeface="+mn-lt"/>
              </a:rPr>
              <a:t>, La Habana).</a:t>
            </a:r>
          </a:p>
          <a:p>
            <a:pPr fontAlgn="auto">
              <a:spcBef>
                <a:spcPts val="1200"/>
              </a:spcBef>
              <a:spcAft>
                <a:spcPts val="0"/>
              </a:spcAft>
              <a:defRPr/>
            </a:pPr>
            <a:r>
              <a:rPr lang="es-ES" u="sng" dirty="0">
                <a:latin typeface="+mn-lt"/>
              </a:rPr>
              <a:t>Estudio SOFIA (N=13)</a:t>
            </a:r>
            <a:r>
              <a:rPr lang="es-ES" dirty="0">
                <a:latin typeface="+mn-lt"/>
              </a:rPr>
              <a:t> 		Dosis: 24,5 MUI vía intramuscular</a:t>
            </a:r>
            <a:endParaRPr lang="es-ES" u="sng" dirty="0">
              <a:latin typeface="+mn-lt"/>
            </a:endParaRPr>
          </a:p>
          <a:p>
            <a:pPr fontAlgn="auto">
              <a:spcBef>
                <a:spcPts val="0"/>
              </a:spcBef>
              <a:spcAft>
                <a:spcPts val="600"/>
              </a:spcAft>
              <a:defRPr/>
            </a:pPr>
            <a:r>
              <a:rPr lang="x-none" dirty="0">
                <a:latin typeface="+mn-lt"/>
              </a:rPr>
              <a:t>- </a:t>
            </a:r>
            <a:r>
              <a:rPr lang="es-ES" dirty="0">
                <a:latin typeface="+mn-lt"/>
              </a:rPr>
              <a:t>Formulación de referencia (CIGB-128): mezcla sinérgica IFN alfa-2b e IFN gamma (</a:t>
            </a:r>
            <a:r>
              <a:rPr lang="es-ES" dirty="0" err="1">
                <a:latin typeface="+mn-lt"/>
              </a:rPr>
              <a:t>HeberPAG</a:t>
            </a:r>
            <a:r>
              <a:rPr lang="es-ES" baseline="30000" dirty="0">
                <a:latin typeface="+mn-lt"/>
                <a:sym typeface="Symbol"/>
              </a:rPr>
              <a:t></a:t>
            </a:r>
            <a:r>
              <a:rPr lang="es-ES" dirty="0">
                <a:latin typeface="+mn-lt"/>
              </a:rPr>
              <a:t>, Heber </a:t>
            </a:r>
            <a:r>
              <a:rPr lang="es-ES" dirty="0" err="1">
                <a:latin typeface="+mn-lt"/>
              </a:rPr>
              <a:t>Biotec</a:t>
            </a:r>
            <a:r>
              <a:rPr lang="es-ES" dirty="0">
                <a:latin typeface="+mn-lt"/>
              </a:rPr>
              <a:t>), polvo liofilizado. Contiene viales de 3 y 10 MUI de IFN alfa-2b y 0,5 MUI de IFN gamma.</a:t>
            </a:r>
            <a:endParaRPr lang="x-none" dirty="0">
              <a:latin typeface="+mn-lt"/>
            </a:endParaRPr>
          </a:p>
          <a:p>
            <a:pPr fontAlgn="auto">
              <a:spcBef>
                <a:spcPts val="0"/>
              </a:spcBef>
              <a:spcAft>
                <a:spcPts val="600"/>
              </a:spcAft>
              <a:defRPr/>
            </a:pPr>
            <a:r>
              <a:rPr lang="x-none" dirty="0">
                <a:latin typeface="+mn-lt"/>
              </a:rPr>
              <a:t>- </a:t>
            </a:r>
            <a:r>
              <a:rPr lang="es-ES" dirty="0">
                <a:latin typeface="+mn-lt"/>
              </a:rPr>
              <a:t>Formulación de prueba (CIGB-128-A): mezcla sinérgica de IFN alfa-2b e IFN gamma  producido en el CIGB (</a:t>
            </a:r>
            <a:r>
              <a:rPr lang="es-ES" dirty="0" err="1">
                <a:latin typeface="+mn-lt"/>
              </a:rPr>
              <a:t>HeberFERON</a:t>
            </a:r>
            <a:r>
              <a:rPr lang="es-ES" dirty="0">
                <a:latin typeface="+mn-lt"/>
              </a:rPr>
              <a:t>, Heber </a:t>
            </a:r>
            <a:r>
              <a:rPr lang="es-ES" dirty="0" err="1">
                <a:latin typeface="+mn-lt"/>
              </a:rPr>
              <a:t>Biotec</a:t>
            </a:r>
            <a:r>
              <a:rPr lang="es-ES" dirty="0">
                <a:latin typeface="+mn-lt"/>
              </a:rPr>
              <a:t>), polvo liofilizado, 3,5 MUI de mezcla por vial.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0" y="1341438"/>
            <a:ext cx="8424863" cy="5111750"/>
          </a:xfrm>
        </p:spPr>
        <p:txBody>
          <a:bodyPr/>
          <a:lstStyle/>
          <a:p>
            <a:pPr marL="609600" indent="-609600">
              <a:buFontTx/>
              <a:buAutoNum type="arabicPeriod"/>
            </a:pPr>
            <a:r>
              <a:rPr lang="es-ES" sz="4000" b="1">
                <a:latin typeface="Tahoma" pitchFamily="34" charset="0"/>
              </a:rPr>
              <a:t>Objetividad de la observación</a:t>
            </a:r>
          </a:p>
          <a:p>
            <a:pPr marL="609600" indent="-609600">
              <a:buFontTx/>
              <a:buAutoNum type="arabicPeriod"/>
            </a:pPr>
            <a:endParaRPr lang="es-ES" sz="4000" b="1">
              <a:latin typeface="Tahoma" pitchFamily="34" charset="0"/>
            </a:endParaRPr>
          </a:p>
          <a:p>
            <a:pPr marL="609600" indent="-609600">
              <a:buFontTx/>
              <a:buAutoNum type="arabicPeriod"/>
            </a:pPr>
            <a:r>
              <a:rPr lang="es-ES" sz="4000" b="1">
                <a:latin typeface="Tahoma" pitchFamily="34" charset="0"/>
              </a:rPr>
              <a:t>Comparación concurrente</a:t>
            </a:r>
          </a:p>
          <a:p>
            <a:pPr marL="609600" indent="-609600">
              <a:buFontTx/>
              <a:buAutoNum type="arabicPeriod"/>
            </a:pPr>
            <a:endParaRPr lang="es-ES" sz="4000" b="1">
              <a:latin typeface="Tahoma" pitchFamily="34" charset="0"/>
            </a:endParaRPr>
          </a:p>
          <a:p>
            <a:pPr marL="609600" indent="-609600">
              <a:buFontTx/>
              <a:buAutoNum type="arabicPeriod"/>
            </a:pPr>
            <a:r>
              <a:rPr lang="es-ES" sz="4000" b="1">
                <a:latin typeface="Tahoma" pitchFamily="34" charset="0"/>
              </a:rPr>
              <a:t>Asignación aleatoria</a:t>
            </a:r>
          </a:p>
          <a:p>
            <a:pPr marL="609600" indent="-609600">
              <a:buFontTx/>
              <a:buAutoNum type="arabicPeriod"/>
            </a:pPr>
            <a:endParaRPr lang="es-ES" sz="4000" b="1">
              <a:latin typeface="Tahoma" pitchFamily="34" charset="0"/>
            </a:endParaRPr>
          </a:p>
          <a:p>
            <a:pPr marL="609600" indent="-609600">
              <a:buFontTx/>
              <a:buAutoNum type="arabicPeriod"/>
            </a:pPr>
            <a:r>
              <a:rPr lang="es-ES" sz="4000" b="1">
                <a:latin typeface="Tahoma" pitchFamily="34" charset="0"/>
              </a:rPr>
              <a:t>Enmascaramiento</a:t>
            </a:r>
          </a:p>
          <a:p>
            <a:pPr marL="609600" indent="-609600">
              <a:buFontTx/>
              <a:buAutoNum type="arabicPeriod"/>
            </a:pPr>
            <a:endParaRPr lang="es-ES" sz="4000" b="1">
              <a:latin typeface="Tahoma" pitchFamily="34" charset="0"/>
            </a:endParaRPr>
          </a:p>
          <a:p>
            <a:pPr marL="609600" indent="-609600">
              <a:buFontTx/>
              <a:buAutoNum type="arabicPeriod"/>
            </a:pPr>
            <a:endParaRPr lang="es-ES" sz="4000" b="1">
              <a:latin typeface="Tahoma" pitchFamily="34" charset="0"/>
            </a:endParaRPr>
          </a:p>
          <a:p>
            <a:pPr marL="609600" indent="-609600">
              <a:buFontTx/>
              <a:buAutoNum type="arabicPeriod"/>
            </a:pPr>
            <a:endParaRPr lang="es-ES" sz="4000" b="1">
              <a:latin typeface="Tahoma" pitchFamily="34" charset="0"/>
            </a:endParaRPr>
          </a:p>
        </p:txBody>
      </p:sp>
      <p:sp>
        <p:nvSpPr>
          <p:cNvPr id="7" name="Rectangle 6"/>
          <p:cNvSpPr>
            <a:spLocks noChangeArrowheads="1"/>
          </p:cNvSpPr>
          <p:nvPr/>
        </p:nvSpPr>
        <p:spPr bwMode="auto">
          <a:xfrm>
            <a:off x="179388" y="188913"/>
            <a:ext cx="8713787" cy="719137"/>
          </a:xfrm>
          <a:prstGeom prst="rect">
            <a:avLst/>
          </a:prstGeom>
          <a:gradFill>
            <a:gsLst>
              <a:gs pos="0">
                <a:srgbClr val="FFEFD1"/>
              </a:gs>
              <a:gs pos="64999">
                <a:srgbClr val="F0EBD5"/>
              </a:gs>
              <a:gs pos="100000">
                <a:srgbClr val="D1C39F"/>
              </a:gs>
            </a:gsLst>
            <a:lin ang="5400000" scaled="0"/>
          </a:gradFill>
          <a:ln w="25400">
            <a:solidFill>
              <a:srgbClr val="800000"/>
            </a:solidFill>
            <a:miter lim="800000"/>
            <a:headEnd/>
            <a:tailEnd/>
          </a:ln>
          <a:effectLst/>
          <a:scene3d>
            <a:camera prst="orthographicFront"/>
            <a:lightRig rig="threePt" dir="t"/>
          </a:scene3d>
          <a:sp3d>
            <a:bevelT/>
            <a:bevelB/>
          </a:sp3d>
        </p:spPr>
        <p:txBody>
          <a:bodyPr wrap="none" anchor="ctr"/>
          <a:lstStyle/>
          <a:p>
            <a:pPr algn="ctr">
              <a:defRPr/>
            </a:pPr>
            <a:r>
              <a:rPr lang="es-ES" sz="3200" b="1" dirty="0">
                <a:solidFill>
                  <a:srgbClr val="800000"/>
                </a:solidFill>
                <a:latin typeface="Tahoma" pitchFamily="34" charset="0"/>
              </a:rPr>
              <a:t>PILARES DE LOS ENSAYOS CLÍNICOS</a:t>
            </a:r>
          </a:p>
        </p:txBody>
      </p:sp>
    </p:spTree>
    <p:extLst>
      <p:ext uri="{BB962C8B-B14F-4D97-AF65-F5344CB8AC3E}">
        <p14:creationId xmlns:p14="http://schemas.microsoft.com/office/powerpoint/2010/main" val="357860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srcRect/>
          <a:stretch>
            <a:fillRect/>
          </a:stretch>
        </p:blipFill>
        <p:spPr bwMode="auto">
          <a:xfrm>
            <a:off x="287338" y="1196975"/>
            <a:ext cx="8324850" cy="4508500"/>
          </a:xfrm>
          <a:prstGeom prst="rect">
            <a:avLst/>
          </a:prstGeom>
          <a:noFill/>
          <a:ln w="9525">
            <a:noFill/>
            <a:miter lim="800000"/>
            <a:headEnd/>
            <a:tailEnd/>
          </a:ln>
        </p:spPr>
      </p:pic>
      <p:sp>
        <p:nvSpPr>
          <p:cNvPr id="14339" name="4 Rectángulo"/>
          <p:cNvSpPr>
            <a:spLocks noChangeArrowheads="1"/>
          </p:cNvSpPr>
          <p:nvPr/>
        </p:nvSpPr>
        <p:spPr bwMode="auto">
          <a:xfrm>
            <a:off x="277813" y="74613"/>
            <a:ext cx="8866187" cy="112236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RESULTADOS</a:t>
            </a:r>
          </a:p>
          <a:p>
            <a:pPr>
              <a:spcAft>
                <a:spcPts val="600"/>
              </a:spcAft>
            </a:pPr>
            <a:r>
              <a:rPr lang="es-ES" sz="2000" b="1" u="sng">
                <a:latin typeface="Calibri" pitchFamily="34" charset="0"/>
              </a:rPr>
              <a:t>Influencia del contenido de albúmina y de la presentación en la inmunogenicidad del IFN alfa-2b en ratones</a:t>
            </a:r>
            <a:endParaRPr lang="es-ES" sz="2000" b="1">
              <a:latin typeface="Calibri" pitchFamily="34" charset="0"/>
            </a:endParaRPr>
          </a:p>
        </p:txBody>
      </p:sp>
      <p:sp>
        <p:nvSpPr>
          <p:cNvPr id="1434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 name="Rectangle 3"/>
          <p:cNvSpPr>
            <a:spLocks noChangeArrowheads="1"/>
          </p:cNvSpPr>
          <p:nvPr/>
        </p:nvSpPr>
        <p:spPr bwMode="auto">
          <a:xfrm rot="10800000" flipV="1">
            <a:off x="107950" y="5705475"/>
            <a:ext cx="8959850" cy="923925"/>
          </a:xfrm>
          <a:prstGeom prst="rect">
            <a:avLst/>
          </a:prstGeom>
          <a:noFill/>
          <a:ln>
            <a:noFill/>
          </a:ln>
          <a:effectLst/>
        </p:spPr>
        <p:txBody>
          <a:bodyPr anchor="ctr">
            <a:spAutoFit/>
          </a:bodyPr>
          <a:lstStyle/>
          <a:p>
            <a:pPr>
              <a:defRPr/>
            </a:pPr>
            <a:r>
              <a:rPr lang="es-ES" dirty="0">
                <a:latin typeface="+mn-lt"/>
              </a:rPr>
              <a:t>Títulos de anticuerpos anti-IFN alfa-2b en ratones BALB/c inmunizados con 100 000 UI de IFN alfa-2b, 3 v/s, vía </a:t>
            </a:r>
            <a:r>
              <a:rPr lang="es-ES" dirty="0" err="1">
                <a:latin typeface="+mn-lt"/>
              </a:rPr>
              <a:t>sc</a:t>
            </a:r>
            <a:r>
              <a:rPr lang="es-ES" dirty="0">
                <a:latin typeface="+mn-lt"/>
              </a:rPr>
              <a:t>, durante cuatro semanas. Cada barra es la media geométrica y los IC 95% de los títulos provenientes de 10 ratones.</a:t>
            </a:r>
            <a:endParaRPr lang="es-ES" dirty="0">
              <a:latin typeface="+mj-lt"/>
              <a:ea typeface="Times New Roman" pitchFamily="18" charset="0"/>
              <a:cs typeface="Times New Roman" pitchFamily="18" charset="0"/>
              <a:sym typeface="Symbol" pitchFamily="18" charset="2"/>
            </a:endParaRPr>
          </a:p>
        </p:txBody>
      </p:sp>
      <p:grpSp>
        <p:nvGrpSpPr>
          <p:cNvPr id="14343" name="Group 36"/>
          <p:cNvGrpSpPr>
            <a:grpSpLocks/>
          </p:cNvGrpSpPr>
          <p:nvPr/>
        </p:nvGrpSpPr>
        <p:grpSpPr bwMode="auto">
          <a:xfrm>
            <a:off x="1905000" y="1392238"/>
            <a:ext cx="3057525" cy="339725"/>
            <a:chOff x="2133600" y="1392823"/>
            <a:chExt cx="3057388" cy="338554"/>
          </a:xfrm>
        </p:grpSpPr>
        <p:sp>
          <p:nvSpPr>
            <p:cNvPr id="2" name="Rectangle 1"/>
            <p:cNvSpPr/>
            <p:nvPr/>
          </p:nvSpPr>
          <p:spPr>
            <a:xfrm>
              <a:off x="2133600" y="1448193"/>
              <a:ext cx="228590" cy="227812"/>
            </a:xfrm>
            <a:prstGeom prst="rect">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363" name="TextBox 10"/>
            <p:cNvSpPr txBox="1">
              <a:spLocks noChangeArrowheads="1"/>
            </p:cNvSpPr>
            <p:nvPr/>
          </p:nvSpPr>
          <p:spPr bwMode="auto">
            <a:xfrm>
              <a:off x="2362200" y="1392823"/>
              <a:ext cx="2828788" cy="338554"/>
            </a:xfrm>
            <a:prstGeom prst="rect">
              <a:avLst/>
            </a:prstGeom>
            <a:noFill/>
            <a:ln w="9525">
              <a:noFill/>
              <a:miter lim="800000"/>
              <a:headEnd/>
              <a:tailEnd/>
            </a:ln>
          </p:spPr>
          <p:txBody>
            <a:bodyPr wrap="none">
              <a:spAutoFit/>
            </a:bodyPr>
            <a:lstStyle/>
            <a:p>
              <a:r>
                <a:rPr lang="es-ES" sz="1600">
                  <a:latin typeface="Calibri" pitchFamily="34" charset="0"/>
                </a:rPr>
                <a:t>Heberon Alfa R</a:t>
              </a:r>
              <a:r>
                <a:rPr lang="en-US" sz="1600">
                  <a:latin typeface="Calibri" pitchFamily="34" charset="0"/>
                </a:rPr>
                <a:t> </a:t>
              </a:r>
              <a:r>
                <a:rPr lang="es-ES" sz="1600">
                  <a:latin typeface="Calibri" pitchFamily="34" charset="0"/>
                </a:rPr>
                <a:t>líquido sin HSA</a:t>
              </a:r>
            </a:p>
          </p:txBody>
        </p:sp>
      </p:grpSp>
      <p:grpSp>
        <p:nvGrpSpPr>
          <p:cNvPr id="14344" name="Group 37"/>
          <p:cNvGrpSpPr>
            <a:grpSpLocks/>
          </p:cNvGrpSpPr>
          <p:nvPr/>
        </p:nvGrpSpPr>
        <p:grpSpPr bwMode="auto">
          <a:xfrm>
            <a:off x="1905000" y="1676400"/>
            <a:ext cx="3279775" cy="338138"/>
            <a:chOff x="2133600" y="1676400"/>
            <a:chExt cx="3280013" cy="338554"/>
          </a:xfrm>
        </p:grpSpPr>
        <p:sp>
          <p:nvSpPr>
            <p:cNvPr id="8" name="Rectangle 7"/>
            <p:cNvSpPr/>
            <p:nvPr/>
          </p:nvSpPr>
          <p:spPr>
            <a:xfrm>
              <a:off x="2133600" y="1747926"/>
              <a:ext cx="228617" cy="228881"/>
            </a:xfrm>
            <a:prstGeom prst="rect">
              <a:avLst/>
            </a:prstGeom>
            <a:pattFill prst="pct30">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361" name="TextBox 12"/>
            <p:cNvSpPr txBox="1">
              <a:spLocks noChangeArrowheads="1"/>
            </p:cNvSpPr>
            <p:nvPr/>
          </p:nvSpPr>
          <p:spPr bwMode="auto">
            <a:xfrm>
              <a:off x="2362200" y="1676400"/>
              <a:ext cx="3051413" cy="338554"/>
            </a:xfrm>
            <a:prstGeom prst="rect">
              <a:avLst/>
            </a:prstGeom>
            <a:noFill/>
            <a:ln w="9525">
              <a:noFill/>
              <a:miter lim="800000"/>
              <a:headEnd/>
              <a:tailEnd/>
            </a:ln>
          </p:spPr>
          <p:txBody>
            <a:bodyPr wrap="none">
              <a:spAutoFit/>
            </a:bodyPr>
            <a:lstStyle/>
            <a:p>
              <a:r>
                <a:rPr lang="es-ES" sz="1600">
                  <a:latin typeface="Calibri" pitchFamily="34" charset="0"/>
                </a:rPr>
                <a:t>Heberon Alfa R liofilizado sin HSA</a:t>
              </a:r>
            </a:p>
          </p:txBody>
        </p:sp>
      </p:grpSp>
      <p:grpSp>
        <p:nvGrpSpPr>
          <p:cNvPr id="14345" name="Group 34"/>
          <p:cNvGrpSpPr>
            <a:grpSpLocks/>
          </p:cNvGrpSpPr>
          <p:nvPr/>
        </p:nvGrpSpPr>
        <p:grpSpPr bwMode="auto">
          <a:xfrm>
            <a:off x="1905000" y="1981200"/>
            <a:ext cx="3381375" cy="338138"/>
            <a:chOff x="2133600" y="2076168"/>
            <a:chExt cx="3382112" cy="338554"/>
          </a:xfrm>
        </p:grpSpPr>
        <p:sp>
          <p:nvSpPr>
            <p:cNvPr id="9" name="Rectangle 8"/>
            <p:cNvSpPr/>
            <p:nvPr/>
          </p:nvSpPr>
          <p:spPr>
            <a:xfrm>
              <a:off x="2133600" y="2136567"/>
              <a:ext cx="228650" cy="22888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359" name="TextBox 13"/>
            <p:cNvSpPr txBox="1">
              <a:spLocks noChangeArrowheads="1"/>
            </p:cNvSpPr>
            <p:nvPr/>
          </p:nvSpPr>
          <p:spPr bwMode="auto">
            <a:xfrm>
              <a:off x="2356834" y="2076168"/>
              <a:ext cx="3158878" cy="338554"/>
            </a:xfrm>
            <a:prstGeom prst="rect">
              <a:avLst/>
            </a:prstGeom>
            <a:noFill/>
            <a:ln w="9525">
              <a:noFill/>
              <a:miter lim="800000"/>
              <a:headEnd/>
              <a:tailEnd/>
            </a:ln>
          </p:spPr>
          <p:txBody>
            <a:bodyPr wrap="none">
              <a:spAutoFit/>
            </a:bodyPr>
            <a:lstStyle/>
            <a:p>
              <a:r>
                <a:rPr lang="es-ES" sz="1600">
                  <a:latin typeface="Calibri" pitchFamily="34" charset="0"/>
                </a:rPr>
                <a:t>Heberon Alfa R clásico (1,5 mg HSA)</a:t>
              </a:r>
            </a:p>
          </p:txBody>
        </p:sp>
      </p:grpSp>
      <p:grpSp>
        <p:nvGrpSpPr>
          <p:cNvPr id="14346" name="Group 35"/>
          <p:cNvGrpSpPr>
            <a:grpSpLocks/>
          </p:cNvGrpSpPr>
          <p:nvPr/>
        </p:nvGrpSpPr>
        <p:grpSpPr bwMode="auto">
          <a:xfrm>
            <a:off x="1905000" y="2286000"/>
            <a:ext cx="2540000" cy="338138"/>
            <a:chOff x="2133600" y="2425505"/>
            <a:chExt cx="2540792" cy="338554"/>
          </a:xfrm>
        </p:grpSpPr>
        <p:sp>
          <p:nvSpPr>
            <p:cNvPr id="10" name="Rectangle 9"/>
            <p:cNvSpPr/>
            <p:nvPr/>
          </p:nvSpPr>
          <p:spPr>
            <a:xfrm>
              <a:off x="2133600" y="2489083"/>
              <a:ext cx="228671" cy="227292"/>
            </a:xfrm>
            <a:prstGeom prst="rect">
              <a:avLst/>
            </a:prstGeom>
            <a:pattFill prst="dashHorz">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357" name="TextBox 14"/>
            <p:cNvSpPr txBox="1">
              <a:spLocks noChangeArrowheads="1"/>
            </p:cNvSpPr>
            <p:nvPr/>
          </p:nvSpPr>
          <p:spPr bwMode="auto">
            <a:xfrm>
              <a:off x="2356834" y="2425505"/>
              <a:ext cx="2317558" cy="338554"/>
            </a:xfrm>
            <a:prstGeom prst="rect">
              <a:avLst/>
            </a:prstGeom>
            <a:noFill/>
            <a:ln w="9525">
              <a:noFill/>
              <a:miter lim="800000"/>
              <a:headEnd/>
              <a:tailEnd/>
            </a:ln>
          </p:spPr>
          <p:txBody>
            <a:bodyPr wrap="none">
              <a:spAutoFit/>
            </a:bodyPr>
            <a:lstStyle/>
            <a:p>
              <a:r>
                <a:rPr lang="es-ES" sz="1600">
                  <a:latin typeface="Calibri" pitchFamily="34" charset="0"/>
                </a:rPr>
                <a:t>Reaferon-ES (5,0 mg HSA)</a:t>
              </a:r>
            </a:p>
          </p:txBody>
        </p:sp>
      </p:grpSp>
      <p:cxnSp>
        <p:nvCxnSpPr>
          <p:cNvPr id="18" name="Straight Arrow Connector 17"/>
          <p:cNvCxnSpPr/>
          <p:nvPr/>
        </p:nvCxnSpPr>
        <p:spPr>
          <a:xfrm>
            <a:off x="8140700" y="1392238"/>
            <a:ext cx="0" cy="28416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226300" y="1392238"/>
            <a:ext cx="914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226300" y="1392238"/>
            <a:ext cx="0" cy="211296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05700" y="1392238"/>
            <a:ext cx="0" cy="211296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443663" y="1392238"/>
            <a:ext cx="0" cy="5842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29263" y="1392238"/>
            <a:ext cx="914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29263" y="1392238"/>
            <a:ext cx="0" cy="279876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834063" y="1392238"/>
            <a:ext cx="0" cy="211296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21400" y="1392238"/>
            <a:ext cx="0" cy="211296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Rectángulo"/>
          <p:cNvSpPr>
            <a:spLocks noChangeArrowheads="1"/>
          </p:cNvSpPr>
          <p:nvPr/>
        </p:nvSpPr>
        <p:spPr bwMode="auto">
          <a:xfrm>
            <a:off x="277813" y="74613"/>
            <a:ext cx="2389187" cy="4302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EQUI-IFN   </a:t>
            </a:r>
          </a:p>
        </p:txBody>
      </p:sp>
      <p:sp>
        <p:nvSpPr>
          <p:cNvPr id="1536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pSp>
        <p:nvGrpSpPr>
          <p:cNvPr id="15365" name="Group 10"/>
          <p:cNvGrpSpPr>
            <a:grpSpLocks/>
          </p:cNvGrpSpPr>
          <p:nvPr/>
        </p:nvGrpSpPr>
        <p:grpSpPr bwMode="auto">
          <a:xfrm>
            <a:off x="4333875" y="854075"/>
            <a:ext cx="450850" cy="3324225"/>
            <a:chOff x="10409" y="4262"/>
            <a:chExt cx="711" cy="5235"/>
          </a:xfrm>
        </p:grpSpPr>
        <p:sp>
          <p:nvSpPr>
            <p:cNvPr id="15379" name="Text Box 11"/>
            <p:cNvSpPr txBox="1">
              <a:spLocks noChangeArrowheads="1"/>
            </p:cNvSpPr>
            <p:nvPr/>
          </p:nvSpPr>
          <p:spPr bwMode="auto">
            <a:xfrm>
              <a:off x="10409" y="8907"/>
              <a:ext cx="711" cy="590"/>
            </a:xfrm>
            <a:prstGeom prst="rect">
              <a:avLst/>
            </a:prstGeom>
            <a:solidFill>
              <a:srgbClr val="FFFFFF"/>
            </a:solidFill>
            <a:ln w="9525">
              <a:solidFill>
                <a:srgbClr val="FFFFFF"/>
              </a:solidFill>
              <a:miter lim="800000"/>
              <a:headEnd/>
              <a:tailEnd/>
            </a:ln>
          </p:spPr>
          <p:txBody>
            <a:bodyPr/>
            <a:lstStyle/>
            <a:p>
              <a:pPr>
                <a:spcAft>
                  <a:spcPts val="1000"/>
                </a:spcAft>
              </a:pPr>
              <a:r>
                <a:rPr lang="es-ES" sz="2000" b="1">
                  <a:latin typeface="Calibri" pitchFamily="34" charset="0"/>
                </a:rPr>
                <a:t>B</a:t>
              </a:r>
              <a:endParaRPr lang="es-ES"/>
            </a:p>
          </p:txBody>
        </p:sp>
        <p:sp>
          <p:nvSpPr>
            <p:cNvPr id="15380" name="Text Box 12"/>
            <p:cNvSpPr txBox="1">
              <a:spLocks noChangeArrowheads="1"/>
            </p:cNvSpPr>
            <p:nvPr/>
          </p:nvSpPr>
          <p:spPr bwMode="auto">
            <a:xfrm>
              <a:off x="10409" y="4262"/>
              <a:ext cx="711" cy="590"/>
            </a:xfrm>
            <a:prstGeom prst="rect">
              <a:avLst/>
            </a:prstGeom>
            <a:solidFill>
              <a:srgbClr val="FFFFFF"/>
            </a:solidFill>
            <a:ln w="9525">
              <a:solidFill>
                <a:srgbClr val="FFFFFF"/>
              </a:solidFill>
              <a:miter lim="800000"/>
              <a:headEnd/>
              <a:tailEnd/>
            </a:ln>
          </p:spPr>
          <p:txBody>
            <a:bodyPr/>
            <a:lstStyle/>
            <a:p>
              <a:pPr>
                <a:spcAft>
                  <a:spcPts val="1000"/>
                </a:spcAft>
              </a:pPr>
              <a:r>
                <a:rPr lang="es-ES" sz="2000" b="1">
                  <a:latin typeface="Calibri" pitchFamily="34" charset="0"/>
                </a:rPr>
                <a:t>A</a:t>
              </a:r>
              <a:endParaRPr lang="es-ES"/>
            </a:p>
          </p:txBody>
        </p:sp>
      </p:grpSp>
      <p:pic>
        <p:nvPicPr>
          <p:cNvPr id="15366" name="Picture 2"/>
          <p:cNvPicPr>
            <a:picLocks noChangeAspect="1" noChangeArrowheads="1"/>
          </p:cNvPicPr>
          <p:nvPr/>
        </p:nvPicPr>
        <p:blipFill>
          <a:blip r:embed="rId2"/>
          <a:srcRect/>
          <a:stretch>
            <a:fillRect/>
          </a:stretch>
        </p:blipFill>
        <p:spPr bwMode="auto">
          <a:xfrm>
            <a:off x="1609725" y="381000"/>
            <a:ext cx="6315075" cy="3457575"/>
          </a:xfrm>
          <a:prstGeom prst="rect">
            <a:avLst/>
          </a:prstGeom>
          <a:noFill/>
          <a:ln w="9525">
            <a:noFill/>
            <a:miter lim="800000"/>
            <a:headEnd/>
            <a:tailEnd/>
          </a:ln>
        </p:spPr>
      </p:pic>
      <p:pic>
        <p:nvPicPr>
          <p:cNvPr id="15367" name="Picture 3"/>
          <p:cNvPicPr>
            <a:picLocks noChangeAspect="1" noChangeArrowheads="1"/>
          </p:cNvPicPr>
          <p:nvPr/>
        </p:nvPicPr>
        <p:blipFill>
          <a:blip r:embed="rId3"/>
          <a:srcRect/>
          <a:stretch>
            <a:fillRect/>
          </a:stretch>
        </p:blipFill>
        <p:spPr bwMode="auto">
          <a:xfrm>
            <a:off x="1590675" y="3414713"/>
            <a:ext cx="6273800" cy="3443287"/>
          </a:xfrm>
          <a:prstGeom prst="rect">
            <a:avLst/>
          </a:prstGeom>
          <a:noFill/>
          <a:ln w="9525">
            <a:noFill/>
            <a:miter lim="800000"/>
            <a:headEnd/>
            <a:tailEnd/>
          </a:ln>
        </p:spPr>
      </p:pic>
      <p:grpSp>
        <p:nvGrpSpPr>
          <p:cNvPr id="15369" name="Group 19"/>
          <p:cNvGrpSpPr>
            <a:grpSpLocks/>
          </p:cNvGrpSpPr>
          <p:nvPr/>
        </p:nvGrpSpPr>
        <p:grpSpPr bwMode="auto">
          <a:xfrm>
            <a:off x="5638800" y="762000"/>
            <a:ext cx="2938463" cy="369888"/>
            <a:chOff x="5968668" y="354496"/>
            <a:chExt cx="2938788" cy="369332"/>
          </a:xfrm>
        </p:grpSpPr>
        <p:cxnSp>
          <p:nvCxnSpPr>
            <p:cNvPr id="9" name="Straight Connector 8"/>
            <p:cNvCxnSpPr/>
            <p:nvPr/>
          </p:nvCxnSpPr>
          <p:spPr>
            <a:xfrm>
              <a:off x="5968668" y="574827"/>
              <a:ext cx="5906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378" name="TextBox 11"/>
            <p:cNvSpPr txBox="1">
              <a:spLocks noChangeArrowheads="1"/>
            </p:cNvSpPr>
            <p:nvPr/>
          </p:nvSpPr>
          <p:spPr bwMode="auto">
            <a:xfrm>
              <a:off x="6539435" y="354496"/>
              <a:ext cx="2368021" cy="369332"/>
            </a:xfrm>
            <a:prstGeom prst="rect">
              <a:avLst/>
            </a:prstGeom>
            <a:noFill/>
            <a:ln w="9525">
              <a:noFill/>
              <a:miter lim="800000"/>
              <a:headEnd/>
              <a:tailEnd/>
            </a:ln>
          </p:spPr>
          <p:txBody>
            <a:bodyPr wrap="none">
              <a:spAutoFit/>
            </a:bodyPr>
            <a:lstStyle/>
            <a:p>
              <a:r>
                <a:rPr lang="es-ES">
                  <a:latin typeface="Calibri" pitchFamily="34" charset="0"/>
                </a:rPr>
                <a:t>Formulación de prueba</a:t>
              </a:r>
            </a:p>
          </p:txBody>
        </p:sp>
      </p:grpSp>
      <p:grpSp>
        <p:nvGrpSpPr>
          <p:cNvPr id="15370" name="Group 17"/>
          <p:cNvGrpSpPr>
            <a:grpSpLocks/>
          </p:cNvGrpSpPr>
          <p:nvPr/>
        </p:nvGrpSpPr>
        <p:grpSpPr bwMode="auto">
          <a:xfrm>
            <a:off x="5638800" y="1143000"/>
            <a:ext cx="3216275" cy="369888"/>
            <a:chOff x="5966535" y="739771"/>
            <a:chExt cx="3215611" cy="369332"/>
          </a:xfrm>
        </p:grpSpPr>
        <p:cxnSp>
          <p:nvCxnSpPr>
            <p:cNvPr id="14" name="Straight Connector 13"/>
            <p:cNvCxnSpPr/>
            <p:nvPr/>
          </p:nvCxnSpPr>
          <p:spPr>
            <a:xfrm>
              <a:off x="5966535" y="949006"/>
              <a:ext cx="59042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76" name="TextBox 15"/>
            <p:cNvSpPr txBox="1">
              <a:spLocks noChangeArrowheads="1"/>
            </p:cNvSpPr>
            <p:nvPr/>
          </p:nvSpPr>
          <p:spPr bwMode="auto">
            <a:xfrm>
              <a:off x="6539435" y="739771"/>
              <a:ext cx="2642711" cy="369332"/>
            </a:xfrm>
            <a:prstGeom prst="rect">
              <a:avLst/>
            </a:prstGeom>
            <a:noFill/>
            <a:ln w="9525">
              <a:noFill/>
              <a:miter lim="800000"/>
              <a:headEnd/>
              <a:tailEnd/>
            </a:ln>
          </p:spPr>
          <p:txBody>
            <a:bodyPr wrap="none">
              <a:spAutoFit/>
            </a:bodyPr>
            <a:lstStyle/>
            <a:p>
              <a:r>
                <a:rPr lang="es-ES">
                  <a:latin typeface="Calibri" pitchFamily="34" charset="0"/>
                </a:rPr>
                <a:t>Formulación de referencia</a:t>
              </a:r>
            </a:p>
          </p:txBody>
        </p:sp>
      </p:grpSp>
      <p:sp>
        <p:nvSpPr>
          <p:cNvPr id="15371" name="TextBox 12"/>
          <p:cNvSpPr txBox="1">
            <a:spLocks noChangeArrowheads="1"/>
          </p:cNvSpPr>
          <p:nvPr/>
        </p:nvSpPr>
        <p:spPr bwMode="auto">
          <a:xfrm>
            <a:off x="184150" y="877888"/>
            <a:ext cx="1568450" cy="2308324"/>
          </a:xfrm>
          <a:prstGeom prst="rect">
            <a:avLst/>
          </a:prstGeom>
          <a:noFill/>
          <a:ln w="9525">
            <a:noFill/>
            <a:miter lim="800000"/>
            <a:headEnd/>
            <a:tailEnd/>
          </a:ln>
        </p:spPr>
        <p:txBody>
          <a:bodyPr>
            <a:spAutoFit/>
          </a:bodyPr>
          <a:lstStyle/>
          <a:p>
            <a:r>
              <a:rPr lang="es-ES" dirty="0">
                <a:latin typeface="Calibri" pitchFamily="34" charset="0"/>
              </a:rPr>
              <a:t>Concentración promedio de IFN alfa en el suero de los sujetos sanos</a:t>
            </a:r>
            <a:r>
              <a:rPr lang="es-ES" b="1" dirty="0">
                <a:latin typeface="Calibri" pitchFamily="34" charset="0"/>
              </a:rPr>
              <a:t> </a:t>
            </a:r>
            <a:r>
              <a:rPr lang="es-ES" dirty="0">
                <a:latin typeface="Calibri" pitchFamily="34" charset="0"/>
              </a:rPr>
              <a:t>que recibieron 20 MUI de IFN alfa-2b</a:t>
            </a:r>
          </a:p>
        </p:txBody>
      </p:sp>
      <p:sp>
        <p:nvSpPr>
          <p:cNvPr id="15372" name="TextBox 14"/>
          <p:cNvSpPr txBox="1">
            <a:spLocks noChangeArrowheads="1"/>
          </p:cNvSpPr>
          <p:nvPr/>
        </p:nvSpPr>
        <p:spPr bwMode="auto">
          <a:xfrm>
            <a:off x="4425950" y="839788"/>
            <a:ext cx="603250" cy="461962"/>
          </a:xfrm>
          <a:prstGeom prst="rect">
            <a:avLst/>
          </a:prstGeom>
          <a:solidFill>
            <a:schemeClr val="bg1"/>
          </a:solidFill>
          <a:ln w="9525">
            <a:noFill/>
            <a:miter lim="800000"/>
            <a:headEnd/>
            <a:tailEnd/>
          </a:ln>
        </p:spPr>
        <p:txBody>
          <a:bodyPr wrap="none">
            <a:spAutoFit/>
          </a:bodyPr>
          <a:lstStyle/>
          <a:p>
            <a:r>
              <a:rPr lang="es-ES" sz="2400" b="1">
                <a:latin typeface="Calibri" pitchFamily="34" charset="0"/>
              </a:rPr>
              <a:t>EIA</a:t>
            </a:r>
          </a:p>
        </p:txBody>
      </p:sp>
      <p:sp>
        <p:nvSpPr>
          <p:cNvPr id="15373" name="TextBox 18"/>
          <p:cNvSpPr txBox="1">
            <a:spLocks noChangeArrowheads="1"/>
          </p:cNvSpPr>
          <p:nvPr/>
        </p:nvSpPr>
        <p:spPr bwMode="auto">
          <a:xfrm>
            <a:off x="4419600" y="3803650"/>
            <a:ext cx="2501900" cy="461963"/>
          </a:xfrm>
          <a:prstGeom prst="rect">
            <a:avLst/>
          </a:prstGeom>
          <a:solidFill>
            <a:schemeClr val="bg1"/>
          </a:solidFill>
          <a:ln w="9525">
            <a:noFill/>
            <a:miter lim="800000"/>
            <a:headEnd/>
            <a:tailEnd/>
          </a:ln>
        </p:spPr>
        <p:txBody>
          <a:bodyPr wrap="none">
            <a:spAutoFit/>
          </a:bodyPr>
          <a:lstStyle/>
          <a:p>
            <a:r>
              <a:rPr lang="es-ES" sz="2400" b="1">
                <a:latin typeface="Calibri" pitchFamily="34" charset="0"/>
              </a:rPr>
              <a:t>Actividad antiviral</a:t>
            </a:r>
          </a:p>
        </p:txBody>
      </p:sp>
      <p:sp>
        <p:nvSpPr>
          <p:cNvPr id="17" name="Rectangle 16"/>
          <p:cNvSpPr/>
          <p:nvPr/>
        </p:nvSpPr>
        <p:spPr>
          <a:xfrm>
            <a:off x="4276725" y="3427413"/>
            <a:ext cx="1514475" cy="37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Rectángulo"/>
          <p:cNvSpPr>
            <a:spLocks noChangeArrowheads="1"/>
          </p:cNvSpPr>
          <p:nvPr/>
        </p:nvSpPr>
        <p:spPr bwMode="auto">
          <a:xfrm>
            <a:off x="228600" y="0"/>
            <a:ext cx="8408988" cy="708025"/>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EQUI-IFN: </a:t>
            </a:r>
            <a:r>
              <a:rPr lang="es-ES" b="1">
                <a:latin typeface="Calibri" pitchFamily="34" charset="0"/>
              </a:rPr>
              <a:t>Parámetros farmacocinéticos relevantes calculados a partir de los niveles séricos de IFN alfa</a:t>
            </a:r>
            <a:endParaRPr lang="es-ES" sz="2200" b="1">
              <a:latin typeface="Calibri" pitchFamily="34" charset="0"/>
            </a:endParaRPr>
          </a:p>
        </p:txBody>
      </p:sp>
      <p:sp>
        <p:nvSpPr>
          <p:cNvPr id="16387" name="Rectangle 2"/>
          <p:cNvSpPr>
            <a:spLocks noChangeArrowheads="1"/>
          </p:cNvSpPr>
          <p:nvPr/>
        </p:nvSpPr>
        <p:spPr bwMode="auto">
          <a:xfrm>
            <a:off x="0" y="0"/>
            <a:ext cx="2514600" cy="457200"/>
          </a:xfrm>
          <a:prstGeom prst="rect">
            <a:avLst/>
          </a:prstGeom>
          <a:noFill/>
          <a:ln w="9525">
            <a:noFill/>
            <a:miter lim="800000"/>
            <a:headEnd/>
            <a:tailEnd/>
          </a:ln>
        </p:spPr>
        <p:txBody>
          <a:bodyPr anchor="ctr">
            <a:spAutoFit/>
          </a:bodyPr>
          <a:lstStyle/>
          <a:p>
            <a:endParaRPr lang="es-ES">
              <a:latin typeface="Calibri" pitchFamily="34" charset="0"/>
            </a:endParaRPr>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aphicFrame>
        <p:nvGraphicFramePr>
          <p:cNvPr id="9" name="8 Tabla"/>
          <p:cNvGraphicFramePr>
            <a:graphicFrameLocks noGrp="1"/>
          </p:cNvGraphicFramePr>
          <p:nvPr/>
        </p:nvGraphicFramePr>
        <p:xfrm>
          <a:off x="228600" y="762000"/>
          <a:ext cx="8686801" cy="5662806"/>
        </p:xfrm>
        <a:graphic>
          <a:graphicData uri="http://schemas.openxmlformats.org/drawingml/2006/table">
            <a:tbl>
              <a:tblPr/>
              <a:tblGrid>
                <a:gridCol w="1769394">
                  <a:extLst>
                    <a:ext uri="{9D8B030D-6E8A-4147-A177-3AD203B41FA5}">
                      <a16:colId xmlns:a16="http://schemas.microsoft.com/office/drawing/2014/main" val="20000"/>
                    </a:ext>
                  </a:extLst>
                </a:gridCol>
                <a:gridCol w="1662685">
                  <a:extLst>
                    <a:ext uri="{9D8B030D-6E8A-4147-A177-3AD203B41FA5}">
                      <a16:colId xmlns:a16="http://schemas.microsoft.com/office/drawing/2014/main" val="20001"/>
                    </a:ext>
                  </a:extLst>
                </a:gridCol>
                <a:gridCol w="1662685">
                  <a:extLst>
                    <a:ext uri="{9D8B030D-6E8A-4147-A177-3AD203B41FA5}">
                      <a16:colId xmlns:a16="http://schemas.microsoft.com/office/drawing/2014/main" val="20002"/>
                    </a:ext>
                  </a:extLst>
                </a:gridCol>
                <a:gridCol w="931259">
                  <a:extLst>
                    <a:ext uri="{9D8B030D-6E8A-4147-A177-3AD203B41FA5}">
                      <a16:colId xmlns:a16="http://schemas.microsoft.com/office/drawing/2014/main" val="20003"/>
                    </a:ext>
                  </a:extLst>
                </a:gridCol>
                <a:gridCol w="1365378">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521561">
                <a:tc>
                  <a:txBody>
                    <a:bodyPr/>
                    <a:lstStyle/>
                    <a:p>
                      <a:pPr algn="ctr">
                        <a:spcBef>
                          <a:spcPts val="600"/>
                        </a:spcBef>
                        <a:spcAft>
                          <a:spcPts val="600"/>
                        </a:spcAft>
                      </a:pPr>
                      <a:r>
                        <a:rPr lang="es-ES" sz="2000" b="1" dirty="0">
                          <a:solidFill>
                            <a:srgbClr val="000000"/>
                          </a:solidFill>
                          <a:latin typeface="Arial Narrow"/>
                          <a:ea typeface="Times New Roman"/>
                          <a:cs typeface="Times New Roman"/>
                        </a:rPr>
                        <a:t>Parámetro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2000" b="1" dirty="0">
                          <a:solidFill>
                            <a:srgbClr val="000000"/>
                          </a:solidFill>
                          <a:latin typeface="Arial Narrow"/>
                          <a:ea typeface="Times New Roman"/>
                          <a:cs typeface="Times New Roman"/>
                        </a:rPr>
                        <a:t>Prueba</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2000" b="1" dirty="0">
                          <a:solidFill>
                            <a:srgbClr val="000000"/>
                          </a:solidFill>
                          <a:latin typeface="Arial Narrow"/>
                          <a:ea typeface="Times New Roman"/>
                          <a:cs typeface="Times New Roman"/>
                        </a:rPr>
                        <a:t>Referencia</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Bef>
                          <a:spcPts val="600"/>
                        </a:spcBef>
                        <a:spcAft>
                          <a:spcPts val="600"/>
                        </a:spcAft>
                      </a:pPr>
                      <a:r>
                        <a:rPr lang="es-ES" sz="2000" b="1" dirty="0">
                          <a:solidFill>
                            <a:srgbClr val="000000"/>
                          </a:solidFill>
                          <a:latin typeface="Arial Narrow"/>
                          <a:ea typeface="Times New Roman"/>
                          <a:cs typeface="Times New Roman"/>
                        </a:rPr>
                        <a:t>p</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Bef>
                          <a:spcPts val="600"/>
                        </a:spcBef>
                        <a:spcAft>
                          <a:spcPts val="600"/>
                        </a:spcAft>
                      </a:pPr>
                      <a:r>
                        <a:rPr lang="es-ES" sz="2000" b="1" dirty="0">
                          <a:solidFill>
                            <a:srgbClr val="000000"/>
                          </a:solidFill>
                          <a:latin typeface="Arial Narrow"/>
                          <a:ea typeface="Times New Roman"/>
                          <a:cs typeface="Times New Roman"/>
                        </a:rPr>
                        <a:t>Razón</a:t>
                      </a:r>
                      <a:br>
                        <a:rPr lang="es-ES" sz="2000" b="1" dirty="0">
                          <a:solidFill>
                            <a:srgbClr val="000000"/>
                          </a:solidFill>
                          <a:latin typeface="Arial Narrow"/>
                          <a:ea typeface="Times New Roman"/>
                          <a:cs typeface="Times New Roman"/>
                        </a:rPr>
                      </a:br>
                      <a:r>
                        <a:rPr lang="es-ES" sz="2000" b="1" dirty="0">
                          <a:solidFill>
                            <a:srgbClr val="000000"/>
                          </a:solidFill>
                          <a:latin typeface="Arial Narrow"/>
                          <a:ea typeface="Times New Roman"/>
                          <a:cs typeface="Times New Roman"/>
                        </a:rPr>
                        <a:t>(Prueba/</a:t>
                      </a:r>
                      <a:br>
                        <a:rPr lang="es-ES" sz="2000" b="1" dirty="0">
                          <a:solidFill>
                            <a:srgbClr val="000000"/>
                          </a:solidFill>
                          <a:latin typeface="Arial Narrow"/>
                          <a:ea typeface="Times New Roman"/>
                          <a:cs typeface="Times New Roman"/>
                        </a:rPr>
                      </a:br>
                      <a:r>
                        <a:rPr lang="es-ES" sz="2000" b="1" dirty="0">
                          <a:solidFill>
                            <a:srgbClr val="000000"/>
                          </a:solidFill>
                          <a:latin typeface="Arial Narrow"/>
                          <a:ea typeface="Times New Roman"/>
                          <a:cs typeface="Times New Roman"/>
                        </a:rPr>
                        <a:t>Referencia)</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Bef>
                          <a:spcPts val="600"/>
                        </a:spcBef>
                        <a:spcAft>
                          <a:spcPts val="600"/>
                        </a:spcAft>
                      </a:pPr>
                      <a:r>
                        <a:rPr lang="es-ES" sz="2000" b="1">
                          <a:solidFill>
                            <a:srgbClr val="000000"/>
                          </a:solidFill>
                          <a:latin typeface="Arial Narrow"/>
                          <a:ea typeface="Times New Roman"/>
                          <a:cs typeface="Times New Roman"/>
                        </a:rPr>
                        <a:t>IC 90%</a:t>
                      </a:r>
                      <a:br>
                        <a:rPr lang="es-ES" sz="2000">
                          <a:latin typeface="Arial Narrow"/>
                          <a:ea typeface="Times New Roman"/>
                          <a:cs typeface="Times New Roman"/>
                        </a:rPr>
                      </a:br>
                      <a:r>
                        <a:rPr lang="es-ES" sz="2000" b="1">
                          <a:solidFill>
                            <a:srgbClr val="000000"/>
                          </a:solidFill>
                          <a:latin typeface="Arial Narrow"/>
                          <a:ea typeface="Times New Roman"/>
                          <a:cs typeface="Times New Roman"/>
                        </a:rPr>
                        <a:t>Westlake</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97736">
                <a:tc>
                  <a:txBody>
                    <a:bodyPr/>
                    <a:lstStyle/>
                    <a:p>
                      <a:pPr algn="ctr">
                        <a:spcBef>
                          <a:spcPts val="0"/>
                        </a:spcBef>
                        <a:spcAft>
                          <a:spcPts val="0"/>
                        </a:spcAft>
                      </a:pPr>
                      <a:r>
                        <a:rPr lang="es-ES" sz="2000" b="1" dirty="0">
                          <a:solidFill>
                            <a:srgbClr val="000000"/>
                          </a:solidFill>
                          <a:latin typeface="Arial Narrow"/>
                          <a:ea typeface="Times New Roman"/>
                          <a:cs typeface="Times New Roman"/>
                        </a:rPr>
                        <a:t>N</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0"/>
                        </a:spcBef>
                        <a:spcAft>
                          <a:spcPts val="0"/>
                        </a:spcAft>
                      </a:pPr>
                      <a:r>
                        <a:rPr lang="es-ES" sz="2000" b="1" dirty="0">
                          <a:solidFill>
                            <a:srgbClr val="000000"/>
                          </a:solidFill>
                          <a:latin typeface="Arial Narrow"/>
                          <a:ea typeface="Times New Roman"/>
                          <a:cs typeface="Times New Roman"/>
                        </a:rPr>
                        <a:t>12</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0"/>
                        </a:spcBef>
                        <a:spcAft>
                          <a:spcPts val="0"/>
                        </a:spcAft>
                      </a:pPr>
                      <a:r>
                        <a:rPr lang="es-ES" sz="2000" b="1" dirty="0">
                          <a:solidFill>
                            <a:srgbClr val="000000"/>
                          </a:solidFill>
                          <a:latin typeface="Arial Narrow"/>
                          <a:ea typeface="Times New Roman"/>
                          <a:cs typeface="Times New Roman"/>
                        </a:rPr>
                        <a:t>12</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445361">
                <a:tc gridSpan="6">
                  <a:txBody>
                    <a:bodyPr/>
                    <a:lstStyle/>
                    <a:p>
                      <a:pPr indent="117475">
                        <a:spcBef>
                          <a:spcPts val="600"/>
                        </a:spcBef>
                        <a:spcAft>
                          <a:spcPts val="600"/>
                        </a:spcAft>
                      </a:pPr>
                      <a:r>
                        <a:rPr lang="es-ES" sz="2000" b="1" dirty="0">
                          <a:solidFill>
                            <a:srgbClr val="000000"/>
                          </a:solidFill>
                          <a:latin typeface="Arial Narrow"/>
                          <a:ea typeface="Times New Roman"/>
                          <a:cs typeface="Times New Roman"/>
                        </a:rPr>
                        <a:t>Determinaciones por EIA</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2"/>
                  </a:ext>
                </a:extLst>
              </a:tr>
              <a:tr h="477572">
                <a:tc>
                  <a:txBody>
                    <a:bodyPr/>
                    <a:lstStyle/>
                    <a:p>
                      <a:pPr algn="ctr">
                        <a:spcBef>
                          <a:spcPts val="600"/>
                        </a:spcBef>
                        <a:spcAft>
                          <a:spcPts val="600"/>
                        </a:spcAft>
                      </a:pPr>
                      <a:r>
                        <a:rPr lang="es-ES" sz="2000" b="1" dirty="0" err="1">
                          <a:latin typeface="Arial Narrow"/>
                          <a:ea typeface="Times New Roman"/>
                          <a:cs typeface="Times New Roman"/>
                        </a:rPr>
                        <a:t>Tmáx</a:t>
                      </a:r>
                      <a:r>
                        <a:rPr lang="es-ES" sz="2000" b="1" dirty="0">
                          <a:latin typeface="Arial Narrow"/>
                          <a:ea typeface="Times New Roman"/>
                          <a:cs typeface="Times New Roman"/>
                        </a:rPr>
                        <a:t> (h)</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solidFill>
                            <a:srgbClr val="000000"/>
                          </a:solidFill>
                          <a:latin typeface="Arial Narrow"/>
                          <a:ea typeface="Times New Roman"/>
                          <a:cs typeface="Times New Roman"/>
                        </a:rPr>
                        <a:t>8</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solidFill>
                            <a:srgbClr val="000000"/>
                          </a:solidFill>
                          <a:latin typeface="Arial Narrow"/>
                          <a:ea typeface="Times New Roman"/>
                          <a:cs typeface="Times New Roman"/>
                        </a:rPr>
                        <a:t>8</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0,9</a:t>
                      </a:r>
                      <a:r>
                        <a:rPr lang="x-none" sz="2000" kern="1200" dirty="0">
                          <a:solidFill>
                            <a:srgbClr val="000000"/>
                          </a:solidFill>
                          <a:latin typeface="Arial Narrow"/>
                          <a:ea typeface="Times New Roman"/>
                          <a:cs typeface="Times New Roman"/>
                        </a:rPr>
                        <a:t>2</a:t>
                      </a:r>
                      <a:endParaRPr lang="es-ES" sz="2000" kern="1200" dirty="0">
                        <a:solidFill>
                          <a:srgbClr val="000000"/>
                        </a:solidFill>
                        <a:latin typeface="Arial Narrow"/>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_tradnl" sz="2000" kern="1200" dirty="0">
                          <a:solidFill>
                            <a:srgbClr val="000000"/>
                          </a:solidFill>
                          <a:latin typeface="Arial Narrow"/>
                          <a:ea typeface="Times New Roman"/>
                          <a:cs typeface="Times New Roman"/>
                        </a:rPr>
                        <a:t>1,00</a:t>
                      </a:r>
                      <a:endParaRPr lang="es-ES" sz="2000" kern="1200" dirty="0">
                        <a:solidFill>
                          <a:srgbClr val="000000"/>
                        </a:solidFill>
                        <a:latin typeface="Arial Narrow"/>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_tradnl" sz="2000" kern="1200" dirty="0">
                          <a:solidFill>
                            <a:srgbClr val="000000"/>
                          </a:solidFill>
                          <a:latin typeface="Arial Narrow"/>
                          <a:ea typeface="Times New Roman"/>
                          <a:cs typeface="Times New Roman"/>
                        </a:rPr>
                        <a:t>0,82 – 1,15</a:t>
                      </a:r>
                      <a:endParaRPr lang="es-ES" sz="2000" kern="1200" dirty="0">
                        <a:solidFill>
                          <a:srgbClr val="000000"/>
                        </a:solidFill>
                        <a:latin typeface="Arial Narrow"/>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7572">
                <a:tc>
                  <a:txBody>
                    <a:bodyPr/>
                    <a:lstStyle/>
                    <a:p>
                      <a:pPr algn="ctr">
                        <a:spcBef>
                          <a:spcPts val="600"/>
                        </a:spcBef>
                        <a:spcAft>
                          <a:spcPts val="600"/>
                        </a:spcAft>
                      </a:pPr>
                      <a:r>
                        <a:rPr lang="es-ES" sz="2000" b="1" dirty="0">
                          <a:latin typeface="Arial Narrow"/>
                          <a:ea typeface="Times New Roman"/>
                          <a:cs typeface="Times New Roman"/>
                        </a:rPr>
                        <a:t>t</a:t>
                      </a:r>
                      <a:r>
                        <a:rPr lang="es-ES" sz="2000" b="1" baseline="-25000" dirty="0">
                          <a:latin typeface="Arial Narrow"/>
                          <a:ea typeface="Times New Roman"/>
                          <a:cs typeface="Times New Roman"/>
                        </a:rPr>
                        <a:t>1/2 </a:t>
                      </a:r>
                      <a:r>
                        <a:rPr lang="es-ES" sz="2000" b="1" dirty="0">
                          <a:latin typeface="Arial Narrow"/>
                          <a:ea typeface="Times New Roman"/>
                          <a:cs typeface="Times New Roman"/>
                        </a:rPr>
                        <a:t>(h)</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solidFill>
                            <a:srgbClr val="000000"/>
                          </a:solidFill>
                          <a:latin typeface="Arial Narrow"/>
                          <a:ea typeface="Times New Roman"/>
                          <a:cs typeface="Times New Roman"/>
                        </a:rPr>
                        <a:t>5,9</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solidFill>
                            <a:srgbClr val="000000"/>
                          </a:solidFill>
                          <a:latin typeface="Arial Narrow"/>
                          <a:ea typeface="Times New Roman"/>
                          <a:cs typeface="Times New Roman"/>
                        </a:rPr>
                        <a:t>6,1</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a:ea typeface="Times New Roman"/>
                          <a:cs typeface="Times New Roman"/>
                        </a:rPr>
                        <a:t>0,58</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000" dirty="0">
                          <a:solidFill>
                            <a:srgbClr val="000000"/>
                          </a:solidFill>
                          <a:latin typeface="Arial Narrow"/>
                          <a:ea typeface="Times New Roman"/>
                          <a:cs typeface="Times New Roman"/>
                        </a:rPr>
                        <a:t>0,96</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000">
                          <a:solidFill>
                            <a:srgbClr val="000000"/>
                          </a:solidFill>
                          <a:latin typeface="Arial Narrow"/>
                          <a:ea typeface="Times New Roman"/>
                          <a:cs typeface="Times New Roman"/>
                        </a:rPr>
                        <a:t>0,86 – 1,09</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7572">
                <a:tc>
                  <a:txBody>
                    <a:bodyPr/>
                    <a:lstStyle/>
                    <a:p>
                      <a:pPr algn="ctr">
                        <a:spcBef>
                          <a:spcPts val="600"/>
                        </a:spcBef>
                        <a:spcAft>
                          <a:spcPts val="600"/>
                        </a:spcAft>
                      </a:pPr>
                      <a:r>
                        <a:rPr lang="es-ES" sz="2000" b="1" dirty="0">
                          <a:latin typeface="Arial Narrow"/>
                          <a:ea typeface="Times New Roman"/>
                          <a:cs typeface="Times New Roman"/>
                        </a:rPr>
                        <a:t>AUC (</a:t>
                      </a:r>
                      <a:r>
                        <a:rPr lang="es-ES" sz="2000" b="1" dirty="0" err="1">
                          <a:latin typeface="Arial Narrow"/>
                          <a:ea typeface="Times New Roman"/>
                          <a:cs typeface="Times New Roman"/>
                        </a:rPr>
                        <a:t>ng</a:t>
                      </a:r>
                      <a:r>
                        <a:rPr lang="es-ES" sz="2000" b="1" dirty="0">
                          <a:latin typeface="Arial Narrow"/>
                          <a:ea typeface="Times New Roman"/>
                          <a:cs typeface="Times New Roman"/>
                        </a:rPr>
                        <a:t>*h/</a:t>
                      </a:r>
                      <a:r>
                        <a:rPr lang="es-ES" sz="2000" b="1" dirty="0" err="1">
                          <a:latin typeface="Arial Narrow"/>
                          <a:ea typeface="Times New Roman"/>
                          <a:cs typeface="Times New Roman"/>
                        </a:rPr>
                        <a:t>mL</a:t>
                      </a:r>
                      <a:r>
                        <a:rPr lang="es-ES" sz="2000" b="1" dirty="0">
                          <a:latin typeface="Arial Narrow"/>
                          <a:ea typeface="Times New Roman"/>
                          <a:cs typeface="Times New Roman"/>
                        </a:rPr>
                        <a:t>)</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2,57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2,56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000" dirty="0">
                          <a:solidFill>
                            <a:srgbClr val="000000"/>
                          </a:solidFill>
                          <a:latin typeface="Arial Narrow"/>
                          <a:ea typeface="Times New Roman"/>
                          <a:cs typeface="Times New Roman"/>
                        </a:rPr>
                        <a:t>0,93</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000" dirty="0">
                          <a:solidFill>
                            <a:srgbClr val="000000"/>
                          </a:solidFill>
                          <a:latin typeface="Arial Narrow"/>
                          <a:ea typeface="Times New Roman"/>
                          <a:cs typeface="Times New Roman"/>
                        </a:rPr>
                        <a:t>1,00</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000" dirty="0">
                          <a:solidFill>
                            <a:srgbClr val="000000"/>
                          </a:solidFill>
                          <a:latin typeface="Arial Narrow"/>
                          <a:ea typeface="Times New Roman"/>
                          <a:cs typeface="Times New Roman"/>
                        </a:rPr>
                        <a:t>0,91 – 1,11</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7572">
                <a:tc>
                  <a:txBody>
                    <a:bodyPr/>
                    <a:lstStyle/>
                    <a:p>
                      <a:pPr algn="ctr">
                        <a:spcBef>
                          <a:spcPts val="600"/>
                        </a:spcBef>
                        <a:spcAft>
                          <a:spcPts val="600"/>
                        </a:spcAft>
                      </a:pPr>
                      <a:r>
                        <a:rPr lang="en-US" sz="2000" b="1" dirty="0">
                          <a:latin typeface="Arial Narrow"/>
                          <a:ea typeface="Times New Roman"/>
                          <a:cs typeface="Times New Roman"/>
                        </a:rPr>
                        <a:t>MR</a:t>
                      </a:r>
                      <a:r>
                        <a:rPr lang="es-ES" sz="2000" b="1" dirty="0">
                          <a:latin typeface="Arial Narrow"/>
                          <a:ea typeface="Times New Roman"/>
                          <a:cs typeface="Times New Roman"/>
                        </a:rPr>
                        <a:t>T (h) </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a:ea typeface="Times New Roman"/>
                          <a:cs typeface="Times New Roman"/>
                        </a:rPr>
                        <a:t>11,0</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a:ea typeface="Times New Roman"/>
                          <a:cs typeface="Times New Roman"/>
                        </a:rPr>
                        <a:t>11,9</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000" dirty="0">
                          <a:solidFill>
                            <a:srgbClr val="000000"/>
                          </a:solidFill>
                          <a:latin typeface="Arial Narrow"/>
                          <a:ea typeface="Times New Roman"/>
                          <a:cs typeface="Times New Roman"/>
                        </a:rPr>
                        <a:t>0,04</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000" dirty="0">
                          <a:solidFill>
                            <a:srgbClr val="000000"/>
                          </a:solidFill>
                          <a:latin typeface="Arial Narrow"/>
                          <a:ea typeface="Times New Roman"/>
                          <a:cs typeface="Times New Roman"/>
                        </a:rPr>
                        <a:t>0,91</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000" dirty="0">
                          <a:solidFill>
                            <a:srgbClr val="000000"/>
                          </a:solidFill>
                          <a:latin typeface="Arial Narrow"/>
                          <a:ea typeface="Times New Roman"/>
                          <a:cs typeface="Times New Roman"/>
                        </a:rPr>
                        <a:t>0,87 – 0,95</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7572">
                <a:tc gridSpan="6">
                  <a:txBody>
                    <a:bodyPr/>
                    <a:lstStyle/>
                    <a:p>
                      <a:pPr indent="117475">
                        <a:spcBef>
                          <a:spcPts val="600"/>
                        </a:spcBef>
                        <a:spcAft>
                          <a:spcPts val="600"/>
                        </a:spcAft>
                      </a:pPr>
                      <a:r>
                        <a:rPr lang="es-ES" sz="2000" b="1" dirty="0">
                          <a:solidFill>
                            <a:srgbClr val="000000"/>
                          </a:solidFill>
                          <a:latin typeface="Arial Narrow"/>
                          <a:ea typeface="Times New Roman"/>
                          <a:cs typeface="Times New Roman"/>
                        </a:rPr>
                        <a:t>Determinaciones por Actividad antiviral</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0007"/>
                  </a:ext>
                </a:extLst>
              </a:tr>
              <a:tr h="477572">
                <a:tc>
                  <a:txBody>
                    <a:bodyPr/>
                    <a:lstStyle/>
                    <a:p>
                      <a:pPr algn="ctr">
                        <a:spcBef>
                          <a:spcPts val="600"/>
                        </a:spcBef>
                        <a:spcAft>
                          <a:spcPts val="600"/>
                        </a:spcAft>
                      </a:pPr>
                      <a:r>
                        <a:rPr lang="es-ES" sz="2000" b="1" dirty="0" err="1">
                          <a:latin typeface="Arial Narrow"/>
                          <a:ea typeface="Times New Roman"/>
                          <a:cs typeface="Times New Roman"/>
                        </a:rPr>
                        <a:t>Tmáx</a:t>
                      </a:r>
                      <a:r>
                        <a:rPr lang="es-ES" sz="2000" b="1" dirty="0">
                          <a:latin typeface="Arial Narrow"/>
                          <a:ea typeface="Times New Roman"/>
                          <a:cs typeface="Times New Roman"/>
                        </a:rPr>
                        <a:t> (h)</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0,95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a:solidFill>
                            <a:srgbClr val="000000"/>
                          </a:solidFill>
                          <a:latin typeface="Arial Narrow"/>
                          <a:ea typeface="Times New Roman"/>
                          <a:cs typeface="Times New Roman"/>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0,76 – 1,14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7572">
                <a:tc>
                  <a:txBody>
                    <a:bodyPr/>
                    <a:lstStyle/>
                    <a:p>
                      <a:pPr algn="ctr">
                        <a:spcBef>
                          <a:spcPts val="600"/>
                        </a:spcBef>
                        <a:spcAft>
                          <a:spcPts val="600"/>
                        </a:spcAft>
                      </a:pPr>
                      <a:r>
                        <a:rPr lang="es-ES" sz="2000" b="1" dirty="0">
                          <a:latin typeface="Arial Narrow"/>
                          <a:ea typeface="Times New Roman"/>
                          <a:cs typeface="Times New Roman"/>
                        </a:rPr>
                        <a:t>t</a:t>
                      </a:r>
                      <a:r>
                        <a:rPr lang="es-ES" sz="2000" b="1" baseline="-25000" dirty="0">
                          <a:latin typeface="Arial Narrow"/>
                          <a:ea typeface="Times New Roman"/>
                          <a:cs typeface="Times New Roman"/>
                        </a:rPr>
                        <a:t>1/2 </a:t>
                      </a:r>
                      <a:r>
                        <a:rPr lang="es-ES" sz="2000" b="1" dirty="0">
                          <a:latin typeface="Arial Narrow"/>
                          <a:ea typeface="Times New Roman"/>
                          <a:cs typeface="Times New Roman"/>
                        </a:rPr>
                        <a:t>(h)</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0,68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n-US" sz="2000" kern="1200">
                          <a:solidFill>
                            <a:srgbClr val="000000"/>
                          </a:solidFill>
                          <a:latin typeface="Arial Narrow"/>
                          <a:ea typeface="Times New Roman"/>
                          <a:cs typeface="Times New Roman"/>
                        </a:rPr>
                        <a:t>0,96</a:t>
                      </a:r>
                      <a:endParaRPr lang="es-ES" sz="2000" kern="1200">
                        <a:solidFill>
                          <a:srgbClr val="000000"/>
                        </a:solidFill>
                        <a:latin typeface="Arial Narrow"/>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n-US" sz="2000" kern="1200" dirty="0">
                          <a:solidFill>
                            <a:srgbClr val="000000"/>
                          </a:solidFill>
                          <a:latin typeface="Arial Narrow"/>
                          <a:ea typeface="Times New Roman"/>
                          <a:cs typeface="Times New Roman"/>
                        </a:rPr>
                        <a:t>0,82 – 1,13</a:t>
                      </a:r>
                      <a:endParaRPr lang="es-ES" sz="2000" kern="1200" dirty="0">
                        <a:solidFill>
                          <a:srgbClr val="000000"/>
                        </a:solidFill>
                        <a:latin typeface="Arial Narrow"/>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77572">
                <a:tc>
                  <a:txBody>
                    <a:bodyPr/>
                    <a:lstStyle/>
                    <a:p>
                      <a:pPr algn="ctr">
                        <a:spcBef>
                          <a:spcPts val="600"/>
                        </a:spcBef>
                        <a:spcAft>
                          <a:spcPts val="600"/>
                        </a:spcAft>
                      </a:pPr>
                      <a:r>
                        <a:rPr lang="es-ES" sz="2000" b="1" dirty="0">
                          <a:latin typeface="Arial Narrow" pitchFamily="34" charset="0"/>
                          <a:ea typeface="Times New Roman"/>
                          <a:cs typeface="Times New Roman"/>
                        </a:rPr>
                        <a:t>AUC </a:t>
                      </a:r>
                      <a:r>
                        <a:rPr lang="es-ES" sz="1600" b="1" dirty="0">
                          <a:latin typeface="Arial Narrow" pitchFamily="34" charset="0"/>
                          <a:ea typeface="Times New Roman"/>
                          <a:cs typeface="Times New Roman"/>
                        </a:rPr>
                        <a:t>(UI*h/mL</a:t>
                      </a:r>
                      <a:r>
                        <a:rPr lang="es-ES" sz="1600" b="1" kern="1200" dirty="0">
                          <a:solidFill>
                            <a:schemeClr val="tx1"/>
                          </a:solidFill>
                          <a:effectLst/>
                          <a:latin typeface="Arial Narrow" pitchFamily="34" charset="0"/>
                          <a:ea typeface="+mn-ea"/>
                          <a:cs typeface="+mn-cs"/>
                        </a:rPr>
                        <a:t>x10</a:t>
                      </a:r>
                      <a:r>
                        <a:rPr lang="es-ES" sz="1600" b="1" kern="1200" baseline="30000" dirty="0">
                          <a:solidFill>
                            <a:schemeClr val="tx1"/>
                          </a:solidFill>
                          <a:effectLst/>
                          <a:latin typeface="Arial Narrow" pitchFamily="34" charset="0"/>
                          <a:ea typeface="+mn-ea"/>
                          <a:cs typeface="+mn-cs"/>
                        </a:rPr>
                        <a:t>3</a:t>
                      </a:r>
                      <a:r>
                        <a:rPr lang="es-ES" sz="1600" b="1" dirty="0">
                          <a:latin typeface="Arial Narrow" pitchFamily="34" charset="0"/>
                          <a:ea typeface="Times New Roman"/>
                          <a:cs typeface="Times New Roman"/>
                        </a:rPr>
                        <a:t>)</a:t>
                      </a:r>
                      <a:endParaRPr lang="es-ES" sz="1600" dirty="0">
                        <a:latin typeface="Arial Narrow" pitchFamily="34"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2,59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0,71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n-US" sz="2000" kern="1200" dirty="0">
                          <a:solidFill>
                            <a:srgbClr val="000000"/>
                          </a:solidFill>
                          <a:latin typeface="Arial Narrow"/>
                          <a:ea typeface="Times New Roman"/>
                          <a:cs typeface="Times New Roman"/>
                        </a:rPr>
                        <a:t>0,97</a:t>
                      </a:r>
                      <a:endParaRPr lang="es-ES" sz="2000" kern="1200" dirty="0">
                        <a:solidFill>
                          <a:srgbClr val="000000"/>
                        </a:solidFill>
                        <a:latin typeface="Arial Narrow"/>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n-US" sz="2000" kern="1200" dirty="0">
                          <a:solidFill>
                            <a:srgbClr val="000000"/>
                          </a:solidFill>
                          <a:latin typeface="Arial Narrow"/>
                          <a:ea typeface="Times New Roman"/>
                          <a:cs typeface="Times New Roman"/>
                        </a:rPr>
                        <a:t>0,86 – 1,10</a:t>
                      </a:r>
                      <a:endParaRPr lang="es-ES" sz="2000" kern="1200" dirty="0">
                        <a:solidFill>
                          <a:srgbClr val="000000"/>
                        </a:solidFill>
                        <a:latin typeface="Arial Narrow"/>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77572">
                <a:tc>
                  <a:txBody>
                    <a:bodyPr/>
                    <a:lstStyle/>
                    <a:p>
                      <a:pPr algn="ctr">
                        <a:spcBef>
                          <a:spcPts val="600"/>
                        </a:spcBef>
                        <a:spcAft>
                          <a:spcPts val="600"/>
                        </a:spcAft>
                      </a:pPr>
                      <a:r>
                        <a:rPr lang="en-US" sz="2000" b="1" dirty="0">
                          <a:latin typeface="Arial Narrow"/>
                          <a:ea typeface="Times New Roman"/>
                          <a:cs typeface="Times New Roman"/>
                        </a:rPr>
                        <a:t>MR</a:t>
                      </a:r>
                      <a:r>
                        <a:rPr lang="es-ES" sz="2000" b="1" dirty="0">
                          <a:latin typeface="Arial Narrow"/>
                          <a:ea typeface="Times New Roman"/>
                          <a:cs typeface="Times New Roman"/>
                        </a:rPr>
                        <a:t>T (h) </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14,3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14,3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s-ES" sz="2000" kern="1200" dirty="0">
                          <a:solidFill>
                            <a:srgbClr val="000000"/>
                          </a:solidFill>
                          <a:latin typeface="Arial Narrow"/>
                          <a:ea typeface="Times New Roman"/>
                          <a:cs typeface="Times New Roman"/>
                        </a:rPr>
                        <a:t>0,86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n-US" sz="2000" kern="1200" dirty="0">
                          <a:solidFill>
                            <a:srgbClr val="000000"/>
                          </a:solidFill>
                          <a:latin typeface="Arial Narrow"/>
                          <a:ea typeface="Times New Roman"/>
                          <a:cs typeface="Times New Roman"/>
                        </a:rPr>
                        <a:t>0,99</a:t>
                      </a:r>
                      <a:endParaRPr lang="es-ES" sz="2000" kern="1200" dirty="0">
                        <a:solidFill>
                          <a:srgbClr val="000000"/>
                        </a:solidFill>
                        <a:latin typeface="Arial Narrow"/>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n-US" sz="2000" kern="1200" dirty="0">
                          <a:solidFill>
                            <a:srgbClr val="000000"/>
                          </a:solidFill>
                          <a:latin typeface="Arial Narrow"/>
                          <a:ea typeface="Times New Roman"/>
                          <a:cs typeface="Times New Roman"/>
                        </a:rPr>
                        <a:t>0,90 – 1,09</a:t>
                      </a:r>
                      <a:endParaRPr lang="es-ES" sz="2000" kern="1200" dirty="0">
                        <a:solidFill>
                          <a:srgbClr val="000000"/>
                        </a:solidFill>
                        <a:latin typeface="Arial Narrow"/>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Rectángulo"/>
          <p:cNvSpPr>
            <a:spLocks noChangeArrowheads="1"/>
          </p:cNvSpPr>
          <p:nvPr/>
        </p:nvSpPr>
        <p:spPr bwMode="auto">
          <a:xfrm>
            <a:off x="161925" y="103188"/>
            <a:ext cx="2200275" cy="4302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EQUI-IFN</a:t>
            </a:r>
          </a:p>
        </p:txBody>
      </p:sp>
      <p:sp>
        <p:nvSpPr>
          <p:cNvPr id="174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17413" name="6 Rectángulo"/>
          <p:cNvSpPr>
            <a:spLocks noChangeArrowheads="1"/>
          </p:cNvSpPr>
          <p:nvPr/>
        </p:nvSpPr>
        <p:spPr bwMode="auto">
          <a:xfrm>
            <a:off x="2892425" y="339725"/>
            <a:ext cx="3484563" cy="423863"/>
          </a:xfrm>
          <a:prstGeom prst="rect">
            <a:avLst/>
          </a:prstGeom>
          <a:noFill/>
          <a:ln w="9525">
            <a:noFill/>
            <a:miter lim="800000"/>
            <a:headEnd/>
            <a:tailEnd/>
          </a:ln>
        </p:spPr>
        <p:txBody>
          <a:bodyPr>
            <a:spAutoFit/>
          </a:bodyPr>
          <a:lstStyle/>
          <a:p>
            <a:pPr>
              <a:lnSpc>
                <a:spcPct val="150000"/>
              </a:lnSpc>
            </a:pPr>
            <a:r>
              <a:rPr lang="es-ES" sz="1600" b="1">
                <a:latin typeface="Calibri" pitchFamily="34" charset="0"/>
              </a:rPr>
              <a:t>Concentración promedio de β</a:t>
            </a:r>
            <a:r>
              <a:rPr lang="es-ES" sz="1600" b="1" baseline="-25000">
                <a:latin typeface="Calibri" pitchFamily="34" charset="0"/>
              </a:rPr>
              <a:t>2</a:t>
            </a:r>
            <a:r>
              <a:rPr lang="es-ES" sz="1600" b="1">
                <a:latin typeface="Calibri" pitchFamily="34" charset="0"/>
              </a:rPr>
              <a:t>M sérica</a:t>
            </a:r>
          </a:p>
        </p:txBody>
      </p:sp>
      <p:pic>
        <p:nvPicPr>
          <p:cNvPr id="17414" name="Picture 2"/>
          <p:cNvPicPr>
            <a:picLocks noChangeAspect="1" noChangeArrowheads="1"/>
          </p:cNvPicPr>
          <p:nvPr/>
        </p:nvPicPr>
        <p:blipFill>
          <a:blip r:embed="rId2"/>
          <a:srcRect/>
          <a:stretch>
            <a:fillRect/>
          </a:stretch>
        </p:blipFill>
        <p:spPr bwMode="auto">
          <a:xfrm>
            <a:off x="304800" y="228600"/>
            <a:ext cx="6770688" cy="3581400"/>
          </a:xfrm>
          <a:prstGeom prst="rect">
            <a:avLst/>
          </a:prstGeom>
          <a:noFill/>
          <a:ln w="9525">
            <a:noFill/>
            <a:miter lim="800000"/>
            <a:headEnd/>
            <a:tailEnd/>
          </a:ln>
        </p:spPr>
      </p:pic>
      <p:graphicFrame>
        <p:nvGraphicFramePr>
          <p:cNvPr id="4" name="3 Tabla"/>
          <p:cNvGraphicFramePr>
            <a:graphicFrameLocks noGrp="1"/>
          </p:cNvGraphicFramePr>
          <p:nvPr/>
        </p:nvGraphicFramePr>
        <p:xfrm>
          <a:off x="271463" y="3902075"/>
          <a:ext cx="8601274" cy="2639988"/>
        </p:xfrm>
        <a:graphic>
          <a:graphicData uri="http://schemas.openxmlformats.org/drawingml/2006/table">
            <a:tbl>
              <a:tblPr/>
              <a:tblGrid>
                <a:gridCol w="1895674">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234631">
                  <a:extLst>
                    <a:ext uri="{9D8B030D-6E8A-4147-A177-3AD203B41FA5}">
                      <a16:colId xmlns:a16="http://schemas.microsoft.com/office/drawing/2014/main" val="20004"/>
                    </a:ext>
                  </a:extLst>
                </a:gridCol>
                <a:gridCol w="1356169">
                  <a:extLst>
                    <a:ext uri="{9D8B030D-6E8A-4147-A177-3AD203B41FA5}">
                      <a16:colId xmlns:a16="http://schemas.microsoft.com/office/drawing/2014/main" val="20005"/>
                    </a:ext>
                  </a:extLst>
                </a:gridCol>
              </a:tblGrid>
              <a:tr h="517520">
                <a:tc>
                  <a:txBody>
                    <a:bodyPr/>
                    <a:lstStyle/>
                    <a:p>
                      <a:pPr algn="ctr">
                        <a:spcBef>
                          <a:spcPts val="600"/>
                        </a:spcBef>
                        <a:spcAft>
                          <a:spcPts val="600"/>
                        </a:spcAft>
                      </a:pPr>
                      <a:r>
                        <a:rPr lang="es-ES" sz="1900" b="1" dirty="0">
                          <a:solidFill>
                            <a:srgbClr val="000000"/>
                          </a:solidFill>
                          <a:effectLst/>
                          <a:latin typeface="Arial Narrow" pitchFamily="34" charset="0"/>
                          <a:ea typeface="Times New Roman"/>
                        </a:rPr>
                        <a:t>Parámetro</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600"/>
                        </a:spcAft>
                      </a:pPr>
                      <a:r>
                        <a:rPr lang="es-ES" sz="1900" b="1" dirty="0">
                          <a:solidFill>
                            <a:srgbClr val="000000"/>
                          </a:solidFill>
                          <a:effectLst/>
                          <a:latin typeface="Arial Narrow" pitchFamily="34" charset="0"/>
                          <a:ea typeface="Times New Roman"/>
                        </a:rPr>
                        <a:t>Prueba</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600"/>
                        </a:spcAft>
                      </a:pPr>
                      <a:r>
                        <a:rPr lang="es-ES" sz="1900" b="1" dirty="0">
                          <a:solidFill>
                            <a:srgbClr val="000000"/>
                          </a:solidFill>
                          <a:effectLst/>
                          <a:latin typeface="Arial Narrow" pitchFamily="34" charset="0"/>
                          <a:ea typeface="Times New Roman"/>
                        </a:rPr>
                        <a:t>Referencia</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spcBef>
                          <a:spcPts val="600"/>
                        </a:spcBef>
                        <a:spcAft>
                          <a:spcPts val="600"/>
                        </a:spcAft>
                      </a:pPr>
                      <a:r>
                        <a:rPr lang="es-ES" sz="1900" b="1" dirty="0">
                          <a:solidFill>
                            <a:srgbClr val="000000"/>
                          </a:solidFill>
                          <a:effectLst/>
                          <a:latin typeface="Arial Narrow" pitchFamily="34" charset="0"/>
                          <a:ea typeface="Times New Roman"/>
                        </a:rPr>
                        <a:t>p</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spcBef>
                          <a:spcPts val="600"/>
                        </a:spcBef>
                        <a:spcAft>
                          <a:spcPts val="600"/>
                        </a:spcAft>
                      </a:pPr>
                      <a:r>
                        <a:rPr lang="es-ES_tradnl" sz="1900" b="1" dirty="0">
                          <a:solidFill>
                            <a:srgbClr val="000000"/>
                          </a:solidFill>
                          <a:effectLst/>
                          <a:latin typeface="Arial Narrow" pitchFamily="34" charset="0"/>
                          <a:ea typeface="Times New Roman"/>
                        </a:rPr>
                        <a:t>Razón</a:t>
                      </a:r>
                      <a:br>
                        <a:rPr lang="es-ES_tradnl" sz="1900" b="1" dirty="0">
                          <a:solidFill>
                            <a:srgbClr val="000000"/>
                          </a:solidFill>
                          <a:effectLst/>
                          <a:latin typeface="Arial Narrow" pitchFamily="34" charset="0"/>
                          <a:ea typeface="Times New Roman"/>
                        </a:rPr>
                      </a:br>
                      <a:r>
                        <a:rPr lang="es-ES_tradnl" sz="1900" b="1" dirty="0">
                          <a:solidFill>
                            <a:srgbClr val="000000"/>
                          </a:solidFill>
                          <a:effectLst/>
                          <a:latin typeface="Arial Narrow" pitchFamily="34" charset="0"/>
                          <a:ea typeface="Times New Roman"/>
                        </a:rPr>
                        <a:t>(Prueba/</a:t>
                      </a:r>
                      <a:br>
                        <a:rPr lang="es-ES_tradnl" sz="1900" b="1" dirty="0">
                          <a:solidFill>
                            <a:srgbClr val="000000"/>
                          </a:solidFill>
                          <a:effectLst/>
                          <a:latin typeface="Arial Narrow" pitchFamily="34" charset="0"/>
                          <a:ea typeface="Times New Roman"/>
                        </a:rPr>
                      </a:br>
                      <a:r>
                        <a:rPr lang="es-ES_tradnl" sz="1900" b="1" dirty="0">
                          <a:solidFill>
                            <a:srgbClr val="000000"/>
                          </a:solidFill>
                          <a:effectLst/>
                          <a:latin typeface="Arial Narrow" pitchFamily="34" charset="0"/>
                          <a:ea typeface="Times New Roman"/>
                        </a:rPr>
                        <a:t>Referencia)</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spcBef>
                          <a:spcPts val="600"/>
                        </a:spcBef>
                        <a:spcAft>
                          <a:spcPts val="600"/>
                        </a:spcAft>
                      </a:pPr>
                      <a:r>
                        <a:rPr lang="es-ES_tradnl" sz="1900" b="1">
                          <a:solidFill>
                            <a:srgbClr val="000000"/>
                          </a:solidFill>
                          <a:effectLst/>
                          <a:latin typeface="Arial Narrow" pitchFamily="34" charset="0"/>
                          <a:ea typeface="Times New Roman"/>
                        </a:rPr>
                        <a:t>IC 90%</a:t>
                      </a:r>
                      <a:br>
                        <a:rPr lang="es-ES" sz="1900">
                          <a:effectLst/>
                          <a:latin typeface="Arial Narrow" pitchFamily="34" charset="0"/>
                          <a:ea typeface="Times New Roman"/>
                        </a:rPr>
                      </a:br>
                      <a:r>
                        <a:rPr lang="es-ES_tradnl" sz="1900" b="1">
                          <a:solidFill>
                            <a:srgbClr val="000000"/>
                          </a:solidFill>
                          <a:effectLst/>
                          <a:latin typeface="Arial Narrow" pitchFamily="34" charset="0"/>
                          <a:ea typeface="Times New Roman"/>
                        </a:rPr>
                        <a:t>Westlake</a:t>
                      </a:r>
                      <a:endParaRPr lang="es-ES" sz="190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81000">
                <a:tc>
                  <a:txBody>
                    <a:bodyPr/>
                    <a:lstStyle/>
                    <a:p>
                      <a:pPr algn="ctr">
                        <a:spcBef>
                          <a:spcPts val="600"/>
                        </a:spcBef>
                        <a:spcAft>
                          <a:spcPts val="600"/>
                        </a:spcAft>
                      </a:pPr>
                      <a:r>
                        <a:rPr lang="es-ES" sz="1900" b="1" dirty="0">
                          <a:solidFill>
                            <a:srgbClr val="000000"/>
                          </a:solidFill>
                          <a:effectLst/>
                          <a:latin typeface="Arial Narrow" pitchFamily="34" charset="0"/>
                          <a:ea typeface="Times New Roman"/>
                        </a:rPr>
                        <a:t>N</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600"/>
                        </a:spcAft>
                      </a:pPr>
                      <a:r>
                        <a:rPr lang="en-US" sz="1900" b="1" dirty="0">
                          <a:solidFill>
                            <a:srgbClr val="000000"/>
                          </a:solidFill>
                          <a:effectLst/>
                          <a:latin typeface="Arial Narrow" pitchFamily="34" charset="0"/>
                          <a:ea typeface="Times New Roman"/>
                        </a:rPr>
                        <a:t>12</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600"/>
                        </a:spcAft>
                      </a:pPr>
                      <a:r>
                        <a:rPr lang="en-US" sz="1900" b="1" dirty="0">
                          <a:solidFill>
                            <a:srgbClr val="000000"/>
                          </a:solidFill>
                          <a:effectLst/>
                          <a:latin typeface="Arial Narrow" pitchFamily="34" charset="0"/>
                          <a:ea typeface="Times New Roman"/>
                        </a:rPr>
                        <a:t>12</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435367">
                <a:tc>
                  <a:txBody>
                    <a:bodyPr/>
                    <a:lstStyle/>
                    <a:p>
                      <a:pPr marL="0" marR="0" algn="ctr">
                        <a:lnSpc>
                          <a:spcPct val="150000"/>
                        </a:lnSpc>
                        <a:spcBef>
                          <a:spcPts val="600"/>
                        </a:spcBef>
                        <a:spcAft>
                          <a:spcPts val="600"/>
                        </a:spcAft>
                      </a:pPr>
                      <a:r>
                        <a:rPr lang="es-ES" sz="1900" b="1" dirty="0">
                          <a:effectLst/>
                          <a:latin typeface="Arial Narrow" pitchFamily="34" charset="0"/>
                          <a:ea typeface="Times New Roman"/>
                        </a:rPr>
                        <a:t>T(</a:t>
                      </a:r>
                      <a:r>
                        <a:rPr lang="es-ES" sz="1900" b="1" dirty="0" err="1">
                          <a:effectLst/>
                          <a:latin typeface="Arial Narrow" pitchFamily="34" charset="0"/>
                          <a:ea typeface="Times New Roman"/>
                        </a:rPr>
                        <a:t>Rmáx</a:t>
                      </a:r>
                      <a:r>
                        <a:rPr lang="es-ES" sz="1900" b="1" dirty="0">
                          <a:effectLst/>
                          <a:latin typeface="Arial Narrow" pitchFamily="34" charset="0"/>
                          <a:ea typeface="Times New Roman"/>
                        </a:rPr>
                        <a:t>) (h)</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0,13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1,00 – 1,73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5367">
                <a:tc>
                  <a:txBody>
                    <a:bodyPr/>
                    <a:lstStyle/>
                    <a:p>
                      <a:pPr marL="0" marR="0" algn="ctr">
                        <a:lnSpc>
                          <a:spcPct val="150000"/>
                        </a:lnSpc>
                        <a:spcBef>
                          <a:spcPts val="600"/>
                        </a:spcBef>
                        <a:spcAft>
                          <a:spcPts val="600"/>
                        </a:spcAft>
                      </a:pPr>
                      <a:r>
                        <a:rPr lang="es-ES" sz="1900" b="1" dirty="0" err="1">
                          <a:effectLst/>
                          <a:latin typeface="Arial Narrow" pitchFamily="34" charset="0"/>
                          <a:ea typeface="Times New Roman"/>
                        </a:rPr>
                        <a:t>Rmáx</a:t>
                      </a:r>
                      <a:r>
                        <a:rPr lang="es-ES" sz="1900" b="1" dirty="0">
                          <a:effectLst/>
                          <a:latin typeface="Arial Narrow" pitchFamily="34" charset="0"/>
                          <a:ea typeface="Times New Roman"/>
                        </a:rPr>
                        <a:t> (µg/mL)</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0,73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1,02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0,91 – 1,14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5367">
                <a:tc>
                  <a:txBody>
                    <a:bodyPr/>
                    <a:lstStyle/>
                    <a:p>
                      <a:pPr marL="0" marR="0" algn="ctr">
                        <a:lnSpc>
                          <a:spcPct val="150000"/>
                        </a:lnSpc>
                        <a:spcBef>
                          <a:spcPts val="600"/>
                        </a:spcBef>
                        <a:spcAft>
                          <a:spcPts val="600"/>
                        </a:spcAft>
                      </a:pPr>
                      <a:r>
                        <a:rPr lang="es-ES" sz="1900" b="1" dirty="0">
                          <a:effectLst/>
                          <a:latin typeface="Arial Narrow" pitchFamily="34" charset="0"/>
                          <a:ea typeface="Times New Roman"/>
                        </a:rPr>
                        <a:t>AUEC (µg*h/</a:t>
                      </a:r>
                      <a:r>
                        <a:rPr lang="es-ES" sz="1900" b="1" dirty="0" err="1">
                          <a:effectLst/>
                          <a:latin typeface="Arial Narrow" pitchFamily="34" charset="0"/>
                          <a:ea typeface="Times New Roman"/>
                        </a:rPr>
                        <a:t>mL</a:t>
                      </a:r>
                      <a:r>
                        <a:rPr lang="es-ES" sz="1900" b="1" dirty="0">
                          <a:effectLst/>
                          <a:latin typeface="Arial Narrow" pitchFamily="34" charset="0"/>
                          <a:ea typeface="Times New Roman"/>
                        </a:rPr>
                        <a:t>)</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264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249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1,06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0,97 – 1,16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5367">
                <a:tc>
                  <a:txBody>
                    <a:bodyPr/>
                    <a:lstStyle/>
                    <a:p>
                      <a:pPr marL="0" marR="0" algn="ctr">
                        <a:lnSpc>
                          <a:spcPct val="150000"/>
                        </a:lnSpc>
                        <a:spcBef>
                          <a:spcPts val="600"/>
                        </a:spcBef>
                        <a:spcAft>
                          <a:spcPts val="600"/>
                        </a:spcAft>
                      </a:pPr>
                      <a:r>
                        <a:rPr lang="es-ES" sz="1900" b="1" dirty="0">
                          <a:effectLst/>
                          <a:latin typeface="Arial Narrow" pitchFamily="34" charset="0"/>
                          <a:ea typeface="Times New Roman"/>
                        </a:rPr>
                        <a:t>MET (h)</a:t>
                      </a:r>
                      <a:endParaRPr lang="es-ES" sz="19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49,5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49,0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0,58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1,01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50000"/>
                        </a:lnSpc>
                        <a:spcBef>
                          <a:spcPts val="600"/>
                        </a:spcBef>
                        <a:spcAft>
                          <a:spcPts val="600"/>
                        </a:spcAft>
                      </a:pPr>
                      <a:r>
                        <a:rPr lang="es-ES" sz="1900" kern="1200" dirty="0">
                          <a:solidFill>
                            <a:srgbClr val="000000"/>
                          </a:solidFill>
                          <a:effectLst/>
                          <a:latin typeface="Arial Narrow" pitchFamily="34" charset="0"/>
                          <a:ea typeface="Times New Roman"/>
                          <a:cs typeface="+mn-cs"/>
                        </a:rPr>
                        <a:t>0,98 – 1,04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17464" name="Group 19"/>
          <p:cNvGrpSpPr>
            <a:grpSpLocks/>
          </p:cNvGrpSpPr>
          <p:nvPr/>
        </p:nvGrpSpPr>
        <p:grpSpPr bwMode="auto">
          <a:xfrm>
            <a:off x="5927725" y="914400"/>
            <a:ext cx="2940050" cy="369888"/>
            <a:chOff x="5968668" y="354496"/>
            <a:chExt cx="2938788" cy="369332"/>
          </a:xfrm>
        </p:grpSpPr>
        <p:cxnSp>
          <p:nvCxnSpPr>
            <p:cNvPr id="18" name="Straight Connector 8"/>
            <p:cNvCxnSpPr/>
            <p:nvPr/>
          </p:nvCxnSpPr>
          <p:spPr>
            <a:xfrm>
              <a:off x="5968668" y="574827"/>
              <a:ext cx="5918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469" name="TextBox 11"/>
            <p:cNvSpPr txBox="1">
              <a:spLocks noChangeArrowheads="1"/>
            </p:cNvSpPr>
            <p:nvPr/>
          </p:nvSpPr>
          <p:spPr bwMode="auto">
            <a:xfrm>
              <a:off x="6539435" y="354496"/>
              <a:ext cx="2368021" cy="369332"/>
            </a:xfrm>
            <a:prstGeom prst="rect">
              <a:avLst/>
            </a:prstGeom>
            <a:noFill/>
            <a:ln w="9525">
              <a:noFill/>
              <a:miter lim="800000"/>
              <a:headEnd/>
              <a:tailEnd/>
            </a:ln>
          </p:spPr>
          <p:txBody>
            <a:bodyPr wrap="none">
              <a:spAutoFit/>
            </a:bodyPr>
            <a:lstStyle/>
            <a:p>
              <a:r>
                <a:rPr lang="es-ES">
                  <a:latin typeface="Calibri" pitchFamily="34" charset="0"/>
                </a:rPr>
                <a:t>Formulación de prueba</a:t>
              </a:r>
            </a:p>
          </p:txBody>
        </p:sp>
      </p:grpSp>
      <p:grpSp>
        <p:nvGrpSpPr>
          <p:cNvPr id="17465" name="Group 17"/>
          <p:cNvGrpSpPr>
            <a:grpSpLocks/>
          </p:cNvGrpSpPr>
          <p:nvPr/>
        </p:nvGrpSpPr>
        <p:grpSpPr bwMode="auto">
          <a:xfrm>
            <a:off x="5927725" y="1295400"/>
            <a:ext cx="3216275" cy="369888"/>
            <a:chOff x="5966535" y="739771"/>
            <a:chExt cx="3215611" cy="369332"/>
          </a:xfrm>
        </p:grpSpPr>
        <p:cxnSp>
          <p:nvCxnSpPr>
            <p:cNvPr id="21" name="Straight Connector 13"/>
            <p:cNvCxnSpPr/>
            <p:nvPr/>
          </p:nvCxnSpPr>
          <p:spPr>
            <a:xfrm>
              <a:off x="5966535" y="949006"/>
              <a:ext cx="59042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67" name="TextBox 15"/>
            <p:cNvSpPr txBox="1">
              <a:spLocks noChangeArrowheads="1"/>
            </p:cNvSpPr>
            <p:nvPr/>
          </p:nvSpPr>
          <p:spPr bwMode="auto">
            <a:xfrm>
              <a:off x="6539435" y="739771"/>
              <a:ext cx="2642711" cy="369332"/>
            </a:xfrm>
            <a:prstGeom prst="rect">
              <a:avLst/>
            </a:prstGeom>
            <a:noFill/>
            <a:ln w="9525">
              <a:noFill/>
              <a:miter lim="800000"/>
              <a:headEnd/>
              <a:tailEnd/>
            </a:ln>
          </p:spPr>
          <p:txBody>
            <a:bodyPr wrap="none">
              <a:spAutoFit/>
            </a:bodyPr>
            <a:lstStyle/>
            <a:p>
              <a:r>
                <a:rPr lang="es-ES">
                  <a:latin typeface="Calibri" pitchFamily="34" charset="0"/>
                </a:rPr>
                <a:t>Formulación de referencia</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Rectángulo"/>
          <p:cNvSpPr>
            <a:spLocks noChangeArrowheads="1"/>
          </p:cNvSpPr>
          <p:nvPr/>
        </p:nvSpPr>
        <p:spPr bwMode="auto">
          <a:xfrm>
            <a:off x="344488" y="88900"/>
            <a:ext cx="8713787" cy="1154113"/>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EQUI-IFN: </a:t>
            </a:r>
            <a:r>
              <a:rPr lang="es-ES" b="1">
                <a:latin typeface="Calibri" pitchFamily="34" charset="0"/>
              </a:rPr>
              <a:t>Frecuencia de individuos con los principales Eventos Adversos (EA) registrados por formulación</a:t>
            </a:r>
            <a:endParaRPr lang="es-ES" sz="2400" b="1">
              <a:latin typeface="Calibri" pitchFamily="34" charset="0"/>
            </a:endParaRPr>
          </a:p>
          <a:p>
            <a:pPr>
              <a:spcAft>
                <a:spcPts val="600"/>
              </a:spcAft>
            </a:pPr>
            <a:endParaRPr lang="es-ES" sz="2200" b="1">
              <a:latin typeface="Calibri" pitchFamily="34" charset="0"/>
            </a:endParaRPr>
          </a:p>
        </p:txBody>
      </p:sp>
      <p:sp>
        <p:nvSpPr>
          <p:cNvPr id="1843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aphicFrame>
        <p:nvGraphicFramePr>
          <p:cNvPr id="7" name="6 Tabla"/>
          <p:cNvGraphicFramePr>
            <a:graphicFrameLocks noGrp="1" noChangeAspect="1"/>
          </p:cNvGraphicFramePr>
          <p:nvPr/>
        </p:nvGraphicFramePr>
        <p:xfrm>
          <a:off x="457200" y="914400"/>
          <a:ext cx="8305800" cy="2875200"/>
        </p:xfrm>
        <a:graphic>
          <a:graphicData uri="http://schemas.openxmlformats.org/drawingml/2006/table">
            <a:tbl>
              <a:tblPr/>
              <a:tblGrid>
                <a:gridCol w="1177412">
                  <a:extLst>
                    <a:ext uri="{9D8B030D-6E8A-4147-A177-3AD203B41FA5}">
                      <a16:colId xmlns:a16="http://schemas.microsoft.com/office/drawing/2014/main" val="20000"/>
                    </a:ext>
                  </a:extLst>
                </a:gridCol>
                <a:gridCol w="1413388">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622113">
                <a:tc>
                  <a:txBody>
                    <a:bodyPr/>
                    <a:lstStyle/>
                    <a:p>
                      <a:pPr algn="ctr">
                        <a:lnSpc>
                          <a:spcPct val="100000"/>
                        </a:lnSpc>
                        <a:spcBef>
                          <a:spcPts val="600"/>
                        </a:spcBef>
                        <a:spcAft>
                          <a:spcPts val="600"/>
                        </a:spcAft>
                      </a:pPr>
                      <a:r>
                        <a:rPr lang="es-ES" sz="1700" b="1" dirty="0">
                          <a:effectLst/>
                          <a:latin typeface="Arial Narrow" pitchFamily="34" charset="0"/>
                          <a:ea typeface="Times New Roman"/>
                        </a:rPr>
                        <a:t>EA</a:t>
                      </a:r>
                      <a:endParaRPr lang="es-ES" sz="17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r>
                        <a:rPr lang="es-ES" sz="1700" b="1" dirty="0">
                          <a:effectLst/>
                          <a:latin typeface="Arial Narrow" pitchFamily="34" charset="0"/>
                          <a:ea typeface="Times New Roman"/>
                        </a:rPr>
                        <a:t>Prueba</a:t>
                      </a:r>
                      <a:br>
                        <a:rPr lang="es-ES" sz="1700" b="1" dirty="0">
                          <a:effectLst/>
                          <a:latin typeface="Arial Narrow" pitchFamily="34" charset="0"/>
                          <a:ea typeface="Times New Roman"/>
                        </a:rPr>
                      </a:br>
                      <a:r>
                        <a:rPr lang="es-ES" sz="1700" b="1" dirty="0">
                          <a:effectLst/>
                          <a:latin typeface="Arial Narrow" pitchFamily="34" charset="0"/>
                          <a:ea typeface="Times New Roman"/>
                        </a:rPr>
                        <a:t>(N=13)</a:t>
                      </a:r>
                      <a:endParaRPr lang="es-ES" sz="17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s-ES" sz="1700" b="1" dirty="0">
                          <a:effectLst/>
                          <a:latin typeface="Arial Narrow" pitchFamily="34" charset="0"/>
                          <a:ea typeface="Times New Roman"/>
                        </a:rPr>
                        <a:t>Referencia</a:t>
                      </a:r>
                      <a:br>
                        <a:rPr lang="es-ES" sz="1700" b="1" dirty="0">
                          <a:effectLst/>
                          <a:latin typeface="Arial Narrow" pitchFamily="34" charset="0"/>
                          <a:ea typeface="Times New Roman"/>
                        </a:rPr>
                      </a:br>
                      <a:r>
                        <a:rPr lang="es-ES" sz="1700" b="1" dirty="0">
                          <a:effectLst/>
                          <a:latin typeface="Arial Narrow" pitchFamily="34" charset="0"/>
                          <a:ea typeface="Times New Roman"/>
                        </a:rPr>
                        <a:t>(N=13)</a:t>
                      </a:r>
                      <a:endParaRPr lang="es-ES" sz="17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endParaRPr lang="es-ES" sz="1700" dirty="0">
                        <a:effectLst/>
                        <a:latin typeface="Arial Narrow"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600"/>
                        </a:spcBef>
                        <a:spcAft>
                          <a:spcPts val="600"/>
                        </a:spcAft>
                      </a:pPr>
                      <a:r>
                        <a:rPr lang="es-ES" sz="1700" b="1" dirty="0">
                          <a:effectLst/>
                          <a:latin typeface="Arial Narrow" pitchFamily="34" charset="0"/>
                          <a:ea typeface="Times New Roman"/>
                        </a:rPr>
                        <a:t>EA</a:t>
                      </a:r>
                      <a:endParaRPr lang="es-ES" sz="1700" dirty="0">
                        <a:effectLst/>
                        <a:latin typeface="Arial Narrow" pitchFamily="34" charset="0"/>
                        <a:ea typeface="Times New Roman"/>
                      </a:endParaRPr>
                    </a:p>
                  </a:txBody>
                  <a:tcPr marL="9735" marR="973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r>
                        <a:rPr lang="es-ES" sz="1700" b="1" dirty="0">
                          <a:effectLst/>
                          <a:latin typeface="Arial Narrow" pitchFamily="34" charset="0"/>
                          <a:ea typeface="Times New Roman"/>
                        </a:rPr>
                        <a:t>Prueba</a:t>
                      </a:r>
                      <a:br>
                        <a:rPr lang="es-ES" sz="1700" b="1" dirty="0">
                          <a:effectLst/>
                          <a:latin typeface="Arial Narrow" pitchFamily="34" charset="0"/>
                          <a:ea typeface="Times New Roman"/>
                        </a:rPr>
                      </a:br>
                      <a:r>
                        <a:rPr lang="es-ES" sz="1700" b="1" dirty="0">
                          <a:effectLst/>
                          <a:latin typeface="Arial Narrow" pitchFamily="34" charset="0"/>
                          <a:ea typeface="Times New Roman"/>
                        </a:rPr>
                        <a:t>(N=13)</a:t>
                      </a:r>
                      <a:endParaRPr lang="es-ES" sz="17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s-ES" sz="1700" b="1" dirty="0">
                          <a:effectLst/>
                          <a:latin typeface="Arial Narrow" pitchFamily="34" charset="0"/>
                          <a:ea typeface="Times New Roman"/>
                        </a:rPr>
                        <a:t>Referencia (N=13)</a:t>
                      </a:r>
                      <a:endParaRPr lang="es-ES" sz="17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9811">
                <a:tc>
                  <a:txBody>
                    <a:bodyPr/>
                    <a:lstStyle/>
                    <a:p>
                      <a:pPr marL="0" marR="0">
                        <a:spcBef>
                          <a:spcPts val="500"/>
                        </a:spcBef>
                        <a:spcAft>
                          <a:spcPts val="500"/>
                        </a:spcAft>
                      </a:pPr>
                      <a:r>
                        <a:rPr lang="es-ES" sz="1700" b="1" kern="1200" dirty="0">
                          <a:solidFill>
                            <a:schemeClr val="tx1"/>
                          </a:solidFill>
                          <a:effectLst/>
                          <a:latin typeface="Arial Narrow" pitchFamily="34" charset="0"/>
                          <a:ea typeface="Times New Roman"/>
                          <a:cs typeface="+mn-cs"/>
                        </a:rPr>
                        <a:t>Fiebre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0000"/>
                        </a:lnSpc>
                        <a:spcBef>
                          <a:spcPts val="600"/>
                        </a:spcBef>
                        <a:spcAft>
                          <a:spcPts val="600"/>
                        </a:spcAft>
                      </a:pPr>
                      <a:r>
                        <a:rPr lang="es-ES" sz="1700" b="1" kern="1200" dirty="0">
                          <a:solidFill>
                            <a:schemeClr val="tx1"/>
                          </a:solidFill>
                          <a:effectLst/>
                          <a:latin typeface="Arial Narrow" pitchFamily="34" charset="0"/>
                          <a:ea typeface="Times New Roman"/>
                          <a:cs typeface="+mn-cs"/>
                        </a:rPr>
                        <a:t>13 (100%)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0000"/>
                        </a:lnSpc>
                        <a:spcBef>
                          <a:spcPts val="600"/>
                        </a:spcBef>
                        <a:spcAft>
                          <a:spcPts val="600"/>
                        </a:spcAft>
                      </a:pPr>
                      <a:r>
                        <a:rPr lang="es-ES" sz="1700" b="1" kern="1200" dirty="0">
                          <a:solidFill>
                            <a:schemeClr val="tx1"/>
                          </a:solidFill>
                          <a:effectLst/>
                          <a:latin typeface="Arial Narrow" pitchFamily="34" charset="0"/>
                          <a:ea typeface="Times New Roman"/>
                          <a:cs typeface="+mn-cs"/>
                        </a:rPr>
                        <a:t>13 (100%)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latinLnBrk="0" hangingPunct="1">
                        <a:lnSpc>
                          <a:spcPct val="100000"/>
                        </a:lnSpc>
                        <a:spcBef>
                          <a:spcPts val="500"/>
                        </a:spcBef>
                        <a:spcAft>
                          <a:spcPts val="500"/>
                        </a:spcAft>
                      </a:pPr>
                      <a:endParaRPr lang="es-ES" sz="1700" kern="1200" dirty="0">
                        <a:solidFill>
                          <a:schemeClr val="tx1"/>
                        </a:solidFill>
                        <a:effectLst/>
                        <a:latin typeface="Arial Narrow" pitchFamily="34" charset="0"/>
                        <a:ea typeface="Times New Roman"/>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latinLnBrk="0" hangingPunct="1">
                        <a:lnSpc>
                          <a:spcPct val="100000"/>
                        </a:lnSpc>
                        <a:spcBef>
                          <a:spcPts val="500"/>
                        </a:spcBef>
                        <a:spcAft>
                          <a:spcPts val="500"/>
                        </a:spcAft>
                      </a:pPr>
                      <a:r>
                        <a:rPr lang="es-ES" sz="1700" kern="1200" dirty="0">
                          <a:solidFill>
                            <a:schemeClr val="tx1"/>
                          </a:solidFill>
                          <a:effectLst/>
                          <a:latin typeface="Arial Narrow" pitchFamily="34" charset="0"/>
                          <a:ea typeface="Times New Roman"/>
                          <a:cs typeface="+mn-cs"/>
                        </a:rPr>
                        <a:t>Linfopenia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4 (30,8%)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7 (53,8%)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7422">
                <a:tc>
                  <a:txBody>
                    <a:bodyPr/>
                    <a:lstStyle/>
                    <a:p>
                      <a:pPr marL="0" marR="0">
                        <a:spcBef>
                          <a:spcPts val="500"/>
                        </a:spcBef>
                        <a:spcAft>
                          <a:spcPts val="500"/>
                        </a:spcAft>
                      </a:pPr>
                      <a:r>
                        <a:rPr lang="es-ES" sz="1700" kern="1200" dirty="0">
                          <a:solidFill>
                            <a:schemeClr val="tx1"/>
                          </a:solidFill>
                          <a:effectLst/>
                          <a:latin typeface="Arial Narrow" pitchFamily="34" charset="0"/>
                          <a:ea typeface="Times New Roman"/>
                          <a:cs typeface="+mn-cs"/>
                        </a:rPr>
                        <a:t>Taquicardia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12 (92,3%)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10 (76,9%)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latinLnBrk="0" hangingPunct="1">
                        <a:lnSpc>
                          <a:spcPct val="100000"/>
                        </a:lnSpc>
                        <a:spcBef>
                          <a:spcPts val="500"/>
                        </a:spcBef>
                        <a:spcAft>
                          <a:spcPts val="500"/>
                        </a:spcAft>
                      </a:pPr>
                      <a:endParaRPr lang="es-ES" sz="1700" kern="1200" dirty="0">
                        <a:solidFill>
                          <a:schemeClr val="tx1"/>
                        </a:solidFill>
                        <a:effectLst/>
                        <a:latin typeface="Arial Narrow" pitchFamily="34" charset="0"/>
                        <a:ea typeface="Times New Roman"/>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latinLnBrk="0" hangingPunct="1">
                        <a:lnSpc>
                          <a:spcPct val="100000"/>
                        </a:lnSpc>
                        <a:spcBef>
                          <a:spcPts val="500"/>
                        </a:spcBef>
                        <a:spcAft>
                          <a:spcPts val="500"/>
                        </a:spcAft>
                      </a:pPr>
                      <a:r>
                        <a:rPr lang="es-ES" sz="1700" kern="1200" dirty="0">
                          <a:solidFill>
                            <a:schemeClr val="tx1"/>
                          </a:solidFill>
                          <a:effectLst/>
                          <a:latin typeface="Arial Narrow" pitchFamily="34" charset="0"/>
                          <a:ea typeface="Times New Roman"/>
                          <a:cs typeface="+mn-cs"/>
                        </a:rPr>
                        <a:t>Anemia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3 (23,1%)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2 (15,4%)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2575">
                <a:tc>
                  <a:txBody>
                    <a:bodyPr/>
                    <a:lstStyle/>
                    <a:p>
                      <a:pPr marL="0" marR="0">
                        <a:spcBef>
                          <a:spcPts val="500"/>
                        </a:spcBef>
                        <a:spcAft>
                          <a:spcPts val="500"/>
                        </a:spcAft>
                      </a:pPr>
                      <a:r>
                        <a:rPr lang="es-ES" sz="1700" kern="1200" dirty="0">
                          <a:solidFill>
                            <a:schemeClr val="tx1"/>
                          </a:solidFill>
                          <a:effectLst/>
                          <a:latin typeface="Arial Narrow" pitchFamily="34" charset="0"/>
                          <a:ea typeface="Times New Roman"/>
                          <a:cs typeface="+mn-cs"/>
                        </a:rPr>
                        <a:t>Cefalea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11 (84,6%)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10 (76,9%)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latinLnBrk="0" hangingPunct="1">
                        <a:lnSpc>
                          <a:spcPct val="100000"/>
                        </a:lnSpc>
                        <a:spcBef>
                          <a:spcPts val="500"/>
                        </a:spcBef>
                        <a:spcAft>
                          <a:spcPts val="500"/>
                        </a:spcAft>
                      </a:pPr>
                      <a:endParaRPr lang="es-ES" sz="1600" kern="1200" dirty="0">
                        <a:solidFill>
                          <a:schemeClr val="tx1"/>
                        </a:solidFill>
                        <a:effectLst/>
                        <a:latin typeface="Arial Narrow" pitchFamily="34" charset="0"/>
                        <a:ea typeface="Times New Roman"/>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latinLnBrk="0" hangingPunct="1">
                        <a:lnSpc>
                          <a:spcPct val="100000"/>
                        </a:lnSpc>
                        <a:spcBef>
                          <a:spcPts val="500"/>
                        </a:spcBef>
                        <a:spcAft>
                          <a:spcPts val="500"/>
                        </a:spcAft>
                      </a:pPr>
                      <a:r>
                        <a:rPr lang="es-ES" sz="1600" kern="1200" dirty="0">
                          <a:solidFill>
                            <a:schemeClr val="tx1"/>
                          </a:solidFill>
                          <a:effectLst/>
                          <a:latin typeface="Arial Narrow" pitchFamily="34" charset="0"/>
                          <a:ea typeface="Times New Roman"/>
                          <a:cs typeface="+mn-cs"/>
                        </a:rPr>
                        <a:t>Trombocitopenia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2 (15,4%)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2 (15,4%)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28802">
                <a:tc>
                  <a:txBody>
                    <a:bodyPr/>
                    <a:lstStyle/>
                    <a:p>
                      <a:pPr marL="0" marR="0">
                        <a:spcBef>
                          <a:spcPts val="500"/>
                        </a:spcBef>
                        <a:spcAft>
                          <a:spcPts val="500"/>
                        </a:spcAft>
                      </a:pPr>
                      <a:r>
                        <a:rPr lang="es-ES" sz="1700" kern="1200" dirty="0">
                          <a:solidFill>
                            <a:schemeClr val="tx1"/>
                          </a:solidFill>
                          <a:effectLst/>
                          <a:latin typeface="Arial Narrow" pitchFamily="34" charset="0"/>
                          <a:ea typeface="Times New Roman"/>
                          <a:cs typeface="+mn-cs"/>
                        </a:rPr>
                        <a:t>Artralgias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7 (53,8%)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5 (38,5%)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latinLnBrk="0" hangingPunct="1">
                        <a:lnSpc>
                          <a:spcPct val="100000"/>
                        </a:lnSpc>
                        <a:spcBef>
                          <a:spcPts val="500"/>
                        </a:spcBef>
                        <a:spcAft>
                          <a:spcPts val="500"/>
                        </a:spcAft>
                      </a:pPr>
                      <a:endParaRPr lang="es-ES" sz="1700" kern="1200" dirty="0">
                        <a:solidFill>
                          <a:schemeClr val="tx1"/>
                        </a:solidFill>
                        <a:effectLst/>
                        <a:latin typeface="Arial Narrow" pitchFamily="34" charset="0"/>
                        <a:ea typeface="Times New Roman"/>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latinLnBrk="0" hangingPunct="1">
                        <a:lnSpc>
                          <a:spcPct val="100000"/>
                        </a:lnSpc>
                        <a:spcBef>
                          <a:spcPts val="500"/>
                        </a:spcBef>
                        <a:spcAft>
                          <a:spcPts val="500"/>
                        </a:spcAft>
                      </a:pPr>
                      <a:r>
                        <a:rPr lang="es-ES" sz="1700" kern="1200" dirty="0">
                          <a:solidFill>
                            <a:schemeClr val="tx1"/>
                          </a:solidFill>
                          <a:effectLst/>
                          <a:latin typeface="Arial Narrow" pitchFamily="34" charset="0"/>
                          <a:ea typeface="Times New Roman"/>
                          <a:cs typeface="+mn-cs"/>
                        </a:rPr>
                        <a:t>Leucopenia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1 (7,7%)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2 (15,4%)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4477">
                <a:tc>
                  <a:txBody>
                    <a:bodyPr/>
                    <a:lstStyle/>
                    <a:p>
                      <a:pPr marL="0" marR="0">
                        <a:spcBef>
                          <a:spcPts val="500"/>
                        </a:spcBef>
                        <a:spcAft>
                          <a:spcPts val="500"/>
                        </a:spcAft>
                      </a:pPr>
                      <a:r>
                        <a:rPr lang="es-ES" sz="1700" kern="1200" dirty="0">
                          <a:solidFill>
                            <a:schemeClr val="tx1"/>
                          </a:solidFill>
                          <a:effectLst/>
                          <a:latin typeface="Arial Narrow" pitchFamily="34" charset="0"/>
                          <a:ea typeface="Times New Roman"/>
                          <a:cs typeface="+mn-cs"/>
                        </a:rPr>
                        <a:t>Escalofríos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1 (7,7%)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7 (53,8%)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latinLnBrk="0" hangingPunct="1">
                        <a:lnSpc>
                          <a:spcPct val="100000"/>
                        </a:lnSpc>
                        <a:spcBef>
                          <a:spcPts val="500"/>
                        </a:spcBef>
                        <a:spcAft>
                          <a:spcPts val="500"/>
                        </a:spcAft>
                      </a:pPr>
                      <a:endParaRPr lang="es-ES" sz="1700" kern="1200" dirty="0">
                        <a:solidFill>
                          <a:schemeClr val="tx1"/>
                        </a:solidFill>
                        <a:effectLst/>
                        <a:latin typeface="Arial Narrow" pitchFamily="34" charset="0"/>
                        <a:ea typeface="Times New Roman"/>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latinLnBrk="0" hangingPunct="1">
                        <a:lnSpc>
                          <a:spcPct val="100000"/>
                        </a:lnSpc>
                        <a:spcBef>
                          <a:spcPts val="500"/>
                        </a:spcBef>
                        <a:spcAft>
                          <a:spcPts val="500"/>
                        </a:spcAft>
                      </a:pPr>
                      <a:r>
                        <a:rPr lang="es-ES" sz="1700" kern="1200" dirty="0">
                          <a:solidFill>
                            <a:schemeClr val="tx1"/>
                          </a:solidFill>
                          <a:effectLst/>
                          <a:latin typeface="Arial Narrow" pitchFamily="34" charset="0"/>
                          <a:ea typeface="Times New Roman"/>
                          <a:cs typeface="+mn-cs"/>
                        </a:rPr>
                        <a:t>Neutropenia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2 (15,4%)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1 (7,7%)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074" name="Picture 2"/>
          <p:cNvPicPr>
            <a:picLocks noChangeAspect="1" noChangeArrowheads="1"/>
          </p:cNvPicPr>
          <p:nvPr/>
        </p:nvPicPr>
        <p:blipFill>
          <a:blip r:embed="rId2"/>
          <a:srcRect/>
          <a:stretch>
            <a:fillRect/>
          </a:stretch>
        </p:blipFill>
        <p:spPr bwMode="auto">
          <a:xfrm>
            <a:off x="152400" y="3816350"/>
            <a:ext cx="4862513" cy="2808288"/>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354513" y="3867150"/>
            <a:ext cx="4703762" cy="2808288"/>
          </a:xfrm>
          <a:prstGeom prst="rect">
            <a:avLst/>
          </a:prstGeom>
          <a:noFill/>
          <a:ln w="9525">
            <a:noFill/>
            <a:miter lim="800000"/>
            <a:headEnd/>
            <a:tailEnd/>
          </a:ln>
        </p:spPr>
      </p:pic>
      <p:sp>
        <p:nvSpPr>
          <p:cNvPr id="8" name="Text Box 4"/>
          <p:cNvSpPr txBox="1">
            <a:spLocks noChangeArrowheads="1"/>
          </p:cNvSpPr>
          <p:nvPr/>
        </p:nvSpPr>
        <p:spPr bwMode="auto">
          <a:xfrm>
            <a:off x="6653213" y="3919538"/>
            <a:ext cx="966787" cy="500062"/>
          </a:xfrm>
          <a:prstGeom prst="rect">
            <a:avLst/>
          </a:prstGeom>
          <a:solidFill>
            <a:srgbClr val="FFFFFF"/>
          </a:solidFill>
          <a:ln w="9525">
            <a:solidFill>
              <a:srgbClr val="FFFFFF"/>
            </a:solidFill>
            <a:miter lim="800000"/>
            <a:headEnd/>
            <a:tailEnd/>
          </a:ln>
        </p:spPr>
        <p:txBody>
          <a:bodyPr/>
          <a:lstStyle/>
          <a:p>
            <a:pPr>
              <a:spcAft>
                <a:spcPts val="1000"/>
              </a:spcAft>
            </a:pPr>
            <a:r>
              <a:rPr lang="es-ES" sz="1400" b="1">
                <a:latin typeface="Calibri" pitchFamily="34" charset="0"/>
              </a:rPr>
              <a:t>R</a:t>
            </a:r>
            <a:r>
              <a:rPr lang="es-ES" sz="1400" b="1" baseline="30000">
                <a:latin typeface="Calibri" pitchFamily="34" charset="0"/>
              </a:rPr>
              <a:t>2</a:t>
            </a:r>
            <a:r>
              <a:rPr lang="es-ES" sz="1400" b="1">
                <a:latin typeface="Calibri" pitchFamily="34" charset="0"/>
              </a:rPr>
              <a:t> = 0,65</a:t>
            </a:r>
            <a:br>
              <a:rPr lang="es-ES" sz="1400" b="1">
                <a:latin typeface="Calibri" pitchFamily="34" charset="0"/>
              </a:rPr>
            </a:br>
            <a:r>
              <a:rPr lang="es-ES" sz="1400" b="1">
                <a:latin typeface="Calibri" pitchFamily="34" charset="0"/>
              </a:rPr>
              <a:t>P &lt; 0,001</a:t>
            </a:r>
            <a:endParaRPr lang="es-E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1643050"/>
            <a:ext cx="8912225" cy="396875"/>
          </a:xfrm>
          <a:prstGeom prst="rect">
            <a:avLst/>
          </a:prstGeom>
          <a:solidFill>
            <a:srgbClr val="F4F2AA"/>
          </a:solidFill>
          <a:ln w="9525">
            <a:noFill/>
            <a:miter lim="800000"/>
            <a:headEnd/>
            <a:tailEnd/>
          </a:ln>
        </p:spPr>
        <p:txBody>
          <a:bodyPr>
            <a:spAutoFit/>
          </a:bodyPr>
          <a:lstStyle/>
          <a:p>
            <a:pPr algn="ctr" eaLnBrk="1" hangingPunct="1"/>
            <a:r>
              <a:rPr kumimoji="1" lang="en-US" sz="2000" b="1" dirty="0">
                <a:solidFill>
                  <a:srgbClr val="FF3300"/>
                </a:solidFill>
              </a:rPr>
              <a:t>ESTUDIA</a:t>
            </a:r>
            <a:r>
              <a:rPr kumimoji="1" lang="en-US" sz="2000" b="1" dirty="0"/>
              <a:t>  INTERACCIÓN SUSTANCIA QUÍMICA – MATERIA VIVIENTE</a:t>
            </a:r>
            <a:endParaRPr kumimoji="1" lang="es-ES" sz="2000" b="1" dirty="0"/>
          </a:p>
        </p:txBody>
      </p:sp>
      <p:sp>
        <p:nvSpPr>
          <p:cNvPr id="47107" name="Rectangle 3"/>
          <p:cNvSpPr>
            <a:spLocks noChangeArrowheads="1"/>
          </p:cNvSpPr>
          <p:nvPr/>
        </p:nvSpPr>
        <p:spPr bwMode="auto">
          <a:xfrm>
            <a:off x="357158" y="2428868"/>
            <a:ext cx="8497888" cy="2225675"/>
          </a:xfrm>
          <a:prstGeom prst="rect">
            <a:avLst/>
          </a:prstGeom>
          <a:noFill/>
          <a:ln w="9525">
            <a:noFill/>
            <a:miter lim="800000"/>
            <a:headEnd/>
            <a:tailEnd/>
          </a:ln>
        </p:spPr>
        <p:txBody>
          <a:bodyPr>
            <a:spAutoFit/>
          </a:bodyPr>
          <a:lstStyle/>
          <a:p>
            <a:pPr algn="just" eaLnBrk="1" hangingPunct="1">
              <a:buFont typeface="Wingdings" pitchFamily="2" charset="2"/>
              <a:buChar char="Ø"/>
            </a:pPr>
            <a:r>
              <a:rPr kumimoji="1" lang="es-ES" dirty="0">
                <a:solidFill>
                  <a:srgbClr val="FF3300"/>
                </a:solidFill>
              </a:rPr>
              <a:t> </a:t>
            </a:r>
            <a:r>
              <a:rPr kumimoji="1" lang="es-ES" sz="2000" dirty="0">
                <a:solidFill>
                  <a:srgbClr val="FF3300"/>
                </a:solidFill>
              </a:rPr>
              <a:t>Relaciones </a:t>
            </a:r>
            <a:r>
              <a:rPr kumimoji="1" lang="es-ES" sz="2000" b="1" dirty="0">
                <a:solidFill>
                  <a:srgbClr val="FF3300"/>
                </a:solidFill>
              </a:rPr>
              <a:t>DOSIS-EFECTO y TIEMPO-EFECTO</a:t>
            </a:r>
            <a:r>
              <a:rPr kumimoji="1" lang="es-ES" sz="2000" dirty="0">
                <a:solidFill>
                  <a:srgbClr val="FF3300"/>
                </a:solidFill>
              </a:rPr>
              <a:t>  </a:t>
            </a:r>
          </a:p>
          <a:p>
            <a:pPr algn="just" eaLnBrk="1" hangingPunct="1">
              <a:buFont typeface="Wingdings" pitchFamily="2" charset="2"/>
              <a:buChar char="Ø"/>
            </a:pPr>
            <a:r>
              <a:rPr kumimoji="1" lang="es-ES" sz="2000" b="1" dirty="0">
                <a:solidFill>
                  <a:srgbClr val="003399"/>
                </a:solidFill>
              </a:rPr>
              <a:t> </a:t>
            </a:r>
            <a:r>
              <a:rPr kumimoji="1" lang="es-ES" sz="2000" dirty="0">
                <a:solidFill>
                  <a:srgbClr val="003399"/>
                </a:solidFill>
              </a:rPr>
              <a:t>Procesos de</a:t>
            </a:r>
            <a:r>
              <a:rPr kumimoji="1" lang="es-ES" sz="2000" b="1" dirty="0">
                <a:solidFill>
                  <a:srgbClr val="003399"/>
                </a:solidFill>
              </a:rPr>
              <a:t> ABSORCIÓN, DISTRIBUCIÓN, METABOLISMO Y EXCRECIÓN (ADME).</a:t>
            </a:r>
          </a:p>
          <a:p>
            <a:pPr algn="just" eaLnBrk="1" hangingPunct="1">
              <a:buFont typeface="Wingdings" pitchFamily="2" charset="2"/>
              <a:buChar char="Ø"/>
            </a:pPr>
            <a:r>
              <a:rPr kumimoji="1" lang="es-ES" sz="2000" dirty="0"/>
              <a:t> </a:t>
            </a:r>
            <a:r>
              <a:rPr kumimoji="1" lang="es-ES" sz="2000" b="1" dirty="0"/>
              <a:t>SITIO DE ACCIÓN</a:t>
            </a:r>
            <a:r>
              <a:rPr kumimoji="1" lang="es-ES" sz="2000" dirty="0"/>
              <a:t> de los fármacos.</a:t>
            </a:r>
          </a:p>
          <a:p>
            <a:pPr algn="just" eaLnBrk="1" hangingPunct="1">
              <a:buFont typeface="Wingdings" pitchFamily="2" charset="2"/>
              <a:buChar char="Ø"/>
            </a:pPr>
            <a:r>
              <a:rPr kumimoji="1" lang="es-ES" sz="2000" dirty="0">
                <a:solidFill>
                  <a:srgbClr val="996633"/>
                </a:solidFill>
              </a:rPr>
              <a:t> </a:t>
            </a:r>
            <a:r>
              <a:rPr kumimoji="1" lang="es-ES" sz="2000" b="1" dirty="0">
                <a:solidFill>
                  <a:srgbClr val="996633"/>
                </a:solidFill>
              </a:rPr>
              <a:t>FORMA ESPECÍFICA</a:t>
            </a:r>
            <a:r>
              <a:rPr kumimoji="1" lang="es-ES" sz="2000" dirty="0">
                <a:solidFill>
                  <a:srgbClr val="996633"/>
                </a:solidFill>
              </a:rPr>
              <a:t> en que los fármacos </a:t>
            </a:r>
            <a:r>
              <a:rPr kumimoji="1" lang="es-ES" sz="2000" b="1" dirty="0">
                <a:solidFill>
                  <a:srgbClr val="996633"/>
                </a:solidFill>
              </a:rPr>
              <a:t>INTERACTUAN</a:t>
            </a:r>
            <a:r>
              <a:rPr kumimoji="1" lang="es-ES" sz="2000" dirty="0">
                <a:solidFill>
                  <a:srgbClr val="996633"/>
                </a:solidFill>
              </a:rPr>
              <a:t> con los organismos vivos. </a:t>
            </a:r>
          </a:p>
          <a:p>
            <a:pPr algn="just" eaLnBrk="1" hangingPunct="1">
              <a:buFont typeface="Wingdings" pitchFamily="2" charset="2"/>
              <a:buChar char="Ø"/>
            </a:pPr>
            <a:r>
              <a:rPr kumimoji="1" lang="es-ES" sz="2000" dirty="0"/>
              <a:t> Relaciones </a:t>
            </a:r>
            <a:r>
              <a:rPr kumimoji="1" lang="es-ES" sz="2000" b="1" dirty="0"/>
              <a:t>ESTRUCTURA QUÍMICA--ACTIVIDAD BIOLÓGICA</a:t>
            </a:r>
            <a:r>
              <a:rPr kumimoji="1" lang="es-ES" sz="2000" dirty="0"/>
              <a:t>. </a:t>
            </a:r>
          </a:p>
        </p:txBody>
      </p:sp>
      <p:sp>
        <p:nvSpPr>
          <p:cNvPr id="47108" name="Rectangle 4"/>
          <p:cNvSpPr>
            <a:spLocks noChangeArrowheads="1"/>
          </p:cNvSpPr>
          <p:nvPr/>
        </p:nvSpPr>
        <p:spPr bwMode="auto">
          <a:xfrm>
            <a:off x="500066" y="64572"/>
            <a:ext cx="8643934" cy="1446550"/>
          </a:xfrm>
          <a:prstGeom prst="rect">
            <a:avLst/>
          </a:prstGeom>
          <a:solidFill>
            <a:schemeClr val="bg1"/>
          </a:solidFill>
          <a:ln w="9525">
            <a:noFill/>
            <a:miter lim="800000"/>
            <a:headEnd/>
            <a:tailEnd/>
          </a:ln>
        </p:spPr>
        <p:txBody>
          <a:bodyPr wrap="square">
            <a:spAutoFit/>
          </a:bodyPr>
          <a:lstStyle/>
          <a:p>
            <a:pPr marL="342900" indent="-342900" eaLnBrk="1" hangingPunct="1"/>
            <a:r>
              <a:rPr kumimoji="1" lang="es-ES" sz="3200" b="1" dirty="0">
                <a:solidFill>
                  <a:srgbClr val="FF3300"/>
                </a:solidFill>
              </a:rPr>
              <a:t>LA FARMACOLOGÍA</a:t>
            </a:r>
          </a:p>
          <a:p>
            <a:pPr marL="342900" indent="-342900" eaLnBrk="1" hangingPunct="1"/>
            <a:endParaRPr kumimoji="1" lang="es-ES" sz="3200" b="1" dirty="0">
              <a:solidFill>
                <a:srgbClr val="FF3300"/>
              </a:solidFill>
            </a:endParaRPr>
          </a:p>
          <a:p>
            <a:pPr marL="342900" indent="-342900" eaLnBrk="1" hangingPunct="1"/>
            <a:r>
              <a:rPr kumimoji="1" lang="es-ES" sz="2400" b="1" dirty="0"/>
              <a:t>ES LA CIENCIA QUE:</a:t>
            </a:r>
          </a:p>
        </p:txBody>
      </p:sp>
    </p:spTree>
    <p:extLst>
      <p:ext uri="{BB962C8B-B14F-4D97-AF65-F5344CB8AC3E}">
        <p14:creationId xmlns:p14="http://schemas.microsoft.com/office/powerpoint/2010/main" val="16939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Rectángulo"/>
          <p:cNvSpPr>
            <a:spLocks noChangeArrowheads="1"/>
          </p:cNvSpPr>
          <p:nvPr/>
        </p:nvSpPr>
        <p:spPr bwMode="auto">
          <a:xfrm>
            <a:off x="506413" y="130175"/>
            <a:ext cx="7265987" cy="430213"/>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EQUI-IFN: relación temperatura axilar – [IFN] por EIA </a:t>
            </a:r>
          </a:p>
        </p:txBody>
      </p:sp>
      <p:sp>
        <p:nvSpPr>
          <p:cNvPr id="1945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19461"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1946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1" name="30 Rectángulo"/>
          <p:cNvSpPr>
            <a:spLocks noChangeArrowheads="1"/>
          </p:cNvSpPr>
          <p:nvPr/>
        </p:nvSpPr>
        <p:spPr bwMode="auto">
          <a:xfrm>
            <a:off x="4410075" y="1143000"/>
            <a:ext cx="4419600" cy="923925"/>
          </a:xfrm>
          <a:prstGeom prst="rect">
            <a:avLst/>
          </a:prstGeom>
          <a:noFill/>
          <a:ln w="9525">
            <a:noFill/>
            <a:miter lim="800000"/>
            <a:headEnd/>
            <a:tailEnd/>
          </a:ln>
        </p:spPr>
        <p:txBody>
          <a:bodyPr>
            <a:spAutoFit/>
          </a:bodyPr>
          <a:lstStyle/>
          <a:p>
            <a:r>
              <a:rPr lang="es-ES" b="1">
                <a:latin typeface="Calibri" pitchFamily="34" charset="0"/>
              </a:rPr>
              <a:t>Parámetros farmacodinámicos estimados mediante modelación directa (modelo 106, sigmoidal de efecto máximo)</a:t>
            </a:r>
            <a:endParaRPr lang="es-ES">
              <a:latin typeface="Calibri" pitchFamily="34" charset="0"/>
            </a:endParaRPr>
          </a:p>
        </p:txBody>
      </p:sp>
      <p:graphicFrame>
        <p:nvGraphicFramePr>
          <p:cNvPr id="15" name="14 Tabla"/>
          <p:cNvGraphicFramePr>
            <a:graphicFrameLocks noGrp="1"/>
          </p:cNvGraphicFramePr>
          <p:nvPr/>
        </p:nvGraphicFramePr>
        <p:xfrm>
          <a:off x="4114800" y="2209800"/>
          <a:ext cx="4724400" cy="3729790"/>
        </p:xfrm>
        <a:graphic>
          <a:graphicData uri="http://schemas.openxmlformats.org/drawingml/2006/table">
            <a:tbl>
              <a:tblPr/>
              <a:tblGrid>
                <a:gridCol w="1088540">
                  <a:extLst>
                    <a:ext uri="{9D8B030D-6E8A-4147-A177-3AD203B41FA5}">
                      <a16:colId xmlns:a16="http://schemas.microsoft.com/office/drawing/2014/main" val="20000"/>
                    </a:ext>
                  </a:extLst>
                </a:gridCol>
                <a:gridCol w="2134092">
                  <a:extLst>
                    <a:ext uri="{9D8B030D-6E8A-4147-A177-3AD203B41FA5}">
                      <a16:colId xmlns:a16="http://schemas.microsoft.com/office/drawing/2014/main" val="20001"/>
                    </a:ext>
                  </a:extLst>
                </a:gridCol>
                <a:gridCol w="1501768">
                  <a:extLst>
                    <a:ext uri="{9D8B030D-6E8A-4147-A177-3AD203B41FA5}">
                      <a16:colId xmlns:a16="http://schemas.microsoft.com/office/drawing/2014/main" val="20002"/>
                    </a:ext>
                  </a:extLst>
                </a:gridCol>
              </a:tblGrid>
              <a:tr h="745958">
                <a:tc>
                  <a:txBody>
                    <a:bodyPr/>
                    <a:lstStyle/>
                    <a:p>
                      <a:pPr algn="ctr">
                        <a:spcBef>
                          <a:spcPts val="600"/>
                        </a:spcBef>
                        <a:spcAft>
                          <a:spcPts val="600"/>
                        </a:spcAft>
                      </a:pPr>
                      <a:r>
                        <a:rPr lang="es-ES" sz="1800" b="1" dirty="0">
                          <a:latin typeface="Arial Narrow"/>
                          <a:ea typeface="Times New Roman"/>
                          <a:cs typeface="Times New Roman"/>
                        </a:rPr>
                        <a:t>Parámetro</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1800" b="1" dirty="0">
                          <a:latin typeface="Arial Narrow"/>
                          <a:ea typeface="Times New Roman"/>
                          <a:cs typeface="Times New Roman"/>
                        </a:rPr>
                        <a:t>Formulación</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s-ES" sz="1800" b="1" dirty="0">
                          <a:latin typeface="Arial Narrow"/>
                          <a:ea typeface="Times New Roman"/>
                          <a:cs typeface="Times New Roman"/>
                        </a:rPr>
                        <a:t>Estimado </a:t>
                      </a:r>
                      <a:r>
                        <a:rPr lang="es-ES" sz="1800" dirty="0">
                          <a:solidFill>
                            <a:srgbClr val="000000"/>
                          </a:solidFill>
                          <a:latin typeface="Arial Narrow"/>
                          <a:ea typeface="Times New Roman"/>
                          <a:cs typeface="Times New Roman"/>
                          <a:sym typeface="Symbol"/>
                        </a:rPr>
                        <a:t></a:t>
                      </a:r>
                      <a:br>
                        <a:rPr lang="es-ES" sz="1800" dirty="0">
                          <a:solidFill>
                            <a:srgbClr val="000000"/>
                          </a:solidFill>
                          <a:latin typeface="Arial Narrow"/>
                          <a:ea typeface="Times New Roman"/>
                          <a:cs typeface="Times New Roman"/>
                          <a:sym typeface="Symbol"/>
                        </a:rPr>
                      </a:br>
                      <a:r>
                        <a:rPr lang="es-ES" sz="1800" b="1" dirty="0">
                          <a:solidFill>
                            <a:srgbClr val="000000"/>
                          </a:solidFill>
                          <a:latin typeface="Arial Narrow"/>
                          <a:ea typeface="Times New Roman"/>
                          <a:cs typeface="Times New Roman"/>
                          <a:sym typeface="Symbol"/>
                        </a:rPr>
                        <a:t>e</a:t>
                      </a:r>
                      <a:r>
                        <a:rPr lang="es-ES" sz="1800" b="1" dirty="0">
                          <a:latin typeface="Arial Narrow"/>
                          <a:ea typeface="Times New Roman"/>
                          <a:cs typeface="Times New Roman"/>
                        </a:rPr>
                        <a:t>rror estándar</a:t>
                      </a:r>
                      <a:endParaRPr lang="es-ES" sz="1800" b="1"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2979">
                <a:tc rowSpan="2">
                  <a:txBody>
                    <a:bodyPr/>
                    <a:lstStyle/>
                    <a:p>
                      <a:pPr algn="ctr">
                        <a:spcBef>
                          <a:spcPts val="600"/>
                        </a:spcBef>
                        <a:spcAft>
                          <a:spcPts val="600"/>
                        </a:spcAft>
                      </a:pPr>
                      <a:r>
                        <a:rPr lang="es-ES" sz="1800" b="1" dirty="0" err="1">
                          <a:latin typeface="Arial Narrow"/>
                          <a:ea typeface="Times New Roman"/>
                          <a:cs typeface="Times New Roman"/>
                        </a:rPr>
                        <a:t>Emáx</a:t>
                      </a:r>
                      <a:r>
                        <a:rPr lang="es-ES" sz="1800" b="1" dirty="0">
                          <a:latin typeface="Arial Narrow"/>
                          <a:ea typeface="Times New Roman"/>
                          <a:cs typeface="Times New Roman"/>
                        </a:rPr>
                        <a:t> (</a:t>
                      </a:r>
                      <a:r>
                        <a:rPr lang="es-ES" sz="1800" b="1" dirty="0" err="1">
                          <a:latin typeface="Arial Narrow"/>
                          <a:ea typeface="Times New Roman"/>
                          <a:cs typeface="Times New Roman"/>
                        </a:rPr>
                        <a:t>ºC</a:t>
                      </a:r>
                      <a:r>
                        <a:rPr lang="es-ES" sz="1800" b="1" dirty="0">
                          <a:latin typeface="Arial Narrow"/>
                          <a:ea typeface="Times New Roman"/>
                          <a:cs typeface="Times New Roman"/>
                        </a:rPr>
                        <a:t>)</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Prueba</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38,9 </a:t>
                      </a:r>
                      <a:r>
                        <a:rPr lang="es-ES" sz="1800" dirty="0">
                          <a:solidFill>
                            <a:srgbClr val="000000"/>
                          </a:solidFill>
                          <a:latin typeface="Arial Narrow"/>
                          <a:ea typeface="Times New Roman"/>
                          <a:cs typeface="Times New Roman"/>
                          <a:sym typeface="Symbol"/>
                        </a:rPr>
                        <a:t> </a:t>
                      </a:r>
                      <a:r>
                        <a:rPr lang="es-ES" sz="1800" dirty="0">
                          <a:latin typeface="Arial Narrow"/>
                          <a:ea typeface="Times New Roman"/>
                          <a:cs typeface="Times New Roman"/>
                        </a:rPr>
                        <a:t>0,6</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2979">
                <a:tc vMerge="1">
                  <a:txBody>
                    <a:bodyPr/>
                    <a:lstStyle/>
                    <a:p>
                      <a:endParaRPr lang="es-ES"/>
                    </a:p>
                  </a:txBody>
                  <a:tcPr/>
                </a:tc>
                <a:tc>
                  <a:txBody>
                    <a:bodyPr/>
                    <a:lstStyle/>
                    <a:p>
                      <a:pPr algn="ctr">
                        <a:spcBef>
                          <a:spcPts val="600"/>
                        </a:spcBef>
                        <a:spcAft>
                          <a:spcPts val="600"/>
                        </a:spcAft>
                      </a:pPr>
                      <a:r>
                        <a:rPr lang="es-ES" sz="1800" dirty="0">
                          <a:latin typeface="Arial Narrow"/>
                          <a:ea typeface="Times New Roman"/>
                          <a:cs typeface="Times New Roman"/>
                        </a:rPr>
                        <a:t>Referencia</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39,1 </a:t>
                      </a:r>
                      <a:r>
                        <a:rPr lang="es-ES" sz="1800" dirty="0">
                          <a:solidFill>
                            <a:srgbClr val="000000"/>
                          </a:solidFill>
                          <a:latin typeface="Arial Narrow"/>
                          <a:ea typeface="Times New Roman"/>
                          <a:cs typeface="Times New Roman"/>
                          <a:sym typeface="Symbol"/>
                        </a:rPr>
                        <a:t> </a:t>
                      </a:r>
                      <a:r>
                        <a:rPr lang="es-ES" sz="1800" dirty="0">
                          <a:latin typeface="Arial Narrow"/>
                          <a:ea typeface="Times New Roman"/>
                          <a:cs typeface="Times New Roman"/>
                        </a:rPr>
                        <a:t>1,2</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2979">
                <a:tc rowSpan="2">
                  <a:txBody>
                    <a:bodyPr/>
                    <a:lstStyle/>
                    <a:p>
                      <a:pPr algn="ctr">
                        <a:spcBef>
                          <a:spcPts val="600"/>
                        </a:spcBef>
                        <a:spcAft>
                          <a:spcPts val="600"/>
                        </a:spcAft>
                      </a:pPr>
                      <a:r>
                        <a:rPr lang="es-ES" sz="1800" b="1" dirty="0">
                          <a:latin typeface="Arial Narrow"/>
                          <a:ea typeface="Times New Roman"/>
                          <a:cs typeface="Times New Roman"/>
                        </a:rPr>
                        <a:t>EC</a:t>
                      </a:r>
                      <a:r>
                        <a:rPr lang="es-ES" sz="1800" b="1" baseline="-25000" dirty="0">
                          <a:latin typeface="Arial Narrow"/>
                          <a:ea typeface="Times New Roman"/>
                          <a:cs typeface="Times New Roman"/>
                        </a:rPr>
                        <a:t>50</a:t>
                      </a:r>
                      <a:br>
                        <a:rPr lang="es-ES" sz="1800" b="1" baseline="-25000" dirty="0">
                          <a:latin typeface="Arial Narrow"/>
                          <a:ea typeface="Times New Roman"/>
                          <a:cs typeface="Times New Roman"/>
                        </a:rPr>
                      </a:br>
                      <a:r>
                        <a:rPr lang="es-ES" sz="1800" b="1" dirty="0">
                          <a:latin typeface="Arial Narrow"/>
                          <a:ea typeface="Times New Roman"/>
                          <a:cs typeface="Times New Roman"/>
                        </a:rPr>
                        <a:t>(</a:t>
                      </a:r>
                      <a:r>
                        <a:rPr lang="es-ES" sz="1800" b="1" dirty="0" err="1">
                          <a:latin typeface="Arial Narrow"/>
                          <a:ea typeface="Times New Roman"/>
                          <a:cs typeface="Times New Roman"/>
                        </a:rPr>
                        <a:t>pg</a:t>
                      </a:r>
                      <a:r>
                        <a:rPr lang="es-ES" sz="1800" b="1" dirty="0">
                          <a:latin typeface="Arial Narrow"/>
                          <a:ea typeface="Times New Roman"/>
                          <a:cs typeface="Times New Roman"/>
                        </a:rPr>
                        <a:t>/</a:t>
                      </a:r>
                      <a:r>
                        <a:rPr lang="es-ES" sz="1800" b="1" dirty="0" err="1">
                          <a:latin typeface="Arial Narrow"/>
                          <a:ea typeface="Times New Roman"/>
                          <a:cs typeface="Times New Roman"/>
                        </a:rPr>
                        <a:t>mL</a:t>
                      </a:r>
                      <a:r>
                        <a:rPr lang="es-ES" sz="1800" b="1" dirty="0">
                          <a:latin typeface="Arial Narrow"/>
                          <a:ea typeface="Times New Roman"/>
                          <a:cs typeface="Times New Roman"/>
                        </a:rPr>
                        <a:t>)</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s-ES" sz="1800">
                          <a:latin typeface="Arial Narrow"/>
                          <a:ea typeface="Times New Roman"/>
                          <a:cs typeface="Times New Roman"/>
                        </a:rPr>
                        <a:t>Prueba</a:t>
                      </a:r>
                      <a:endParaRPr lang="es-ES" sz="180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150 </a:t>
                      </a:r>
                      <a:r>
                        <a:rPr lang="es-ES" sz="1800" dirty="0">
                          <a:solidFill>
                            <a:srgbClr val="000000"/>
                          </a:solidFill>
                          <a:latin typeface="Arial Narrow"/>
                          <a:ea typeface="Times New Roman"/>
                          <a:cs typeface="Times New Roman"/>
                          <a:sym typeface="Symbol"/>
                        </a:rPr>
                        <a:t> </a:t>
                      </a:r>
                      <a:r>
                        <a:rPr lang="es-ES" sz="1800" dirty="0">
                          <a:latin typeface="Arial Narrow"/>
                          <a:ea typeface="Times New Roman"/>
                          <a:cs typeface="Times New Roman"/>
                        </a:rPr>
                        <a:t>27,6</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2979">
                <a:tc vMerge="1">
                  <a:txBody>
                    <a:bodyPr/>
                    <a:lstStyle/>
                    <a:p>
                      <a:endParaRPr lang="es-ES"/>
                    </a:p>
                  </a:txBody>
                  <a:tcPr/>
                </a:tc>
                <a:tc>
                  <a:txBody>
                    <a:bodyPr/>
                    <a:lstStyle/>
                    <a:p>
                      <a:pPr algn="ctr">
                        <a:spcBef>
                          <a:spcPts val="600"/>
                        </a:spcBef>
                        <a:spcAft>
                          <a:spcPts val="600"/>
                        </a:spcAft>
                      </a:pPr>
                      <a:r>
                        <a:rPr lang="es-ES" sz="1800">
                          <a:latin typeface="Arial Narrow"/>
                          <a:ea typeface="Times New Roman"/>
                          <a:cs typeface="Times New Roman"/>
                        </a:rPr>
                        <a:t>Referencia</a:t>
                      </a:r>
                      <a:endParaRPr lang="es-ES" sz="180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142 </a:t>
                      </a:r>
                      <a:r>
                        <a:rPr lang="es-ES" sz="1800" dirty="0">
                          <a:solidFill>
                            <a:srgbClr val="000000"/>
                          </a:solidFill>
                          <a:latin typeface="Arial Narrow"/>
                          <a:ea typeface="Times New Roman"/>
                          <a:cs typeface="Times New Roman"/>
                          <a:sym typeface="Symbol"/>
                        </a:rPr>
                        <a:t> </a:t>
                      </a:r>
                      <a:r>
                        <a:rPr lang="es-ES" sz="1800" dirty="0">
                          <a:latin typeface="Arial Narrow"/>
                          <a:ea typeface="Times New Roman"/>
                          <a:cs typeface="Times New Roman"/>
                        </a:rPr>
                        <a:t>83,7</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2979">
                <a:tc rowSpan="2">
                  <a:txBody>
                    <a:bodyPr/>
                    <a:lstStyle/>
                    <a:p>
                      <a:pPr algn="ctr">
                        <a:spcBef>
                          <a:spcPts val="600"/>
                        </a:spcBef>
                        <a:spcAft>
                          <a:spcPts val="600"/>
                        </a:spcAft>
                      </a:pPr>
                      <a:r>
                        <a:rPr lang="es-ES" sz="1800" b="1" dirty="0">
                          <a:latin typeface="Arial Narrow"/>
                          <a:ea typeface="Times New Roman"/>
                          <a:cs typeface="Times New Roman"/>
                        </a:rPr>
                        <a:t>E</a:t>
                      </a:r>
                      <a:r>
                        <a:rPr lang="es-ES" sz="1800" b="1" baseline="-25000" dirty="0">
                          <a:latin typeface="Arial Narrow"/>
                          <a:ea typeface="Times New Roman"/>
                          <a:cs typeface="Times New Roman"/>
                        </a:rPr>
                        <a:t>0</a:t>
                      </a:r>
                      <a:r>
                        <a:rPr lang="es-ES" sz="1800" b="1" dirty="0">
                          <a:latin typeface="Arial Narrow"/>
                          <a:ea typeface="Times New Roman"/>
                          <a:cs typeface="Times New Roman"/>
                        </a:rPr>
                        <a:t> (</a:t>
                      </a:r>
                      <a:r>
                        <a:rPr lang="es-ES" sz="1800" b="1" dirty="0" err="1">
                          <a:latin typeface="Arial Narrow"/>
                          <a:ea typeface="Times New Roman"/>
                          <a:cs typeface="Times New Roman"/>
                        </a:rPr>
                        <a:t>ºC</a:t>
                      </a:r>
                      <a:r>
                        <a:rPr lang="es-ES" sz="1800" b="1" dirty="0">
                          <a:latin typeface="Arial Narrow"/>
                          <a:ea typeface="Times New Roman"/>
                          <a:cs typeface="Times New Roman"/>
                        </a:rPr>
                        <a:t>)</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Prueba</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36,4 </a:t>
                      </a:r>
                      <a:r>
                        <a:rPr lang="es-ES" sz="1800" dirty="0">
                          <a:solidFill>
                            <a:srgbClr val="000000"/>
                          </a:solidFill>
                          <a:latin typeface="Arial Narrow"/>
                          <a:ea typeface="Times New Roman"/>
                          <a:cs typeface="Times New Roman"/>
                          <a:sym typeface="Symbol"/>
                        </a:rPr>
                        <a:t> </a:t>
                      </a:r>
                      <a:r>
                        <a:rPr lang="es-ES" sz="1800" dirty="0">
                          <a:latin typeface="Arial Narrow"/>
                          <a:ea typeface="Times New Roman"/>
                          <a:cs typeface="Times New Roman"/>
                        </a:rPr>
                        <a:t>0,2</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2979">
                <a:tc vMerge="1">
                  <a:txBody>
                    <a:bodyPr/>
                    <a:lstStyle/>
                    <a:p>
                      <a:endParaRPr lang="es-ES"/>
                    </a:p>
                  </a:txBody>
                  <a:tcPr/>
                </a:tc>
                <a:tc>
                  <a:txBody>
                    <a:bodyPr/>
                    <a:lstStyle/>
                    <a:p>
                      <a:pPr algn="ctr">
                        <a:spcBef>
                          <a:spcPts val="600"/>
                        </a:spcBef>
                        <a:spcAft>
                          <a:spcPts val="600"/>
                        </a:spcAft>
                      </a:pPr>
                      <a:r>
                        <a:rPr lang="es-ES" sz="1800" dirty="0">
                          <a:latin typeface="Arial Narrow"/>
                          <a:ea typeface="Times New Roman"/>
                          <a:cs typeface="Times New Roman"/>
                        </a:rPr>
                        <a:t>Referencia</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36,4 </a:t>
                      </a:r>
                      <a:r>
                        <a:rPr lang="es-ES" sz="1800" dirty="0">
                          <a:solidFill>
                            <a:srgbClr val="000000"/>
                          </a:solidFill>
                          <a:latin typeface="Arial Narrow"/>
                          <a:ea typeface="Times New Roman"/>
                          <a:cs typeface="Times New Roman"/>
                          <a:sym typeface="Symbol"/>
                        </a:rPr>
                        <a:t> </a:t>
                      </a:r>
                      <a:r>
                        <a:rPr lang="es-ES" sz="1800" dirty="0">
                          <a:latin typeface="Arial Narrow"/>
                          <a:ea typeface="Times New Roman"/>
                          <a:cs typeface="Times New Roman"/>
                        </a:rPr>
                        <a:t>0,2</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2979">
                <a:tc rowSpan="2">
                  <a:txBody>
                    <a:bodyPr/>
                    <a:lstStyle/>
                    <a:p>
                      <a:pPr algn="ctr">
                        <a:spcBef>
                          <a:spcPts val="600"/>
                        </a:spcBef>
                        <a:spcAft>
                          <a:spcPts val="600"/>
                        </a:spcAft>
                      </a:pPr>
                      <a:r>
                        <a:rPr lang="es-ES" sz="1800" b="1">
                          <a:latin typeface="Arial Narrow"/>
                          <a:ea typeface="Times New Roman"/>
                          <a:cs typeface="Times New Roman"/>
                        </a:rPr>
                        <a:t>gamma</a:t>
                      </a:r>
                      <a:endParaRPr lang="es-ES" sz="180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Prueba</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3,8 </a:t>
                      </a:r>
                      <a:r>
                        <a:rPr lang="es-ES" sz="1800" dirty="0">
                          <a:solidFill>
                            <a:srgbClr val="000000"/>
                          </a:solidFill>
                          <a:latin typeface="Arial Narrow"/>
                          <a:ea typeface="Times New Roman"/>
                          <a:cs typeface="Times New Roman"/>
                          <a:sym typeface="Symbol"/>
                        </a:rPr>
                        <a:t> </a:t>
                      </a:r>
                      <a:r>
                        <a:rPr lang="es-ES" sz="1800" dirty="0">
                          <a:latin typeface="Arial Narrow"/>
                          <a:ea typeface="Times New Roman"/>
                          <a:cs typeface="Times New Roman"/>
                        </a:rPr>
                        <a:t>1,7</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2979">
                <a:tc vMerge="1">
                  <a:txBody>
                    <a:bodyPr/>
                    <a:lstStyle/>
                    <a:p>
                      <a:endParaRPr lang="es-ES"/>
                    </a:p>
                  </a:txBody>
                  <a:tcPr/>
                </a:tc>
                <a:tc>
                  <a:txBody>
                    <a:bodyPr/>
                    <a:lstStyle/>
                    <a:p>
                      <a:pPr algn="ctr">
                        <a:spcBef>
                          <a:spcPts val="600"/>
                        </a:spcBef>
                        <a:spcAft>
                          <a:spcPts val="600"/>
                        </a:spcAft>
                      </a:pPr>
                      <a:r>
                        <a:rPr lang="es-ES" sz="1800" dirty="0">
                          <a:latin typeface="Arial Narrow"/>
                          <a:ea typeface="Times New Roman"/>
                          <a:cs typeface="Times New Roman"/>
                        </a:rPr>
                        <a:t>Referencia</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1800" dirty="0">
                          <a:latin typeface="Arial Narrow"/>
                          <a:ea typeface="Times New Roman"/>
                          <a:cs typeface="Times New Roman"/>
                        </a:rPr>
                        <a:t>1,8 </a:t>
                      </a:r>
                      <a:r>
                        <a:rPr lang="es-ES" sz="1800" dirty="0">
                          <a:solidFill>
                            <a:srgbClr val="000000"/>
                          </a:solidFill>
                          <a:latin typeface="Arial Narrow"/>
                          <a:ea typeface="Times New Roman"/>
                          <a:cs typeface="Times New Roman"/>
                          <a:sym typeface="Symbol"/>
                        </a:rPr>
                        <a:t> </a:t>
                      </a:r>
                      <a:r>
                        <a:rPr lang="es-ES" sz="1800" dirty="0">
                          <a:latin typeface="Arial Narrow"/>
                          <a:ea typeface="Times New Roman"/>
                          <a:cs typeface="Times New Roman"/>
                        </a:rPr>
                        <a:t>1,0</a:t>
                      </a:r>
                      <a:endParaRPr lang="es-ES" sz="1800" dirty="0">
                        <a:latin typeface="Times New Roman"/>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19502" name="Picture 5"/>
          <p:cNvPicPr>
            <a:picLocks noChangeAspect="1" noChangeArrowheads="1"/>
          </p:cNvPicPr>
          <p:nvPr/>
        </p:nvPicPr>
        <p:blipFill>
          <a:blip r:embed="rId2"/>
          <a:srcRect/>
          <a:stretch>
            <a:fillRect/>
          </a:stretch>
        </p:blipFill>
        <p:spPr bwMode="auto">
          <a:xfrm>
            <a:off x="76200" y="493713"/>
            <a:ext cx="3886200" cy="62642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Rectángulo"/>
          <p:cNvSpPr>
            <a:spLocks noChangeArrowheads="1"/>
          </p:cNvSpPr>
          <p:nvPr/>
        </p:nvSpPr>
        <p:spPr bwMode="auto">
          <a:xfrm>
            <a:off x="277813" y="130175"/>
            <a:ext cx="8713787" cy="430213"/>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EQUI-IFN: relación [</a:t>
            </a:r>
            <a:r>
              <a:rPr lang="es-ES" sz="2200" b="1">
                <a:latin typeface="Symbol" pitchFamily="18" charset="2"/>
              </a:rPr>
              <a:t>b</a:t>
            </a:r>
            <a:r>
              <a:rPr lang="es-ES" sz="2200" b="1">
                <a:latin typeface="Calibri" pitchFamily="34" charset="0"/>
              </a:rPr>
              <a:t>2 microglobulina] – [IFN] por EIA </a:t>
            </a:r>
          </a:p>
        </p:txBody>
      </p:sp>
      <p:sp>
        <p:nvSpPr>
          <p:cNvPr id="2048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0485"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048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1" name="30 Rectángulo"/>
          <p:cNvSpPr>
            <a:spLocks noChangeArrowheads="1"/>
          </p:cNvSpPr>
          <p:nvPr/>
        </p:nvSpPr>
        <p:spPr bwMode="auto">
          <a:xfrm>
            <a:off x="4584700" y="5073650"/>
            <a:ext cx="4419600" cy="1200150"/>
          </a:xfrm>
          <a:prstGeom prst="rect">
            <a:avLst/>
          </a:prstGeom>
          <a:noFill/>
          <a:ln w="9525">
            <a:noFill/>
            <a:miter lim="800000"/>
            <a:headEnd/>
            <a:tailEnd/>
          </a:ln>
        </p:spPr>
        <p:txBody>
          <a:bodyPr>
            <a:spAutoFit/>
          </a:bodyPr>
          <a:lstStyle/>
          <a:p>
            <a:r>
              <a:rPr lang="es-ES" b="1">
                <a:latin typeface="Calibri" pitchFamily="34" charset="0"/>
              </a:rPr>
              <a:t>Modelo de respuesta indirecta tipo III, propuesto en este estudio para la caracterización del efecto inmunomodulador del IFN alfa-2b</a:t>
            </a:r>
            <a:endParaRPr lang="es-ES">
              <a:latin typeface="Calibri" pitchFamily="34" charset="0"/>
            </a:endParaRPr>
          </a:p>
        </p:txBody>
      </p:sp>
      <p:pic>
        <p:nvPicPr>
          <p:cNvPr id="20488" name="Picture 2"/>
          <p:cNvPicPr>
            <a:picLocks noChangeAspect="1" noChangeArrowheads="1"/>
          </p:cNvPicPr>
          <p:nvPr/>
        </p:nvPicPr>
        <p:blipFill>
          <a:blip r:embed="rId2"/>
          <a:srcRect/>
          <a:stretch>
            <a:fillRect/>
          </a:stretch>
        </p:blipFill>
        <p:spPr bwMode="auto">
          <a:xfrm>
            <a:off x="0" y="560388"/>
            <a:ext cx="4076700" cy="6297612"/>
          </a:xfrm>
          <a:prstGeom prst="rect">
            <a:avLst/>
          </a:prstGeom>
          <a:noFill/>
          <a:ln w="9525">
            <a:noFill/>
            <a:miter lim="800000"/>
            <a:headEnd/>
            <a:tailEnd/>
          </a:ln>
        </p:spPr>
      </p:pic>
      <p:pic>
        <p:nvPicPr>
          <p:cNvPr id="3076" name="Picture 4"/>
          <p:cNvPicPr>
            <a:picLocks noChangeAspect="1" noChangeArrowheads="1"/>
          </p:cNvPicPr>
          <p:nvPr/>
        </p:nvPicPr>
        <p:blipFill>
          <a:blip r:embed="rId3"/>
          <a:srcRect/>
          <a:stretch>
            <a:fillRect/>
          </a:stretch>
        </p:blipFill>
        <p:spPr bwMode="auto">
          <a:xfrm>
            <a:off x="4160838" y="1143000"/>
            <a:ext cx="4970462" cy="39036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Rectángulo"/>
          <p:cNvSpPr>
            <a:spLocks noChangeArrowheads="1"/>
          </p:cNvSpPr>
          <p:nvPr/>
        </p:nvSpPr>
        <p:spPr bwMode="auto">
          <a:xfrm>
            <a:off x="277813" y="74613"/>
            <a:ext cx="8713787" cy="83026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FARMAPEG-I: </a:t>
            </a:r>
            <a:r>
              <a:rPr lang="es-ES" sz="2400">
                <a:latin typeface="Calibri" pitchFamily="34" charset="0"/>
              </a:rPr>
              <a:t>concentración promedio de PEG-IFN en el suero (</a:t>
            </a:r>
            <a:r>
              <a:rPr lang="es-ES" b="1">
                <a:latin typeface="Calibri" pitchFamily="34" charset="0"/>
              </a:rPr>
              <a:t>15 sujetos sanos que recibieron 180 µg</a:t>
            </a:r>
            <a:r>
              <a:rPr lang="es-ES" sz="2400">
                <a:latin typeface="Calibri" pitchFamily="34" charset="0"/>
              </a:rPr>
              <a:t>) </a:t>
            </a:r>
            <a:endParaRPr lang="es-ES" sz="2200" b="1">
              <a:latin typeface="Calibri" pitchFamily="34" charset="0"/>
            </a:endParaRPr>
          </a:p>
        </p:txBody>
      </p:sp>
      <p:sp>
        <p:nvSpPr>
          <p:cNvPr id="2150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21509" name="Picture 3"/>
          <p:cNvPicPr>
            <a:picLocks noChangeAspect="1" noChangeArrowheads="1"/>
          </p:cNvPicPr>
          <p:nvPr/>
        </p:nvPicPr>
        <p:blipFill>
          <a:blip r:embed="rId2"/>
          <a:srcRect/>
          <a:stretch>
            <a:fillRect/>
          </a:stretch>
        </p:blipFill>
        <p:spPr bwMode="auto">
          <a:xfrm>
            <a:off x="277813" y="1223963"/>
            <a:ext cx="8742362" cy="4819650"/>
          </a:xfrm>
          <a:prstGeom prst="rect">
            <a:avLst/>
          </a:prstGeom>
          <a:noFill/>
          <a:ln w="9525">
            <a:noFill/>
            <a:miter lim="800000"/>
            <a:headEnd/>
            <a:tailEnd/>
          </a:ln>
        </p:spPr>
      </p:pic>
      <p:grpSp>
        <p:nvGrpSpPr>
          <p:cNvPr id="21511" name="Group 22"/>
          <p:cNvGrpSpPr>
            <a:grpSpLocks/>
          </p:cNvGrpSpPr>
          <p:nvPr/>
        </p:nvGrpSpPr>
        <p:grpSpPr bwMode="auto">
          <a:xfrm>
            <a:off x="5241925" y="1752600"/>
            <a:ext cx="3103563" cy="369888"/>
            <a:chOff x="5257800" y="1009090"/>
            <a:chExt cx="3103281" cy="369332"/>
          </a:xfrm>
        </p:grpSpPr>
        <p:grpSp>
          <p:nvGrpSpPr>
            <p:cNvPr id="21518" name="Group 17"/>
            <p:cNvGrpSpPr>
              <a:grpSpLocks/>
            </p:cNvGrpSpPr>
            <p:nvPr/>
          </p:nvGrpSpPr>
          <p:grpSpPr bwMode="auto">
            <a:xfrm>
              <a:off x="5257800" y="1143000"/>
              <a:ext cx="381000" cy="76200"/>
              <a:chOff x="5257800" y="1143000"/>
              <a:chExt cx="381000" cy="76200"/>
            </a:xfrm>
          </p:grpSpPr>
          <p:sp>
            <p:nvSpPr>
              <p:cNvPr id="6" name="Oval 5"/>
              <p:cNvSpPr/>
              <p:nvPr/>
            </p:nvSpPr>
            <p:spPr>
              <a:xfrm>
                <a:off x="5257800" y="1142239"/>
                <a:ext cx="76193" cy="776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Oval 9"/>
              <p:cNvSpPr/>
              <p:nvPr/>
            </p:nvSpPr>
            <p:spPr>
              <a:xfrm>
                <a:off x="5562572" y="1142239"/>
                <a:ext cx="76193" cy="776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8" name="Straight Connector 7"/>
              <p:cNvCxnSpPr/>
              <p:nvPr/>
            </p:nvCxnSpPr>
            <p:spPr>
              <a:xfrm flipV="1">
                <a:off x="5349867" y="1180282"/>
                <a:ext cx="207944" cy="7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19" name="TextBox 19"/>
            <p:cNvSpPr txBox="1">
              <a:spLocks noChangeArrowheads="1"/>
            </p:cNvSpPr>
            <p:nvPr/>
          </p:nvSpPr>
          <p:spPr bwMode="auto">
            <a:xfrm>
              <a:off x="5681373" y="1009090"/>
              <a:ext cx="2679708" cy="369332"/>
            </a:xfrm>
            <a:prstGeom prst="rect">
              <a:avLst/>
            </a:prstGeom>
            <a:noFill/>
            <a:ln w="9525">
              <a:noFill/>
              <a:miter lim="800000"/>
              <a:headEnd/>
              <a:tailEnd/>
            </a:ln>
          </p:spPr>
          <p:txBody>
            <a:bodyPr wrap="none">
              <a:spAutoFit/>
            </a:bodyPr>
            <a:lstStyle/>
            <a:p>
              <a:r>
                <a:rPr lang="es-ES" b="1">
                  <a:latin typeface="Calibri" pitchFamily="34" charset="0"/>
                </a:rPr>
                <a:t>Formulación de referencia</a:t>
              </a:r>
            </a:p>
          </p:txBody>
        </p:sp>
      </p:grpSp>
      <p:grpSp>
        <p:nvGrpSpPr>
          <p:cNvPr id="21512" name="Group 21"/>
          <p:cNvGrpSpPr>
            <a:grpSpLocks/>
          </p:cNvGrpSpPr>
          <p:nvPr/>
        </p:nvGrpSpPr>
        <p:grpSpPr bwMode="auto">
          <a:xfrm>
            <a:off x="5229225" y="2286000"/>
            <a:ext cx="2820988" cy="369888"/>
            <a:chOff x="5232779" y="1253560"/>
            <a:chExt cx="2821799" cy="369332"/>
          </a:xfrm>
        </p:grpSpPr>
        <p:grpSp>
          <p:nvGrpSpPr>
            <p:cNvPr id="21513" name="Group 18"/>
            <p:cNvGrpSpPr>
              <a:grpSpLocks/>
            </p:cNvGrpSpPr>
            <p:nvPr/>
          </p:nvGrpSpPr>
          <p:grpSpPr bwMode="auto">
            <a:xfrm>
              <a:off x="5232779" y="1378422"/>
              <a:ext cx="424218" cy="89912"/>
              <a:chOff x="5232779" y="1378422"/>
              <a:chExt cx="424218" cy="89912"/>
            </a:xfrm>
          </p:grpSpPr>
          <p:sp>
            <p:nvSpPr>
              <p:cNvPr id="12" name="Diamond 11"/>
              <p:cNvSpPr/>
              <p:nvPr/>
            </p:nvSpPr>
            <p:spPr>
              <a:xfrm>
                <a:off x="5232779" y="1378784"/>
                <a:ext cx="112745" cy="88767"/>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 name="Diamond 13"/>
              <p:cNvSpPr/>
              <p:nvPr/>
            </p:nvSpPr>
            <p:spPr>
              <a:xfrm>
                <a:off x="5544019" y="1378784"/>
                <a:ext cx="112745" cy="88767"/>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15" name="Straight Connector 14"/>
              <p:cNvCxnSpPr/>
              <p:nvPr/>
            </p:nvCxnSpPr>
            <p:spPr>
              <a:xfrm flipV="1">
                <a:off x="5350288" y="1423168"/>
                <a:ext cx="196907" cy="3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14" name="TextBox 20"/>
            <p:cNvSpPr txBox="1">
              <a:spLocks noChangeArrowheads="1"/>
            </p:cNvSpPr>
            <p:nvPr/>
          </p:nvSpPr>
          <p:spPr bwMode="auto">
            <a:xfrm>
              <a:off x="5655780" y="1253560"/>
              <a:ext cx="2398798" cy="369332"/>
            </a:xfrm>
            <a:prstGeom prst="rect">
              <a:avLst/>
            </a:prstGeom>
            <a:noFill/>
            <a:ln w="9525">
              <a:noFill/>
              <a:miter lim="800000"/>
              <a:headEnd/>
              <a:tailEnd/>
            </a:ln>
          </p:spPr>
          <p:txBody>
            <a:bodyPr wrap="none">
              <a:spAutoFit/>
            </a:bodyPr>
            <a:lstStyle/>
            <a:p>
              <a:r>
                <a:rPr lang="es-ES" b="1">
                  <a:latin typeface="Calibri" pitchFamily="34" charset="0"/>
                </a:rPr>
                <a:t>Formulación de prueba</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Rectángulo"/>
          <p:cNvSpPr>
            <a:spLocks noChangeArrowheads="1"/>
          </p:cNvSpPr>
          <p:nvPr/>
        </p:nvSpPr>
        <p:spPr bwMode="auto">
          <a:xfrm>
            <a:off x="358775" y="74613"/>
            <a:ext cx="8713788" cy="11541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FARMAPEG-I: </a:t>
            </a:r>
            <a:r>
              <a:rPr lang="es-ES" b="1">
                <a:latin typeface="Calibri" pitchFamily="34" charset="0"/>
              </a:rPr>
              <a:t>parámetros farmacocinéticos relevantes calculados a partir de los niveles séricos de IFN pegilado</a:t>
            </a:r>
            <a:endParaRPr lang="es-ES" sz="2400" b="1">
              <a:latin typeface="Calibri" pitchFamily="34" charset="0"/>
            </a:endParaRPr>
          </a:p>
          <a:p>
            <a:pPr>
              <a:spcAft>
                <a:spcPts val="600"/>
              </a:spcAft>
            </a:pPr>
            <a:endParaRPr lang="es-ES" sz="2200" b="1">
              <a:latin typeface="Calibri" pitchFamily="34" charset="0"/>
            </a:endParaRPr>
          </a:p>
        </p:txBody>
      </p:sp>
      <p:sp>
        <p:nvSpPr>
          <p:cNvPr id="2253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aphicFrame>
        <p:nvGraphicFramePr>
          <p:cNvPr id="8" name="7 Tabla"/>
          <p:cNvGraphicFramePr>
            <a:graphicFrameLocks noGrp="1"/>
          </p:cNvGraphicFramePr>
          <p:nvPr/>
        </p:nvGraphicFramePr>
        <p:xfrm>
          <a:off x="457200" y="990600"/>
          <a:ext cx="8511479" cy="4871507"/>
        </p:xfrm>
        <a:graphic>
          <a:graphicData uri="http://schemas.openxmlformats.org/drawingml/2006/table">
            <a:tbl>
              <a:tblPr/>
              <a:tblGrid>
                <a:gridCol w="1665552">
                  <a:extLst>
                    <a:ext uri="{9D8B030D-6E8A-4147-A177-3AD203B41FA5}">
                      <a16:colId xmlns:a16="http://schemas.microsoft.com/office/drawing/2014/main" val="20000"/>
                    </a:ext>
                  </a:extLst>
                </a:gridCol>
                <a:gridCol w="1744008">
                  <a:extLst>
                    <a:ext uri="{9D8B030D-6E8A-4147-A177-3AD203B41FA5}">
                      <a16:colId xmlns:a16="http://schemas.microsoft.com/office/drawing/2014/main" val="20001"/>
                    </a:ext>
                  </a:extLst>
                </a:gridCol>
                <a:gridCol w="1619640">
                  <a:extLst>
                    <a:ext uri="{9D8B030D-6E8A-4147-A177-3AD203B41FA5}">
                      <a16:colId xmlns:a16="http://schemas.microsoft.com/office/drawing/2014/main" val="20002"/>
                    </a:ext>
                  </a:extLst>
                </a:gridCol>
                <a:gridCol w="867169">
                  <a:extLst>
                    <a:ext uri="{9D8B030D-6E8A-4147-A177-3AD203B41FA5}">
                      <a16:colId xmlns:a16="http://schemas.microsoft.com/office/drawing/2014/main" val="20003"/>
                    </a:ext>
                  </a:extLst>
                </a:gridCol>
                <a:gridCol w="1361661">
                  <a:extLst>
                    <a:ext uri="{9D8B030D-6E8A-4147-A177-3AD203B41FA5}">
                      <a16:colId xmlns:a16="http://schemas.microsoft.com/office/drawing/2014/main" val="20004"/>
                    </a:ext>
                  </a:extLst>
                </a:gridCol>
                <a:gridCol w="1253449">
                  <a:extLst>
                    <a:ext uri="{9D8B030D-6E8A-4147-A177-3AD203B41FA5}">
                      <a16:colId xmlns:a16="http://schemas.microsoft.com/office/drawing/2014/main" val="20005"/>
                    </a:ext>
                  </a:extLst>
                </a:gridCol>
              </a:tblGrid>
              <a:tr h="592791">
                <a:tc>
                  <a:txBody>
                    <a:bodyPr/>
                    <a:lstStyle/>
                    <a:p>
                      <a:pPr algn="ctr">
                        <a:spcBef>
                          <a:spcPts val="380"/>
                        </a:spcBef>
                        <a:spcAft>
                          <a:spcPts val="380"/>
                        </a:spcAft>
                      </a:pPr>
                      <a:r>
                        <a:rPr lang="es-ES" sz="2000" b="1" dirty="0">
                          <a:solidFill>
                            <a:srgbClr val="000000"/>
                          </a:solidFill>
                          <a:latin typeface="Arial Narrow"/>
                          <a:ea typeface="Times New Roman"/>
                          <a:cs typeface="Times New Roman"/>
                        </a:rPr>
                        <a:t>Parámetro</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80"/>
                        </a:spcBef>
                        <a:spcAft>
                          <a:spcPts val="380"/>
                        </a:spcAft>
                      </a:pPr>
                      <a:r>
                        <a:rPr lang="es-ES" sz="2000" b="1" dirty="0">
                          <a:solidFill>
                            <a:srgbClr val="000000"/>
                          </a:solidFill>
                          <a:latin typeface="Arial Narrow"/>
                          <a:ea typeface="Times New Roman"/>
                          <a:cs typeface="Times New Roman"/>
                        </a:rPr>
                        <a:t>Referencia</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80"/>
                        </a:spcBef>
                        <a:spcAft>
                          <a:spcPts val="380"/>
                        </a:spcAft>
                      </a:pPr>
                      <a:r>
                        <a:rPr lang="es-ES" sz="2000" b="1" dirty="0">
                          <a:solidFill>
                            <a:srgbClr val="000000"/>
                          </a:solidFill>
                          <a:latin typeface="Arial Narrow"/>
                          <a:ea typeface="Times New Roman"/>
                          <a:cs typeface="Times New Roman"/>
                        </a:rPr>
                        <a:t>Prueba</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Bef>
                          <a:spcPts val="380"/>
                        </a:spcBef>
                        <a:spcAft>
                          <a:spcPts val="380"/>
                        </a:spcAft>
                      </a:pPr>
                      <a:r>
                        <a:rPr lang="es-ES" sz="2000" b="1" dirty="0">
                          <a:solidFill>
                            <a:srgbClr val="000000"/>
                          </a:solidFill>
                          <a:latin typeface="Arial Narrow"/>
                          <a:ea typeface="Times New Roman"/>
                          <a:cs typeface="Times New Roman"/>
                        </a:rPr>
                        <a:t>p</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Bef>
                          <a:spcPts val="380"/>
                        </a:spcBef>
                        <a:spcAft>
                          <a:spcPts val="380"/>
                        </a:spcAft>
                      </a:pPr>
                      <a:r>
                        <a:rPr lang="es-ES" sz="2000" b="1" dirty="0">
                          <a:solidFill>
                            <a:srgbClr val="000000"/>
                          </a:solidFill>
                          <a:latin typeface="Arial Narrow"/>
                          <a:ea typeface="Times New Roman"/>
                          <a:cs typeface="Times New Roman"/>
                        </a:rPr>
                        <a:t>Razón</a:t>
                      </a:r>
                      <a:br>
                        <a:rPr lang="es-ES" sz="2000" b="1" dirty="0">
                          <a:solidFill>
                            <a:srgbClr val="000000"/>
                          </a:solidFill>
                          <a:latin typeface="Arial Narrow"/>
                          <a:ea typeface="Times New Roman"/>
                          <a:cs typeface="Times New Roman"/>
                        </a:rPr>
                      </a:br>
                      <a:r>
                        <a:rPr lang="es-ES" sz="2000" b="1" dirty="0">
                          <a:solidFill>
                            <a:srgbClr val="000000"/>
                          </a:solidFill>
                          <a:latin typeface="Arial Narrow"/>
                          <a:ea typeface="Times New Roman"/>
                          <a:cs typeface="Times New Roman"/>
                        </a:rPr>
                        <a:t>(Prueba/</a:t>
                      </a:r>
                      <a:br>
                        <a:rPr lang="es-ES" sz="2000" b="1" dirty="0">
                          <a:solidFill>
                            <a:srgbClr val="000000"/>
                          </a:solidFill>
                          <a:latin typeface="Arial Narrow"/>
                          <a:ea typeface="Times New Roman"/>
                          <a:cs typeface="Times New Roman"/>
                        </a:rPr>
                      </a:br>
                      <a:r>
                        <a:rPr lang="es-ES" sz="2000" b="1" dirty="0">
                          <a:solidFill>
                            <a:srgbClr val="000000"/>
                          </a:solidFill>
                          <a:latin typeface="Arial Narrow"/>
                          <a:ea typeface="Times New Roman"/>
                          <a:cs typeface="Times New Roman"/>
                        </a:rPr>
                        <a:t>Referencia)</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Bef>
                          <a:spcPts val="380"/>
                        </a:spcBef>
                        <a:spcAft>
                          <a:spcPts val="380"/>
                        </a:spcAft>
                      </a:pPr>
                      <a:r>
                        <a:rPr lang="es-ES" sz="2000" b="1">
                          <a:solidFill>
                            <a:srgbClr val="000000"/>
                          </a:solidFill>
                          <a:latin typeface="Arial Narrow"/>
                          <a:ea typeface="Times New Roman"/>
                          <a:cs typeface="Times New Roman"/>
                        </a:rPr>
                        <a:t>IC 90%</a:t>
                      </a:r>
                      <a:br>
                        <a:rPr lang="es-ES" sz="2000">
                          <a:latin typeface="Arial Narrow"/>
                          <a:ea typeface="Times New Roman"/>
                          <a:cs typeface="Times New Roman"/>
                        </a:rPr>
                      </a:br>
                      <a:r>
                        <a:rPr lang="es-ES" sz="2000" b="1">
                          <a:solidFill>
                            <a:srgbClr val="000000"/>
                          </a:solidFill>
                          <a:latin typeface="Arial Narrow"/>
                          <a:ea typeface="Times New Roman"/>
                          <a:cs typeface="Times New Roman"/>
                        </a:rPr>
                        <a:t>Westlake</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74008">
                <a:tc>
                  <a:txBody>
                    <a:bodyPr/>
                    <a:lstStyle/>
                    <a:p>
                      <a:pPr algn="ctr">
                        <a:spcBef>
                          <a:spcPts val="380"/>
                        </a:spcBef>
                        <a:spcAft>
                          <a:spcPts val="380"/>
                        </a:spcAft>
                      </a:pPr>
                      <a:r>
                        <a:rPr lang="es-ES" sz="2000" b="1">
                          <a:solidFill>
                            <a:srgbClr val="000000"/>
                          </a:solidFill>
                          <a:latin typeface="Arial Narrow"/>
                          <a:ea typeface="Times New Roman"/>
                          <a:cs typeface="Times New Roman"/>
                        </a:rPr>
                        <a:t>N</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80"/>
                        </a:spcBef>
                        <a:spcAft>
                          <a:spcPts val="380"/>
                        </a:spcAft>
                      </a:pPr>
                      <a:r>
                        <a:rPr lang="es-ES" sz="2000" b="1" dirty="0">
                          <a:solidFill>
                            <a:srgbClr val="000000"/>
                          </a:solidFill>
                          <a:latin typeface="Arial Narrow"/>
                          <a:ea typeface="Times New Roman"/>
                          <a:cs typeface="Times New Roman"/>
                        </a:rPr>
                        <a:t>15</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80"/>
                        </a:spcBef>
                        <a:spcAft>
                          <a:spcPts val="380"/>
                        </a:spcAft>
                      </a:pPr>
                      <a:r>
                        <a:rPr lang="es-ES" sz="2000" b="1" dirty="0">
                          <a:solidFill>
                            <a:srgbClr val="000000"/>
                          </a:solidFill>
                          <a:latin typeface="Arial Narrow"/>
                          <a:ea typeface="Times New Roman"/>
                          <a:cs typeface="Times New Roman"/>
                        </a:rPr>
                        <a:t>15</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634118">
                <a:tc>
                  <a:txBody>
                    <a:bodyPr/>
                    <a:lstStyle/>
                    <a:p>
                      <a:pPr algn="ctr">
                        <a:spcBef>
                          <a:spcPts val="380"/>
                        </a:spcBef>
                        <a:spcAft>
                          <a:spcPts val="380"/>
                        </a:spcAft>
                      </a:pPr>
                      <a:r>
                        <a:rPr lang="es-ES" sz="2000" b="1" dirty="0" err="1">
                          <a:latin typeface="Arial Narrow"/>
                          <a:ea typeface="Times New Roman"/>
                          <a:cs typeface="Times New Roman"/>
                        </a:rPr>
                        <a:t>Tmáx</a:t>
                      </a:r>
                      <a:r>
                        <a:rPr lang="es-ES" sz="2000" b="1" dirty="0">
                          <a:latin typeface="Arial Narrow"/>
                          <a:ea typeface="Times New Roman"/>
                          <a:cs typeface="Times New Roman"/>
                        </a:rPr>
                        <a:t> (</a:t>
                      </a:r>
                      <a:r>
                        <a:rPr lang="es-ES" sz="2000" b="1" kern="1200" dirty="0">
                          <a:solidFill>
                            <a:schemeClr val="tx1"/>
                          </a:solidFill>
                          <a:latin typeface="Arial Narrow"/>
                          <a:ea typeface="Times New Roman"/>
                          <a:cs typeface="Times New Roman"/>
                        </a:rPr>
                        <a:t>h</a:t>
                      </a:r>
                      <a:r>
                        <a:rPr lang="es-ES" sz="2000" b="1" dirty="0">
                          <a:latin typeface="Arial Narrow"/>
                          <a:ea typeface="Times New Roman"/>
                          <a:cs typeface="Times New Roman"/>
                        </a:rPr>
                        <a:t>)</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48</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48</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0,80</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1,11</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a:latin typeface="Arial Narrow"/>
                          <a:ea typeface="Times New Roman"/>
                          <a:cs typeface="Times New Roman"/>
                        </a:rPr>
                        <a:t>0,78 – 1,33</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4118">
                <a:tc>
                  <a:txBody>
                    <a:bodyPr/>
                    <a:lstStyle/>
                    <a:p>
                      <a:pPr algn="ctr">
                        <a:spcBef>
                          <a:spcPts val="380"/>
                        </a:spcBef>
                        <a:spcAft>
                          <a:spcPts val="380"/>
                        </a:spcAft>
                      </a:pPr>
                      <a:r>
                        <a:rPr lang="es-ES" sz="2000" b="1" dirty="0">
                          <a:latin typeface="Arial Narrow"/>
                          <a:ea typeface="Times New Roman"/>
                          <a:cs typeface="Times New Roman"/>
                        </a:rPr>
                        <a:t>HVD (</a:t>
                      </a:r>
                      <a:r>
                        <a:rPr lang="es-ES" sz="2000" b="1" kern="1200" dirty="0">
                          <a:solidFill>
                            <a:schemeClr val="tx1"/>
                          </a:solidFill>
                          <a:latin typeface="Arial Narrow"/>
                          <a:ea typeface="Times New Roman"/>
                          <a:cs typeface="Times New Roman"/>
                        </a:rPr>
                        <a:t>h</a:t>
                      </a:r>
                      <a:r>
                        <a:rPr lang="es-ES" sz="2000" b="1" dirty="0">
                          <a:latin typeface="Arial Narrow"/>
                          <a:ea typeface="Times New Roman"/>
                          <a:cs typeface="Times New Roman"/>
                        </a:rPr>
                        <a:t>)</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126</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153</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0,27</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a:latin typeface="Arial Narrow"/>
                          <a:ea typeface="Times New Roman"/>
                          <a:cs typeface="Times New Roman"/>
                        </a:rPr>
                        <a:t>1,18</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0,89 – 1,56</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4118">
                <a:tc>
                  <a:txBody>
                    <a:bodyPr/>
                    <a:lstStyle/>
                    <a:p>
                      <a:pPr algn="ctr">
                        <a:spcBef>
                          <a:spcPts val="380"/>
                        </a:spcBef>
                        <a:spcAft>
                          <a:spcPts val="380"/>
                        </a:spcAft>
                      </a:pPr>
                      <a:r>
                        <a:rPr lang="es-ES" sz="2000" b="1" dirty="0">
                          <a:latin typeface="Arial Narrow"/>
                          <a:ea typeface="Times New Roman"/>
                          <a:cs typeface="Times New Roman"/>
                        </a:rPr>
                        <a:t>t</a:t>
                      </a:r>
                      <a:r>
                        <a:rPr lang="es-ES" sz="2000" b="1" baseline="-25000" dirty="0">
                          <a:latin typeface="Arial Narrow"/>
                          <a:ea typeface="Times New Roman"/>
                          <a:cs typeface="Times New Roman"/>
                        </a:rPr>
                        <a:t>1/2 </a:t>
                      </a:r>
                      <a:r>
                        <a:rPr lang="es-ES" sz="2000" b="1" dirty="0">
                          <a:latin typeface="Arial Narrow"/>
                          <a:ea typeface="Times New Roman"/>
                          <a:cs typeface="Times New Roman"/>
                        </a:rPr>
                        <a:t>(</a:t>
                      </a:r>
                      <a:r>
                        <a:rPr lang="es-ES" sz="2000" b="1" kern="1200" dirty="0">
                          <a:solidFill>
                            <a:schemeClr val="tx1"/>
                          </a:solidFill>
                          <a:latin typeface="Arial Narrow"/>
                          <a:ea typeface="Times New Roman"/>
                          <a:cs typeface="Times New Roman"/>
                        </a:rPr>
                        <a:t>h</a:t>
                      </a:r>
                      <a:r>
                        <a:rPr lang="es-ES" sz="2000" b="1" dirty="0">
                          <a:latin typeface="Arial Narrow"/>
                          <a:ea typeface="Times New Roman"/>
                          <a:cs typeface="Times New Roman"/>
                        </a:rPr>
                        <a:t>)</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72,4</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64,8</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0,7</a:t>
                      </a:r>
                      <a:r>
                        <a:rPr lang="x-none" sz="2000" dirty="0">
                          <a:latin typeface="Arial Narrow"/>
                          <a:ea typeface="Times New Roman"/>
                          <a:cs typeface="Times New Roman"/>
                        </a:rPr>
                        <a:t>2</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0,90</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a:latin typeface="Arial Narrow"/>
                          <a:ea typeface="Times New Roman"/>
                          <a:cs typeface="Times New Roman"/>
                        </a:rPr>
                        <a:t>0,71 – 1,12</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4118">
                <a:tc>
                  <a:txBody>
                    <a:bodyPr/>
                    <a:lstStyle/>
                    <a:p>
                      <a:pPr algn="ctr">
                        <a:spcBef>
                          <a:spcPts val="380"/>
                        </a:spcBef>
                        <a:spcAft>
                          <a:spcPts val="380"/>
                        </a:spcAft>
                      </a:pPr>
                      <a:r>
                        <a:rPr lang="es-ES" sz="2000" b="1" dirty="0">
                          <a:latin typeface="Arial Narrow"/>
                          <a:ea typeface="Times New Roman"/>
                          <a:cs typeface="Times New Roman"/>
                        </a:rPr>
                        <a:t>AUC (</a:t>
                      </a:r>
                      <a:r>
                        <a:rPr lang="es-ES" sz="2000" b="1" dirty="0" err="1">
                          <a:latin typeface="Arial Narrow"/>
                          <a:ea typeface="Times New Roman"/>
                          <a:cs typeface="Times New Roman"/>
                        </a:rPr>
                        <a:t>ng</a:t>
                      </a:r>
                      <a:r>
                        <a:rPr lang="es-ES" sz="2000" b="1" dirty="0">
                          <a:latin typeface="Arial Narrow"/>
                          <a:ea typeface="Times New Roman"/>
                          <a:cs typeface="Times New Roman"/>
                        </a:rPr>
                        <a:t>*h/</a:t>
                      </a:r>
                      <a:r>
                        <a:rPr lang="es-ES" sz="2000" b="1" dirty="0" err="1">
                          <a:latin typeface="Arial Narrow"/>
                          <a:ea typeface="Times New Roman"/>
                          <a:cs typeface="Times New Roman"/>
                        </a:rPr>
                        <a:t>mL</a:t>
                      </a:r>
                      <a:r>
                        <a:rPr lang="es-ES" sz="2000" b="1" dirty="0">
                          <a:latin typeface="Arial Narrow"/>
                          <a:ea typeface="Times New Roman"/>
                          <a:cs typeface="Times New Roman"/>
                        </a:rPr>
                        <a:t>)</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380"/>
                        </a:spcBef>
                        <a:spcAft>
                          <a:spcPts val="380"/>
                        </a:spcAft>
                      </a:pPr>
                      <a:r>
                        <a:rPr lang="es-ES" sz="2000" kern="1200" dirty="0">
                          <a:solidFill>
                            <a:schemeClr val="tx1"/>
                          </a:solidFill>
                          <a:latin typeface="Arial Narrow"/>
                          <a:ea typeface="Times New Roman"/>
                          <a:cs typeface="Times New Roman"/>
                        </a:rPr>
                        <a:t>53,6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380"/>
                        </a:spcBef>
                        <a:spcAft>
                          <a:spcPts val="380"/>
                        </a:spcAft>
                      </a:pPr>
                      <a:r>
                        <a:rPr lang="es-ES" sz="2000" kern="1200" dirty="0">
                          <a:solidFill>
                            <a:schemeClr val="tx1"/>
                          </a:solidFill>
                          <a:latin typeface="Arial Narrow"/>
                          <a:ea typeface="Times New Roman"/>
                          <a:cs typeface="Times New Roman"/>
                        </a:rPr>
                        <a:t>44,3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0,16</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a:latin typeface="Arial Narrow"/>
                          <a:ea typeface="Times New Roman"/>
                          <a:cs typeface="Times New Roman"/>
                        </a:rPr>
                        <a:t>0,83</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a:latin typeface="Arial Narrow"/>
                          <a:ea typeface="Times New Roman"/>
                          <a:cs typeface="Times New Roman"/>
                        </a:rPr>
                        <a:t>0,66 – 1,03</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34118">
                <a:tc>
                  <a:txBody>
                    <a:bodyPr/>
                    <a:lstStyle/>
                    <a:p>
                      <a:pPr algn="ctr">
                        <a:spcBef>
                          <a:spcPts val="380"/>
                        </a:spcBef>
                        <a:spcAft>
                          <a:spcPts val="380"/>
                        </a:spcAft>
                      </a:pPr>
                      <a:r>
                        <a:rPr lang="es-ES" sz="2000" b="1" dirty="0">
                          <a:latin typeface="Arial Narrow"/>
                          <a:ea typeface="Times New Roman"/>
                          <a:cs typeface="Times New Roman"/>
                        </a:rPr>
                        <a:t>MRT (</a:t>
                      </a:r>
                      <a:r>
                        <a:rPr lang="es-ES" sz="2000" b="1" kern="1200" dirty="0">
                          <a:solidFill>
                            <a:schemeClr val="tx1"/>
                          </a:solidFill>
                          <a:latin typeface="Arial Narrow"/>
                          <a:ea typeface="Times New Roman"/>
                          <a:cs typeface="Times New Roman"/>
                        </a:rPr>
                        <a:t>h</a:t>
                      </a:r>
                      <a:r>
                        <a:rPr lang="es-ES" sz="2000" b="1" dirty="0">
                          <a:latin typeface="Arial Narrow"/>
                          <a:ea typeface="Times New Roman"/>
                          <a:cs typeface="Times New Roman"/>
                        </a:rPr>
                        <a:t>)</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135</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123</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0,62</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a:latin typeface="Arial Narrow"/>
                          <a:ea typeface="Times New Roman"/>
                          <a:cs typeface="Times New Roman"/>
                        </a:rPr>
                        <a:t>0,91</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80"/>
                        </a:spcBef>
                        <a:spcAft>
                          <a:spcPts val="380"/>
                        </a:spcAft>
                      </a:pPr>
                      <a:r>
                        <a:rPr lang="es-ES" sz="2000" dirty="0">
                          <a:latin typeface="Arial Narrow"/>
                          <a:ea typeface="Times New Roman"/>
                          <a:cs typeface="Times New Roman"/>
                        </a:rPr>
                        <a:t>0,78 – 1,06</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4118">
                <a:tc>
                  <a:txBody>
                    <a:bodyPr/>
                    <a:lstStyle/>
                    <a:p>
                      <a:pPr marL="0" algn="ctr" defTabSz="914400" rtl="0" eaLnBrk="1" latinLnBrk="0" hangingPunct="1">
                        <a:spcBef>
                          <a:spcPts val="380"/>
                        </a:spcBef>
                        <a:spcAft>
                          <a:spcPts val="380"/>
                        </a:spcAft>
                      </a:pPr>
                      <a:r>
                        <a:rPr lang="es-ES" sz="2000" b="1" kern="1200" dirty="0">
                          <a:solidFill>
                            <a:schemeClr val="tx1"/>
                          </a:solidFill>
                          <a:latin typeface="Arial Narrow"/>
                          <a:ea typeface="Times New Roman"/>
                          <a:cs typeface="Times New Roman"/>
                        </a:rPr>
                        <a:t>MAT (h)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380"/>
                        </a:spcBef>
                        <a:spcAft>
                          <a:spcPts val="380"/>
                        </a:spcAft>
                      </a:pPr>
                      <a:r>
                        <a:rPr lang="es-ES" sz="2000" kern="1200" dirty="0">
                          <a:solidFill>
                            <a:schemeClr val="tx1"/>
                          </a:solidFill>
                          <a:latin typeface="Arial Narrow"/>
                          <a:ea typeface="Times New Roman"/>
                          <a:cs typeface="Times New Roman"/>
                        </a:rPr>
                        <a:t>33,0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380"/>
                        </a:spcBef>
                        <a:spcAft>
                          <a:spcPts val="380"/>
                        </a:spcAft>
                      </a:pPr>
                      <a:r>
                        <a:rPr lang="es-ES" sz="2000" kern="1200" dirty="0">
                          <a:solidFill>
                            <a:schemeClr val="tx1"/>
                          </a:solidFill>
                          <a:latin typeface="Arial Narrow"/>
                          <a:ea typeface="Times New Roman"/>
                          <a:cs typeface="Times New Roman"/>
                        </a:rPr>
                        <a:t>29,1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380"/>
                        </a:spcBef>
                        <a:spcAft>
                          <a:spcPts val="380"/>
                        </a:spcAft>
                      </a:pPr>
                      <a:r>
                        <a:rPr lang="es-ES" sz="2000" kern="1200" dirty="0">
                          <a:solidFill>
                            <a:schemeClr val="tx1"/>
                          </a:solidFill>
                          <a:latin typeface="Arial Narrow"/>
                          <a:ea typeface="Times New Roman"/>
                          <a:cs typeface="Times New Roman"/>
                        </a:rPr>
                        <a:t>0,46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380"/>
                        </a:spcBef>
                        <a:spcAft>
                          <a:spcPts val="380"/>
                        </a:spcAft>
                      </a:pPr>
                      <a:r>
                        <a:rPr lang="es-ES" sz="2000" kern="1200" dirty="0">
                          <a:solidFill>
                            <a:schemeClr val="tx1"/>
                          </a:solidFill>
                          <a:latin typeface="Arial Narrow"/>
                          <a:ea typeface="Times New Roman"/>
                          <a:cs typeface="Times New Roman"/>
                        </a:rPr>
                        <a:t>0,94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Bef>
                          <a:spcPts val="380"/>
                        </a:spcBef>
                        <a:spcAft>
                          <a:spcPts val="380"/>
                        </a:spcAft>
                      </a:pPr>
                      <a:r>
                        <a:rPr lang="es-ES" sz="2000" kern="1200" dirty="0">
                          <a:solidFill>
                            <a:schemeClr val="tx1"/>
                          </a:solidFill>
                          <a:latin typeface="Arial Narrow"/>
                          <a:ea typeface="Times New Roman"/>
                          <a:cs typeface="Times New Roman"/>
                        </a:rPr>
                        <a:t>0,77 – 1,15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4 Rectángulo"/>
          <p:cNvSpPr>
            <a:spLocks noChangeArrowheads="1"/>
          </p:cNvSpPr>
          <p:nvPr/>
        </p:nvSpPr>
        <p:spPr bwMode="auto">
          <a:xfrm>
            <a:off x="277813" y="74613"/>
            <a:ext cx="2770187" cy="4302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FARMAPEG-I</a:t>
            </a:r>
          </a:p>
        </p:txBody>
      </p:sp>
      <p:sp>
        <p:nvSpPr>
          <p:cNvPr id="2355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35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23558" name="Picture 7"/>
          <p:cNvPicPr>
            <a:picLocks noChangeAspect="1" noChangeArrowheads="1"/>
          </p:cNvPicPr>
          <p:nvPr/>
        </p:nvPicPr>
        <p:blipFill>
          <a:blip r:embed="rId2"/>
          <a:srcRect/>
          <a:stretch>
            <a:fillRect/>
          </a:stretch>
        </p:blipFill>
        <p:spPr bwMode="auto">
          <a:xfrm>
            <a:off x="1576388" y="514350"/>
            <a:ext cx="5381625" cy="2914650"/>
          </a:xfrm>
          <a:prstGeom prst="rect">
            <a:avLst/>
          </a:prstGeom>
          <a:noFill/>
          <a:ln w="9525">
            <a:noFill/>
            <a:miter lim="800000"/>
            <a:headEnd/>
            <a:tailEnd/>
          </a:ln>
        </p:spPr>
      </p:pic>
      <p:sp>
        <p:nvSpPr>
          <p:cNvPr id="23559" name="TextBox 7"/>
          <p:cNvSpPr txBox="1">
            <a:spLocks noChangeArrowheads="1"/>
          </p:cNvSpPr>
          <p:nvPr/>
        </p:nvSpPr>
        <p:spPr bwMode="auto">
          <a:xfrm>
            <a:off x="3676650" y="592138"/>
            <a:ext cx="1266825" cy="368300"/>
          </a:xfrm>
          <a:prstGeom prst="rect">
            <a:avLst/>
          </a:prstGeom>
          <a:solidFill>
            <a:schemeClr val="bg1"/>
          </a:solidFill>
          <a:ln w="9525">
            <a:noFill/>
            <a:miter lim="800000"/>
            <a:headEnd/>
            <a:tailEnd/>
          </a:ln>
        </p:spPr>
        <p:txBody>
          <a:bodyPr wrap="none">
            <a:spAutoFit/>
          </a:bodyPr>
          <a:lstStyle/>
          <a:p>
            <a:r>
              <a:rPr lang="es-ES" b="1">
                <a:latin typeface="Calibri" pitchFamily="34" charset="0"/>
              </a:rPr>
              <a:t>Neopterina</a:t>
            </a:r>
          </a:p>
        </p:txBody>
      </p:sp>
      <p:pic>
        <p:nvPicPr>
          <p:cNvPr id="23560" name="Picture 8"/>
          <p:cNvPicPr>
            <a:picLocks noChangeAspect="1" noChangeArrowheads="1"/>
          </p:cNvPicPr>
          <p:nvPr/>
        </p:nvPicPr>
        <p:blipFill>
          <a:blip r:embed="rId3"/>
          <a:srcRect/>
          <a:stretch>
            <a:fillRect/>
          </a:stretch>
        </p:blipFill>
        <p:spPr bwMode="auto">
          <a:xfrm>
            <a:off x="1576388" y="3624263"/>
            <a:ext cx="5467350" cy="2914650"/>
          </a:xfrm>
          <a:prstGeom prst="rect">
            <a:avLst/>
          </a:prstGeom>
          <a:noFill/>
          <a:ln w="9525">
            <a:noFill/>
            <a:miter lim="800000"/>
            <a:headEnd/>
            <a:tailEnd/>
          </a:ln>
        </p:spPr>
      </p:pic>
      <p:sp>
        <p:nvSpPr>
          <p:cNvPr id="23561" name="TextBox 11"/>
          <p:cNvSpPr txBox="1">
            <a:spLocks noChangeArrowheads="1"/>
          </p:cNvSpPr>
          <p:nvPr/>
        </p:nvSpPr>
        <p:spPr bwMode="auto">
          <a:xfrm>
            <a:off x="3505200" y="3606800"/>
            <a:ext cx="1908175" cy="369888"/>
          </a:xfrm>
          <a:prstGeom prst="rect">
            <a:avLst/>
          </a:prstGeom>
          <a:solidFill>
            <a:schemeClr val="bg1"/>
          </a:solidFill>
          <a:ln w="9525">
            <a:noFill/>
            <a:miter lim="800000"/>
            <a:headEnd/>
            <a:tailEnd/>
          </a:ln>
        </p:spPr>
        <p:txBody>
          <a:bodyPr wrap="none">
            <a:spAutoFit/>
          </a:bodyPr>
          <a:lstStyle/>
          <a:p>
            <a:r>
              <a:rPr lang="es-ES" b="1">
                <a:latin typeface="Symbol" pitchFamily="18" charset="2"/>
              </a:rPr>
              <a:t>b</a:t>
            </a:r>
            <a:r>
              <a:rPr lang="es-ES" b="1">
                <a:latin typeface="Calibri" pitchFamily="34" charset="0"/>
              </a:rPr>
              <a:t>2 microglobulina</a:t>
            </a:r>
          </a:p>
        </p:txBody>
      </p:sp>
      <p:grpSp>
        <p:nvGrpSpPr>
          <p:cNvPr id="23562" name="Group 22"/>
          <p:cNvGrpSpPr>
            <a:grpSpLocks/>
          </p:cNvGrpSpPr>
          <p:nvPr/>
        </p:nvGrpSpPr>
        <p:grpSpPr bwMode="auto">
          <a:xfrm>
            <a:off x="5638800" y="457200"/>
            <a:ext cx="3103563" cy="369888"/>
            <a:chOff x="5257800" y="1009090"/>
            <a:chExt cx="3103281" cy="369332"/>
          </a:xfrm>
        </p:grpSpPr>
        <p:grpSp>
          <p:nvGrpSpPr>
            <p:cNvPr id="23569" name="Group 17"/>
            <p:cNvGrpSpPr>
              <a:grpSpLocks/>
            </p:cNvGrpSpPr>
            <p:nvPr/>
          </p:nvGrpSpPr>
          <p:grpSpPr bwMode="auto">
            <a:xfrm>
              <a:off x="5257800" y="1143000"/>
              <a:ext cx="381000" cy="76200"/>
              <a:chOff x="5257800" y="1143000"/>
              <a:chExt cx="381000" cy="76200"/>
            </a:xfrm>
          </p:grpSpPr>
          <p:sp>
            <p:nvSpPr>
              <p:cNvPr id="25" name="Oval 5"/>
              <p:cNvSpPr/>
              <p:nvPr/>
            </p:nvSpPr>
            <p:spPr>
              <a:xfrm>
                <a:off x="5257800" y="1142239"/>
                <a:ext cx="76193" cy="776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6" name="Oval 9"/>
              <p:cNvSpPr/>
              <p:nvPr/>
            </p:nvSpPr>
            <p:spPr>
              <a:xfrm>
                <a:off x="5562572" y="1142239"/>
                <a:ext cx="76193" cy="776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27" name="Straight Connector 7"/>
              <p:cNvCxnSpPr/>
              <p:nvPr/>
            </p:nvCxnSpPr>
            <p:spPr>
              <a:xfrm flipV="1">
                <a:off x="5349867" y="1180282"/>
                <a:ext cx="207944" cy="7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570" name="TextBox 19"/>
            <p:cNvSpPr txBox="1">
              <a:spLocks noChangeArrowheads="1"/>
            </p:cNvSpPr>
            <p:nvPr/>
          </p:nvSpPr>
          <p:spPr bwMode="auto">
            <a:xfrm>
              <a:off x="5681373" y="1009090"/>
              <a:ext cx="2679708" cy="369332"/>
            </a:xfrm>
            <a:prstGeom prst="rect">
              <a:avLst/>
            </a:prstGeom>
            <a:noFill/>
            <a:ln w="9525">
              <a:noFill/>
              <a:miter lim="800000"/>
              <a:headEnd/>
              <a:tailEnd/>
            </a:ln>
          </p:spPr>
          <p:txBody>
            <a:bodyPr wrap="none">
              <a:spAutoFit/>
            </a:bodyPr>
            <a:lstStyle/>
            <a:p>
              <a:r>
                <a:rPr lang="es-ES" b="1" dirty="0">
                  <a:latin typeface="Calibri" pitchFamily="34" charset="0"/>
                </a:rPr>
                <a:t>Formulación de referencia</a:t>
              </a:r>
            </a:p>
          </p:txBody>
        </p:sp>
      </p:grpSp>
      <p:grpSp>
        <p:nvGrpSpPr>
          <p:cNvPr id="23563" name="Group 21"/>
          <p:cNvGrpSpPr>
            <a:grpSpLocks/>
          </p:cNvGrpSpPr>
          <p:nvPr/>
        </p:nvGrpSpPr>
        <p:grpSpPr bwMode="auto">
          <a:xfrm>
            <a:off x="5626100" y="990600"/>
            <a:ext cx="2820988" cy="369888"/>
            <a:chOff x="5232779" y="1253560"/>
            <a:chExt cx="2821799" cy="369332"/>
          </a:xfrm>
        </p:grpSpPr>
        <p:grpSp>
          <p:nvGrpSpPr>
            <p:cNvPr id="23564" name="Group 18"/>
            <p:cNvGrpSpPr>
              <a:grpSpLocks/>
            </p:cNvGrpSpPr>
            <p:nvPr/>
          </p:nvGrpSpPr>
          <p:grpSpPr bwMode="auto">
            <a:xfrm>
              <a:off x="5232779" y="1378422"/>
              <a:ext cx="424218" cy="89912"/>
              <a:chOff x="5232779" y="1378422"/>
              <a:chExt cx="424218" cy="89912"/>
            </a:xfrm>
          </p:grpSpPr>
          <p:sp>
            <p:nvSpPr>
              <p:cNvPr id="31" name="Diamond 11"/>
              <p:cNvSpPr/>
              <p:nvPr/>
            </p:nvSpPr>
            <p:spPr>
              <a:xfrm>
                <a:off x="5232779" y="1378784"/>
                <a:ext cx="112745" cy="88767"/>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2" name="Diamond 13"/>
              <p:cNvSpPr/>
              <p:nvPr/>
            </p:nvSpPr>
            <p:spPr>
              <a:xfrm>
                <a:off x="5544019" y="1378784"/>
                <a:ext cx="112745" cy="88767"/>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33" name="Straight Connector 14"/>
              <p:cNvCxnSpPr/>
              <p:nvPr/>
            </p:nvCxnSpPr>
            <p:spPr>
              <a:xfrm flipV="1">
                <a:off x="5350288" y="1423168"/>
                <a:ext cx="196907" cy="3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565" name="TextBox 20"/>
            <p:cNvSpPr txBox="1">
              <a:spLocks noChangeArrowheads="1"/>
            </p:cNvSpPr>
            <p:nvPr/>
          </p:nvSpPr>
          <p:spPr bwMode="auto">
            <a:xfrm>
              <a:off x="5655780" y="1253560"/>
              <a:ext cx="2398798" cy="369332"/>
            </a:xfrm>
            <a:prstGeom prst="rect">
              <a:avLst/>
            </a:prstGeom>
            <a:noFill/>
            <a:ln w="9525">
              <a:noFill/>
              <a:miter lim="800000"/>
              <a:headEnd/>
              <a:tailEnd/>
            </a:ln>
          </p:spPr>
          <p:txBody>
            <a:bodyPr wrap="none">
              <a:spAutoFit/>
            </a:bodyPr>
            <a:lstStyle/>
            <a:p>
              <a:r>
                <a:rPr lang="es-ES" b="1">
                  <a:latin typeface="Calibri" pitchFamily="34" charset="0"/>
                </a:rPr>
                <a:t>Formulación de prueba</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4 Rectángulo"/>
          <p:cNvSpPr>
            <a:spLocks noChangeArrowheads="1"/>
          </p:cNvSpPr>
          <p:nvPr/>
        </p:nvSpPr>
        <p:spPr bwMode="auto">
          <a:xfrm>
            <a:off x="277813" y="74613"/>
            <a:ext cx="8713787" cy="11541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FARMAPEG-I: </a:t>
            </a:r>
            <a:r>
              <a:rPr lang="es-ES" sz="2000" b="1">
                <a:latin typeface="Calibri" pitchFamily="34" charset="0"/>
              </a:rPr>
              <a:t>Parámetros farmacodinámicos calculados a partir de los incrementos de neopterina y β2-microglobulina</a:t>
            </a:r>
          </a:p>
          <a:p>
            <a:pPr>
              <a:spcAft>
                <a:spcPts val="600"/>
              </a:spcAft>
            </a:pPr>
            <a:endParaRPr lang="es-ES" sz="2200" b="1">
              <a:latin typeface="Calibri" pitchFamily="34" charset="0"/>
            </a:endParaRPr>
          </a:p>
        </p:txBody>
      </p:sp>
      <p:sp>
        <p:nvSpPr>
          <p:cNvPr id="2457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aphicFrame>
        <p:nvGraphicFramePr>
          <p:cNvPr id="8" name="7 Tabla"/>
          <p:cNvGraphicFramePr>
            <a:graphicFrameLocks noGrp="1"/>
          </p:cNvGraphicFramePr>
          <p:nvPr/>
        </p:nvGraphicFramePr>
        <p:xfrm>
          <a:off x="304800" y="838200"/>
          <a:ext cx="8686800" cy="5489581"/>
        </p:xfrm>
        <a:graphic>
          <a:graphicData uri="http://schemas.openxmlformats.org/drawingml/2006/table">
            <a:tbl>
              <a:tblPr/>
              <a:tblGrid>
                <a:gridCol w="1987550">
                  <a:extLst>
                    <a:ext uri="{9D8B030D-6E8A-4147-A177-3AD203B41FA5}">
                      <a16:colId xmlns:a16="http://schemas.microsoft.com/office/drawing/2014/main" val="20000"/>
                    </a:ext>
                  </a:extLst>
                </a:gridCol>
                <a:gridCol w="144145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343025">
                  <a:extLst>
                    <a:ext uri="{9D8B030D-6E8A-4147-A177-3AD203B41FA5}">
                      <a16:colId xmlns:a16="http://schemas.microsoft.com/office/drawing/2014/main" val="20004"/>
                    </a:ext>
                  </a:extLst>
                </a:gridCol>
                <a:gridCol w="1400175">
                  <a:extLst>
                    <a:ext uri="{9D8B030D-6E8A-4147-A177-3AD203B41FA5}">
                      <a16:colId xmlns:a16="http://schemas.microsoft.com/office/drawing/2014/main" val="20005"/>
                    </a:ext>
                  </a:extLst>
                </a:gridCol>
              </a:tblGrid>
              <a:tr h="54451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rgbClr val="000000"/>
                          </a:solidFill>
                          <a:effectLst/>
                          <a:latin typeface="Arial Narrow" pitchFamily="34" charset="0"/>
                          <a:cs typeface="Times New Roman" pitchFamily="18" charset="0"/>
                        </a:rPr>
                        <a:t>Parámetro</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rgbClr val="000000"/>
                          </a:solidFill>
                          <a:effectLst/>
                          <a:latin typeface="Arial Narrow" pitchFamily="34" charset="0"/>
                          <a:cs typeface="Times New Roman" pitchFamily="18" charset="0"/>
                        </a:rPr>
                        <a:t>Referencia</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rgbClr val="000000"/>
                          </a:solidFill>
                          <a:effectLst/>
                          <a:latin typeface="Arial Narrow" pitchFamily="34" charset="0"/>
                          <a:cs typeface="Times New Roman" pitchFamily="18" charset="0"/>
                        </a:rPr>
                        <a:t>Prueba</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2000" b="1" i="0" u="none" strike="noStrike" cap="none" normalizeH="0" baseline="0">
                          <a:ln>
                            <a:noFill/>
                          </a:ln>
                          <a:solidFill>
                            <a:srgbClr val="000000"/>
                          </a:solidFill>
                          <a:effectLst/>
                          <a:latin typeface="Arial Narrow" pitchFamily="34" charset="0"/>
                          <a:cs typeface="Times New Roman" pitchFamily="18" charset="0"/>
                        </a:rPr>
                        <a:t>p</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_tradnl" sz="2000" b="1" i="0" u="none" strike="noStrike" cap="none" normalizeH="0" baseline="0">
                          <a:ln>
                            <a:noFill/>
                          </a:ln>
                          <a:solidFill>
                            <a:srgbClr val="000000"/>
                          </a:solidFill>
                          <a:effectLst/>
                          <a:latin typeface="Arial Narrow" pitchFamily="34" charset="0"/>
                          <a:cs typeface="Times New Roman" pitchFamily="18" charset="0"/>
                        </a:rPr>
                        <a:t>Razón</a:t>
                      </a:r>
                      <a:br>
                        <a:rPr kumimoji="0" lang="es-ES_tradnl" sz="2000" b="1" i="0" u="none" strike="noStrike" cap="none" normalizeH="0" baseline="0">
                          <a:ln>
                            <a:noFill/>
                          </a:ln>
                          <a:solidFill>
                            <a:srgbClr val="000000"/>
                          </a:solidFill>
                          <a:effectLst/>
                          <a:latin typeface="Arial Narrow" pitchFamily="34" charset="0"/>
                          <a:cs typeface="Times New Roman" pitchFamily="18" charset="0"/>
                        </a:rPr>
                      </a:br>
                      <a:r>
                        <a:rPr kumimoji="0" lang="es-ES_tradnl" sz="2000" b="1" i="0" u="none" strike="noStrike" cap="none" normalizeH="0" baseline="0">
                          <a:ln>
                            <a:noFill/>
                          </a:ln>
                          <a:solidFill>
                            <a:srgbClr val="000000"/>
                          </a:solidFill>
                          <a:effectLst/>
                          <a:latin typeface="Arial Narrow" pitchFamily="34" charset="0"/>
                          <a:cs typeface="Times New Roman" pitchFamily="18" charset="0"/>
                        </a:rPr>
                        <a:t>(Prueba/</a:t>
                      </a:r>
                      <a:br>
                        <a:rPr kumimoji="0" lang="es-ES_tradnl" sz="2000" b="1" i="0" u="none" strike="noStrike" cap="none" normalizeH="0" baseline="0">
                          <a:ln>
                            <a:noFill/>
                          </a:ln>
                          <a:solidFill>
                            <a:srgbClr val="000000"/>
                          </a:solidFill>
                          <a:effectLst/>
                          <a:latin typeface="Arial Narrow" pitchFamily="34" charset="0"/>
                          <a:cs typeface="Times New Roman" pitchFamily="18" charset="0"/>
                        </a:rPr>
                      </a:br>
                      <a:r>
                        <a:rPr kumimoji="0" lang="es-ES_tradnl" sz="2000" b="1" i="0" u="none" strike="noStrike" cap="none" normalizeH="0" baseline="0">
                          <a:ln>
                            <a:noFill/>
                          </a:ln>
                          <a:solidFill>
                            <a:srgbClr val="000000"/>
                          </a:solidFill>
                          <a:effectLst/>
                          <a:latin typeface="Arial Narrow" pitchFamily="34" charset="0"/>
                          <a:cs typeface="Times New Roman" pitchFamily="18" charset="0"/>
                        </a:rPr>
                        <a:t>Referencia)</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_tradnl" sz="2000" b="1" i="0" u="none" strike="noStrike" cap="none" normalizeH="0" baseline="0">
                          <a:ln>
                            <a:noFill/>
                          </a:ln>
                          <a:solidFill>
                            <a:srgbClr val="000000"/>
                          </a:solidFill>
                          <a:effectLst/>
                          <a:latin typeface="Arial Narrow" pitchFamily="34" charset="0"/>
                          <a:cs typeface="Times New Roman" pitchFamily="18" charset="0"/>
                        </a:rPr>
                        <a:t>IC 90%</a:t>
                      </a:r>
                      <a:br>
                        <a:rPr kumimoji="0" lang="es-ES" sz="2000" b="0" i="0" u="none" strike="noStrike" cap="none" normalizeH="0" baseline="0">
                          <a:ln>
                            <a:noFill/>
                          </a:ln>
                          <a:solidFill>
                            <a:schemeClr val="tx1"/>
                          </a:solidFill>
                          <a:effectLst/>
                          <a:latin typeface="Arial Narrow" pitchFamily="34" charset="0"/>
                          <a:cs typeface="Times New Roman" pitchFamily="18" charset="0"/>
                        </a:rPr>
                      </a:br>
                      <a:r>
                        <a:rPr kumimoji="0" lang="es-ES_tradnl" sz="2000" b="1" i="0" u="none" strike="noStrike" cap="none" normalizeH="0" baseline="0">
                          <a:ln>
                            <a:noFill/>
                          </a:ln>
                          <a:solidFill>
                            <a:srgbClr val="000000"/>
                          </a:solidFill>
                          <a:effectLst/>
                          <a:latin typeface="Arial Narrow" pitchFamily="34" charset="0"/>
                          <a:cs typeface="Times New Roman" pitchFamily="18" charset="0"/>
                        </a:rPr>
                        <a:t>Westlake</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88938">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rgbClr val="000000"/>
                          </a:solidFill>
                          <a:effectLst/>
                          <a:latin typeface="Arial Narrow" pitchFamily="34" charset="0"/>
                          <a:cs typeface="Times New Roman" pitchFamily="18" charset="0"/>
                        </a:rPr>
                        <a:t>N</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rgbClr val="000000"/>
                          </a:solidFill>
                          <a:effectLst/>
                          <a:latin typeface="Arial Narrow" pitchFamily="34" charset="0"/>
                          <a:cs typeface="Times New Roman" pitchFamily="18" charset="0"/>
                        </a:rPr>
                        <a:t>15</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rgbClr val="000000"/>
                          </a:solidFill>
                          <a:effectLst/>
                          <a:latin typeface="Arial Narrow" pitchFamily="34" charset="0"/>
                          <a:cs typeface="Times New Roman" pitchFamily="18" charset="0"/>
                        </a:rPr>
                        <a:t>15</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455613">
                <a:tc gridSpan="6">
                  <a:txBody>
                    <a:bodyPr/>
                    <a:lstStyle/>
                    <a:p>
                      <a:pPr marL="0" marR="0" lvl="0" indent="114300" algn="l"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rgbClr val="000000"/>
                          </a:solidFill>
                          <a:effectLst/>
                          <a:latin typeface="Arial Narrow" pitchFamily="34" charset="0"/>
                          <a:cs typeface="Times New Roman" pitchFamily="18" charset="0"/>
                        </a:rPr>
                        <a:t>Neopterina</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2"/>
                  </a:ext>
                </a:extLst>
              </a:tr>
              <a:tr h="45561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chemeClr val="tx1"/>
                          </a:solidFill>
                          <a:effectLst/>
                          <a:latin typeface="Arial Narrow" pitchFamily="34" charset="0"/>
                          <a:cs typeface="Times New Roman" pitchFamily="18" charset="0"/>
                        </a:rPr>
                        <a:t>T(Rmáx) (h)</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48</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48</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0,19</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0,80</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0,61 – 1,00</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61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chemeClr val="tx1"/>
                          </a:solidFill>
                          <a:effectLst/>
                          <a:latin typeface="Arial Narrow" pitchFamily="34" charset="0"/>
                          <a:cs typeface="Times New Roman" pitchFamily="18" charset="0"/>
                        </a:rPr>
                        <a:t>Rmáx (ng/mL)</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3,6</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3,8</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0,87</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1,05</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0,75 – 1,48</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61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chemeClr val="tx1"/>
                          </a:solidFill>
                          <a:effectLst/>
                          <a:latin typeface="Arial Narrow" pitchFamily="34" charset="0"/>
                          <a:cs typeface="Times New Roman" pitchFamily="18" charset="0"/>
                        </a:rPr>
                        <a:t>AUEC (ng*h/mL)</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500</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474</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0,67</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0,95</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0,71 – 1,26</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561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chemeClr val="tx1"/>
                          </a:solidFill>
                          <a:effectLst/>
                          <a:latin typeface="Arial Narrow" pitchFamily="34" charset="0"/>
                          <a:cs typeface="Times New Roman" pitchFamily="18" charset="0"/>
                        </a:rPr>
                        <a:t>MET (h)</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104</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108</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0,58</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1,05</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0,88 – 1,24</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5613">
                <a:tc gridSpan="6">
                  <a:txBody>
                    <a:bodyPr/>
                    <a:lstStyle/>
                    <a:p>
                      <a:pPr marL="0" marR="0" lvl="0" indent="114300" algn="l"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rgbClr val="000000"/>
                          </a:solidFill>
                          <a:effectLst/>
                          <a:latin typeface="Arial Narrow" pitchFamily="34" charset="0"/>
                          <a:cs typeface="Times New Roman" pitchFamily="18" charset="0"/>
                        </a:rPr>
                        <a:t>β</a:t>
                      </a:r>
                      <a:r>
                        <a:rPr kumimoji="0" lang="es-ES" sz="2000" b="1" i="0" u="none" strike="noStrike" cap="none" normalizeH="0" baseline="-25000">
                          <a:ln>
                            <a:noFill/>
                          </a:ln>
                          <a:solidFill>
                            <a:srgbClr val="000000"/>
                          </a:solidFill>
                          <a:effectLst/>
                          <a:latin typeface="Arial Narrow" pitchFamily="34" charset="0"/>
                          <a:cs typeface="Times New Roman" pitchFamily="18" charset="0"/>
                        </a:rPr>
                        <a:t>2 </a:t>
                      </a:r>
                      <a:r>
                        <a:rPr kumimoji="0" lang="es-ES" sz="2000" b="1" i="0" u="none" strike="noStrike" cap="none" normalizeH="0" baseline="0">
                          <a:ln>
                            <a:noFill/>
                          </a:ln>
                          <a:solidFill>
                            <a:srgbClr val="000000"/>
                          </a:solidFill>
                          <a:effectLst/>
                          <a:latin typeface="Arial Narrow" pitchFamily="34" charset="0"/>
                          <a:cs typeface="Times New Roman" pitchFamily="18" charset="0"/>
                        </a:rPr>
                        <a:t>microglobulina</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7"/>
                  </a:ext>
                </a:extLst>
              </a:tr>
              <a:tr h="45561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chemeClr val="tx1"/>
                          </a:solidFill>
                          <a:effectLst/>
                          <a:latin typeface="Arial Narrow" pitchFamily="34" charset="0"/>
                          <a:cs typeface="Times New Roman" pitchFamily="18" charset="0"/>
                        </a:rPr>
                        <a:t>T(Rmáx) (h)</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72</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72</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0,11</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0,72</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0,58 – 1,00</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561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chemeClr val="tx1"/>
                          </a:solidFill>
                          <a:effectLst/>
                          <a:latin typeface="Arial Narrow" pitchFamily="34" charset="0"/>
                          <a:cs typeface="Times New Roman" pitchFamily="18" charset="0"/>
                        </a:rPr>
                        <a:t>Rmáx (µg/mL)</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1,2</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1,2</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0,86</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1,01</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0,83 – 1,22</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561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chemeClr val="tx1"/>
                          </a:solidFill>
                          <a:effectLst/>
                          <a:latin typeface="Arial Narrow" pitchFamily="34" charset="0"/>
                          <a:cs typeface="Times New Roman" pitchFamily="18" charset="0"/>
                        </a:rPr>
                        <a:t>AUEC (µg*h/mL)</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211</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190</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0,42</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0,90</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0,70 – 1,16</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5561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1" i="0" u="none" strike="noStrike" cap="none" normalizeH="0" baseline="0">
                          <a:ln>
                            <a:noFill/>
                          </a:ln>
                          <a:solidFill>
                            <a:schemeClr val="tx1"/>
                          </a:solidFill>
                          <a:effectLst/>
                          <a:latin typeface="Arial Narrow" pitchFamily="34" charset="0"/>
                          <a:cs typeface="Times New Roman" pitchFamily="18" charset="0"/>
                        </a:rPr>
                        <a:t>MET (h)</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131</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161</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0,07</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1,23</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2000" b="0" i="0" u="none" strike="noStrike" cap="none" normalizeH="0" baseline="0">
                          <a:ln>
                            <a:noFill/>
                          </a:ln>
                          <a:solidFill>
                            <a:schemeClr val="tx1"/>
                          </a:solidFill>
                          <a:effectLst/>
                          <a:latin typeface="Arial Narrow" pitchFamily="34" charset="0"/>
                          <a:cs typeface="Times New Roman" pitchFamily="18" charset="0"/>
                        </a:rPr>
                        <a:t>1,01 – 1,50</a:t>
                      </a:r>
                      <a:endParaRPr kumimoji="0" lang="es-ES" sz="20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Rectángulo"/>
          <p:cNvSpPr>
            <a:spLocks noChangeArrowheads="1"/>
          </p:cNvSpPr>
          <p:nvPr/>
        </p:nvSpPr>
        <p:spPr bwMode="auto">
          <a:xfrm>
            <a:off x="500063" y="74613"/>
            <a:ext cx="8713787" cy="4302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FARMAPEG-I</a:t>
            </a:r>
          </a:p>
        </p:txBody>
      </p:sp>
      <p:sp>
        <p:nvSpPr>
          <p:cNvPr id="2560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560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5605" name="3 Rectángulo"/>
          <p:cNvSpPr>
            <a:spLocks noChangeArrowheads="1"/>
          </p:cNvSpPr>
          <p:nvPr/>
        </p:nvSpPr>
        <p:spPr bwMode="auto">
          <a:xfrm>
            <a:off x="523875" y="531813"/>
            <a:ext cx="8424863" cy="646112"/>
          </a:xfrm>
          <a:prstGeom prst="rect">
            <a:avLst/>
          </a:prstGeom>
          <a:noFill/>
          <a:ln w="9525">
            <a:noFill/>
            <a:miter lim="800000"/>
            <a:headEnd/>
            <a:tailEnd/>
          </a:ln>
        </p:spPr>
        <p:txBody>
          <a:bodyPr>
            <a:spAutoFit/>
          </a:bodyPr>
          <a:lstStyle/>
          <a:p>
            <a:r>
              <a:rPr lang="es-ES" b="1">
                <a:latin typeface="Calibri" pitchFamily="34" charset="0"/>
              </a:rPr>
              <a:t>Correlación de las AUEC de Neopterina y β</a:t>
            </a:r>
            <a:r>
              <a:rPr lang="es-ES" b="1" baseline="-25000">
                <a:latin typeface="Calibri" pitchFamily="34" charset="0"/>
              </a:rPr>
              <a:t>2</a:t>
            </a:r>
            <a:r>
              <a:rPr lang="es-ES" b="1">
                <a:latin typeface="Calibri" pitchFamily="34" charset="0"/>
              </a:rPr>
              <a:t>M con el AUC de PEG-IFN (prueba del coeficiente de correlación de Spearman)</a:t>
            </a:r>
          </a:p>
        </p:txBody>
      </p:sp>
      <p:graphicFrame>
        <p:nvGraphicFramePr>
          <p:cNvPr id="13" name="12 Tabla"/>
          <p:cNvGraphicFramePr>
            <a:graphicFrameLocks noGrp="1"/>
          </p:cNvGraphicFramePr>
          <p:nvPr/>
        </p:nvGraphicFramePr>
        <p:xfrm>
          <a:off x="609600" y="1231900"/>
          <a:ext cx="7467600" cy="2349940"/>
        </p:xfrm>
        <a:graphic>
          <a:graphicData uri="http://schemas.openxmlformats.org/drawingml/2006/table">
            <a:tbl>
              <a:tblPr/>
              <a:tblGrid>
                <a:gridCol w="2286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469988">
                <a:tc>
                  <a:txBody>
                    <a:bodyPr/>
                    <a:lstStyle/>
                    <a:p>
                      <a:pPr algn="ctr">
                        <a:spcBef>
                          <a:spcPts val="600"/>
                        </a:spcBef>
                        <a:spcAft>
                          <a:spcPts val="600"/>
                        </a:spcAft>
                      </a:pPr>
                      <a:r>
                        <a:rPr lang="es-ES" sz="2000" b="1" dirty="0">
                          <a:latin typeface="Arial Narrow" pitchFamily="34" charset="0"/>
                          <a:ea typeface="Times New Roman"/>
                          <a:cs typeface="Times New Roman"/>
                        </a:rPr>
                        <a:t>Proteína inducida</a:t>
                      </a:r>
                      <a:endParaRPr lang="es-ES" sz="2000" dirty="0">
                        <a:latin typeface="Arial Narrow" pitchFamily="34" charset="0"/>
                        <a:ea typeface="Times New Roman"/>
                        <a:cs typeface="Times New Roman"/>
                      </a:endParaRP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2000" b="1" dirty="0">
                          <a:latin typeface="Arial Narrow" pitchFamily="34" charset="0"/>
                          <a:ea typeface="Times New Roman"/>
                          <a:cs typeface="Times New Roman"/>
                        </a:rPr>
                        <a:t>Formulación</a:t>
                      </a:r>
                      <a:endParaRPr lang="es-ES" sz="2000" dirty="0">
                        <a:latin typeface="Arial Narrow" pitchFamily="34" charset="0"/>
                        <a:ea typeface="Times New Roman"/>
                        <a:cs typeface="Times New Roman"/>
                      </a:endParaRP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2000" b="1">
                          <a:latin typeface="Arial Narrow" pitchFamily="34" charset="0"/>
                          <a:ea typeface="Times New Roman"/>
                          <a:cs typeface="Times New Roman"/>
                        </a:rPr>
                        <a:t>Valor R Spearman</a:t>
                      </a:r>
                      <a:endParaRPr lang="es-ES" sz="2000">
                        <a:latin typeface="Arial Narrow" pitchFamily="34" charset="0"/>
                        <a:ea typeface="Times New Roman"/>
                        <a:cs typeface="Times New Roman"/>
                      </a:endParaRP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2000" b="1">
                          <a:latin typeface="Arial Narrow" pitchFamily="34" charset="0"/>
                          <a:ea typeface="Times New Roman"/>
                          <a:cs typeface="Times New Roman"/>
                        </a:rPr>
                        <a:t>p</a:t>
                      </a:r>
                      <a:endParaRPr lang="es-ES" sz="2000">
                        <a:latin typeface="Arial Narrow" pitchFamily="34" charset="0"/>
                        <a:ea typeface="Times New Roman"/>
                        <a:cs typeface="Times New Roman"/>
                      </a:endParaRP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69988">
                <a:tc rowSpan="2">
                  <a:txBody>
                    <a:bodyPr/>
                    <a:lstStyle/>
                    <a:p>
                      <a:pPr algn="ctr">
                        <a:spcBef>
                          <a:spcPts val="600"/>
                        </a:spcBef>
                        <a:spcAft>
                          <a:spcPts val="600"/>
                        </a:spcAft>
                      </a:pPr>
                      <a:r>
                        <a:rPr lang="es-ES" sz="2000" dirty="0">
                          <a:latin typeface="Arial Narrow" pitchFamily="34" charset="0"/>
                          <a:ea typeface="Times New Roman"/>
                          <a:cs typeface="Times New Roman"/>
                        </a:rPr>
                        <a:t>Neopterina</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Referencia</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0,55</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0,03</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9988">
                <a:tc vMerge="1">
                  <a:txBody>
                    <a:bodyPr/>
                    <a:lstStyle/>
                    <a:p>
                      <a:endParaRPr lang="es-ES"/>
                    </a:p>
                  </a:txBody>
                  <a:tcPr/>
                </a:tc>
                <a:tc>
                  <a:txBody>
                    <a:bodyPr/>
                    <a:lstStyle/>
                    <a:p>
                      <a:pPr algn="ctr">
                        <a:spcBef>
                          <a:spcPts val="600"/>
                        </a:spcBef>
                        <a:spcAft>
                          <a:spcPts val="600"/>
                        </a:spcAft>
                      </a:pPr>
                      <a:r>
                        <a:rPr lang="es-ES" sz="2000" dirty="0">
                          <a:latin typeface="Arial Narrow" pitchFamily="34" charset="0"/>
                          <a:ea typeface="Times New Roman"/>
                          <a:cs typeface="Times New Roman"/>
                        </a:rPr>
                        <a:t>Prueba</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0,72</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0,002</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9988">
                <a:tc rowSpan="2">
                  <a:txBody>
                    <a:bodyPr/>
                    <a:lstStyle/>
                    <a:p>
                      <a:pPr algn="ctr">
                        <a:spcBef>
                          <a:spcPts val="600"/>
                        </a:spcBef>
                        <a:spcAft>
                          <a:spcPts val="600"/>
                        </a:spcAft>
                      </a:pPr>
                      <a:r>
                        <a:rPr lang="es-ES" sz="2000" dirty="0">
                          <a:latin typeface="Symbol" panose="05050102010706020507" pitchFamily="18" charset="2"/>
                          <a:ea typeface="Times New Roman"/>
                          <a:cs typeface="Times New Roman"/>
                        </a:rPr>
                        <a:t>b</a:t>
                      </a:r>
                      <a:r>
                        <a:rPr lang="es-ES" sz="2000" dirty="0">
                          <a:latin typeface="Arial Narrow" pitchFamily="34" charset="0"/>
                          <a:ea typeface="Times New Roman"/>
                          <a:cs typeface="Times New Roman"/>
                        </a:rPr>
                        <a:t>2-microglobulina</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Referencia</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0,86</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a:latin typeface="Arial Narrow" pitchFamily="34" charset="0"/>
                          <a:ea typeface="Times New Roman"/>
                          <a:cs typeface="Times New Roman"/>
                        </a:rPr>
                        <a:t>&lt; 0,001</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9988">
                <a:tc vMerge="1">
                  <a:txBody>
                    <a:bodyPr/>
                    <a:lstStyle/>
                    <a:p>
                      <a:endParaRPr lang="es-ES"/>
                    </a:p>
                  </a:txBody>
                  <a:tcPr/>
                </a:tc>
                <a:tc>
                  <a:txBody>
                    <a:bodyPr/>
                    <a:lstStyle/>
                    <a:p>
                      <a:pPr algn="ctr">
                        <a:spcBef>
                          <a:spcPts val="600"/>
                        </a:spcBef>
                        <a:spcAft>
                          <a:spcPts val="600"/>
                        </a:spcAft>
                      </a:pPr>
                      <a:r>
                        <a:rPr lang="es-ES" sz="2000" dirty="0">
                          <a:latin typeface="Arial Narrow" pitchFamily="34" charset="0"/>
                          <a:ea typeface="Times New Roman"/>
                          <a:cs typeface="Times New Roman"/>
                        </a:rPr>
                        <a:t>Prueba</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0,84</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&lt; 0,001</a:t>
                      </a: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5" name="14 Tabla"/>
          <p:cNvGraphicFramePr>
            <a:graphicFrameLocks noGrp="1"/>
          </p:cNvGraphicFramePr>
          <p:nvPr/>
        </p:nvGraphicFramePr>
        <p:xfrm>
          <a:off x="595313" y="4094163"/>
          <a:ext cx="7558088" cy="2458790"/>
        </p:xfrm>
        <a:graphic>
          <a:graphicData uri="http://schemas.openxmlformats.org/drawingml/2006/table">
            <a:tbl>
              <a:tblPr/>
              <a:tblGrid>
                <a:gridCol w="2320834">
                  <a:extLst>
                    <a:ext uri="{9D8B030D-6E8A-4147-A177-3AD203B41FA5}">
                      <a16:colId xmlns:a16="http://schemas.microsoft.com/office/drawing/2014/main" val="20000"/>
                    </a:ext>
                  </a:extLst>
                </a:gridCol>
                <a:gridCol w="1960654">
                  <a:extLst>
                    <a:ext uri="{9D8B030D-6E8A-4147-A177-3AD203B41FA5}">
                      <a16:colId xmlns:a16="http://schemas.microsoft.com/office/drawing/2014/main" val="20001"/>
                    </a:ext>
                  </a:extLst>
                </a:gridCol>
                <a:gridCol w="1981201">
                  <a:extLst>
                    <a:ext uri="{9D8B030D-6E8A-4147-A177-3AD203B41FA5}">
                      <a16:colId xmlns:a16="http://schemas.microsoft.com/office/drawing/2014/main" val="20002"/>
                    </a:ext>
                  </a:extLst>
                </a:gridCol>
                <a:gridCol w="1295399">
                  <a:extLst>
                    <a:ext uri="{9D8B030D-6E8A-4147-A177-3AD203B41FA5}">
                      <a16:colId xmlns:a16="http://schemas.microsoft.com/office/drawing/2014/main" val="20003"/>
                    </a:ext>
                  </a:extLst>
                </a:gridCol>
              </a:tblGrid>
              <a:tr h="795231">
                <a:tc>
                  <a:txBody>
                    <a:bodyPr/>
                    <a:lstStyle/>
                    <a:p>
                      <a:pPr algn="ctr">
                        <a:spcBef>
                          <a:spcPts val="600"/>
                        </a:spcBef>
                        <a:spcAft>
                          <a:spcPts val="600"/>
                        </a:spcAft>
                      </a:pPr>
                      <a:r>
                        <a:rPr lang="es-ES" sz="2000" b="1" dirty="0">
                          <a:latin typeface="Arial Narrow" pitchFamily="34" charset="0"/>
                          <a:ea typeface="Times New Roman"/>
                          <a:cs typeface="Times New Roman"/>
                        </a:rPr>
                        <a:t>Actividad antiviral (UI/</a:t>
                      </a:r>
                      <a:r>
                        <a:rPr lang="es-ES" sz="2000" b="1" dirty="0" err="1">
                          <a:latin typeface="Arial Narrow" pitchFamily="34" charset="0"/>
                          <a:ea typeface="Times New Roman"/>
                          <a:cs typeface="Times New Roman"/>
                        </a:rPr>
                        <a:t>mL</a:t>
                      </a:r>
                      <a:r>
                        <a:rPr lang="es-ES" sz="2000" b="1" dirty="0">
                          <a:latin typeface="Arial Narrow" pitchFamily="34" charset="0"/>
                          <a:ea typeface="Times New Roman"/>
                          <a:cs typeface="Times New Roman"/>
                        </a:rPr>
                        <a:t>)</a:t>
                      </a:r>
                      <a:endParaRPr lang="es-ES" sz="2000" dirty="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2000" b="1" dirty="0">
                          <a:solidFill>
                            <a:srgbClr val="000000"/>
                          </a:solidFill>
                          <a:latin typeface="Arial Narrow" pitchFamily="34" charset="0"/>
                          <a:ea typeface="Times New Roman"/>
                          <a:cs typeface="Times New Roman"/>
                        </a:rPr>
                        <a:t>Formulación de referencia</a:t>
                      </a:r>
                      <a:endParaRPr lang="es-ES" sz="2000" dirty="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2000" b="1" dirty="0">
                          <a:solidFill>
                            <a:srgbClr val="000000"/>
                          </a:solidFill>
                          <a:latin typeface="Arial Narrow" pitchFamily="34" charset="0"/>
                          <a:ea typeface="Times New Roman"/>
                          <a:cs typeface="Times New Roman"/>
                        </a:rPr>
                        <a:t>Formulación de prueba</a:t>
                      </a:r>
                      <a:endParaRPr lang="es-ES" sz="2000" dirty="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Bef>
                          <a:spcPts val="600"/>
                        </a:spcBef>
                        <a:spcAft>
                          <a:spcPts val="600"/>
                        </a:spcAft>
                      </a:pPr>
                      <a:r>
                        <a:rPr lang="es-ES" sz="2000" b="1" dirty="0">
                          <a:solidFill>
                            <a:srgbClr val="000000"/>
                          </a:solidFill>
                          <a:latin typeface="Arial Narrow" pitchFamily="34" charset="0"/>
                          <a:ea typeface="Times New Roman"/>
                          <a:cs typeface="Times New Roman"/>
                        </a:rPr>
                        <a:t>p (</a:t>
                      </a:r>
                      <a:r>
                        <a:rPr lang="es-ES" sz="2000" b="1" dirty="0" err="1">
                          <a:solidFill>
                            <a:srgbClr val="000000"/>
                          </a:solidFill>
                          <a:latin typeface="Arial Narrow" pitchFamily="34" charset="0"/>
                          <a:ea typeface="Times New Roman"/>
                          <a:cs typeface="Times New Roman"/>
                        </a:rPr>
                        <a:t>Wilcoxon</a:t>
                      </a:r>
                      <a:r>
                        <a:rPr lang="es-ES" sz="2000" b="1" dirty="0">
                          <a:solidFill>
                            <a:srgbClr val="000000"/>
                          </a:solidFill>
                          <a:latin typeface="Arial Narrow" pitchFamily="34" charset="0"/>
                          <a:ea typeface="Times New Roman"/>
                          <a:cs typeface="Times New Roman"/>
                        </a:rPr>
                        <a:t>)</a:t>
                      </a:r>
                      <a:endParaRPr lang="es-ES" sz="2000" dirty="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97615">
                <a:tc>
                  <a:txBody>
                    <a:bodyPr/>
                    <a:lstStyle/>
                    <a:p>
                      <a:pPr algn="ctr">
                        <a:spcBef>
                          <a:spcPts val="600"/>
                        </a:spcBef>
                        <a:spcAft>
                          <a:spcPts val="600"/>
                        </a:spcAft>
                      </a:pPr>
                      <a:r>
                        <a:rPr lang="es-ES" sz="2000" b="1">
                          <a:solidFill>
                            <a:srgbClr val="000000"/>
                          </a:solidFill>
                          <a:latin typeface="Arial Narrow" pitchFamily="34" charset="0"/>
                          <a:ea typeface="Times New Roman"/>
                          <a:cs typeface="Times New Roman"/>
                        </a:rPr>
                        <a:t>N</a:t>
                      </a:r>
                      <a:endParaRPr lang="es-ES" sz="200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2000" b="1" dirty="0">
                          <a:solidFill>
                            <a:srgbClr val="000000"/>
                          </a:solidFill>
                          <a:latin typeface="Arial Narrow" pitchFamily="34" charset="0"/>
                          <a:ea typeface="Times New Roman"/>
                          <a:cs typeface="Times New Roman"/>
                        </a:rPr>
                        <a:t>15</a:t>
                      </a:r>
                      <a:endParaRPr lang="es-ES" sz="2000" dirty="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2000" b="1">
                          <a:solidFill>
                            <a:srgbClr val="000000"/>
                          </a:solidFill>
                          <a:latin typeface="Arial Narrow" pitchFamily="34" charset="0"/>
                          <a:ea typeface="Times New Roman"/>
                          <a:cs typeface="Times New Roman"/>
                        </a:rPr>
                        <a:t>15</a:t>
                      </a:r>
                      <a:endParaRPr lang="es-ES" sz="200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extLst>
                  <a:ext uri="{0D108BD9-81ED-4DB2-BD59-A6C34878D82A}">
                    <a16:rowId xmlns:a16="http://schemas.microsoft.com/office/drawing/2014/main" val="10001"/>
                  </a:ext>
                </a:extLst>
              </a:tr>
              <a:tr h="397615">
                <a:tc>
                  <a:txBody>
                    <a:bodyPr/>
                    <a:lstStyle/>
                    <a:p>
                      <a:pPr algn="ctr">
                        <a:spcBef>
                          <a:spcPts val="600"/>
                        </a:spcBef>
                        <a:spcAft>
                          <a:spcPts val="600"/>
                        </a:spcAft>
                      </a:pPr>
                      <a:r>
                        <a:rPr lang="es-ES" sz="2000" dirty="0">
                          <a:latin typeface="Arial Narrow" pitchFamily="34" charset="0"/>
                          <a:ea typeface="Times New Roman"/>
                          <a:cs typeface="Times New Roman"/>
                        </a:rPr>
                        <a:t>Basal (0 h)</a:t>
                      </a: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0,0 </a:t>
                      </a:r>
                      <a:r>
                        <a:rPr lang="es-ES" sz="2000" dirty="0">
                          <a:solidFill>
                            <a:srgbClr val="000000"/>
                          </a:solidFill>
                          <a:latin typeface="Arial Narrow" pitchFamily="34" charset="0"/>
                          <a:ea typeface="Times New Roman"/>
                          <a:cs typeface="Times New Roman"/>
                          <a:sym typeface="Symbol"/>
                        </a:rPr>
                        <a:t></a:t>
                      </a:r>
                      <a:r>
                        <a:rPr lang="es-ES" sz="2000" dirty="0">
                          <a:solidFill>
                            <a:srgbClr val="000000"/>
                          </a:solidFill>
                          <a:latin typeface="Arial Narrow" pitchFamily="34" charset="0"/>
                          <a:ea typeface="Times New Roman"/>
                          <a:cs typeface="Times New Roman"/>
                        </a:rPr>
                        <a:t> 1,0</a:t>
                      </a:r>
                      <a:endParaRPr lang="es-ES" sz="2000" dirty="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1,0 </a:t>
                      </a:r>
                      <a:r>
                        <a:rPr lang="es-ES" sz="2000" dirty="0">
                          <a:solidFill>
                            <a:srgbClr val="000000"/>
                          </a:solidFill>
                          <a:latin typeface="Arial Narrow" pitchFamily="34" charset="0"/>
                          <a:ea typeface="Times New Roman"/>
                          <a:cs typeface="Times New Roman"/>
                          <a:sym typeface="Symbol"/>
                        </a:rPr>
                        <a:t></a:t>
                      </a:r>
                      <a:r>
                        <a:rPr lang="es-ES" sz="2000" dirty="0">
                          <a:solidFill>
                            <a:srgbClr val="000000"/>
                          </a:solidFill>
                          <a:latin typeface="Arial Narrow" pitchFamily="34" charset="0"/>
                          <a:ea typeface="Times New Roman"/>
                          <a:cs typeface="Times New Roman"/>
                        </a:rPr>
                        <a:t> 2,0</a:t>
                      </a:r>
                      <a:endParaRPr lang="es-ES" sz="2000" dirty="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0,19</a:t>
                      </a: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7615">
                <a:tc>
                  <a:txBody>
                    <a:bodyPr/>
                    <a:lstStyle/>
                    <a:p>
                      <a:pPr algn="ctr">
                        <a:spcBef>
                          <a:spcPts val="600"/>
                        </a:spcBef>
                        <a:spcAft>
                          <a:spcPts val="600"/>
                        </a:spcAft>
                      </a:pPr>
                      <a:r>
                        <a:rPr lang="es-ES" sz="2000">
                          <a:latin typeface="Arial Narrow" pitchFamily="34" charset="0"/>
                          <a:ea typeface="Times New Roman"/>
                          <a:cs typeface="Times New Roman"/>
                        </a:rPr>
                        <a:t>Al Tmáx por EIA</a:t>
                      </a: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16,0 </a:t>
                      </a:r>
                      <a:r>
                        <a:rPr lang="es-ES" sz="2000" dirty="0">
                          <a:solidFill>
                            <a:srgbClr val="000000"/>
                          </a:solidFill>
                          <a:latin typeface="Arial Narrow" pitchFamily="34" charset="0"/>
                          <a:ea typeface="Times New Roman"/>
                          <a:cs typeface="Times New Roman"/>
                          <a:sym typeface="Symbol"/>
                        </a:rPr>
                        <a:t></a:t>
                      </a:r>
                      <a:r>
                        <a:rPr lang="es-ES" sz="2000" dirty="0">
                          <a:solidFill>
                            <a:srgbClr val="000000"/>
                          </a:solidFill>
                          <a:latin typeface="Arial Narrow" pitchFamily="34" charset="0"/>
                          <a:ea typeface="Times New Roman"/>
                          <a:cs typeface="Times New Roman"/>
                        </a:rPr>
                        <a:t> 32,0</a:t>
                      </a:r>
                      <a:endParaRPr lang="es-ES" sz="2000" dirty="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20,0 </a:t>
                      </a:r>
                      <a:r>
                        <a:rPr lang="es-ES" sz="2000" dirty="0">
                          <a:solidFill>
                            <a:srgbClr val="000000"/>
                          </a:solidFill>
                          <a:latin typeface="Arial Narrow" pitchFamily="34" charset="0"/>
                          <a:ea typeface="Times New Roman"/>
                          <a:cs typeface="Times New Roman"/>
                          <a:sym typeface="Symbol"/>
                        </a:rPr>
                        <a:t></a:t>
                      </a:r>
                      <a:r>
                        <a:rPr lang="es-ES" sz="2000" dirty="0">
                          <a:solidFill>
                            <a:srgbClr val="000000"/>
                          </a:solidFill>
                          <a:latin typeface="Arial Narrow" pitchFamily="34" charset="0"/>
                          <a:ea typeface="Times New Roman"/>
                          <a:cs typeface="Times New Roman"/>
                        </a:rPr>
                        <a:t> 20,0</a:t>
                      </a:r>
                      <a:endParaRPr lang="es-ES" sz="2000" dirty="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0,51</a:t>
                      </a: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0714">
                <a:tc>
                  <a:txBody>
                    <a:bodyPr/>
                    <a:lstStyle/>
                    <a:p>
                      <a:pPr algn="ctr">
                        <a:spcBef>
                          <a:spcPts val="600"/>
                        </a:spcBef>
                        <a:spcAft>
                          <a:spcPts val="600"/>
                        </a:spcAft>
                      </a:pPr>
                      <a:r>
                        <a:rPr lang="es-ES" sz="2000" b="1" dirty="0">
                          <a:solidFill>
                            <a:srgbClr val="000000"/>
                          </a:solidFill>
                          <a:latin typeface="Arial Narrow" pitchFamily="34" charset="0"/>
                          <a:ea typeface="Times New Roman"/>
                          <a:cs typeface="Times New Roman"/>
                        </a:rPr>
                        <a:t>P (</a:t>
                      </a:r>
                      <a:r>
                        <a:rPr lang="es-ES" sz="2000" b="1" dirty="0" err="1">
                          <a:solidFill>
                            <a:srgbClr val="000000"/>
                          </a:solidFill>
                          <a:latin typeface="Arial Narrow" pitchFamily="34" charset="0"/>
                          <a:ea typeface="Times New Roman"/>
                          <a:cs typeface="Times New Roman"/>
                        </a:rPr>
                        <a:t>Wilcoxon</a:t>
                      </a:r>
                      <a:r>
                        <a:rPr lang="es-ES" sz="2000" b="1" dirty="0">
                          <a:solidFill>
                            <a:srgbClr val="000000"/>
                          </a:solidFill>
                          <a:latin typeface="Arial Narrow" pitchFamily="34" charset="0"/>
                          <a:ea typeface="Times New Roman"/>
                          <a:cs typeface="Times New Roman"/>
                        </a:rPr>
                        <a:t>)</a:t>
                      </a:r>
                      <a:endParaRPr lang="es-ES" sz="2000" dirty="0">
                        <a:latin typeface="Arial Narrow" pitchFamily="34" charset="0"/>
                        <a:ea typeface="Times New Roman"/>
                        <a:cs typeface="Times New Roman"/>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0,001</a:t>
                      </a: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s-ES" sz="2000" dirty="0">
                          <a:latin typeface="Arial Narrow" pitchFamily="34" charset="0"/>
                          <a:ea typeface="Times New Roman"/>
                          <a:cs typeface="Times New Roman"/>
                        </a:rPr>
                        <a:t>0,001</a:t>
                      </a: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2000" dirty="0">
                          <a:latin typeface="Arial Narrow" pitchFamily="34" charset="0"/>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bl>
          </a:graphicData>
        </a:graphic>
      </p:graphicFrame>
      <p:sp>
        <p:nvSpPr>
          <p:cNvPr id="16" name="15 Rectángulo"/>
          <p:cNvSpPr>
            <a:spLocks noChangeArrowheads="1"/>
          </p:cNvSpPr>
          <p:nvPr/>
        </p:nvSpPr>
        <p:spPr bwMode="auto">
          <a:xfrm>
            <a:off x="500063" y="3694113"/>
            <a:ext cx="4757737" cy="400050"/>
          </a:xfrm>
          <a:prstGeom prst="rect">
            <a:avLst/>
          </a:prstGeom>
          <a:noFill/>
          <a:ln w="9525">
            <a:noFill/>
            <a:miter lim="800000"/>
            <a:headEnd/>
            <a:tailEnd/>
          </a:ln>
        </p:spPr>
        <p:txBody>
          <a:bodyPr>
            <a:spAutoFit/>
          </a:bodyPr>
          <a:lstStyle/>
          <a:p>
            <a:r>
              <a:rPr lang="es-ES" sz="2000" b="1">
                <a:latin typeface="Calibri" pitchFamily="34" charset="0"/>
              </a:rPr>
              <a:t>Inducción de actividad antiviral en suero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Rectángulo"/>
          <p:cNvSpPr>
            <a:spLocks noChangeArrowheads="1"/>
          </p:cNvSpPr>
          <p:nvPr/>
        </p:nvSpPr>
        <p:spPr bwMode="auto">
          <a:xfrm>
            <a:off x="277813" y="74613"/>
            <a:ext cx="8713787" cy="4302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FARMAPEG-I: </a:t>
            </a:r>
            <a:r>
              <a:rPr lang="es-ES" b="1">
                <a:latin typeface="Calibri" pitchFamily="34" charset="0"/>
              </a:rPr>
              <a:t>Eventos adversos (EA) más frecuentes presentados (N=16)</a:t>
            </a:r>
            <a:endParaRPr lang="es-ES" sz="2200" b="1">
              <a:latin typeface="Calibri" pitchFamily="34" charset="0"/>
            </a:endParaRPr>
          </a:p>
        </p:txBody>
      </p:sp>
      <p:sp>
        <p:nvSpPr>
          <p:cNvPr id="266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aphicFrame>
        <p:nvGraphicFramePr>
          <p:cNvPr id="7" name="6 Tabla"/>
          <p:cNvGraphicFramePr>
            <a:graphicFrameLocks noGrp="1"/>
          </p:cNvGraphicFramePr>
          <p:nvPr/>
        </p:nvGraphicFramePr>
        <p:xfrm>
          <a:off x="514350" y="842963"/>
          <a:ext cx="8291392" cy="2817314"/>
        </p:xfrm>
        <a:graphic>
          <a:graphicData uri="http://schemas.openxmlformats.org/drawingml/2006/table">
            <a:tbl>
              <a:tblPr/>
              <a:tblGrid>
                <a:gridCol w="1771398">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227356">
                  <a:extLst>
                    <a:ext uri="{9D8B030D-6E8A-4147-A177-3AD203B41FA5}">
                      <a16:colId xmlns:a16="http://schemas.microsoft.com/office/drawing/2014/main" val="20005"/>
                    </a:ext>
                  </a:extLst>
                </a:gridCol>
                <a:gridCol w="1025438">
                  <a:extLst>
                    <a:ext uri="{9D8B030D-6E8A-4147-A177-3AD203B41FA5}">
                      <a16:colId xmlns:a16="http://schemas.microsoft.com/office/drawing/2014/main" val="20006"/>
                    </a:ext>
                  </a:extLst>
                </a:gridCol>
              </a:tblGrid>
              <a:tr h="614402">
                <a:tc>
                  <a:txBody>
                    <a:bodyPr/>
                    <a:lstStyle/>
                    <a:p>
                      <a:pPr algn="ctr">
                        <a:lnSpc>
                          <a:spcPct val="100000"/>
                        </a:lnSpc>
                        <a:spcBef>
                          <a:spcPts val="600"/>
                        </a:spcBef>
                        <a:spcAft>
                          <a:spcPts val="600"/>
                        </a:spcAft>
                      </a:pPr>
                      <a:r>
                        <a:rPr lang="es-ES" sz="1700" b="1" dirty="0">
                          <a:effectLst/>
                          <a:latin typeface="Arial Narrow" pitchFamily="34" charset="0"/>
                          <a:ea typeface="Times New Roman"/>
                        </a:rPr>
                        <a:t>EA</a:t>
                      </a:r>
                      <a:endParaRPr lang="es-ES" sz="17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r>
                        <a:rPr lang="es-ES" sz="1700" b="1" dirty="0">
                          <a:effectLst/>
                          <a:latin typeface="Arial Narrow" pitchFamily="34" charset="0"/>
                          <a:ea typeface="Times New Roman"/>
                        </a:rPr>
                        <a:t>Referencia</a:t>
                      </a:r>
                      <a:endParaRPr lang="es-ES" sz="17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s-ES" sz="1700" b="1" dirty="0">
                          <a:effectLst/>
                          <a:latin typeface="Arial Narrow" pitchFamily="34" charset="0"/>
                          <a:ea typeface="Times New Roman"/>
                        </a:rPr>
                        <a:t>Prueba </a:t>
                      </a:r>
                      <a:endParaRPr lang="es-ES" sz="17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endParaRPr lang="es-ES" sz="1700" dirty="0">
                        <a:effectLst/>
                        <a:latin typeface="Arial Narrow" pitchFamily="34" charset="0"/>
                        <a:ea typeface="Times New Roman"/>
                      </a:endParaRPr>
                    </a:p>
                  </a:txBody>
                  <a:tcPr marL="9735" marR="97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600"/>
                        </a:spcBef>
                        <a:spcAft>
                          <a:spcPts val="600"/>
                        </a:spcAft>
                      </a:pPr>
                      <a:r>
                        <a:rPr lang="es-ES" sz="1700" b="1" dirty="0">
                          <a:effectLst/>
                          <a:latin typeface="Arial Narrow" pitchFamily="34" charset="0"/>
                          <a:ea typeface="Times New Roman"/>
                        </a:rPr>
                        <a:t>EA</a:t>
                      </a:r>
                      <a:endParaRPr lang="es-ES" sz="1700" dirty="0">
                        <a:effectLst/>
                        <a:latin typeface="Arial Narrow" pitchFamily="34" charset="0"/>
                        <a:ea typeface="Times New Roman"/>
                      </a:endParaRPr>
                    </a:p>
                  </a:txBody>
                  <a:tcPr marL="9735" marR="973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r>
                        <a:rPr lang="es-ES" sz="1700" b="1" dirty="0">
                          <a:effectLst/>
                          <a:latin typeface="Arial Narrow" pitchFamily="34" charset="0"/>
                          <a:ea typeface="Times New Roman"/>
                        </a:rPr>
                        <a:t>Referencia</a:t>
                      </a:r>
                      <a:endParaRPr lang="es-ES" sz="17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s-ES" sz="1700" b="1" dirty="0">
                          <a:effectLst/>
                          <a:latin typeface="Arial Narrow" pitchFamily="34" charset="0"/>
                          <a:ea typeface="Times New Roman"/>
                        </a:rPr>
                        <a:t>Prueba </a:t>
                      </a:r>
                      <a:endParaRPr lang="es-ES" sz="17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0745">
                <a:tc>
                  <a:txBody>
                    <a:bodyPr/>
                    <a:lstStyle/>
                    <a:p>
                      <a:pPr marL="0" marR="0" indent="60325" algn="l" defTabSz="914400" rtl="0" eaLnBrk="1" fontAlgn="auto" latinLnBrk="0" hangingPunct="1">
                        <a:lnSpc>
                          <a:spcPct val="100000"/>
                        </a:lnSpc>
                        <a:spcBef>
                          <a:spcPts val="600"/>
                        </a:spcBef>
                        <a:spcAft>
                          <a:spcPts val="600"/>
                        </a:spcAft>
                        <a:buClrTx/>
                        <a:buSzTx/>
                        <a:buFontTx/>
                        <a:buNone/>
                        <a:tabLst/>
                        <a:defRPr/>
                      </a:pPr>
                      <a:r>
                        <a:rPr lang="es-ES" sz="1700" kern="1200" dirty="0">
                          <a:solidFill>
                            <a:schemeClr val="tx1"/>
                          </a:solidFill>
                          <a:effectLst/>
                          <a:latin typeface="Arial Narrow" pitchFamily="34" charset="0"/>
                          <a:ea typeface="Times New Roman"/>
                          <a:cs typeface="+mn-cs"/>
                        </a:rPr>
                        <a:t>Ardor sitio inyección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0</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12 (75%)</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8900">
                        <a:lnSpc>
                          <a:spcPct val="100000"/>
                        </a:lnSpc>
                        <a:spcBef>
                          <a:spcPts val="600"/>
                        </a:spcBef>
                        <a:spcAft>
                          <a:spcPts val="600"/>
                        </a:spcAft>
                      </a:pPr>
                      <a:endParaRPr lang="es-ES" sz="1700" b="1" dirty="0">
                        <a:effectLst/>
                        <a:latin typeface="Arial Narrow" pitchFamily="34" charset="0"/>
                        <a:ea typeface="Times New Roman"/>
                      </a:endParaRPr>
                    </a:p>
                  </a:txBody>
                  <a:tcPr marL="9735" marR="97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nSpc>
                          <a:spcPct val="100000"/>
                        </a:lnSpc>
                        <a:spcBef>
                          <a:spcPts val="600"/>
                        </a:spcBef>
                        <a:spcAft>
                          <a:spcPts val="600"/>
                        </a:spcAft>
                      </a:pPr>
                      <a:r>
                        <a:rPr lang="es-ES" sz="1700" b="1" dirty="0">
                          <a:effectLst/>
                          <a:latin typeface="Arial Narrow" pitchFamily="34" charset="0"/>
                          <a:ea typeface="Times New Roman"/>
                        </a:rPr>
                        <a:t>Leucopenia</a:t>
                      </a:r>
                    </a:p>
                  </a:txBody>
                  <a:tcPr marL="9735" marR="973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Bef>
                          <a:spcPts val="600"/>
                        </a:spcBef>
                        <a:spcAft>
                          <a:spcPts val="600"/>
                        </a:spcAft>
                      </a:pPr>
                      <a:r>
                        <a:rPr lang="es-ES" sz="1700" b="1" dirty="0">
                          <a:effectLst/>
                          <a:latin typeface="Arial Narrow" pitchFamily="34" charset="0"/>
                          <a:ea typeface="Times New Roman"/>
                        </a:rPr>
                        <a:t>14 (87,5%)</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Bef>
                          <a:spcPts val="600"/>
                        </a:spcBef>
                        <a:spcAft>
                          <a:spcPts val="600"/>
                        </a:spcAft>
                      </a:pPr>
                      <a:r>
                        <a:rPr lang="es-ES" sz="1700" b="1" dirty="0">
                          <a:effectLst/>
                          <a:latin typeface="Arial Narrow" pitchFamily="34" charset="0"/>
                          <a:ea typeface="Times New Roman"/>
                        </a:rPr>
                        <a:t>15 (93,8%)</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31296">
                <a:tc>
                  <a:txBody>
                    <a:bodyPr/>
                    <a:lstStyle/>
                    <a:p>
                      <a:pPr marL="0" indent="88900">
                        <a:lnSpc>
                          <a:spcPct val="100000"/>
                        </a:lnSpc>
                        <a:spcBef>
                          <a:spcPts val="600"/>
                        </a:spcBef>
                        <a:spcAft>
                          <a:spcPts val="600"/>
                        </a:spcAft>
                      </a:pPr>
                      <a:r>
                        <a:rPr lang="es-ES" sz="1700" dirty="0">
                          <a:effectLst/>
                          <a:latin typeface="Arial Narrow" pitchFamily="34" charset="0"/>
                          <a:ea typeface="Times New Roman"/>
                        </a:rPr>
                        <a:t>Fiebre</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13 (81,3%)</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11 (68,8%)</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8900">
                        <a:lnSpc>
                          <a:spcPct val="100000"/>
                        </a:lnSpc>
                        <a:spcBef>
                          <a:spcPts val="600"/>
                        </a:spcBef>
                        <a:spcAft>
                          <a:spcPts val="600"/>
                        </a:spcAft>
                      </a:pPr>
                      <a:endParaRPr lang="es-ES" sz="1700" dirty="0">
                        <a:effectLst/>
                        <a:latin typeface="Arial Narrow" pitchFamily="34" charset="0"/>
                        <a:ea typeface="Times New Roman"/>
                      </a:endParaRPr>
                    </a:p>
                  </a:txBody>
                  <a:tcPr marL="9735" marR="97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60325">
                        <a:lnSpc>
                          <a:spcPct val="100000"/>
                        </a:lnSpc>
                        <a:spcBef>
                          <a:spcPts val="600"/>
                        </a:spcBef>
                        <a:spcAft>
                          <a:spcPts val="600"/>
                        </a:spcAft>
                      </a:pPr>
                      <a:r>
                        <a:rPr lang="es-ES" sz="1700" dirty="0">
                          <a:effectLst/>
                          <a:latin typeface="Arial Narrow" pitchFamily="34" charset="0"/>
                          <a:ea typeface="Times New Roman"/>
                        </a:rPr>
                        <a:t>Trombocitopenia</a:t>
                      </a:r>
                    </a:p>
                  </a:txBody>
                  <a:tcPr marL="9735" marR="973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9 (56,3%)</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12 (75%)</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04056">
                <a:tc>
                  <a:txBody>
                    <a:bodyPr/>
                    <a:lstStyle/>
                    <a:p>
                      <a:pPr marL="0" indent="88900">
                        <a:lnSpc>
                          <a:spcPct val="100000"/>
                        </a:lnSpc>
                        <a:spcBef>
                          <a:spcPts val="600"/>
                        </a:spcBef>
                        <a:spcAft>
                          <a:spcPts val="600"/>
                        </a:spcAft>
                      </a:pPr>
                      <a:r>
                        <a:rPr lang="es-ES" sz="1700" dirty="0">
                          <a:effectLst/>
                          <a:latin typeface="Arial Narrow" pitchFamily="34" charset="0"/>
                          <a:ea typeface="Times New Roman"/>
                        </a:rPr>
                        <a:t>Astenia</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8 (50%)</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6 (37,5%)</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4763">
                        <a:lnSpc>
                          <a:spcPct val="100000"/>
                        </a:lnSpc>
                        <a:spcBef>
                          <a:spcPts val="600"/>
                        </a:spcBef>
                        <a:spcAft>
                          <a:spcPts val="600"/>
                        </a:spcAft>
                      </a:pPr>
                      <a:endParaRPr lang="es-ES" sz="1700" dirty="0">
                        <a:effectLst/>
                        <a:latin typeface="Arial Narrow" pitchFamily="34" charset="0"/>
                        <a:ea typeface="Times New Roman"/>
                      </a:endParaRPr>
                    </a:p>
                  </a:txBody>
                  <a:tcPr marL="9735" marR="97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indent="-4763">
                        <a:lnSpc>
                          <a:spcPct val="100000"/>
                        </a:lnSpc>
                        <a:spcBef>
                          <a:spcPts val="600"/>
                        </a:spcBef>
                        <a:spcAft>
                          <a:spcPts val="600"/>
                        </a:spcAft>
                      </a:pPr>
                      <a:r>
                        <a:rPr lang="es-ES" sz="1700" dirty="0">
                          <a:effectLst/>
                          <a:latin typeface="Arial Narrow" pitchFamily="34" charset="0"/>
                          <a:ea typeface="Times New Roman"/>
                        </a:rPr>
                        <a:t>Aumento de transaminasas</a:t>
                      </a:r>
                    </a:p>
                  </a:txBody>
                  <a:tcPr marL="9735" marR="973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10 (62,5%)</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11 (68,8%)</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16815">
                <a:tc>
                  <a:txBody>
                    <a:bodyPr/>
                    <a:lstStyle/>
                    <a:p>
                      <a:pPr marL="0" indent="88900">
                        <a:lnSpc>
                          <a:spcPct val="100000"/>
                        </a:lnSpc>
                        <a:spcBef>
                          <a:spcPts val="600"/>
                        </a:spcBef>
                        <a:spcAft>
                          <a:spcPts val="600"/>
                        </a:spcAft>
                      </a:pPr>
                      <a:r>
                        <a:rPr lang="es-ES" sz="1700" dirty="0">
                          <a:effectLst/>
                          <a:latin typeface="Arial Narrow" pitchFamily="34" charset="0"/>
                          <a:ea typeface="Times New Roman"/>
                        </a:rPr>
                        <a:t>Cefalea</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6 (37,5%)</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7 (43,8 %)</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4763">
                        <a:lnSpc>
                          <a:spcPct val="100000"/>
                        </a:lnSpc>
                        <a:spcBef>
                          <a:spcPts val="600"/>
                        </a:spcBef>
                        <a:spcAft>
                          <a:spcPts val="600"/>
                        </a:spcAft>
                      </a:pPr>
                      <a:endParaRPr lang="es-ES" sz="1700" dirty="0">
                        <a:effectLst/>
                        <a:latin typeface="Arial Narrow" pitchFamily="34" charset="0"/>
                        <a:ea typeface="Times New Roman"/>
                      </a:endParaRPr>
                    </a:p>
                  </a:txBody>
                  <a:tcPr marL="9735" marR="97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3663" indent="-4763">
                        <a:lnSpc>
                          <a:spcPct val="100000"/>
                        </a:lnSpc>
                        <a:spcBef>
                          <a:spcPts val="600"/>
                        </a:spcBef>
                        <a:spcAft>
                          <a:spcPts val="600"/>
                        </a:spcAft>
                      </a:pPr>
                      <a:r>
                        <a:rPr lang="es-ES" sz="1700" dirty="0">
                          <a:effectLst/>
                          <a:latin typeface="Arial Narrow" pitchFamily="34" charset="0"/>
                          <a:ea typeface="Times New Roman"/>
                        </a:rPr>
                        <a:t>Aumento de creatinina</a:t>
                      </a:r>
                    </a:p>
                  </a:txBody>
                  <a:tcPr marL="9735" marR="973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7 (43,8%)</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 sz="1700" dirty="0">
                          <a:effectLst/>
                          <a:latin typeface="Arial Narrow" pitchFamily="34" charset="0"/>
                          <a:ea typeface="Times New Roman"/>
                        </a:rPr>
                        <a:t>5 (31,3 %)</a:t>
                      </a: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26" name="Picture 2"/>
          <p:cNvPicPr>
            <a:picLocks noChangeAspect="1" noChangeArrowheads="1"/>
          </p:cNvPicPr>
          <p:nvPr/>
        </p:nvPicPr>
        <p:blipFill>
          <a:blip r:embed="rId2"/>
          <a:srcRect/>
          <a:stretch>
            <a:fillRect/>
          </a:stretch>
        </p:blipFill>
        <p:spPr bwMode="auto">
          <a:xfrm>
            <a:off x="273050" y="3810000"/>
            <a:ext cx="5334000" cy="2962275"/>
          </a:xfrm>
          <a:prstGeom prst="rect">
            <a:avLst/>
          </a:prstGeom>
          <a:noFill/>
          <a:ln w="9525">
            <a:noFill/>
            <a:miter lim="800000"/>
            <a:headEnd/>
            <a:tailEnd/>
          </a:ln>
        </p:spPr>
      </p:pic>
      <p:sp>
        <p:nvSpPr>
          <p:cNvPr id="8" name="TextBox 7"/>
          <p:cNvSpPr txBox="1">
            <a:spLocks noChangeArrowheads="1"/>
          </p:cNvSpPr>
          <p:nvPr/>
        </p:nvSpPr>
        <p:spPr bwMode="auto">
          <a:xfrm>
            <a:off x="3081338" y="4191000"/>
            <a:ext cx="1866900" cy="369888"/>
          </a:xfrm>
          <a:prstGeom prst="rect">
            <a:avLst/>
          </a:prstGeom>
          <a:noFill/>
          <a:ln w="9525">
            <a:noFill/>
            <a:miter lim="800000"/>
            <a:headEnd/>
            <a:tailEnd/>
          </a:ln>
        </p:spPr>
        <p:txBody>
          <a:bodyPr wrap="none">
            <a:spAutoFit/>
          </a:bodyPr>
          <a:lstStyle/>
          <a:p>
            <a:r>
              <a:rPr lang="es-ES">
                <a:latin typeface="Calibri" pitchFamily="34" charset="0"/>
              </a:rPr>
              <a:t>Leucocitos totales</a:t>
            </a:r>
          </a:p>
        </p:txBody>
      </p:sp>
      <p:sp>
        <p:nvSpPr>
          <p:cNvPr id="9" name="TextBox 8"/>
          <p:cNvSpPr txBox="1">
            <a:spLocks noChangeArrowheads="1"/>
          </p:cNvSpPr>
          <p:nvPr/>
        </p:nvSpPr>
        <p:spPr bwMode="auto">
          <a:xfrm>
            <a:off x="3081338" y="5194300"/>
            <a:ext cx="1233487" cy="369888"/>
          </a:xfrm>
          <a:prstGeom prst="rect">
            <a:avLst/>
          </a:prstGeom>
          <a:noFill/>
          <a:ln w="9525">
            <a:noFill/>
            <a:miter lim="800000"/>
            <a:headEnd/>
            <a:tailEnd/>
          </a:ln>
        </p:spPr>
        <p:txBody>
          <a:bodyPr wrap="none">
            <a:spAutoFit/>
          </a:bodyPr>
          <a:lstStyle/>
          <a:p>
            <a:r>
              <a:rPr lang="es-ES">
                <a:latin typeface="Calibri" pitchFamily="34" charset="0"/>
              </a:rPr>
              <a:t>Neutrófilos</a:t>
            </a:r>
          </a:p>
        </p:txBody>
      </p:sp>
      <p:grpSp>
        <p:nvGrpSpPr>
          <p:cNvPr id="24" name="Group 22"/>
          <p:cNvGrpSpPr>
            <a:grpSpLocks/>
          </p:cNvGrpSpPr>
          <p:nvPr/>
        </p:nvGrpSpPr>
        <p:grpSpPr bwMode="auto">
          <a:xfrm>
            <a:off x="5486400" y="4267200"/>
            <a:ext cx="3103563" cy="369888"/>
            <a:chOff x="5257800" y="1009090"/>
            <a:chExt cx="3103281" cy="369332"/>
          </a:xfrm>
        </p:grpSpPr>
        <p:grpSp>
          <p:nvGrpSpPr>
            <p:cNvPr id="25" name="Group 17"/>
            <p:cNvGrpSpPr>
              <a:grpSpLocks/>
            </p:cNvGrpSpPr>
            <p:nvPr/>
          </p:nvGrpSpPr>
          <p:grpSpPr bwMode="auto">
            <a:xfrm>
              <a:off x="5257800" y="1142239"/>
              <a:ext cx="380965" cy="77671"/>
              <a:chOff x="5257800" y="1142239"/>
              <a:chExt cx="380965" cy="77671"/>
            </a:xfrm>
          </p:grpSpPr>
          <p:sp>
            <p:nvSpPr>
              <p:cNvPr id="27" name="Oval 5"/>
              <p:cNvSpPr/>
              <p:nvPr/>
            </p:nvSpPr>
            <p:spPr>
              <a:xfrm>
                <a:off x="5257800" y="1142239"/>
                <a:ext cx="76193" cy="776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 name="Oval 9"/>
              <p:cNvSpPr/>
              <p:nvPr/>
            </p:nvSpPr>
            <p:spPr>
              <a:xfrm>
                <a:off x="5562572" y="1142239"/>
                <a:ext cx="76193" cy="776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29" name="Straight Connector 7"/>
              <p:cNvCxnSpPr/>
              <p:nvPr/>
            </p:nvCxnSpPr>
            <p:spPr>
              <a:xfrm flipV="1">
                <a:off x="5349867" y="1180282"/>
                <a:ext cx="207944" cy="7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19"/>
            <p:cNvSpPr txBox="1">
              <a:spLocks noChangeArrowheads="1"/>
            </p:cNvSpPr>
            <p:nvPr/>
          </p:nvSpPr>
          <p:spPr bwMode="auto">
            <a:xfrm>
              <a:off x="5681373" y="1009090"/>
              <a:ext cx="2679708" cy="369332"/>
            </a:xfrm>
            <a:prstGeom prst="rect">
              <a:avLst/>
            </a:prstGeom>
            <a:noFill/>
            <a:ln w="9525">
              <a:noFill/>
              <a:miter lim="800000"/>
              <a:headEnd/>
              <a:tailEnd/>
            </a:ln>
          </p:spPr>
          <p:txBody>
            <a:bodyPr wrap="none">
              <a:spAutoFit/>
            </a:bodyPr>
            <a:lstStyle/>
            <a:p>
              <a:r>
                <a:rPr lang="es-ES" b="1" dirty="0">
                  <a:latin typeface="Calibri" pitchFamily="34" charset="0"/>
                </a:rPr>
                <a:t>Formulación de referencia</a:t>
              </a:r>
            </a:p>
          </p:txBody>
        </p:sp>
      </p:grpSp>
      <p:grpSp>
        <p:nvGrpSpPr>
          <p:cNvPr id="30" name="Group 21"/>
          <p:cNvGrpSpPr>
            <a:grpSpLocks/>
          </p:cNvGrpSpPr>
          <p:nvPr/>
        </p:nvGrpSpPr>
        <p:grpSpPr bwMode="auto">
          <a:xfrm>
            <a:off x="5473700" y="4800600"/>
            <a:ext cx="2820988" cy="369888"/>
            <a:chOff x="5232779" y="1253560"/>
            <a:chExt cx="2821799" cy="369332"/>
          </a:xfrm>
        </p:grpSpPr>
        <p:grpSp>
          <p:nvGrpSpPr>
            <p:cNvPr id="31" name="Group 18"/>
            <p:cNvGrpSpPr>
              <a:grpSpLocks/>
            </p:cNvGrpSpPr>
            <p:nvPr/>
          </p:nvGrpSpPr>
          <p:grpSpPr bwMode="auto">
            <a:xfrm>
              <a:off x="5232779" y="1378784"/>
              <a:ext cx="423985" cy="88767"/>
              <a:chOff x="5232779" y="1378784"/>
              <a:chExt cx="423985" cy="88767"/>
            </a:xfrm>
          </p:grpSpPr>
          <p:sp>
            <p:nvSpPr>
              <p:cNvPr id="33" name="Diamond 11"/>
              <p:cNvSpPr/>
              <p:nvPr/>
            </p:nvSpPr>
            <p:spPr>
              <a:xfrm>
                <a:off x="5232779" y="1378784"/>
                <a:ext cx="112745" cy="88767"/>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4" name="Diamond 13"/>
              <p:cNvSpPr/>
              <p:nvPr/>
            </p:nvSpPr>
            <p:spPr>
              <a:xfrm>
                <a:off x="5544019" y="1378784"/>
                <a:ext cx="112745" cy="88767"/>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35" name="Straight Connector 14"/>
              <p:cNvCxnSpPr/>
              <p:nvPr/>
            </p:nvCxnSpPr>
            <p:spPr>
              <a:xfrm flipV="1">
                <a:off x="5350288" y="1423168"/>
                <a:ext cx="196907" cy="3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20"/>
            <p:cNvSpPr txBox="1">
              <a:spLocks noChangeArrowheads="1"/>
            </p:cNvSpPr>
            <p:nvPr/>
          </p:nvSpPr>
          <p:spPr bwMode="auto">
            <a:xfrm>
              <a:off x="5655780" y="1253560"/>
              <a:ext cx="2398798" cy="369332"/>
            </a:xfrm>
            <a:prstGeom prst="rect">
              <a:avLst/>
            </a:prstGeom>
            <a:noFill/>
            <a:ln w="9525">
              <a:noFill/>
              <a:miter lim="800000"/>
              <a:headEnd/>
              <a:tailEnd/>
            </a:ln>
          </p:spPr>
          <p:txBody>
            <a:bodyPr wrap="none">
              <a:spAutoFit/>
            </a:bodyPr>
            <a:lstStyle/>
            <a:p>
              <a:r>
                <a:rPr lang="es-ES" b="1">
                  <a:latin typeface="Calibri" pitchFamily="34" charset="0"/>
                </a:rPr>
                <a:t>Formulación de prueba</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4 Rectángulo"/>
          <p:cNvSpPr>
            <a:spLocks noChangeArrowheads="1"/>
          </p:cNvSpPr>
          <p:nvPr/>
        </p:nvSpPr>
        <p:spPr bwMode="auto">
          <a:xfrm>
            <a:off x="277813" y="74613"/>
            <a:ext cx="8713787" cy="4302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SOFIA: </a:t>
            </a:r>
            <a:r>
              <a:rPr lang="es-ES" b="1">
                <a:latin typeface="Calibri" pitchFamily="34" charset="0"/>
              </a:rPr>
              <a:t>Niveles promedio de la variable farmacodinámica principal del estudio</a:t>
            </a:r>
            <a:endParaRPr lang="es-ES" sz="2200" b="1">
              <a:latin typeface="Calibri" pitchFamily="34" charset="0"/>
            </a:endParaRPr>
          </a:p>
        </p:txBody>
      </p:sp>
      <p:sp>
        <p:nvSpPr>
          <p:cNvPr id="276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7653" name="6 Rectángulo"/>
          <p:cNvSpPr>
            <a:spLocks noChangeArrowheads="1"/>
          </p:cNvSpPr>
          <p:nvPr/>
        </p:nvSpPr>
        <p:spPr bwMode="auto">
          <a:xfrm>
            <a:off x="6400800" y="1295400"/>
            <a:ext cx="2514600" cy="923925"/>
          </a:xfrm>
          <a:prstGeom prst="rect">
            <a:avLst/>
          </a:prstGeom>
          <a:noFill/>
          <a:ln w="9525">
            <a:noFill/>
            <a:miter lim="800000"/>
            <a:headEnd/>
            <a:tailEnd/>
          </a:ln>
        </p:spPr>
        <p:txBody>
          <a:bodyPr>
            <a:spAutoFit/>
          </a:bodyPr>
          <a:lstStyle/>
          <a:p>
            <a:pPr>
              <a:lnSpc>
                <a:spcPct val="150000"/>
              </a:lnSpc>
            </a:pPr>
            <a:r>
              <a:rPr lang="es-ES" b="1">
                <a:latin typeface="Calibri" pitchFamily="34" charset="0"/>
              </a:rPr>
              <a:t>Sujetos que recibieron ambas formulaciones</a:t>
            </a:r>
          </a:p>
        </p:txBody>
      </p:sp>
      <p:pic>
        <p:nvPicPr>
          <p:cNvPr id="27654" name="Picture 6"/>
          <p:cNvPicPr>
            <a:picLocks noChangeAspect="1" noChangeArrowheads="1"/>
          </p:cNvPicPr>
          <p:nvPr/>
        </p:nvPicPr>
        <p:blipFill>
          <a:blip r:embed="rId2"/>
          <a:srcRect/>
          <a:stretch>
            <a:fillRect/>
          </a:stretch>
        </p:blipFill>
        <p:spPr bwMode="auto">
          <a:xfrm>
            <a:off x="485775" y="620713"/>
            <a:ext cx="5915025" cy="6105525"/>
          </a:xfrm>
          <a:prstGeom prst="rect">
            <a:avLst/>
          </a:prstGeom>
          <a:noFill/>
          <a:ln w="9525">
            <a:noFill/>
            <a:miter lim="800000"/>
            <a:headEnd/>
            <a:tailEnd/>
          </a:ln>
        </p:spPr>
      </p:pic>
      <p:sp>
        <p:nvSpPr>
          <p:cNvPr id="27656" name="10 Rectángulo"/>
          <p:cNvSpPr>
            <a:spLocks noChangeArrowheads="1"/>
          </p:cNvSpPr>
          <p:nvPr/>
        </p:nvSpPr>
        <p:spPr bwMode="auto">
          <a:xfrm>
            <a:off x="6781800" y="4343400"/>
            <a:ext cx="1797050" cy="508000"/>
          </a:xfrm>
          <a:prstGeom prst="rect">
            <a:avLst/>
          </a:prstGeom>
          <a:noFill/>
          <a:ln w="9525">
            <a:noFill/>
            <a:miter lim="800000"/>
            <a:headEnd/>
            <a:tailEnd/>
          </a:ln>
        </p:spPr>
        <p:txBody>
          <a:bodyPr wrap="none">
            <a:spAutoFit/>
          </a:bodyPr>
          <a:lstStyle/>
          <a:p>
            <a:pPr>
              <a:lnSpc>
                <a:spcPct val="150000"/>
              </a:lnSpc>
            </a:pPr>
            <a:r>
              <a:rPr lang="es-ES" b="1">
                <a:latin typeface="Calibri" pitchFamily="34" charset="0"/>
              </a:rPr>
              <a:t>Todos los sujetos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4 Rectángulo"/>
          <p:cNvSpPr>
            <a:spLocks noChangeArrowheads="1"/>
          </p:cNvSpPr>
          <p:nvPr/>
        </p:nvSpPr>
        <p:spPr bwMode="auto">
          <a:xfrm>
            <a:off x="533400" y="152400"/>
            <a:ext cx="8288338" cy="708025"/>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SOFIA: </a:t>
            </a:r>
            <a:r>
              <a:rPr lang="es-ES" b="1">
                <a:latin typeface="Calibri" pitchFamily="34" charset="0"/>
              </a:rPr>
              <a:t>Parámetros farmacodinámicos calculados a partir de los incrementos de Neopterina</a:t>
            </a:r>
          </a:p>
        </p:txBody>
      </p:sp>
      <p:sp>
        <p:nvSpPr>
          <p:cNvPr id="2867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aphicFrame>
        <p:nvGraphicFramePr>
          <p:cNvPr id="6" name="5 Tabla"/>
          <p:cNvGraphicFramePr>
            <a:graphicFrameLocks noGrp="1"/>
          </p:cNvGraphicFramePr>
          <p:nvPr/>
        </p:nvGraphicFramePr>
        <p:xfrm>
          <a:off x="533400" y="1143000"/>
          <a:ext cx="8305800" cy="5105400"/>
        </p:xfrm>
        <a:graphic>
          <a:graphicData uri="http://schemas.openxmlformats.org/drawingml/2006/table">
            <a:tbl>
              <a:tblPr/>
              <a:tblGrid>
                <a:gridCol w="1905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843982">
                  <a:extLst>
                    <a:ext uri="{9D8B030D-6E8A-4147-A177-3AD203B41FA5}">
                      <a16:colId xmlns:a16="http://schemas.microsoft.com/office/drawing/2014/main" val="20003"/>
                    </a:ext>
                  </a:extLst>
                </a:gridCol>
                <a:gridCol w="1299657">
                  <a:extLst>
                    <a:ext uri="{9D8B030D-6E8A-4147-A177-3AD203B41FA5}">
                      <a16:colId xmlns:a16="http://schemas.microsoft.com/office/drawing/2014/main" val="20004"/>
                    </a:ext>
                  </a:extLst>
                </a:gridCol>
                <a:gridCol w="1285361">
                  <a:extLst>
                    <a:ext uri="{9D8B030D-6E8A-4147-A177-3AD203B41FA5}">
                      <a16:colId xmlns:a16="http://schemas.microsoft.com/office/drawing/2014/main" val="20005"/>
                    </a:ext>
                  </a:extLst>
                </a:gridCol>
              </a:tblGrid>
              <a:tr h="530716">
                <a:tc>
                  <a:txBody>
                    <a:bodyPr/>
                    <a:lstStyle/>
                    <a:p>
                      <a:pPr algn="ctr">
                        <a:lnSpc>
                          <a:spcPct val="100000"/>
                        </a:lnSpc>
                        <a:spcBef>
                          <a:spcPts val="0"/>
                        </a:spcBef>
                        <a:spcAft>
                          <a:spcPts val="0"/>
                        </a:spcAft>
                      </a:pPr>
                      <a:r>
                        <a:rPr lang="es-ES" sz="2000" b="1" dirty="0">
                          <a:solidFill>
                            <a:srgbClr val="000000"/>
                          </a:solidFill>
                          <a:effectLst/>
                          <a:latin typeface="Arial Narrow" pitchFamily="34" charset="0"/>
                          <a:ea typeface="Times New Roman"/>
                        </a:rPr>
                        <a:t>Parámetro</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b="1" dirty="0">
                          <a:solidFill>
                            <a:srgbClr val="000000"/>
                          </a:solidFill>
                          <a:effectLst/>
                          <a:latin typeface="Arial Narrow" pitchFamily="34" charset="0"/>
                          <a:ea typeface="Times New Roman"/>
                        </a:rPr>
                        <a:t>CIGB-128</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b="1" dirty="0">
                          <a:solidFill>
                            <a:srgbClr val="000000"/>
                          </a:solidFill>
                          <a:effectLst/>
                          <a:latin typeface="Arial Narrow" pitchFamily="34" charset="0"/>
                          <a:ea typeface="Times New Roman"/>
                        </a:rPr>
                        <a:t>CIGB-128-A</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00000"/>
                        </a:lnSpc>
                        <a:spcBef>
                          <a:spcPts val="0"/>
                        </a:spcBef>
                        <a:spcAft>
                          <a:spcPts val="0"/>
                        </a:spcAft>
                      </a:pPr>
                      <a:r>
                        <a:rPr lang="en-US" sz="2000" b="1" dirty="0">
                          <a:solidFill>
                            <a:srgbClr val="000000"/>
                          </a:solidFill>
                          <a:effectLst/>
                          <a:latin typeface="Arial Narrow" pitchFamily="34" charset="0"/>
                          <a:ea typeface="Times New Roman"/>
                        </a:rPr>
                        <a:t>p</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00000"/>
                        </a:lnSpc>
                        <a:spcBef>
                          <a:spcPts val="0"/>
                        </a:spcBef>
                        <a:spcAft>
                          <a:spcPts val="0"/>
                        </a:spcAft>
                      </a:pPr>
                      <a:r>
                        <a:rPr lang="es-ES_tradnl" sz="2000" b="1" dirty="0">
                          <a:solidFill>
                            <a:srgbClr val="000000"/>
                          </a:solidFill>
                          <a:effectLst/>
                          <a:latin typeface="Arial Narrow" pitchFamily="34" charset="0"/>
                          <a:ea typeface="Times New Roman"/>
                        </a:rPr>
                        <a:t>Razón</a:t>
                      </a:r>
                      <a:br>
                        <a:rPr lang="es-ES_tradnl" sz="2000" b="1" dirty="0">
                          <a:solidFill>
                            <a:srgbClr val="000000"/>
                          </a:solidFill>
                          <a:effectLst/>
                          <a:latin typeface="Arial Narrow" pitchFamily="34" charset="0"/>
                          <a:ea typeface="Times New Roman"/>
                        </a:rPr>
                      </a:br>
                      <a:r>
                        <a:rPr lang="es-ES_tradnl" sz="2000" b="1" dirty="0">
                          <a:solidFill>
                            <a:srgbClr val="000000"/>
                          </a:solidFill>
                          <a:effectLst/>
                          <a:latin typeface="Arial Narrow" pitchFamily="34" charset="0"/>
                          <a:ea typeface="Times New Roman"/>
                        </a:rPr>
                        <a:t>(Prueba/</a:t>
                      </a:r>
                      <a:br>
                        <a:rPr lang="es-ES_tradnl" sz="2000" b="1" dirty="0">
                          <a:solidFill>
                            <a:srgbClr val="000000"/>
                          </a:solidFill>
                          <a:effectLst/>
                          <a:latin typeface="Arial Narrow" pitchFamily="34" charset="0"/>
                          <a:ea typeface="Times New Roman"/>
                        </a:rPr>
                      </a:br>
                      <a:r>
                        <a:rPr lang="es-ES_tradnl" sz="2000" b="1" dirty="0">
                          <a:solidFill>
                            <a:srgbClr val="000000"/>
                          </a:solidFill>
                          <a:effectLst/>
                          <a:latin typeface="Arial Narrow" pitchFamily="34" charset="0"/>
                          <a:ea typeface="Times New Roman"/>
                        </a:rPr>
                        <a:t>Referencia)</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00000"/>
                        </a:lnSpc>
                        <a:spcBef>
                          <a:spcPts val="0"/>
                        </a:spcBef>
                        <a:spcAft>
                          <a:spcPts val="0"/>
                        </a:spcAft>
                      </a:pPr>
                      <a:r>
                        <a:rPr lang="es-ES_tradnl" sz="2000" b="1">
                          <a:solidFill>
                            <a:srgbClr val="000000"/>
                          </a:solidFill>
                          <a:effectLst/>
                          <a:latin typeface="Arial Narrow" pitchFamily="34" charset="0"/>
                          <a:ea typeface="Times New Roman"/>
                        </a:rPr>
                        <a:t>IC 90%</a:t>
                      </a:r>
                      <a:br>
                        <a:rPr lang="es-ES" sz="2000">
                          <a:effectLst/>
                          <a:latin typeface="Arial Narrow" pitchFamily="34" charset="0"/>
                          <a:ea typeface="Times New Roman"/>
                        </a:rPr>
                      </a:br>
                      <a:r>
                        <a:rPr lang="es-ES_tradnl" sz="2000" b="1">
                          <a:solidFill>
                            <a:srgbClr val="000000"/>
                          </a:solidFill>
                          <a:effectLst/>
                          <a:latin typeface="Arial Narrow" pitchFamily="34" charset="0"/>
                          <a:ea typeface="Times New Roman"/>
                        </a:rPr>
                        <a:t>Westlake</a:t>
                      </a:r>
                      <a:endParaRPr lang="es-ES" sz="200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71424">
                <a:tc>
                  <a:txBody>
                    <a:bodyPr/>
                    <a:lstStyle/>
                    <a:p>
                      <a:pPr algn="ctr">
                        <a:lnSpc>
                          <a:spcPct val="100000"/>
                        </a:lnSpc>
                        <a:spcBef>
                          <a:spcPts val="0"/>
                        </a:spcBef>
                        <a:spcAft>
                          <a:spcPts val="0"/>
                        </a:spcAft>
                      </a:pPr>
                      <a:r>
                        <a:rPr lang="es-ES" sz="2000" b="1" dirty="0">
                          <a:solidFill>
                            <a:srgbClr val="000000"/>
                          </a:solidFill>
                          <a:effectLst/>
                          <a:latin typeface="Arial Narrow" pitchFamily="34" charset="0"/>
                          <a:ea typeface="Times New Roman"/>
                        </a:rPr>
                        <a:t>N</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b="1" dirty="0">
                          <a:solidFill>
                            <a:srgbClr val="000000"/>
                          </a:solidFill>
                          <a:effectLst/>
                          <a:latin typeface="Arial Narrow" pitchFamily="34" charset="0"/>
                          <a:ea typeface="Times New Roman"/>
                        </a:rPr>
                        <a:t>6</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b="1" dirty="0">
                          <a:solidFill>
                            <a:srgbClr val="000000"/>
                          </a:solidFill>
                          <a:effectLst/>
                          <a:latin typeface="Arial Narrow" pitchFamily="34" charset="0"/>
                          <a:ea typeface="Times New Roman"/>
                        </a:rPr>
                        <a:t>6</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800652">
                <a:tc>
                  <a:txBody>
                    <a:bodyPr/>
                    <a:lstStyle/>
                    <a:p>
                      <a:pPr algn="ctr">
                        <a:lnSpc>
                          <a:spcPct val="100000"/>
                        </a:lnSpc>
                        <a:spcBef>
                          <a:spcPts val="0"/>
                        </a:spcBef>
                        <a:spcAft>
                          <a:spcPts val="0"/>
                        </a:spcAft>
                      </a:pPr>
                      <a:r>
                        <a:rPr lang="es-ES" sz="2000" b="1" dirty="0">
                          <a:effectLst/>
                          <a:latin typeface="Arial Narrow" pitchFamily="34" charset="0"/>
                          <a:ea typeface="Times New Roman"/>
                        </a:rPr>
                        <a:t>T(</a:t>
                      </a:r>
                      <a:r>
                        <a:rPr lang="es-ES" sz="2000" b="1" dirty="0" err="1">
                          <a:effectLst/>
                          <a:latin typeface="Arial Narrow" pitchFamily="34" charset="0"/>
                          <a:ea typeface="Times New Roman"/>
                        </a:rPr>
                        <a:t>Rmáx</a:t>
                      </a:r>
                      <a:r>
                        <a:rPr lang="es-ES" sz="2000" b="1" dirty="0">
                          <a:effectLst/>
                          <a:latin typeface="Arial Narrow" pitchFamily="34" charset="0"/>
                          <a:ea typeface="Times New Roman"/>
                        </a:rPr>
                        <a:t>) (h)</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solidFill>
                            <a:srgbClr val="000000"/>
                          </a:solidFill>
                          <a:latin typeface="Arial Narrow"/>
                          <a:ea typeface="Times New Roman"/>
                          <a:cs typeface="Times New Roman"/>
                        </a:rPr>
                        <a:t>40</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solidFill>
                            <a:srgbClr val="000000"/>
                          </a:solidFill>
                          <a:latin typeface="Arial Narrow"/>
                          <a:ea typeface="Times New Roman"/>
                          <a:cs typeface="Times New Roman"/>
                        </a:rPr>
                        <a:t>44</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latin typeface="Arial Narrow"/>
                          <a:ea typeface="Times New Roman"/>
                          <a:cs typeface="Times New Roman"/>
                        </a:rPr>
                        <a:t>0,37</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a:latin typeface="Arial Narrow"/>
                          <a:ea typeface="Times New Roman"/>
                          <a:cs typeface="Times New Roman"/>
                        </a:rPr>
                        <a:t>1,10</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a:latin typeface="Arial Narrow"/>
                          <a:ea typeface="Times New Roman"/>
                          <a:cs typeface="Times New Roman"/>
                        </a:rPr>
                        <a:t> 0,90 – 1,36</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800652">
                <a:tc>
                  <a:txBody>
                    <a:bodyPr/>
                    <a:lstStyle/>
                    <a:p>
                      <a:pPr algn="ctr">
                        <a:lnSpc>
                          <a:spcPct val="100000"/>
                        </a:lnSpc>
                        <a:spcBef>
                          <a:spcPts val="0"/>
                        </a:spcBef>
                        <a:spcAft>
                          <a:spcPts val="0"/>
                        </a:spcAft>
                      </a:pPr>
                      <a:r>
                        <a:rPr lang="es-ES" sz="2000" b="1">
                          <a:effectLst/>
                          <a:latin typeface="Arial Narrow" pitchFamily="34" charset="0"/>
                          <a:ea typeface="Times New Roman"/>
                        </a:rPr>
                        <a:t>Rmáx (ng/mL)</a:t>
                      </a:r>
                      <a:endParaRPr lang="es-ES" sz="200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solidFill>
                            <a:srgbClr val="000000"/>
                          </a:solidFill>
                          <a:latin typeface="Arial Narrow"/>
                          <a:ea typeface="Times New Roman"/>
                          <a:cs typeface="Times New Roman"/>
                        </a:rPr>
                        <a:t>12,7</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solidFill>
                            <a:srgbClr val="000000"/>
                          </a:solidFill>
                          <a:latin typeface="Arial Narrow"/>
                          <a:ea typeface="Times New Roman"/>
                          <a:cs typeface="Times New Roman"/>
                        </a:rPr>
                        <a:t>12,7</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latin typeface="Arial Narrow"/>
                          <a:ea typeface="Times New Roman"/>
                          <a:cs typeface="Times New Roman"/>
                        </a:rPr>
                        <a:t>0,10</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a:latin typeface="Arial Narrow"/>
                          <a:ea typeface="Times New Roman"/>
                          <a:cs typeface="Times New Roman"/>
                        </a:rPr>
                        <a:t>1,00</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latin typeface="Arial Narrow"/>
                          <a:ea typeface="Times New Roman"/>
                          <a:cs typeface="Times New Roman"/>
                        </a:rPr>
                        <a:t> 0,85 – 1,18</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800652">
                <a:tc>
                  <a:txBody>
                    <a:bodyPr/>
                    <a:lstStyle/>
                    <a:p>
                      <a:pPr algn="ctr">
                        <a:lnSpc>
                          <a:spcPct val="100000"/>
                        </a:lnSpc>
                        <a:spcBef>
                          <a:spcPts val="0"/>
                        </a:spcBef>
                        <a:spcAft>
                          <a:spcPts val="0"/>
                        </a:spcAft>
                      </a:pPr>
                      <a:r>
                        <a:rPr lang="es-ES" sz="2000" b="1" dirty="0">
                          <a:effectLst/>
                          <a:latin typeface="Arial Narrow" pitchFamily="34" charset="0"/>
                          <a:ea typeface="Times New Roman"/>
                        </a:rPr>
                        <a:t>t</a:t>
                      </a:r>
                      <a:r>
                        <a:rPr lang="es-ES" sz="2000" b="1" baseline="-25000" dirty="0">
                          <a:effectLst/>
                          <a:latin typeface="Arial Narrow" pitchFamily="34" charset="0"/>
                          <a:ea typeface="Times New Roman"/>
                        </a:rPr>
                        <a:t>1/2 </a:t>
                      </a:r>
                      <a:r>
                        <a:rPr lang="es-ES" sz="2000" b="1" dirty="0">
                          <a:effectLst/>
                          <a:latin typeface="Arial Narrow" pitchFamily="34" charset="0"/>
                          <a:ea typeface="Times New Roman"/>
                        </a:rPr>
                        <a:t>efecto (h)</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solidFill>
                            <a:srgbClr val="000000"/>
                          </a:solidFill>
                          <a:latin typeface="Arial Narrow"/>
                          <a:ea typeface="Times New Roman"/>
                          <a:cs typeface="Times New Roman"/>
                        </a:rPr>
                        <a:t>27,5 </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solidFill>
                            <a:srgbClr val="000000"/>
                          </a:solidFill>
                          <a:latin typeface="Arial Narrow"/>
                          <a:ea typeface="Times New Roman"/>
                          <a:cs typeface="Times New Roman"/>
                        </a:rPr>
                        <a:t>27,0</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latin typeface="Arial Narrow"/>
                          <a:ea typeface="Times New Roman"/>
                          <a:cs typeface="Times New Roman"/>
                        </a:rPr>
                        <a:t>0,9</a:t>
                      </a:r>
                      <a:r>
                        <a:rPr lang="x-none" sz="2000" dirty="0">
                          <a:latin typeface="Arial Narrow"/>
                          <a:ea typeface="Times New Roman"/>
                          <a:cs typeface="Times New Roman"/>
                        </a:rPr>
                        <a:t>2</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latin typeface="Arial Narrow"/>
                          <a:ea typeface="Times New Roman"/>
                          <a:cs typeface="Times New Roman"/>
                        </a:rPr>
                        <a:t>0,98</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a:latin typeface="Arial Narrow"/>
                          <a:ea typeface="Times New Roman"/>
                          <a:cs typeface="Times New Roman"/>
                        </a:rPr>
                        <a:t> 0,67 – 1,43</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800652">
                <a:tc>
                  <a:txBody>
                    <a:bodyPr/>
                    <a:lstStyle/>
                    <a:p>
                      <a:pPr algn="ctr">
                        <a:lnSpc>
                          <a:spcPct val="100000"/>
                        </a:lnSpc>
                        <a:spcBef>
                          <a:spcPts val="0"/>
                        </a:spcBef>
                        <a:spcAft>
                          <a:spcPts val="0"/>
                        </a:spcAft>
                      </a:pPr>
                      <a:r>
                        <a:rPr lang="es-ES" sz="2000" b="1" dirty="0">
                          <a:effectLst/>
                          <a:latin typeface="Arial Narrow" pitchFamily="34" charset="0"/>
                          <a:ea typeface="Times New Roman"/>
                        </a:rPr>
                        <a:t>AUEC (</a:t>
                      </a:r>
                      <a:r>
                        <a:rPr lang="es-ES" sz="2000" b="1" kern="1200" dirty="0">
                          <a:solidFill>
                            <a:schemeClr val="tx1"/>
                          </a:solidFill>
                          <a:effectLst/>
                          <a:latin typeface="Arial Narrow" pitchFamily="34" charset="0"/>
                          <a:ea typeface="+mn-ea"/>
                          <a:cs typeface="+mn-cs"/>
                        </a:rPr>
                        <a:t>µg</a:t>
                      </a:r>
                      <a:r>
                        <a:rPr lang="es-ES" sz="2000" b="1" dirty="0">
                          <a:effectLst/>
                          <a:latin typeface="Arial Narrow" pitchFamily="34" charset="0"/>
                          <a:ea typeface="Times New Roman"/>
                        </a:rPr>
                        <a:t>*h/</a:t>
                      </a:r>
                      <a:r>
                        <a:rPr lang="es-ES" sz="2000" b="1" dirty="0" err="1">
                          <a:effectLst/>
                          <a:latin typeface="Arial Narrow" pitchFamily="34" charset="0"/>
                          <a:ea typeface="Times New Roman"/>
                        </a:rPr>
                        <a:t>mL</a:t>
                      </a:r>
                      <a:r>
                        <a:rPr lang="es-ES" sz="2000" b="1" dirty="0">
                          <a:effectLst/>
                          <a:latin typeface="Arial Narrow" pitchFamily="34" charset="0"/>
                          <a:ea typeface="Times New Roman"/>
                        </a:rPr>
                        <a:t>)</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0"/>
                        </a:spcBef>
                        <a:spcAft>
                          <a:spcPts val="0"/>
                        </a:spcAft>
                      </a:pPr>
                      <a:r>
                        <a:rPr lang="es-ES" sz="2000" kern="1200" dirty="0">
                          <a:solidFill>
                            <a:srgbClr val="000000"/>
                          </a:solidFill>
                          <a:latin typeface="Arial Narrow"/>
                          <a:ea typeface="Times New Roman"/>
                          <a:cs typeface="Times New Roman"/>
                        </a:rPr>
                        <a:t>0,88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0"/>
                        </a:spcBef>
                        <a:spcAft>
                          <a:spcPts val="0"/>
                        </a:spcAft>
                      </a:pPr>
                      <a:r>
                        <a:rPr lang="es-ES" sz="2000" kern="1200" dirty="0">
                          <a:solidFill>
                            <a:srgbClr val="000000"/>
                          </a:solidFill>
                          <a:latin typeface="Arial Narrow"/>
                          <a:ea typeface="Times New Roman"/>
                          <a:cs typeface="Times New Roman"/>
                        </a:rPr>
                        <a:t>0,87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latin typeface="Arial Narrow"/>
                          <a:ea typeface="Times New Roman"/>
                          <a:cs typeface="Times New Roman"/>
                        </a:rPr>
                        <a:t>0,8</a:t>
                      </a:r>
                      <a:r>
                        <a:rPr lang="x-none" sz="2000" dirty="0">
                          <a:latin typeface="Arial Narrow"/>
                          <a:ea typeface="Times New Roman"/>
                          <a:cs typeface="Times New Roman"/>
                        </a:rPr>
                        <a:t>1</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latin typeface="Arial Narrow"/>
                          <a:ea typeface="Times New Roman"/>
                          <a:cs typeface="Times New Roman"/>
                        </a:rPr>
                        <a:t>1,01</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latin typeface="Arial Narrow"/>
                          <a:ea typeface="Times New Roman"/>
                          <a:cs typeface="Times New Roman"/>
                        </a:rPr>
                        <a:t> 0,94 – 1,08</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800652">
                <a:tc>
                  <a:txBody>
                    <a:bodyPr/>
                    <a:lstStyle/>
                    <a:p>
                      <a:pPr algn="ctr">
                        <a:lnSpc>
                          <a:spcPct val="100000"/>
                        </a:lnSpc>
                        <a:spcBef>
                          <a:spcPts val="0"/>
                        </a:spcBef>
                        <a:spcAft>
                          <a:spcPts val="0"/>
                        </a:spcAft>
                      </a:pPr>
                      <a:r>
                        <a:rPr lang="es-ES" sz="2000" b="1" dirty="0">
                          <a:effectLst/>
                          <a:latin typeface="Arial Narrow" pitchFamily="34" charset="0"/>
                          <a:ea typeface="Times New Roman"/>
                        </a:rPr>
                        <a:t>MET (h)</a:t>
                      </a:r>
                      <a:endParaRPr lang="es-ES" sz="2000" dirty="0">
                        <a:effectLst/>
                        <a:latin typeface="Arial Narrow" pitchFamily="34"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solidFill>
                            <a:srgbClr val="000000"/>
                          </a:solidFill>
                          <a:latin typeface="Arial Narrow"/>
                          <a:ea typeface="Times New Roman"/>
                          <a:cs typeface="Times New Roman"/>
                        </a:rPr>
                        <a:t>65,3</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solidFill>
                            <a:srgbClr val="000000"/>
                          </a:solidFill>
                          <a:latin typeface="Arial Narrow"/>
                          <a:ea typeface="Times New Roman"/>
                          <a:cs typeface="Times New Roman"/>
                        </a:rPr>
                        <a:t>68,1</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latin typeface="Arial Narrow"/>
                          <a:ea typeface="Times New Roman"/>
                          <a:cs typeface="Times New Roman"/>
                        </a:rPr>
                        <a:t>0,62</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a:latin typeface="Arial Narrow"/>
                          <a:ea typeface="Times New Roman"/>
                          <a:cs typeface="Times New Roman"/>
                        </a:rPr>
                        <a:t>1,04</a:t>
                      </a:r>
                      <a:endParaRPr lang="es-E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0"/>
                        </a:spcAft>
                      </a:pPr>
                      <a:r>
                        <a:rPr lang="es-ES" sz="2000" dirty="0">
                          <a:latin typeface="Arial Narrow"/>
                          <a:ea typeface="Times New Roman"/>
                          <a:cs typeface="Times New Roman"/>
                        </a:rPr>
                        <a:t> 0,88 – 1,24</a:t>
                      </a:r>
                      <a:endParaRPr lang="es-E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ChangeArrowheads="1"/>
          </p:cNvSpPr>
          <p:nvPr/>
        </p:nvSpPr>
        <p:spPr bwMode="auto">
          <a:xfrm>
            <a:off x="857227" y="764704"/>
            <a:ext cx="7772400" cy="685800"/>
          </a:xfrm>
          <a:prstGeom prst="rect">
            <a:avLst/>
          </a:prstGeom>
          <a:noFill/>
          <a:ln w="9525">
            <a:noFill/>
            <a:miter lim="800000"/>
            <a:headEnd/>
            <a:tailEnd/>
          </a:ln>
          <a:effectLst/>
        </p:spPr>
        <p:txBody>
          <a:bodyPr lIns="92075" tIns="46038" rIns="92075" bIns="46038" anchor="b"/>
          <a:lstStyle/>
          <a:p>
            <a:pPr algn="ctr">
              <a:defRPr/>
            </a:pPr>
            <a:r>
              <a:rPr lang="en-US" sz="4400" b="1" dirty="0">
                <a:solidFill>
                  <a:schemeClr val="tx2"/>
                </a:solidFill>
                <a:effectLst>
                  <a:outerShdw blurRad="38100" dist="38100" dir="2700000" algn="tl">
                    <a:srgbClr val="C0C0C0"/>
                  </a:outerShdw>
                </a:effectLst>
                <a:latin typeface="Comic Sans MS" pitchFamily="66" charset="0"/>
              </a:rPr>
              <a:t>FARMACODINAMIA</a:t>
            </a:r>
            <a:endParaRPr lang="en-US" sz="4400" dirty="0">
              <a:solidFill>
                <a:schemeClr val="tx2"/>
              </a:solidFill>
              <a:latin typeface="Arial" charset="0"/>
            </a:endParaRPr>
          </a:p>
        </p:txBody>
      </p:sp>
      <p:sp>
        <p:nvSpPr>
          <p:cNvPr id="38915" name="Rectangle 3"/>
          <p:cNvSpPr>
            <a:spLocks noChangeArrowheads="1"/>
          </p:cNvSpPr>
          <p:nvPr/>
        </p:nvSpPr>
        <p:spPr bwMode="auto">
          <a:xfrm>
            <a:off x="395536" y="1260469"/>
            <a:ext cx="8640960" cy="831639"/>
          </a:xfrm>
          <a:prstGeom prst="rect">
            <a:avLst/>
          </a:prstGeom>
          <a:noFill/>
          <a:ln w="9525">
            <a:noFill/>
            <a:miter lim="800000"/>
            <a:headEnd/>
            <a:tailEnd/>
          </a:ln>
        </p:spPr>
        <p:txBody>
          <a:bodyPr wrap="square" lIns="92075" tIns="46038" rIns="92075" bIns="46038">
            <a:spAutoFit/>
          </a:bodyPr>
          <a:lstStyle/>
          <a:p>
            <a:pPr eaLnBrk="0" hangingPunct="0">
              <a:spcBef>
                <a:spcPct val="50000"/>
              </a:spcBef>
              <a:buFontTx/>
              <a:buChar char="•"/>
            </a:pPr>
            <a:r>
              <a:rPr lang="en-US" sz="4800" dirty="0">
                <a:solidFill>
                  <a:schemeClr val="tx1"/>
                </a:solidFill>
                <a:latin typeface="Arial" pitchFamily="34" charset="0"/>
              </a:rPr>
              <a:t> </a:t>
            </a:r>
            <a:r>
              <a:rPr lang="en-US" sz="3200" b="1" dirty="0">
                <a:solidFill>
                  <a:schemeClr val="tx1"/>
                </a:solidFill>
                <a:latin typeface="Century Gothic" pitchFamily="34" charset="0"/>
              </a:rPr>
              <a:t>Lo que el fármaco hace sobre el cuerpo</a:t>
            </a:r>
          </a:p>
        </p:txBody>
      </p:sp>
      <p:sp>
        <p:nvSpPr>
          <p:cNvPr id="38916" name="Rectangle 4"/>
          <p:cNvSpPr>
            <a:spLocks noChangeArrowheads="1"/>
          </p:cNvSpPr>
          <p:nvPr/>
        </p:nvSpPr>
        <p:spPr bwMode="auto">
          <a:xfrm>
            <a:off x="251520" y="4244613"/>
            <a:ext cx="8784976" cy="831639"/>
          </a:xfrm>
          <a:prstGeom prst="rect">
            <a:avLst/>
          </a:prstGeom>
          <a:noFill/>
          <a:ln w="9525">
            <a:noFill/>
            <a:miter lim="800000"/>
            <a:headEnd/>
            <a:tailEnd/>
          </a:ln>
        </p:spPr>
        <p:txBody>
          <a:bodyPr wrap="square" lIns="92075" tIns="46038" rIns="92075" bIns="46038">
            <a:spAutoFit/>
          </a:bodyPr>
          <a:lstStyle/>
          <a:p>
            <a:pPr eaLnBrk="0" hangingPunct="0">
              <a:spcBef>
                <a:spcPct val="50000"/>
              </a:spcBef>
              <a:buFontTx/>
              <a:buChar char="•"/>
            </a:pPr>
            <a:r>
              <a:rPr lang="es-ES" sz="4800" dirty="0">
                <a:solidFill>
                  <a:schemeClr val="tx1"/>
                </a:solidFill>
              </a:rPr>
              <a:t> </a:t>
            </a:r>
            <a:r>
              <a:rPr lang="es-ES" sz="3200" b="1" dirty="0">
                <a:solidFill>
                  <a:schemeClr val="tx1"/>
                </a:solidFill>
                <a:latin typeface="Century Gothic" pitchFamily="34" charset="0"/>
              </a:rPr>
              <a:t>Lo que el cuerpo hace sobre el fármaco</a:t>
            </a:r>
            <a:r>
              <a:rPr lang="es-ES" sz="3200" dirty="0">
                <a:solidFill>
                  <a:schemeClr val="tx1"/>
                </a:solidFill>
              </a:rPr>
              <a:t> </a:t>
            </a:r>
          </a:p>
        </p:txBody>
      </p:sp>
      <p:sp>
        <p:nvSpPr>
          <p:cNvPr id="877573" name="Rectangle 5"/>
          <p:cNvSpPr>
            <a:spLocks noChangeArrowheads="1"/>
          </p:cNvSpPr>
          <p:nvPr/>
        </p:nvSpPr>
        <p:spPr bwMode="auto">
          <a:xfrm>
            <a:off x="753111" y="3789040"/>
            <a:ext cx="7772400" cy="685800"/>
          </a:xfrm>
          <a:prstGeom prst="rect">
            <a:avLst/>
          </a:prstGeom>
          <a:noFill/>
          <a:ln w="9525">
            <a:noFill/>
            <a:miter lim="800000"/>
            <a:headEnd/>
            <a:tailEnd/>
          </a:ln>
          <a:effectLst/>
        </p:spPr>
        <p:txBody>
          <a:bodyPr lIns="92075" tIns="46038" rIns="92075" bIns="46038" anchor="b"/>
          <a:lstStyle/>
          <a:p>
            <a:pPr algn="ctr">
              <a:defRPr/>
            </a:pPr>
            <a:r>
              <a:rPr lang="en-US" sz="4400" b="1" dirty="0">
                <a:solidFill>
                  <a:schemeClr val="tx2"/>
                </a:solidFill>
                <a:effectLst>
                  <a:outerShdw blurRad="38100" dist="38100" dir="2700000" algn="tl">
                    <a:srgbClr val="C0C0C0"/>
                  </a:outerShdw>
                </a:effectLst>
                <a:latin typeface="Comic Sans MS" pitchFamily="66" charset="0"/>
              </a:rPr>
              <a:t>FARMACOCINÉTICA</a:t>
            </a:r>
            <a:endParaRPr lang="en-US" sz="4400" dirty="0">
              <a:solidFill>
                <a:schemeClr val="tx2"/>
              </a:solidFill>
              <a:latin typeface="Arial" charset="0"/>
            </a:endParaRPr>
          </a:p>
        </p:txBody>
      </p:sp>
    </p:spTree>
    <p:extLst>
      <p:ext uri="{BB962C8B-B14F-4D97-AF65-F5344CB8AC3E}">
        <p14:creationId xmlns:p14="http://schemas.microsoft.com/office/powerpoint/2010/main" val="3954084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4 Rectángulo"/>
          <p:cNvSpPr>
            <a:spLocks noChangeArrowheads="1"/>
          </p:cNvSpPr>
          <p:nvPr/>
        </p:nvSpPr>
        <p:spPr bwMode="auto">
          <a:xfrm>
            <a:off x="277813" y="74613"/>
            <a:ext cx="2008187" cy="4302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SOFIA</a:t>
            </a:r>
          </a:p>
        </p:txBody>
      </p:sp>
      <p:sp>
        <p:nvSpPr>
          <p:cNvPr id="2969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97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29701" name="Picture 4"/>
          <p:cNvPicPr>
            <a:picLocks noChangeAspect="1" noChangeArrowheads="1"/>
          </p:cNvPicPr>
          <p:nvPr/>
        </p:nvPicPr>
        <p:blipFill>
          <a:blip r:embed="rId3"/>
          <a:srcRect/>
          <a:stretch>
            <a:fillRect/>
          </a:stretch>
        </p:blipFill>
        <p:spPr bwMode="auto">
          <a:xfrm>
            <a:off x="1524000" y="609600"/>
            <a:ext cx="6172200" cy="59340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072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aphicFrame>
        <p:nvGraphicFramePr>
          <p:cNvPr id="8" name="7 Tabla"/>
          <p:cNvGraphicFramePr>
            <a:graphicFrameLocks noGrp="1"/>
          </p:cNvGraphicFramePr>
          <p:nvPr/>
        </p:nvGraphicFramePr>
        <p:xfrm>
          <a:off x="228600" y="838200"/>
          <a:ext cx="8686800" cy="5553076"/>
        </p:xfrm>
        <a:graphic>
          <a:graphicData uri="http://schemas.openxmlformats.org/drawingml/2006/table">
            <a:tbl>
              <a:tblPr/>
              <a:tblGrid>
                <a:gridCol w="2133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343025">
                  <a:extLst>
                    <a:ext uri="{9D8B030D-6E8A-4147-A177-3AD203B41FA5}">
                      <a16:colId xmlns:a16="http://schemas.microsoft.com/office/drawing/2014/main" val="20004"/>
                    </a:ext>
                  </a:extLst>
                </a:gridCol>
                <a:gridCol w="1400175">
                  <a:extLst>
                    <a:ext uri="{9D8B030D-6E8A-4147-A177-3AD203B41FA5}">
                      <a16:colId xmlns:a16="http://schemas.microsoft.com/office/drawing/2014/main" val="20005"/>
                    </a:ext>
                  </a:extLst>
                </a:gridCol>
              </a:tblGrid>
              <a:tr h="509588">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rgbClr val="000000"/>
                          </a:solidFill>
                          <a:effectLst/>
                          <a:latin typeface="Arial Narrow" pitchFamily="34" charset="0"/>
                          <a:cs typeface="Times New Roman" pitchFamily="18" charset="0"/>
                        </a:rPr>
                        <a:t>Parámetro</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rgbClr val="000000"/>
                          </a:solidFill>
                          <a:effectLst/>
                          <a:latin typeface="Arial Narrow" pitchFamily="34" charset="0"/>
                          <a:cs typeface="Times New Roman" pitchFamily="18" charset="0"/>
                        </a:rPr>
                        <a:t>CIGB-128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rgbClr val="000000"/>
                          </a:solidFill>
                          <a:effectLst/>
                          <a:latin typeface="Arial Narrow" pitchFamily="34" charset="0"/>
                          <a:cs typeface="Times New Roman" pitchFamily="18" charset="0"/>
                        </a:rPr>
                        <a:t>CIGB-128-A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900" b="1" i="0" u="none" strike="noStrike" cap="none" normalizeH="0" baseline="0">
                          <a:ln>
                            <a:noFill/>
                          </a:ln>
                          <a:solidFill>
                            <a:srgbClr val="000000"/>
                          </a:solidFill>
                          <a:effectLst/>
                          <a:latin typeface="Arial Narrow" pitchFamily="34" charset="0"/>
                          <a:cs typeface="Times New Roman" pitchFamily="18" charset="0"/>
                        </a:rPr>
                        <a:t>p</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_tradnl" sz="1900" b="1" i="0" u="none" strike="noStrike" cap="none" normalizeH="0" baseline="0">
                          <a:ln>
                            <a:noFill/>
                          </a:ln>
                          <a:solidFill>
                            <a:srgbClr val="000000"/>
                          </a:solidFill>
                          <a:effectLst/>
                          <a:latin typeface="Arial Narrow" pitchFamily="34" charset="0"/>
                          <a:cs typeface="Times New Roman" pitchFamily="18" charset="0"/>
                        </a:rPr>
                        <a:t>Razón</a:t>
                      </a:r>
                      <a:br>
                        <a:rPr kumimoji="0" lang="es-ES_tradnl" sz="1900" b="1" i="0" u="none" strike="noStrike" cap="none" normalizeH="0" baseline="0">
                          <a:ln>
                            <a:noFill/>
                          </a:ln>
                          <a:solidFill>
                            <a:srgbClr val="000000"/>
                          </a:solidFill>
                          <a:effectLst/>
                          <a:latin typeface="Arial Narrow" pitchFamily="34" charset="0"/>
                          <a:cs typeface="Times New Roman" pitchFamily="18" charset="0"/>
                        </a:rPr>
                      </a:br>
                      <a:r>
                        <a:rPr kumimoji="0" lang="es-ES_tradnl" sz="1900" b="1" i="0" u="none" strike="noStrike" cap="none" normalizeH="0" baseline="0">
                          <a:ln>
                            <a:noFill/>
                          </a:ln>
                          <a:solidFill>
                            <a:srgbClr val="000000"/>
                          </a:solidFill>
                          <a:effectLst/>
                          <a:latin typeface="Arial Narrow" pitchFamily="34" charset="0"/>
                          <a:cs typeface="Times New Roman" pitchFamily="18" charset="0"/>
                        </a:rPr>
                        <a:t>(Prueba/</a:t>
                      </a:r>
                      <a:br>
                        <a:rPr kumimoji="0" lang="es-ES_tradnl" sz="1900" b="1" i="0" u="none" strike="noStrike" cap="none" normalizeH="0" baseline="0">
                          <a:ln>
                            <a:noFill/>
                          </a:ln>
                          <a:solidFill>
                            <a:srgbClr val="000000"/>
                          </a:solidFill>
                          <a:effectLst/>
                          <a:latin typeface="Arial Narrow" pitchFamily="34" charset="0"/>
                          <a:cs typeface="Times New Roman" pitchFamily="18" charset="0"/>
                        </a:rPr>
                      </a:br>
                      <a:r>
                        <a:rPr kumimoji="0" lang="es-ES_tradnl" sz="1900" b="1" i="0" u="none" strike="noStrike" cap="none" normalizeH="0" baseline="0">
                          <a:ln>
                            <a:noFill/>
                          </a:ln>
                          <a:solidFill>
                            <a:srgbClr val="000000"/>
                          </a:solidFill>
                          <a:effectLst/>
                          <a:latin typeface="Arial Narrow" pitchFamily="34" charset="0"/>
                          <a:cs typeface="Times New Roman" pitchFamily="18" charset="0"/>
                        </a:rPr>
                        <a:t>Referencia)</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_tradnl" sz="1900" b="1" i="0" u="none" strike="noStrike" cap="none" normalizeH="0" baseline="0">
                          <a:ln>
                            <a:noFill/>
                          </a:ln>
                          <a:solidFill>
                            <a:srgbClr val="000000"/>
                          </a:solidFill>
                          <a:effectLst/>
                          <a:latin typeface="Arial Narrow" pitchFamily="34" charset="0"/>
                          <a:cs typeface="Times New Roman" pitchFamily="18" charset="0"/>
                        </a:rPr>
                        <a:t>IC 90%</a:t>
                      </a:r>
                      <a:br>
                        <a:rPr kumimoji="0" lang="es-ES" sz="1900" b="0" i="0" u="none" strike="noStrike" cap="none" normalizeH="0" baseline="0">
                          <a:ln>
                            <a:noFill/>
                          </a:ln>
                          <a:solidFill>
                            <a:schemeClr val="tx1"/>
                          </a:solidFill>
                          <a:effectLst/>
                          <a:latin typeface="Arial Narrow" pitchFamily="34" charset="0"/>
                          <a:cs typeface="Times New Roman" pitchFamily="18" charset="0"/>
                        </a:rPr>
                      </a:br>
                      <a:r>
                        <a:rPr kumimoji="0" lang="es-ES_tradnl" sz="1900" b="1" i="0" u="none" strike="noStrike" cap="none" normalizeH="0" baseline="0">
                          <a:ln>
                            <a:noFill/>
                          </a:ln>
                          <a:solidFill>
                            <a:srgbClr val="000000"/>
                          </a:solidFill>
                          <a:effectLst/>
                          <a:latin typeface="Arial Narrow" pitchFamily="34" charset="0"/>
                          <a:cs typeface="Times New Roman" pitchFamily="18" charset="0"/>
                        </a:rPr>
                        <a:t>Westlake</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3538">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rgbClr val="000000"/>
                          </a:solidFill>
                          <a:effectLst/>
                          <a:latin typeface="Arial Narrow" pitchFamily="34" charset="0"/>
                          <a:cs typeface="Times New Roman" pitchFamily="18" charset="0"/>
                        </a:rPr>
                        <a:t>N</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rgbClr val="000000"/>
                          </a:solidFill>
                          <a:effectLst/>
                          <a:latin typeface="Arial Narrow" pitchFamily="34" charset="0"/>
                          <a:cs typeface="Times New Roman" pitchFamily="18" charset="0"/>
                        </a:rPr>
                        <a:t>6</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rgbClr val="000000"/>
                          </a:solidFill>
                          <a:effectLst/>
                          <a:latin typeface="Arial Narrow" pitchFamily="34" charset="0"/>
                          <a:cs typeface="Times New Roman" pitchFamily="18" charset="0"/>
                        </a:rPr>
                        <a:t>6</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425450">
                <a:tc gridSpan="6">
                  <a:txBody>
                    <a:bodyPr/>
                    <a:lstStyle/>
                    <a:p>
                      <a:pPr marL="0" marR="0" lvl="0" indent="114300" algn="l"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rgbClr val="000000"/>
                          </a:solidFill>
                          <a:effectLst/>
                          <a:latin typeface="Arial Narrow" pitchFamily="34" charset="0"/>
                          <a:cs typeface="Times New Roman" pitchFamily="18" charset="0"/>
                        </a:rPr>
                        <a:t>β</a:t>
                      </a:r>
                      <a:r>
                        <a:rPr kumimoji="0" lang="es-ES" sz="1900" b="1" i="0" u="none" strike="noStrike" cap="none" normalizeH="0" baseline="-25000">
                          <a:ln>
                            <a:noFill/>
                          </a:ln>
                          <a:solidFill>
                            <a:srgbClr val="000000"/>
                          </a:solidFill>
                          <a:effectLst/>
                          <a:latin typeface="Arial Narrow" pitchFamily="34" charset="0"/>
                          <a:cs typeface="Times New Roman" pitchFamily="18" charset="0"/>
                        </a:rPr>
                        <a:t>2 </a:t>
                      </a:r>
                      <a:r>
                        <a:rPr kumimoji="0" lang="es-ES" sz="1900" b="1" i="0" u="none" strike="noStrike" cap="none" normalizeH="0" baseline="0">
                          <a:ln>
                            <a:noFill/>
                          </a:ln>
                          <a:solidFill>
                            <a:srgbClr val="000000"/>
                          </a:solidFill>
                          <a:effectLst/>
                          <a:latin typeface="Arial Narrow" pitchFamily="34" charset="0"/>
                          <a:cs typeface="Times New Roman" pitchFamily="18" charset="0"/>
                        </a:rPr>
                        <a:t>microglobulina</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2"/>
                  </a:ext>
                </a:extLst>
              </a:tr>
              <a:tr h="42545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chemeClr val="tx1"/>
                          </a:solidFill>
                          <a:effectLst/>
                          <a:latin typeface="Arial Narrow" pitchFamily="34" charset="0"/>
                          <a:cs typeface="Times New Roman" pitchFamily="18" charset="0"/>
                        </a:rPr>
                        <a:t>T(Rmáx) (h)</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36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0,64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1,13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0,67 – 1,94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chemeClr val="tx1"/>
                          </a:solidFill>
                          <a:effectLst/>
                          <a:latin typeface="Arial Narrow" pitchFamily="34" charset="0"/>
                          <a:cs typeface="Times New Roman" pitchFamily="18" charset="0"/>
                        </a:rPr>
                        <a:t>Rmáx (µg/mL)</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1,06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0,99 – 1,13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chemeClr val="tx1"/>
                          </a:solidFill>
                          <a:effectLst/>
                          <a:latin typeface="Arial Narrow" pitchFamily="34" charset="0"/>
                          <a:cs typeface="Times New Roman" pitchFamily="18" charset="0"/>
                        </a:rPr>
                        <a:t>t</a:t>
                      </a:r>
                      <a:r>
                        <a:rPr kumimoji="0" lang="es-ES" sz="1900" b="1" i="0" u="none" strike="noStrike" cap="none" normalizeH="0" baseline="-25000">
                          <a:ln>
                            <a:noFill/>
                          </a:ln>
                          <a:solidFill>
                            <a:schemeClr val="tx1"/>
                          </a:solidFill>
                          <a:effectLst/>
                          <a:latin typeface="Arial Narrow" pitchFamily="34" charset="0"/>
                          <a:cs typeface="Times New Roman" pitchFamily="18" charset="0"/>
                        </a:rPr>
                        <a:t>1/2 </a:t>
                      </a:r>
                      <a:r>
                        <a:rPr kumimoji="0" lang="es-ES" sz="1900" b="1" i="0" u="none" strike="noStrike" cap="none" normalizeH="0" baseline="0">
                          <a:ln>
                            <a:noFill/>
                          </a:ln>
                          <a:solidFill>
                            <a:schemeClr val="tx1"/>
                          </a:solidFill>
                          <a:effectLst/>
                          <a:latin typeface="Arial Narrow" pitchFamily="34" charset="0"/>
                          <a:cs typeface="Times New Roman" pitchFamily="18" charset="0"/>
                        </a:rPr>
                        <a:t>efecto (h)</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38,7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42,5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0,69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1,10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0,68 – 1,83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45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chemeClr val="tx1"/>
                          </a:solidFill>
                          <a:effectLst/>
                          <a:latin typeface="Arial Narrow" pitchFamily="34" charset="0"/>
                          <a:cs typeface="Times New Roman" pitchFamily="18" charset="0"/>
                        </a:rPr>
                        <a:t>AUEC (µg*h/mL)</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187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209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0,36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1,12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0,89 – 1,42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45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chemeClr val="tx1"/>
                          </a:solidFill>
                          <a:effectLst/>
                          <a:latin typeface="Arial Narrow" pitchFamily="34" charset="0"/>
                          <a:cs typeface="Times New Roman" pitchFamily="18" charset="0"/>
                        </a:rPr>
                        <a:t>MET (h)</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84,4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87,6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0,81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1,04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0,76 – 1,42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gridSpan="6">
                  <a:txBody>
                    <a:bodyPr/>
                    <a:lstStyle/>
                    <a:p>
                      <a:pPr marL="0" marR="0" lvl="0" indent="114300" algn="l"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rgbClr val="000000"/>
                          </a:solidFill>
                          <a:effectLst/>
                          <a:latin typeface="Arial Narrow" pitchFamily="34" charset="0"/>
                          <a:cs typeface="Times New Roman" pitchFamily="18" charset="0"/>
                        </a:rPr>
                        <a:t>2’5’ oligoadenilato sintetasa (isoforma 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8"/>
                  </a:ext>
                </a:extLst>
              </a:tr>
              <a:tr h="42545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chemeClr val="tx1"/>
                          </a:solidFill>
                          <a:effectLst/>
                          <a:latin typeface="Arial Narrow" pitchFamily="34" charset="0"/>
                          <a:cs typeface="Times New Roman" pitchFamily="18" charset="0"/>
                        </a:rPr>
                        <a:t>T(Rmáx) (h)</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0,68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1,11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 0,67 – 1,88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545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chemeClr val="tx1"/>
                          </a:solidFill>
                          <a:effectLst/>
                          <a:latin typeface="Arial Narrow" pitchFamily="34" charset="0"/>
                          <a:cs typeface="Times New Roman" pitchFamily="18" charset="0"/>
                        </a:rPr>
                        <a:t>Rmáx (ng/mL)</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470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456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0,97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 0,82 – 1,09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545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chemeClr val="tx1"/>
                          </a:solidFill>
                          <a:effectLst/>
                          <a:latin typeface="Arial Narrow" pitchFamily="34" charset="0"/>
                          <a:cs typeface="Times New Roman" pitchFamily="18" charset="0"/>
                        </a:rPr>
                        <a:t>AUEC</a:t>
                      </a:r>
                      <a:r>
                        <a:rPr kumimoji="0" lang="es-ES" sz="1900" b="1" i="0" u="none" strike="noStrike" cap="none" normalizeH="0" baseline="-25000">
                          <a:ln>
                            <a:noFill/>
                          </a:ln>
                          <a:solidFill>
                            <a:schemeClr val="tx1"/>
                          </a:solidFill>
                          <a:effectLst/>
                          <a:latin typeface="Arial Narrow" pitchFamily="34" charset="0"/>
                          <a:cs typeface="Times New Roman" pitchFamily="18" charset="0"/>
                        </a:rPr>
                        <a:t>192</a:t>
                      </a:r>
                      <a:r>
                        <a:rPr kumimoji="0" lang="es-ES" sz="1900" b="1" i="0" u="none" strike="noStrike" cap="none" normalizeH="0" baseline="0">
                          <a:ln>
                            <a:noFill/>
                          </a:ln>
                          <a:solidFill>
                            <a:schemeClr val="tx1"/>
                          </a:solidFill>
                          <a:effectLst/>
                          <a:latin typeface="Arial Narrow" pitchFamily="34" charset="0"/>
                          <a:cs typeface="Times New Roman" pitchFamily="18" charset="0"/>
                        </a:rPr>
                        <a:t> (µg*h/mL)</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30,7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32,6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1,06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 0,83 – 1,74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2545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1" i="0" u="none" strike="noStrike" cap="none" normalizeH="0" baseline="0">
                          <a:ln>
                            <a:noFill/>
                          </a:ln>
                          <a:solidFill>
                            <a:schemeClr val="tx1"/>
                          </a:solidFill>
                          <a:effectLst/>
                          <a:latin typeface="Arial Narrow" pitchFamily="34" charset="0"/>
                          <a:cs typeface="Times New Roman" pitchFamily="18" charset="0"/>
                        </a:rPr>
                        <a:t>MET</a:t>
                      </a:r>
                      <a:r>
                        <a:rPr kumimoji="0" lang="es-ES" sz="1900" b="1" i="0" u="none" strike="noStrike" cap="none" normalizeH="0" baseline="-25000">
                          <a:ln>
                            <a:noFill/>
                          </a:ln>
                          <a:solidFill>
                            <a:schemeClr val="tx1"/>
                          </a:solidFill>
                          <a:effectLst/>
                          <a:latin typeface="Arial Narrow" pitchFamily="34" charset="0"/>
                          <a:cs typeface="Times New Roman" pitchFamily="18" charset="0"/>
                        </a:rPr>
                        <a:t>192</a:t>
                      </a:r>
                      <a:r>
                        <a:rPr kumimoji="0" lang="es-ES" sz="1900" b="1" i="0" u="none" strike="noStrike" cap="none" normalizeH="0" baseline="0">
                          <a:ln>
                            <a:noFill/>
                          </a:ln>
                          <a:solidFill>
                            <a:schemeClr val="tx1"/>
                          </a:solidFill>
                          <a:effectLst/>
                          <a:latin typeface="Arial Narrow" pitchFamily="34" charset="0"/>
                          <a:cs typeface="Times New Roman" pitchFamily="18" charset="0"/>
                        </a:rPr>
                        <a:t> (h)</a:t>
                      </a:r>
                      <a:endParaRPr kumimoji="0" lang="es-ES" sz="19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66,2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73,0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0,27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1,10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900" b="0" i="0" u="none" strike="noStrike" cap="none" normalizeH="0" baseline="0">
                          <a:ln>
                            <a:noFill/>
                          </a:ln>
                          <a:solidFill>
                            <a:schemeClr val="tx1"/>
                          </a:solidFill>
                          <a:effectLst/>
                          <a:latin typeface="Arial Narrow" pitchFamily="34" charset="0"/>
                          <a:cs typeface="Times New Roman" pitchFamily="18" charset="0"/>
                        </a:rPr>
                        <a:t> 0,94 – 1,30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30822" name="8 Rectángulo"/>
          <p:cNvSpPr>
            <a:spLocks noChangeArrowheads="1"/>
          </p:cNvSpPr>
          <p:nvPr/>
        </p:nvSpPr>
        <p:spPr bwMode="auto">
          <a:xfrm>
            <a:off x="277813" y="74613"/>
            <a:ext cx="8713787" cy="706437"/>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SOFIA: </a:t>
            </a:r>
            <a:r>
              <a:rPr lang="es-ES" b="1">
                <a:latin typeface="Calibri" pitchFamily="34" charset="0"/>
              </a:rPr>
              <a:t>Parámetros farmacodinámicos calculados a partir de los incrementos de β</a:t>
            </a:r>
            <a:r>
              <a:rPr lang="es-ES" b="1" baseline="-25000">
                <a:latin typeface="Calibri" pitchFamily="34" charset="0"/>
              </a:rPr>
              <a:t>2</a:t>
            </a:r>
            <a:r>
              <a:rPr lang="es-ES" b="1">
                <a:latin typeface="Calibri" pitchFamily="34" charset="0"/>
              </a:rPr>
              <a:t>M y 2’-5’ OAS1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Rectángulo"/>
          <p:cNvSpPr>
            <a:spLocks noChangeArrowheads="1"/>
          </p:cNvSpPr>
          <p:nvPr/>
        </p:nvSpPr>
        <p:spPr bwMode="auto">
          <a:xfrm>
            <a:off x="304800" y="152400"/>
            <a:ext cx="7178675" cy="430213"/>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SOFIA: </a:t>
            </a:r>
            <a:r>
              <a:rPr lang="es-ES" b="1">
                <a:latin typeface="Calibri" pitchFamily="34" charset="0"/>
              </a:rPr>
              <a:t>Niveles séricos promedio de ambos Interferones</a:t>
            </a:r>
            <a:endParaRPr lang="es-ES" sz="2200" b="1">
              <a:latin typeface="Calibri" pitchFamily="34" charset="0"/>
            </a:endParaRPr>
          </a:p>
        </p:txBody>
      </p:sp>
      <p:sp>
        <p:nvSpPr>
          <p:cNvPr id="3174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pSp>
        <p:nvGrpSpPr>
          <p:cNvPr id="31749" name="5 Grupo"/>
          <p:cNvGrpSpPr>
            <a:grpSpLocks/>
          </p:cNvGrpSpPr>
          <p:nvPr/>
        </p:nvGrpSpPr>
        <p:grpSpPr bwMode="auto">
          <a:xfrm>
            <a:off x="304800" y="838200"/>
            <a:ext cx="8610600" cy="5562600"/>
            <a:chOff x="313537" y="504838"/>
            <a:chExt cx="8444235" cy="5444591"/>
          </a:xfrm>
        </p:grpSpPr>
        <p:pic>
          <p:nvPicPr>
            <p:cNvPr id="31750" name="Picture 2"/>
            <p:cNvPicPr>
              <a:picLocks noChangeAspect="1" noChangeArrowheads="1"/>
            </p:cNvPicPr>
            <p:nvPr/>
          </p:nvPicPr>
          <p:blipFill>
            <a:blip r:embed="rId2"/>
            <a:srcRect/>
            <a:stretch>
              <a:fillRect/>
            </a:stretch>
          </p:blipFill>
          <p:spPr bwMode="auto">
            <a:xfrm>
              <a:off x="313537" y="504838"/>
              <a:ext cx="4629150" cy="2676525"/>
            </a:xfrm>
            <a:prstGeom prst="rect">
              <a:avLst/>
            </a:prstGeom>
            <a:noFill/>
            <a:ln w="9525">
              <a:noFill/>
              <a:miter lim="800000"/>
              <a:headEnd/>
              <a:tailEnd/>
            </a:ln>
          </p:spPr>
        </p:pic>
        <p:pic>
          <p:nvPicPr>
            <p:cNvPr id="31751" name="Picture 5"/>
            <p:cNvPicPr>
              <a:picLocks noChangeAspect="1" noChangeArrowheads="1"/>
            </p:cNvPicPr>
            <p:nvPr/>
          </p:nvPicPr>
          <p:blipFill>
            <a:blip r:embed="rId3"/>
            <a:srcRect/>
            <a:stretch>
              <a:fillRect/>
            </a:stretch>
          </p:blipFill>
          <p:spPr bwMode="auto">
            <a:xfrm>
              <a:off x="347197" y="3272904"/>
              <a:ext cx="4629150" cy="2676525"/>
            </a:xfrm>
            <a:prstGeom prst="rect">
              <a:avLst/>
            </a:prstGeom>
            <a:noFill/>
            <a:ln w="9525">
              <a:noFill/>
              <a:miter lim="800000"/>
              <a:headEnd/>
              <a:tailEnd/>
            </a:ln>
          </p:spPr>
        </p:pic>
        <p:pic>
          <p:nvPicPr>
            <p:cNvPr id="31752" name="Picture 6"/>
            <p:cNvPicPr>
              <a:picLocks noChangeAspect="1" noChangeArrowheads="1"/>
            </p:cNvPicPr>
            <p:nvPr/>
          </p:nvPicPr>
          <p:blipFill>
            <a:blip r:embed="rId4"/>
            <a:srcRect/>
            <a:stretch>
              <a:fillRect/>
            </a:stretch>
          </p:blipFill>
          <p:spPr bwMode="auto">
            <a:xfrm>
              <a:off x="4976347" y="709625"/>
              <a:ext cx="3781425" cy="4943475"/>
            </a:xfrm>
            <a:prstGeom prst="rect">
              <a:avLst/>
            </a:prstGeom>
            <a:noFill/>
            <a:ln w="9525">
              <a:noFill/>
              <a:miter lim="800000"/>
              <a:headEnd/>
              <a:tailEnd/>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4 Rectángulo"/>
          <p:cNvSpPr>
            <a:spLocks noChangeArrowheads="1"/>
          </p:cNvSpPr>
          <p:nvPr/>
        </p:nvSpPr>
        <p:spPr bwMode="auto">
          <a:xfrm>
            <a:off x="277813" y="74613"/>
            <a:ext cx="2084387" cy="4302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SOFIA</a:t>
            </a:r>
          </a:p>
        </p:txBody>
      </p:sp>
      <p:sp>
        <p:nvSpPr>
          <p:cNvPr id="3277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32773" name="Picture 49"/>
          <p:cNvPicPr>
            <a:picLocks noChangeAspect="1" noChangeArrowheads="1"/>
          </p:cNvPicPr>
          <p:nvPr/>
        </p:nvPicPr>
        <p:blipFill>
          <a:blip r:embed="rId2"/>
          <a:srcRect/>
          <a:stretch>
            <a:fillRect/>
          </a:stretch>
        </p:blipFill>
        <p:spPr bwMode="auto">
          <a:xfrm>
            <a:off x="0" y="596900"/>
            <a:ext cx="4876800" cy="6243638"/>
          </a:xfrm>
          <a:prstGeom prst="rect">
            <a:avLst/>
          </a:prstGeom>
          <a:noFill/>
          <a:ln w="9525">
            <a:noFill/>
            <a:miter lim="800000"/>
            <a:headEnd/>
            <a:tailEnd/>
          </a:ln>
        </p:spPr>
      </p:pic>
      <p:sp>
        <p:nvSpPr>
          <p:cNvPr id="8" name="7 Rectángulo"/>
          <p:cNvSpPr>
            <a:spLocks noChangeArrowheads="1"/>
          </p:cNvSpPr>
          <p:nvPr/>
        </p:nvSpPr>
        <p:spPr bwMode="auto">
          <a:xfrm>
            <a:off x="4724400" y="514350"/>
            <a:ext cx="4141788" cy="646113"/>
          </a:xfrm>
          <a:prstGeom prst="rect">
            <a:avLst/>
          </a:prstGeom>
          <a:noFill/>
          <a:ln w="9525">
            <a:noFill/>
            <a:miter lim="800000"/>
            <a:headEnd/>
            <a:tailEnd/>
          </a:ln>
        </p:spPr>
        <p:txBody>
          <a:bodyPr>
            <a:spAutoFit/>
          </a:bodyPr>
          <a:lstStyle/>
          <a:p>
            <a:r>
              <a:rPr lang="es-ES" b="1">
                <a:latin typeface="Calibri" pitchFamily="34" charset="0"/>
              </a:rPr>
              <a:t>Parámetros farmacodinámicos estimados mediante modelación indirecta</a:t>
            </a:r>
            <a:endParaRPr lang="es-ES">
              <a:latin typeface="Calibri" pitchFamily="34" charset="0"/>
            </a:endParaRPr>
          </a:p>
        </p:txBody>
      </p:sp>
      <p:graphicFrame>
        <p:nvGraphicFramePr>
          <p:cNvPr id="9" name="8 Tabla"/>
          <p:cNvGraphicFramePr>
            <a:graphicFrameLocks noGrp="1"/>
          </p:cNvGraphicFramePr>
          <p:nvPr/>
        </p:nvGraphicFramePr>
        <p:xfrm>
          <a:off x="4832350" y="1160463"/>
          <a:ext cx="4141694" cy="2309178"/>
        </p:xfrm>
        <a:graphic>
          <a:graphicData uri="http://schemas.openxmlformats.org/drawingml/2006/table">
            <a:tbl>
              <a:tblPr/>
              <a:tblGrid>
                <a:gridCol w="990600">
                  <a:extLst>
                    <a:ext uri="{9D8B030D-6E8A-4147-A177-3AD203B41FA5}">
                      <a16:colId xmlns:a16="http://schemas.microsoft.com/office/drawing/2014/main" val="20000"/>
                    </a:ext>
                  </a:extLst>
                </a:gridCol>
                <a:gridCol w="1111623">
                  <a:extLst>
                    <a:ext uri="{9D8B030D-6E8A-4147-A177-3AD203B41FA5}">
                      <a16:colId xmlns:a16="http://schemas.microsoft.com/office/drawing/2014/main" val="20001"/>
                    </a:ext>
                  </a:extLst>
                </a:gridCol>
                <a:gridCol w="1174377">
                  <a:extLst>
                    <a:ext uri="{9D8B030D-6E8A-4147-A177-3AD203B41FA5}">
                      <a16:colId xmlns:a16="http://schemas.microsoft.com/office/drawing/2014/main" val="20002"/>
                    </a:ext>
                  </a:extLst>
                </a:gridCol>
                <a:gridCol w="865094">
                  <a:extLst>
                    <a:ext uri="{9D8B030D-6E8A-4147-A177-3AD203B41FA5}">
                      <a16:colId xmlns:a16="http://schemas.microsoft.com/office/drawing/2014/main" val="20003"/>
                    </a:ext>
                  </a:extLst>
                </a:gridCol>
              </a:tblGrid>
              <a:tr h="450878">
                <a:tc>
                  <a:txBody>
                    <a:bodyPr/>
                    <a:lstStyle/>
                    <a:p>
                      <a:pPr algn="ctr">
                        <a:spcBef>
                          <a:spcPts val="600"/>
                        </a:spcBef>
                        <a:spcAft>
                          <a:spcPts val="600"/>
                        </a:spcAft>
                      </a:pPr>
                      <a:r>
                        <a:rPr lang="es-ES" sz="1600" b="1" dirty="0">
                          <a:latin typeface="Arial Narrow" pitchFamily="34" charset="0"/>
                          <a:ea typeface="Times New Roman"/>
                          <a:cs typeface="Times New Roman"/>
                        </a:rPr>
                        <a:t>Parámetro</a:t>
                      </a:r>
                      <a:endParaRPr lang="es-ES" sz="1600" dirty="0">
                        <a:latin typeface="Arial Narrow" pitchFamily="34" charset="0"/>
                        <a:ea typeface="Times New Roman"/>
                        <a:cs typeface="Times New Roman"/>
                      </a:endParaRPr>
                    </a:p>
                  </a:txBody>
                  <a:tcPr marL="56271" marR="5627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s-ES" sz="1600" b="1" dirty="0">
                          <a:latin typeface="Arial Narrow" pitchFamily="34" charset="0"/>
                          <a:ea typeface="Times New Roman"/>
                          <a:cs typeface="Times New Roman"/>
                        </a:rPr>
                        <a:t>Formulación</a:t>
                      </a:r>
                      <a:endParaRPr lang="es-ES" sz="1600" dirty="0">
                        <a:latin typeface="Arial Narrow" pitchFamily="34" charset="0"/>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s-ES" sz="1600" b="1" dirty="0">
                          <a:latin typeface="Arial Narrow" pitchFamily="34" charset="0"/>
                          <a:ea typeface="Times New Roman"/>
                          <a:cs typeface="Times New Roman"/>
                        </a:rPr>
                        <a:t>Media </a:t>
                      </a:r>
                      <a:r>
                        <a:rPr lang="es-ES" sz="1600" dirty="0">
                          <a:solidFill>
                            <a:srgbClr val="000000"/>
                          </a:solidFill>
                          <a:latin typeface="Arial Narrow" pitchFamily="34" charset="0"/>
                          <a:ea typeface="Times New Roman"/>
                          <a:cs typeface="Times New Roman"/>
                          <a:sym typeface="Symbol"/>
                        </a:rPr>
                        <a:t> </a:t>
                      </a:r>
                      <a:r>
                        <a:rPr lang="es-ES" sz="1600" b="1" dirty="0">
                          <a:solidFill>
                            <a:srgbClr val="000000"/>
                          </a:solidFill>
                          <a:latin typeface="Arial Narrow" pitchFamily="34" charset="0"/>
                          <a:ea typeface="Times New Roman"/>
                          <a:cs typeface="Times New Roman"/>
                          <a:sym typeface="Symbol"/>
                        </a:rPr>
                        <a:t>DS</a:t>
                      </a:r>
                      <a:endParaRPr lang="es-ES" sz="1600" b="1" dirty="0">
                        <a:latin typeface="Arial Narrow" pitchFamily="34" charset="0"/>
                        <a:ea typeface="Times New Roman"/>
                        <a:cs typeface="Times New Roman"/>
                      </a:endParaRPr>
                    </a:p>
                  </a:txBody>
                  <a:tcPr marL="56271" marR="5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s-ES" sz="1600" b="1" kern="1200" dirty="0">
                          <a:solidFill>
                            <a:schemeClr val="tx1"/>
                          </a:solidFill>
                          <a:latin typeface="Arial Narrow" pitchFamily="34" charset="0"/>
                          <a:ea typeface="Times New Roman"/>
                          <a:cs typeface="Times New Roman"/>
                        </a:rPr>
                        <a:t>p</a:t>
                      </a:r>
                      <a:br>
                        <a:rPr lang="es-ES" sz="1600" b="1" kern="1200" dirty="0">
                          <a:solidFill>
                            <a:schemeClr val="tx1"/>
                          </a:solidFill>
                          <a:latin typeface="Arial Narrow" pitchFamily="34" charset="0"/>
                          <a:ea typeface="Times New Roman"/>
                          <a:cs typeface="Times New Roman"/>
                        </a:rPr>
                      </a:br>
                      <a:r>
                        <a:rPr lang="es-ES" sz="1400" b="1" kern="1200" dirty="0">
                          <a:solidFill>
                            <a:schemeClr val="tx1"/>
                          </a:solidFill>
                          <a:latin typeface="Arial Narrow" pitchFamily="34" charset="0"/>
                          <a:ea typeface="Times New Roman"/>
                          <a:cs typeface="Times New Roman"/>
                        </a:rPr>
                        <a:t>(t pareada)</a:t>
                      </a:r>
                    </a:p>
                  </a:txBody>
                  <a:tcPr marL="56271" marR="5627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08663">
                <a:tc rowSpan="2">
                  <a:txBody>
                    <a:bodyPr/>
                    <a:lstStyle/>
                    <a:p>
                      <a:pPr algn="ctr">
                        <a:spcBef>
                          <a:spcPts val="500"/>
                        </a:spcBef>
                        <a:spcAft>
                          <a:spcPts val="500"/>
                        </a:spcAft>
                      </a:pPr>
                      <a:r>
                        <a:rPr lang="es-ES" sz="1600" b="1" dirty="0" err="1">
                          <a:effectLst/>
                          <a:latin typeface="Arial Narrow"/>
                          <a:ea typeface="Times New Roman"/>
                        </a:rPr>
                        <a:t>Emáx</a:t>
                      </a:r>
                      <a:r>
                        <a:rPr lang="es-ES" sz="1600" b="1" dirty="0">
                          <a:effectLst/>
                          <a:latin typeface="Arial Narrow"/>
                          <a:ea typeface="Times New Roman"/>
                        </a:rPr>
                        <a:t> (</a:t>
                      </a:r>
                      <a:r>
                        <a:rPr lang="es-ES" sz="1600" b="1" dirty="0" err="1">
                          <a:effectLst/>
                          <a:latin typeface="Arial Narrow"/>
                          <a:ea typeface="Times New Roman"/>
                        </a:rPr>
                        <a:t>ng</a:t>
                      </a:r>
                      <a:r>
                        <a:rPr lang="es-ES" sz="1600" b="1" dirty="0">
                          <a:effectLst/>
                          <a:latin typeface="Arial Narrow"/>
                          <a:ea typeface="Times New Roman"/>
                        </a:rPr>
                        <a:t>/</a:t>
                      </a:r>
                      <a:r>
                        <a:rPr lang="es-ES" sz="1600" b="1" dirty="0" err="1">
                          <a:effectLst/>
                          <a:latin typeface="Arial Narrow"/>
                          <a:ea typeface="Times New Roman"/>
                        </a:rPr>
                        <a:t>mL</a:t>
                      </a:r>
                      <a:r>
                        <a:rPr lang="es-ES" sz="1600" b="1" dirty="0">
                          <a:effectLst/>
                          <a:latin typeface="Arial Narrow"/>
                          <a:ea typeface="Times New Roman"/>
                        </a:rPr>
                        <a:t>)</a:t>
                      </a:r>
                      <a:endParaRPr lang="es-ES"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s-ES" sz="1400" dirty="0">
                          <a:effectLst/>
                          <a:latin typeface="Arial Narrow"/>
                          <a:ea typeface="Times New Roman"/>
                        </a:rPr>
                        <a:t>CIGB-128</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500"/>
                        </a:spcAft>
                      </a:pPr>
                      <a:r>
                        <a:rPr lang="es-ES" sz="1600" dirty="0">
                          <a:solidFill>
                            <a:srgbClr val="000000"/>
                          </a:solidFill>
                          <a:effectLst/>
                          <a:latin typeface="Arial Narrow"/>
                          <a:ea typeface="Times New Roman"/>
                        </a:rPr>
                        <a:t>11,7 </a:t>
                      </a:r>
                      <a:r>
                        <a:rPr lang="es-ES" sz="1600" dirty="0">
                          <a:solidFill>
                            <a:srgbClr val="000000"/>
                          </a:solidFill>
                          <a:effectLst/>
                          <a:latin typeface="Arial Narrow"/>
                          <a:ea typeface="Times New Roman"/>
                          <a:sym typeface="Symbol"/>
                        </a:rPr>
                        <a:t></a:t>
                      </a:r>
                      <a:r>
                        <a:rPr lang="es-ES" sz="1600" dirty="0">
                          <a:solidFill>
                            <a:srgbClr val="000000"/>
                          </a:solidFill>
                          <a:effectLst/>
                          <a:latin typeface="Arial Narrow"/>
                          <a:ea typeface="Times New Roman"/>
                        </a:rPr>
                        <a:t> 3,9</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500"/>
                        </a:spcBef>
                        <a:spcAft>
                          <a:spcPts val="500"/>
                        </a:spcAft>
                      </a:pPr>
                      <a:r>
                        <a:rPr lang="en-US" sz="1600" dirty="0">
                          <a:effectLst/>
                          <a:latin typeface="Arial Narrow"/>
                          <a:ea typeface="Times New Roman"/>
                        </a:rPr>
                        <a:t>0,98</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8663">
                <a:tc vMerge="1">
                  <a:txBody>
                    <a:bodyPr/>
                    <a:lstStyle/>
                    <a:p>
                      <a:endParaRPr lang="es-ES"/>
                    </a:p>
                  </a:txBody>
                  <a:tcPr/>
                </a:tc>
                <a:tc>
                  <a:txBody>
                    <a:bodyPr/>
                    <a:lstStyle/>
                    <a:p>
                      <a:pPr algn="ctr">
                        <a:spcBef>
                          <a:spcPts val="500"/>
                        </a:spcBef>
                        <a:spcAft>
                          <a:spcPts val="500"/>
                        </a:spcAft>
                      </a:pPr>
                      <a:r>
                        <a:rPr lang="en-US" sz="1400" dirty="0">
                          <a:effectLst/>
                          <a:latin typeface="Arial Narrow"/>
                          <a:ea typeface="Times New Roman"/>
                        </a:rPr>
                        <a:t>CIGB-128-A</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n-US" sz="1600" dirty="0">
                          <a:solidFill>
                            <a:srgbClr val="000000"/>
                          </a:solidFill>
                          <a:effectLst/>
                          <a:latin typeface="Arial Narrow"/>
                          <a:ea typeface="Times New Roman"/>
                        </a:rPr>
                        <a:t>11,7 </a:t>
                      </a:r>
                      <a:r>
                        <a:rPr lang="es-ES" sz="1600" dirty="0">
                          <a:solidFill>
                            <a:srgbClr val="000000"/>
                          </a:solidFill>
                          <a:effectLst/>
                          <a:latin typeface="Arial Narrow"/>
                          <a:ea typeface="Times New Roman"/>
                          <a:sym typeface="Symbol"/>
                        </a:rPr>
                        <a:t></a:t>
                      </a:r>
                      <a:r>
                        <a:rPr lang="en-US" sz="1600" dirty="0">
                          <a:solidFill>
                            <a:srgbClr val="000000"/>
                          </a:solidFill>
                          <a:effectLst/>
                          <a:latin typeface="Arial Narrow"/>
                          <a:ea typeface="Times New Roman"/>
                        </a:rPr>
                        <a:t> 5,2</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8663">
                <a:tc rowSpan="2">
                  <a:txBody>
                    <a:bodyPr/>
                    <a:lstStyle/>
                    <a:p>
                      <a:pPr algn="ctr">
                        <a:spcBef>
                          <a:spcPts val="500"/>
                        </a:spcBef>
                        <a:spcAft>
                          <a:spcPts val="500"/>
                        </a:spcAft>
                      </a:pPr>
                      <a:r>
                        <a:rPr lang="en-US" sz="1600" b="1" dirty="0">
                          <a:effectLst/>
                          <a:latin typeface="Arial Narrow"/>
                          <a:ea typeface="Times New Roman"/>
                        </a:rPr>
                        <a:t>kin (h</a:t>
                      </a:r>
                      <a:r>
                        <a:rPr lang="en-US" sz="1600" b="1" baseline="30000" dirty="0">
                          <a:effectLst/>
                          <a:latin typeface="Arial Narrow"/>
                          <a:ea typeface="Times New Roman"/>
                        </a:rPr>
                        <a:t>-1</a:t>
                      </a:r>
                      <a:r>
                        <a:rPr lang="en-US" sz="1600" b="1" dirty="0">
                          <a:effectLst/>
                          <a:latin typeface="Arial Narrow"/>
                          <a:ea typeface="Times New Roman"/>
                        </a:rPr>
                        <a:t>)</a:t>
                      </a:r>
                      <a:endParaRPr lang="es-ES"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s-ES" sz="1400" dirty="0">
                          <a:effectLst/>
                          <a:latin typeface="Arial Narrow"/>
                          <a:ea typeface="Times New Roman"/>
                        </a:rPr>
                        <a:t>CIGB-128</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500"/>
                        </a:spcAft>
                      </a:pPr>
                      <a:r>
                        <a:rPr lang="en-US" sz="1600" dirty="0">
                          <a:solidFill>
                            <a:srgbClr val="000000"/>
                          </a:solidFill>
                          <a:effectLst/>
                          <a:latin typeface="Arial Narrow"/>
                          <a:ea typeface="Times New Roman"/>
                        </a:rPr>
                        <a:t>0,01 </a:t>
                      </a:r>
                      <a:r>
                        <a:rPr lang="es-ES" sz="1600" dirty="0">
                          <a:solidFill>
                            <a:srgbClr val="000000"/>
                          </a:solidFill>
                          <a:effectLst/>
                          <a:latin typeface="Arial Narrow"/>
                          <a:ea typeface="Times New Roman"/>
                          <a:sym typeface="Symbol"/>
                        </a:rPr>
                        <a:t></a:t>
                      </a:r>
                      <a:r>
                        <a:rPr lang="en-US" sz="1600" dirty="0">
                          <a:solidFill>
                            <a:srgbClr val="000000"/>
                          </a:solidFill>
                          <a:effectLst/>
                          <a:latin typeface="Arial Narrow"/>
                          <a:ea typeface="Times New Roman"/>
                        </a:rPr>
                        <a:t> 0,00</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500"/>
                        </a:spcBef>
                        <a:spcAft>
                          <a:spcPts val="500"/>
                        </a:spcAft>
                      </a:pPr>
                      <a:r>
                        <a:rPr lang="en-US" sz="1600" dirty="0">
                          <a:effectLst/>
                          <a:latin typeface="Arial Narrow"/>
                          <a:ea typeface="Times New Roman"/>
                        </a:rPr>
                        <a:t>0,90</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8663">
                <a:tc vMerge="1">
                  <a:txBody>
                    <a:bodyPr/>
                    <a:lstStyle/>
                    <a:p>
                      <a:endParaRPr lang="es-ES"/>
                    </a:p>
                  </a:txBody>
                  <a:tcPr/>
                </a:tc>
                <a:tc>
                  <a:txBody>
                    <a:bodyPr/>
                    <a:lstStyle/>
                    <a:p>
                      <a:pPr algn="ctr">
                        <a:spcBef>
                          <a:spcPts val="500"/>
                        </a:spcBef>
                        <a:spcAft>
                          <a:spcPts val="500"/>
                        </a:spcAft>
                      </a:pPr>
                      <a:r>
                        <a:rPr lang="en-US" sz="1400" dirty="0">
                          <a:effectLst/>
                          <a:latin typeface="Arial Narrow"/>
                          <a:ea typeface="Times New Roman"/>
                        </a:rPr>
                        <a:t>CIGB-128-A</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n-US" sz="1600" dirty="0">
                          <a:solidFill>
                            <a:srgbClr val="000000"/>
                          </a:solidFill>
                          <a:effectLst/>
                          <a:latin typeface="Arial Narrow"/>
                          <a:ea typeface="Times New Roman"/>
                        </a:rPr>
                        <a:t>0,01 </a:t>
                      </a:r>
                      <a:r>
                        <a:rPr lang="es-ES" sz="1600" dirty="0">
                          <a:solidFill>
                            <a:srgbClr val="000000"/>
                          </a:solidFill>
                          <a:effectLst/>
                          <a:latin typeface="Arial Narrow"/>
                          <a:ea typeface="Times New Roman"/>
                          <a:sym typeface="Symbol"/>
                        </a:rPr>
                        <a:t></a:t>
                      </a:r>
                      <a:r>
                        <a:rPr lang="en-US" sz="1600" dirty="0">
                          <a:solidFill>
                            <a:srgbClr val="000000"/>
                          </a:solidFill>
                          <a:effectLst/>
                          <a:latin typeface="Arial Narrow"/>
                          <a:ea typeface="Times New Roman"/>
                        </a:rPr>
                        <a:t> 0,00</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8663">
                <a:tc rowSpan="2">
                  <a:txBody>
                    <a:bodyPr/>
                    <a:lstStyle/>
                    <a:p>
                      <a:pPr algn="ctr">
                        <a:spcBef>
                          <a:spcPts val="500"/>
                        </a:spcBef>
                        <a:spcAft>
                          <a:spcPts val="500"/>
                        </a:spcAft>
                      </a:pPr>
                      <a:r>
                        <a:rPr lang="en-US" sz="1600" b="1" dirty="0" err="1">
                          <a:effectLst/>
                          <a:latin typeface="Arial Narrow"/>
                          <a:ea typeface="Times New Roman"/>
                        </a:rPr>
                        <a:t>kout</a:t>
                      </a:r>
                      <a:r>
                        <a:rPr lang="en-US" sz="1600" b="1" dirty="0">
                          <a:effectLst/>
                          <a:latin typeface="Arial Narrow"/>
                          <a:ea typeface="Times New Roman"/>
                        </a:rPr>
                        <a:t> (h</a:t>
                      </a:r>
                      <a:r>
                        <a:rPr lang="en-US" sz="1600" b="1" baseline="30000" dirty="0">
                          <a:effectLst/>
                          <a:latin typeface="Arial Narrow"/>
                          <a:ea typeface="Times New Roman"/>
                        </a:rPr>
                        <a:t>-1</a:t>
                      </a:r>
                      <a:r>
                        <a:rPr lang="en-US" sz="1600" b="1" dirty="0">
                          <a:effectLst/>
                          <a:latin typeface="Arial Narrow"/>
                          <a:ea typeface="Times New Roman"/>
                        </a:rPr>
                        <a:t>)</a:t>
                      </a:r>
                      <a:endParaRPr lang="es-ES"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s-ES" sz="1400" dirty="0">
                          <a:effectLst/>
                          <a:latin typeface="Arial Narrow"/>
                          <a:ea typeface="Times New Roman"/>
                        </a:rPr>
                        <a:t>CIGB-128</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500"/>
                        </a:spcAft>
                      </a:pPr>
                      <a:r>
                        <a:rPr lang="es-ES" sz="1600" dirty="0">
                          <a:solidFill>
                            <a:srgbClr val="000000"/>
                          </a:solidFill>
                          <a:effectLst/>
                          <a:latin typeface="Arial Narrow"/>
                          <a:ea typeface="Times New Roman"/>
                        </a:rPr>
                        <a:t>0,004 </a:t>
                      </a:r>
                      <a:r>
                        <a:rPr lang="es-ES" sz="1600" dirty="0">
                          <a:solidFill>
                            <a:srgbClr val="000000"/>
                          </a:solidFill>
                          <a:effectLst/>
                          <a:latin typeface="Arial Narrow"/>
                          <a:ea typeface="Times New Roman"/>
                          <a:sym typeface="Symbol"/>
                        </a:rPr>
                        <a:t></a:t>
                      </a:r>
                      <a:r>
                        <a:rPr lang="es-ES" sz="1600" dirty="0">
                          <a:solidFill>
                            <a:srgbClr val="000000"/>
                          </a:solidFill>
                          <a:effectLst/>
                          <a:latin typeface="Arial Narrow"/>
                          <a:ea typeface="Times New Roman"/>
                        </a:rPr>
                        <a:t> 0,00</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500"/>
                        </a:spcBef>
                        <a:spcAft>
                          <a:spcPts val="500"/>
                        </a:spcAft>
                      </a:pPr>
                      <a:r>
                        <a:rPr lang="en-US" sz="1600" dirty="0">
                          <a:effectLst/>
                          <a:latin typeface="Arial Narrow"/>
                          <a:ea typeface="Times New Roman"/>
                        </a:rPr>
                        <a:t>0,54</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8663">
                <a:tc vMerge="1">
                  <a:txBody>
                    <a:bodyPr/>
                    <a:lstStyle/>
                    <a:p>
                      <a:endParaRPr lang="es-ES"/>
                    </a:p>
                  </a:txBody>
                  <a:tcPr/>
                </a:tc>
                <a:tc>
                  <a:txBody>
                    <a:bodyPr/>
                    <a:lstStyle/>
                    <a:p>
                      <a:pPr algn="ctr">
                        <a:spcBef>
                          <a:spcPts val="500"/>
                        </a:spcBef>
                        <a:spcAft>
                          <a:spcPts val="500"/>
                        </a:spcAft>
                      </a:pPr>
                      <a:r>
                        <a:rPr lang="en-US" sz="1400" dirty="0">
                          <a:effectLst/>
                          <a:latin typeface="Arial Narrow"/>
                          <a:ea typeface="Times New Roman"/>
                        </a:rPr>
                        <a:t>CIGB-128-A</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s-ES" sz="1600" dirty="0">
                          <a:solidFill>
                            <a:srgbClr val="000000"/>
                          </a:solidFill>
                          <a:effectLst/>
                          <a:latin typeface="Arial Narrow"/>
                          <a:ea typeface="Times New Roman"/>
                        </a:rPr>
                        <a:t>0,005 </a:t>
                      </a:r>
                      <a:r>
                        <a:rPr lang="es-ES" sz="1600" dirty="0">
                          <a:solidFill>
                            <a:srgbClr val="000000"/>
                          </a:solidFill>
                          <a:effectLst/>
                          <a:latin typeface="Arial Narrow"/>
                          <a:ea typeface="Times New Roman"/>
                          <a:sym typeface="Symbol"/>
                        </a:rPr>
                        <a:t></a:t>
                      </a:r>
                      <a:r>
                        <a:rPr lang="es-ES" sz="1600" dirty="0">
                          <a:solidFill>
                            <a:srgbClr val="000000"/>
                          </a:solidFill>
                          <a:effectLst/>
                          <a:latin typeface="Arial Narrow"/>
                          <a:ea typeface="Times New Roman"/>
                        </a:rPr>
                        <a:t> 0,00</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2812" name="22 CuadroTexto"/>
          <p:cNvSpPr txBox="1">
            <a:spLocks noChangeArrowheads="1"/>
          </p:cNvSpPr>
          <p:nvPr/>
        </p:nvSpPr>
        <p:spPr bwMode="auto">
          <a:xfrm>
            <a:off x="3733800" y="971550"/>
            <a:ext cx="381000" cy="369888"/>
          </a:xfrm>
          <a:prstGeom prst="rect">
            <a:avLst/>
          </a:prstGeom>
          <a:solidFill>
            <a:schemeClr val="bg1"/>
          </a:solidFill>
          <a:ln w="9525">
            <a:noFill/>
            <a:miter lim="800000"/>
            <a:headEnd/>
            <a:tailEnd/>
          </a:ln>
        </p:spPr>
        <p:txBody>
          <a:bodyPr>
            <a:spAutoFit/>
          </a:bodyPr>
          <a:lstStyle/>
          <a:p>
            <a:endParaRPr lang="es-ES">
              <a:latin typeface="Calibri" pitchFamily="34" charset="0"/>
            </a:endParaRPr>
          </a:p>
        </p:txBody>
      </p:sp>
      <p:sp>
        <p:nvSpPr>
          <p:cNvPr id="32813" name="28 CuadroTexto"/>
          <p:cNvSpPr txBox="1">
            <a:spLocks noChangeArrowheads="1"/>
          </p:cNvSpPr>
          <p:nvPr/>
        </p:nvSpPr>
        <p:spPr bwMode="auto">
          <a:xfrm>
            <a:off x="3886200" y="1604963"/>
            <a:ext cx="381000" cy="368300"/>
          </a:xfrm>
          <a:prstGeom prst="rect">
            <a:avLst/>
          </a:prstGeom>
          <a:solidFill>
            <a:schemeClr val="bg1"/>
          </a:solidFill>
          <a:ln w="9525">
            <a:noFill/>
            <a:miter lim="800000"/>
            <a:headEnd/>
            <a:tailEnd/>
          </a:ln>
        </p:spPr>
        <p:txBody>
          <a:bodyPr>
            <a:spAutoFit/>
          </a:bodyPr>
          <a:lstStyle/>
          <a:p>
            <a:endParaRPr lang="es-ES">
              <a:latin typeface="Calibri" pitchFamily="34" charset="0"/>
            </a:endParaRPr>
          </a:p>
        </p:txBody>
      </p:sp>
      <p:sp>
        <p:nvSpPr>
          <p:cNvPr id="32814" name="29 CuadroTexto"/>
          <p:cNvSpPr txBox="1">
            <a:spLocks noChangeArrowheads="1"/>
          </p:cNvSpPr>
          <p:nvPr/>
        </p:nvSpPr>
        <p:spPr bwMode="auto">
          <a:xfrm>
            <a:off x="3690938" y="4113213"/>
            <a:ext cx="381000" cy="369887"/>
          </a:xfrm>
          <a:prstGeom prst="rect">
            <a:avLst/>
          </a:prstGeom>
          <a:solidFill>
            <a:schemeClr val="bg1"/>
          </a:solidFill>
          <a:ln w="9525">
            <a:noFill/>
            <a:miter lim="800000"/>
            <a:headEnd/>
            <a:tailEnd/>
          </a:ln>
        </p:spPr>
        <p:txBody>
          <a:bodyPr>
            <a:spAutoFit/>
          </a:bodyPr>
          <a:lstStyle/>
          <a:p>
            <a:endParaRPr lang="es-ES">
              <a:latin typeface="Calibri" pitchFamily="34" charset="0"/>
            </a:endParaRPr>
          </a:p>
        </p:txBody>
      </p:sp>
      <p:graphicFrame>
        <p:nvGraphicFramePr>
          <p:cNvPr id="33" name="32 Tabla"/>
          <p:cNvGraphicFramePr>
            <a:graphicFrameLocks noGrp="1"/>
          </p:cNvGraphicFramePr>
          <p:nvPr/>
        </p:nvGraphicFramePr>
        <p:xfrm>
          <a:off x="4849813" y="4113213"/>
          <a:ext cx="4141694" cy="1851978"/>
        </p:xfrm>
        <a:graphic>
          <a:graphicData uri="http://schemas.openxmlformats.org/drawingml/2006/table">
            <a:tbl>
              <a:tblPr/>
              <a:tblGrid>
                <a:gridCol w="990600">
                  <a:extLst>
                    <a:ext uri="{9D8B030D-6E8A-4147-A177-3AD203B41FA5}">
                      <a16:colId xmlns:a16="http://schemas.microsoft.com/office/drawing/2014/main" val="20000"/>
                    </a:ext>
                  </a:extLst>
                </a:gridCol>
                <a:gridCol w="1093694">
                  <a:extLst>
                    <a:ext uri="{9D8B030D-6E8A-4147-A177-3AD203B41FA5}">
                      <a16:colId xmlns:a16="http://schemas.microsoft.com/office/drawing/2014/main" val="20001"/>
                    </a:ext>
                  </a:extLst>
                </a:gridCol>
                <a:gridCol w="1192306">
                  <a:extLst>
                    <a:ext uri="{9D8B030D-6E8A-4147-A177-3AD203B41FA5}">
                      <a16:colId xmlns:a16="http://schemas.microsoft.com/office/drawing/2014/main" val="20002"/>
                    </a:ext>
                  </a:extLst>
                </a:gridCol>
                <a:gridCol w="865094">
                  <a:extLst>
                    <a:ext uri="{9D8B030D-6E8A-4147-A177-3AD203B41FA5}">
                      <a16:colId xmlns:a16="http://schemas.microsoft.com/office/drawing/2014/main" val="20003"/>
                    </a:ext>
                  </a:extLst>
                </a:gridCol>
              </a:tblGrid>
              <a:tr h="308663">
                <a:tc rowSpan="2">
                  <a:txBody>
                    <a:bodyPr/>
                    <a:lstStyle/>
                    <a:p>
                      <a:pPr algn="ctr">
                        <a:spcBef>
                          <a:spcPts val="500"/>
                        </a:spcBef>
                        <a:spcAft>
                          <a:spcPts val="500"/>
                        </a:spcAft>
                      </a:pPr>
                      <a:r>
                        <a:rPr lang="es-ES" sz="1600" b="1" dirty="0" err="1">
                          <a:effectLst/>
                          <a:latin typeface="Arial Narrow" pitchFamily="34" charset="0"/>
                          <a:ea typeface="Times New Roman"/>
                        </a:rPr>
                        <a:t>Emáx</a:t>
                      </a:r>
                      <a:r>
                        <a:rPr lang="es-ES" sz="1600" b="1" dirty="0">
                          <a:effectLst/>
                          <a:latin typeface="Arial Narrow" pitchFamily="34" charset="0"/>
                          <a:ea typeface="Times New Roman"/>
                        </a:rPr>
                        <a:t> (</a:t>
                      </a:r>
                      <a:r>
                        <a:rPr lang="es-ES" sz="1600" b="1" kern="1200" dirty="0">
                          <a:solidFill>
                            <a:schemeClr val="tx1"/>
                          </a:solidFill>
                          <a:effectLst/>
                          <a:latin typeface="Arial Narrow" pitchFamily="34" charset="0"/>
                          <a:ea typeface="+mn-ea"/>
                          <a:cs typeface="+mn-cs"/>
                        </a:rPr>
                        <a:t>µ</a:t>
                      </a:r>
                      <a:r>
                        <a:rPr lang="es-ES" sz="1600" b="1" dirty="0">
                          <a:effectLst/>
                          <a:latin typeface="Arial Narrow" pitchFamily="34" charset="0"/>
                          <a:ea typeface="Times New Roman"/>
                        </a:rPr>
                        <a:t>g/</a:t>
                      </a:r>
                      <a:r>
                        <a:rPr lang="es-ES" sz="1600" b="1" dirty="0" err="1">
                          <a:effectLst/>
                          <a:latin typeface="Arial Narrow" pitchFamily="34" charset="0"/>
                          <a:ea typeface="Times New Roman"/>
                        </a:rPr>
                        <a:t>mL</a:t>
                      </a:r>
                      <a:r>
                        <a:rPr lang="es-ES" sz="1600" b="1" dirty="0">
                          <a:effectLst/>
                          <a:latin typeface="Arial Narrow" pitchFamily="34" charset="0"/>
                          <a:ea typeface="Times New Roman"/>
                        </a:rPr>
                        <a:t>)</a:t>
                      </a:r>
                      <a:endParaRPr lang="es-ES" sz="1600" dirty="0">
                        <a:effectLst/>
                        <a:latin typeface="Arial Narrow"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s-ES" sz="1400" dirty="0">
                          <a:effectLst/>
                          <a:latin typeface="Arial Narrow"/>
                          <a:ea typeface="Times New Roman"/>
                        </a:rPr>
                        <a:t>CIGB-128</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500"/>
                        </a:spcAft>
                      </a:pPr>
                      <a:r>
                        <a:rPr lang="en-US" sz="1600" dirty="0">
                          <a:solidFill>
                            <a:srgbClr val="000000"/>
                          </a:solidFill>
                          <a:effectLst/>
                          <a:latin typeface="Arial Narrow"/>
                          <a:ea typeface="Times New Roman"/>
                        </a:rPr>
                        <a:t>1,0 </a:t>
                      </a:r>
                      <a:r>
                        <a:rPr lang="es-ES" sz="1600" dirty="0">
                          <a:solidFill>
                            <a:srgbClr val="000000"/>
                          </a:solidFill>
                          <a:effectLst/>
                          <a:latin typeface="Arial Narrow"/>
                          <a:ea typeface="Times New Roman"/>
                          <a:sym typeface="Symbol"/>
                        </a:rPr>
                        <a:t></a:t>
                      </a:r>
                      <a:r>
                        <a:rPr lang="en-US" sz="1600" dirty="0">
                          <a:solidFill>
                            <a:srgbClr val="000000"/>
                          </a:solidFill>
                          <a:effectLst/>
                          <a:latin typeface="Arial Narrow"/>
                          <a:ea typeface="Times New Roman"/>
                        </a:rPr>
                        <a:t> 0,3</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500"/>
                        </a:spcBef>
                        <a:spcAft>
                          <a:spcPts val="500"/>
                        </a:spcAft>
                      </a:pPr>
                      <a:r>
                        <a:rPr lang="es-ES" sz="1600" dirty="0">
                          <a:effectLst/>
                          <a:latin typeface="Arial Narrow"/>
                          <a:ea typeface="Times New Roman"/>
                        </a:rPr>
                        <a:t>0,34</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663">
                <a:tc vMerge="1">
                  <a:txBody>
                    <a:bodyPr/>
                    <a:lstStyle/>
                    <a:p>
                      <a:endParaRPr lang="es-ES"/>
                    </a:p>
                  </a:txBody>
                  <a:tcPr/>
                </a:tc>
                <a:tc>
                  <a:txBody>
                    <a:bodyPr/>
                    <a:lstStyle/>
                    <a:p>
                      <a:pPr algn="ctr">
                        <a:spcBef>
                          <a:spcPts val="500"/>
                        </a:spcBef>
                        <a:spcAft>
                          <a:spcPts val="500"/>
                        </a:spcAft>
                      </a:pPr>
                      <a:r>
                        <a:rPr lang="en-US" sz="1400" dirty="0">
                          <a:effectLst/>
                          <a:latin typeface="Arial Narrow" pitchFamily="34" charset="0"/>
                          <a:ea typeface="Times New Roman"/>
                        </a:rPr>
                        <a:t>CIGB-128-A</a:t>
                      </a:r>
                      <a:endParaRPr lang="es-ES" sz="1400" dirty="0">
                        <a:effectLst/>
                        <a:latin typeface="Arial Narrow" pitchFamily="34"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s-ES" sz="1600" dirty="0">
                          <a:solidFill>
                            <a:srgbClr val="000000"/>
                          </a:solidFill>
                          <a:effectLst/>
                          <a:latin typeface="Arial Narrow"/>
                          <a:ea typeface="Times New Roman"/>
                        </a:rPr>
                        <a:t>1,1 </a:t>
                      </a:r>
                      <a:r>
                        <a:rPr lang="es-ES" sz="1600" dirty="0">
                          <a:solidFill>
                            <a:srgbClr val="000000"/>
                          </a:solidFill>
                          <a:effectLst/>
                          <a:latin typeface="Arial Narrow"/>
                          <a:ea typeface="Times New Roman"/>
                          <a:sym typeface="Symbol"/>
                        </a:rPr>
                        <a:t></a:t>
                      </a:r>
                      <a:r>
                        <a:rPr lang="es-ES" sz="1600" dirty="0">
                          <a:solidFill>
                            <a:srgbClr val="000000"/>
                          </a:solidFill>
                          <a:effectLst/>
                          <a:latin typeface="Arial Narrow"/>
                          <a:ea typeface="Times New Roman"/>
                        </a:rPr>
                        <a:t> 0,3</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8663">
                <a:tc rowSpan="2">
                  <a:txBody>
                    <a:bodyPr/>
                    <a:lstStyle/>
                    <a:p>
                      <a:pPr algn="ctr">
                        <a:spcBef>
                          <a:spcPts val="500"/>
                        </a:spcBef>
                        <a:spcAft>
                          <a:spcPts val="500"/>
                        </a:spcAft>
                      </a:pPr>
                      <a:r>
                        <a:rPr lang="en-US" sz="1600" b="1" dirty="0">
                          <a:effectLst/>
                          <a:latin typeface="Arial Narrow"/>
                          <a:ea typeface="Times New Roman"/>
                        </a:rPr>
                        <a:t>kin (h</a:t>
                      </a:r>
                      <a:r>
                        <a:rPr lang="en-US" sz="1600" b="1" baseline="30000" dirty="0">
                          <a:effectLst/>
                          <a:latin typeface="Arial Narrow"/>
                          <a:ea typeface="Times New Roman"/>
                        </a:rPr>
                        <a:t>-1</a:t>
                      </a:r>
                      <a:r>
                        <a:rPr lang="en-US" sz="1600" b="1" dirty="0">
                          <a:effectLst/>
                          <a:latin typeface="Arial Narrow"/>
                          <a:ea typeface="Times New Roman"/>
                        </a:rPr>
                        <a:t>)</a:t>
                      </a:r>
                      <a:endParaRPr lang="es-ES"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s-ES" sz="1400" dirty="0">
                          <a:effectLst/>
                          <a:latin typeface="Arial Narrow"/>
                          <a:ea typeface="Times New Roman"/>
                        </a:rPr>
                        <a:t>CIGB-128</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500"/>
                        </a:spcAft>
                      </a:pPr>
                      <a:r>
                        <a:rPr lang="es-ES" sz="1600" dirty="0">
                          <a:solidFill>
                            <a:srgbClr val="000000"/>
                          </a:solidFill>
                          <a:effectLst/>
                          <a:latin typeface="Arial Narrow"/>
                          <a:ea typeface="Times New Roman"/>
                        </a:rPr>
                        <a:t>0,03 </a:t>
                      </a:r>
                      <a:r>
                        <a:rPr lang="es-ES" sz="1600" dirty="0">
                          <a:solidFill>
                            <a:srgbClr val="000000"/>
                          </a:solidFill>
                          <a:effectLst/>
                          <a:latin typeface="Arial Narrow"/>
                          <a:ea typeface="Times New Roman"/>
                          <a:sym typeface="Symbol"/>
                        </a:rPr>
                        <a:t></a:t>
                      </a:r>
                      <a:r>
                        <a:rPr lang="es-ES" sz="1600" dirty="0">
                          <a:solidFill>
                            <a:srgbClr val="000000"/>
                          </a:solidFill>
                          <a:effectLst/>
                          <a:latin typeface="Arial Narrow"/>
                          <a:ea typeface="Times New Roman"/>
                        </a:rPr>
                        <a:t> 0,01</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500"/>
                        </a:spcBef>
                        <a:spcAft>
                          <a:spcPts val="500"/>
                        </a:spcAft>
                      </a:pPr>
                      <a:r>
                        <a:rPr lang="es-ES" sz="1600" dirty="0">
                          <a:effectLst/>
                          <a:latin typeface="Arial Narrow"/>
                          <a:ea typeface="Times New Roman"/>
                        </a:rPr>
                        <a:t>0,33</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8663">
                <a:tc vMerge="1">
                  <a:txBody>
                    <a:bodyPr/>
                    <a:lstStyle/>
                    <a:p>
                      <a:endParaRPr lang="es-ES"/>
                    </a:p>
                  </a:txBody>
                  <a:tcPr/>
                </a:tc>
                <a:tc>
                  <a:txBody>
                    <a:bodyPr/>
                    <a:lstStyle/>
                    <a:p>
                      <a:pPr algn="ctr">
                        <a:spcBef>
                          <a:spcPts val="500"/>
                        </a:spcBef>
                        <a:spcAft>
                          <a:spcPts val="500"/>
                        </a:spcAft>
                      </a:pPr>
                      <a:r>
                        <a:rPr lang="en-US" sz="1400" dirty="0">
                          <a:effectLst/>
                          <a:latin typeface="Arial Narrow"/>
                          <a:ea typeface="Times New Roman"/>
                        </a:rPr>
                        <a:t>CIGB-128-A</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s-ES" sz="1600" dirty="0">
                          <a:solidFill>
                            <a:srgbClr val="000000"/>
                          </a:solidFill>
                          <a:effectLst/>
                          <a:latin typeface="Arial Narrow"/>
                          <a:ea typeface="Times New Roman"/>
                        </a:rPr>
                        <a:t>0,02 </a:t>
                      </a:r>
                      <a:r>
                        <a:rPr lang="es-ES" sz="1600" dirty="0">
                          <a:solidFill>
                            <a:srgbClr val="000000"/>
                          </a:solidFill>
                          <a:effectLst/>
                          <a:latin typeface="Arial Narrow"/>
                          <a:ea typeface="Times New Roman"/>
                          <a:sym typeface="Symbol"/>
                        </a:rPr>
                        <a:t></a:t>
                      </a:r>
                      <a:r>
                        <a:rPr lang="es-ES" sz="1600" dirty="0">
                          <a:solidFill>
                            <a:srgbClr val="000000"/>
                          </a:solidFill>
                          <a:effectLst/>
                          <a:latin typeface="Arial Narrow"/>
                          <a:ea typeface="Times New Roman"/>
                        </a:rPr>
                        <a:t> 0,01</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8663">
                <a:tc rowSpan="2">
                  <a:txBody>
                    <a:bodyPr/>
                    <a:lstStyle/>
                    <a:p>
                      <a:pPr algn="ctr">
                        <a:spcBef>
                          <a:spcPts val="500"/>
                        </a:spcBef>
                        <a:spcAft>
                          <a:spcPts val="500"/>
                        </a:spcAft>
                      </a:pPr>
                      <a:r>
                        <a:rPr lang="en-US" sz="1600" b="1" dirty="0" err="1">
                          <a:effectLst/>
                          <a:latin typeface="Arial Narrow"/>
                          <a:ea typeface="Times New Roman"/>
                        </a:rPr>
                        <a:t>kout</a:t>
                      </a:r>
                      <a:r>
                        <a:rPr lang="en-US" sz="1600" b="1" dirty="0">
                          <a:effectLst/>
                          <a:latin typeface="Arial Narrow"/>
                          <a:ea typeface="Times New Roman"/>
                        </a:rPr>
                        <a:t> (h</a:t>
                      </a:r>
                      <a:r>
                        <a:rPr lang="en-US" sz="1600" b="1" baseline="30000" dirty="0">
                          <a:effectLst/>
                          <a:latin typeface="Arial Narrow"/>
                          <a:ea typeface="Times New Roman"/>
                        </a:rPr>
                        <a:t>-1</a:t>
                      </a:r>
                      <a:r>
                        <a:rPr lang="en-US" sz="1600" b="1" dirty="0">
                          <a:effectLst/>
                          <a:latin typeface="Arial Narrow"/>
                          <a:ea typeface="Times New Roman"/>
                        </a:rPr>
                        <a:t>)</a:t>
                      </a:r>
                      <a:endParaRPr lang="es-ES"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s-ES" sz="1400" dirty="0">
                          <a:effectLst/>
                          <a:latin typeface="Arial Narrow"/>
                          <a:ea typeface="Times New Roman"/>
                        </a:rPr>
                        <a:t>CIGB-128</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500"/>
                        </a:spcAft>
                      </a:pPr>
                      <a:r>
                        <a:rPr lang="es-ES" sz="1600" dirty="0">
                          <a:solidFill>
                            <a:srgbClr val="000000"/>
                          </a:solidFill>
                          <a:effectLst/>
                          <a:latin typeface="Arial Narrow"/>
                          <a:ea typeface="Times New Roman"/>
                        </a:rPr>
                        <a:t>0,02 </a:t>
                      </a:r>
                      <a:r>
                        <a:rPr lang="es-ES" sz="1600" dirty="0">
                          <a:solidFill>
                            <a:srgbClr val="000000"/>
                          </a:solidFill>
                          <a:effectLst/>
                          <a:latin typeface="Arial Narrow"/>
                          <a:ea typeface="Times New Roman"/>
                          <a:sym typeface="Symbol"/>
                        </a:rPr>
                        <a:t></a:t>
                      </a:r>
                      <a:r>
                        <a:rPr lang="es-ES" sz="1600" dirty="0">
                          <a:solidFill>
                            <a:srgbClr val="000000"/>
                          </a:solidFill>
                          <a:effectLst/>
                          <a:latin typeface="Arial Narrow"/>
                          <a:ea typeface="Times New Roman"/>
                        </a:rPr>
                        <a:t> 0,01</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500"/>
                        </a:spcBef>
                        <a:spcAft>
                          <a:spcPts val="500"/>
                        </a:spcAft>
                      </a:pPr>
                      <a:r>
                        <a:rPr lang="es-ES" sz="1600" dirty="0">
                          <a:effectLst/>
                          <a:latin typeface="Arial Narrow"/>
                          <a:ea typeface="Times New Roman"/>
                        </a:rPr>
                        <a:t>0,35</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8663">
                <a:tc vMerge="1">
                  <a:txBody>
                    <a:bodyPr/>
                    <a:lstStyle/>
                    <a:p>
                      <a:endParaRPr lang="es-ES"/>
                    </a:p>
                  </a:txBody>
                  <a:tcPr/>
                </a:tc>
                <a:tc>
                  <a:txBody>
                    <a:bodyPr/>
                    <a:lstStyle/>
                    <a:p>
                      <a:pPr algn="ctr">
                        <a:spcBef>
                          <a:spcPts val="500"/>
                        </a:spcBef>
                        <a:spcAft>
                          <a:spcPts val="500"/>
                        </a:spcAft>
                      </a:pPr>
                      <a:r>
                        <a:rPr lang="en-US" sz="1400" dirty="0">
                          <a:effectLst/>
                          <a:latin typeface="Arial Narrow"/>
                          <a:ea typeface="Times New Roman"/>
                        </a:rPr>
                        <a:t>CIGB-128-A</a:t>
                      </a:r>
                      <a:endParaRPr lang="es-E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500"/>
                        </a:spcBef>
                        <a:spcAft>
                          <a:spcPts val="500"/>
                        </a:spcAft>
                      </a:pPr>
                      <a:r>
                        <a:rPr lang="es-ES" sz="1600" dirty="0">
                          <a:solidFill>
                            <a:srgbClr val="000000"/>
                          </a:solidFill>
                          <a:effectLst/>
                          <a:latin typeface="Arial Narrow"/>
                          <a:ea typeface="Times New Roman"/>
                        </a:rPr>
                        <a:t>0,01 </a:t>
                      </a:r>
                      <a:r>
                        <a:rPr lang="es-ES" sz="1600" dirty="0">
                          <a:solidFill>
                            <a:srgbClr val="000000"/>
                          </a:solidFill>
                          <a:effectLst/>
                          <a:latin typeface="Arial Narrow"/>
                          <a:ea typeface="Times New Roman"/>
                          <a:sym typeface="Symbol"/>
                        </a:rPr>
                        <a:t></a:t>
                      </a:r>
                      <a:r>
                        <a:rPr lang="es-ES" sz="1600" dirty="0">
                          <a:solidFill>
                            <a:srgbClr val="000000"/>
                          </a:solidFill>
                          <a:effectLst/>
                          <a:latin typeface="Arial Narrow"/>
                          <a:ea typeface="Times New Roman"/>
                        </a:rPr>
                        <a:t> 0,00</a:t>
                      </a:r>
                      <a:endParaRPr lang="es-E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aphicFrame>
        <p:nvGraphicFramePr>
          <p:cNvPr id="7" name="6 Tabla"/>
          <p:cNvGraphicFramePr>
            <a:graphicFrameLocks noGrp="1"/>
          </p:cNvGraphicFramePr>
          <p:nvPr/>
        </p:nvGraphicFramePr>
        <p:xfrm>
          <a:off x="381000" y="609600"/>
          <a:ext cx="8458200" cy="2708384"/>
        </p:xfrm>
        <a:graphic>
          <a:graphicData uri="http://schemas.openxmlformats.org/drawingml/2006/table">
            <a:tbl>
              <a:tblPr/>
              <a:tblGrid>
                <a:gridCol w="1524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531313">
                <a:tc>
                  <a:txBody>
                    <a:bodyPr/>
                    <a:lstStyle/>
                    <a:p>
                      <a:pPr algn="ctr">
                        <a:lnSpc>
                          <a:spcPct val="100000"/>
                        </a:lnSpc>
                        <a:spcBef>
                          <a:spcPts val="600"/>
                        </a:spcBef>
                        <a:spcAft>
                          <a:spcPts val="600"/>
                        </a:spcAft>
                      </a:pPr>
                      <a:r>
                        <a:rPr lang="es-ES" sz="1600" b="1" dirty="0">
                          <a:effectLst/>
                          <a:latin typeface="Arial Narrow" pitchFamily="34" charset="0"/>
                          <a:ea typeface="Times New Roman"/>
                        </a:rPr>
                        <a:t>EA</a:t>
                      </a:r>
                      <a:endParaRPr lang="es-ES" sz="1600" dirty="0">
                        <a:effectLst/>
                        <a:latin typeface="Arial Narrow" pitchFamily="34" charset="0"/>
                        <a:ea typeface="Times New Roman"/>
                      </a:endParaRPr>
                    </a:p>
                  </a:txBody>
                  <a:tcPr marL="9735" marR="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600"/>
                        </a:spcBef>
                        <a:spcAft>
                          <a:spcPts val="600"/>
                        </a:spcAft>
                        <a:buClrTx/>
                        <a:buSzTx/>
                        <a:buFontTx/>
                        <a:buNone/>
                        <a:tabLst/>
                        <a:defRPr/>
                      </a:pPr>
                      <a:r>
                        <a:rPr lang="es-ES" sz="1600" b="1" kern="1200" dirty="0">
                          <a:solidFill>
                            <a:schemeClr val="tx1"/>
                          </a:solidFill>
                          <a:effectLst/>
                          <a:latin typeface="Arial Narrow" pitchFamily="34" charset="0"/>
                          <a:ea typeface="Times New Roman"/>
                          <a:cs typeface="+mn-cs"/>
                        </a:rPr>
                        <a:t>CIGB-128 </a:t>
                      </a:r>
                      <a:r>
                        <a:rPr lang="es-ES" sz="1600" b="1" dirty="0">
                          <a:effectLst/>
                          <a:latin typeface="Arial Narrow" pitchFamily="34" charset="0"/>
                          <a:ea typeface="Times New Roman"/>
                        </a:rPr>
                        <a:t>(N=10)</a:t>
                      </a:r>
                      <a:endParaRPr lang="es-ES" sz="1600" b="1" kern="1200" dirty="0">
                        <a:solidFill>
                          <a:schemeClr val="tx1"/>
                        </a:solidFill>
                        <a:effectLst/>
                        <a:latin typeface="Arial Narrow" pitchFamily="34" charset="0"/>
                        <a:ea typeface="Times New Roman"/>
                        <a:cs typeface="+mn-cs"/>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600"/>
                        </a:spcBef>
                        <a:spcAft>
                          <a:spcPts val="600"/>
                        </a:spcAft>
                        <a:buClrTx/>
                        <a:buSzTx/>
                        <a:buFontTx/>
                        <a:buNone/>
                        <a:tabLst/>
                        <a:defRPr/>
                      </a:pPr>
                      <a:r>
                        <a:rPr lang="es-ES" sz="1600" b="1" kern="1200" dirty="0">
                          <a:solidFill>
                            <a:schemeClr val="tx1"/>
                          </a:solidFill>
                          <a:effectLst/>
                          <a:latin typeface="Arial Narrow" pitchFamily="34" charset="0"/>
                          <a:ea typeface="Times New Roman"/>
                          <a:cs typeface="+mn-cs"/>
                        </a:rPr>
                        <a:t>CIGB-128-A </a:t>
                      </a:r>
                      <a:r>
                        <a:rPr lang="es-ES" sz="1600" b="1" dirty="0">
                          <a:effectLst/>
                          <a:latin typeface="Arial Narrow" pitchFamily="34" charset="0"/>
                          <a:ea typeface="Times New Roman"/>
                        </a:rPr>
                        <a:t>(N=9)</a:t>
                      </a:r>
                      <a:endParaRPr lang="es-ES" sz="1600" b="1" kern="1200" dirty="0">
                        <a:solidFill>
                          <a:schemeClr val="tx1"/>
                        </a:solidFill>
                        <a:effectLst/>
                        <a:latin typeface="Arial Narrow" pitchFamily="34" charset="0"/>
                        <a:ea typeface="Times New Roman"/>
                        <a:cs typeface="+mn-cs"/>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endParaRPr lang="es-ES" sz="1600" dirty="0">
                        <a:effectLst/>
                        <a:latin typeface="Arial Narrow" pitchFamily="34" charset="0"/>
                        <a:ea typeface="Times New Roman"/>
                      </a:endParaRPr>
                    </a:p>
                  </a:txBody>
                  <a:tcPr marL="9735" marR="97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600"/>
                        </a:spcBef>
                        <a:spcAft>
                          <a:spcPts val="600"/>
                        </a:spcAft>
                      </a:pPr>
                      <a:r>
                        <a:rPr lang="es-ES" sz="1600" b="1" dirty="0">
                          <a:effectLst/>
                          <a:latin typeface="Arial Narrow" pitchFamily="34" charset="0"/>
                          <a:ea typeface="Times New Roman"/>
                        </a:rPr>
                        <a:t>EA</a:t>
                      </a:r>
                      <a:endParaRPr lang="es-ES" sz="1600" dirty="0">
                        <a:effectLst/>
                        <a:latin typeface="Arial Narrow" pitchFamily="34" charset="0"/>
                        <a:ea typeface="Times New Roman"/>
                      </a:endParaRPr>
                    </a:p>
                  </a:txBody>
                  <a:tcPr marL="9735" marR="973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600"/>
                        </a:spcBef>
                        <a:spcAft>
                          <a:spcPts val="600"/>
                        </a:spcAft>
                        <a:buClrTx/>
                        <a:buSzTx/>
                        <a:buFontTx/>
                        <a:buNone/>
                        <a:tabLst/>
                        <a:defRPr/>
                      </a:pPr>
                      <a:r>
                        <a:rPr lang="es-ES" sz="1600" b="1" kern="1200" dirty="0">
                          <a:solidFill>
                            <a:schemeClr val="tx1"/>
                          </a:solidFill>
                          <a:effectLst/>
                          <a:latin typeface="Arial Narrow" pitchFamily="34" charset="0"/>
                          <a:ea typeface="Times New Roman"/>
                          <a:cs typeface="+mn-cs"/>
                        </a:rPr>
                        <a:t>CIGB-128 </a:t>
                      </a:r>
                      <a:r>
                        <a:rPr lang="es-ES" sz="1600" b="1" dirty="0">
                          <a:effectLst/>
                          <a:latin typeface="Arial Narrow" pitchFamily="34" charset="0"/>
                          <a:ea typeface="Times New Roman"/>
                        </a:rPr>
                        <a:t>(N=10)</a:t>
                      </a:r>
                      <a:endParaRPr lang="es-ES" sz="1600" b="1" kern="1200" dirty="0">
                        <a:solidFill>
                          <a:schemeClr val="tx1"/>
                        </a:solidFill>
                        <a:effectLst/>
                        <a:latin typeface="Arial Narrow" pitchFamily="34" charset="0"/>
                        <a:ea typeface="Times New Roman"/>
                        <a:cs typeface="+mn-cs"/>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600"/>
                        </a:spcBef>
                        <a:spcAft>
                          <a:spcPts val="600"/>
                        </a:spcAft>
                        <a:buClrTx/>
                        <a:buSzTx/>
                        <a:buFontTx/>
                        <a:buNone/>
                        <a:tabLst/>
                        <a:defRPr/>
                      </a:pPr>
                      <a:r>
                        <a:rPr lang="es-ES" sz="1600" b="1" kern="1200" dirty="0">
                          <a:solidFill>
                            <a:schemeClr val="tx1"/>
                          </a:solidFill>
                          <a:effectLst/>
                          <a:latin typeface="Arial Narrow" pitchFamily="34" charset="0"/>
                          <a:ea typeface="Times New Roman"/>
                          <a:cs typeface="+mn-cs"/>
                        </a:rPr>
                        <a:t>CIGB-128-A </a:t>
                      </a:r>
                      <a:r>
                        <a:rPr lang="es-ES" sz="1600" b="1" dirty="0">
                          <a:effectLst/>
                          <a:latin typeface="Arial Narrow" pitchFamily="34" charset="0"/>
                          <a:ea typeface="Times New Roman"/>
                        </a:rPr>
                        <a:t>(N=9)</a:t>
                      </a:r>
                      <a:endParaRPr lang="es-ES" sz="1600" b="1" kern="1200" dirty="0">
                        <a:solidFill>
                          <a:schemeClr val="tx1"/>
                        </a:solidFill>
                        <a:effectLst/>
                        <a:latin typeface="Arial Narrow" pitchFamily="34" charset="0"/>
                        <a:ea typeface="Times New Roman"/>
                        <a:cs typeface="+mn-cs"/>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27767">
                <a:tc>
                  <a:txBody>
                    <a:bodyPr/>
                    <a:lstStyle/>
                    <a:p>
                      <a:pPr marL="0" indent="88900" algn="l" defTabSz="914400" rtl="0" eaLnBrk="1" latinLnBrk="0" hangingPunct="1">
                        <a:lnSpc>
                          <a:spcPct val="100000"/>
                        </a:lnSpc>
                        <a:spcBef>
                          <a:spcPts val="600"/>
                        </a:spcBef>
                        <a:spcAft>
                          <a:spcPts val="600"/>
                        </a:spcAft>
                      </a:pPr>
                      <a:r>
                        <a:rPr lang="es-ES" sz="1700" b="1" kern="1200" dirty="0">
                          <a:solidFill>
                            <a:schemeClr val="tx1"/>
                          </a:solidFill>
                          <a:effectLst/>
                          <a:latin typeface="Arial Narrow" pitchFamily="34" charset="0"/>
                          <a:ea typeface="Times New Roman"/>
                          <a:cs typeface="+mn-cs"/>
                        </a:rPr>
                        <a:t>Fiebre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00000"/>
                        </a:lnSpc>
                        <a:spcBef>
                          <a:spcPts val="600"/>
                        </a:spcBef>
                        <a:spcAft>
                          <a:spcPts val="600"/>
                        </a:spcAft>
                      </a:pPr>
                      <a:r>
                        <a:rPr lang="es-ES" sz="1700" b="1" kern="1200" dirty="0">
                          <a:solidFill>
                            <a:schemeClr val="tx1"/>
                          </a:solidFill>
                          <a:effectLst/>
                          <a:latin typeface="Arial Narrow" pitchFamily="34" charset="0"/>
                          <a:ea typeface="Times New Roman"/>
                          <a:cs typeface="+mn-cs"/>
                        </a:rPr>
                        <a:t>10 (100%)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00000"/>
                        </a:lnSpc>
                        <a:spcBef>
                          <a:spcPts val="600"/>
                        </a:spcBef>
                        <a:spcAft>
                          <a:spcPts val="600"/>
                        </a:spcAft>
                      </a:pPr>
                      <a:r>
                        <a:rPr lang="es-ES" sz="1700" b="1" kern="1200" dirty="0">
                          <a:solidFill>
                            <a:schemeClr val="tx1"/>
                          </a:solidFill>
                          <a:effectLst/>
                          <a:latin typeface="Arial Narrow" pitchFamily="34" charset="0"/>
                          <a:ea typeface="Times New Roman"/>
                          <a:cs typeface="+mn-cs"/>
                        </a:rPr>
                        <a:t>9 (100%)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88900" algn="l" defTabSz="914400" rtl="0" eaLnBrk="1" latinLnBrk="0" hangingPunct="1">
                        <a:lnSpc>
                          <a:spcPct val="100000"/>
                        </a:lnSpc>
                        <a:spcBef>
                          <a:spcPts val="600"/>
                        </a:spcBef>
                        <a:spcAft>
                          <a:spcPts val="600"/>
                        </a:spcAft>
                      </a:pPr>
                      <a:endParaRPr lang="es-ES" sz="1700" kern="1200" dirty="0">
                        <a:solidFill>
                          <a:schemeClr val="tx1"/>
                        </a:solidFill>
                        <a:effectLst/>
                        <a:latin typeface="Arial Narrow" pitchFamily="34" charset="0"/>
                        <a:ea typeface="Times New Roman"/>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l"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Dolor sitio inyección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8 (80%)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7 (77,8%)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64173">
                <a:tc>
                  <a:txBody>
                    <a:bodyPr/>
                    <a:lstStyle/>
                    <a:p>
                      <a:pPr marL="0" indent="88900" algn="l" defTabSz="914400" rtl="0" eaLnBrk="1" latinLnBrk="0" hangingPunct="1">
                        <a:lnSpc>
                          <a:spcPct val="100000"/>
                        </a:lnSpc>
                        <a:spcBef>
                          <a:spcPts val="600"/>
                        </a:spcBef>
                        <a:spcAft>
                          <a:spcPts val="600"/>
                        </a:spcAft>
                      </a:pPr>
                      <a:r>
                        <a:rPr lang="es-ES" sz="1700" b="1" kern="1200" dirty="0">
                          <a:solidFill>
                            <a:schemeClr val="tx1"/>
                          </a:solidFill>
                          <a:effectLst/>
                          <a:latin typeface="Arial Narrow" pitchFamily="34" charset="0"/>
                          <a:ea typeface="Times New Roman"/>
                          <a:cs typeface="+mn-cs"/>
                        </a:rPr>
                        <a:t>Cefalea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00000"/>
                        </a:lnSpc>
                        <a:spcBef>
                          <a:spcPts val="600"/>
                        </a:spcBef>
                        <a:spcAft>
                          <a:spcPts val="600"/>
                        </a:spcAft>
                      </a:pPr>
                      <a:r>
                        <a:rPr lang="es-ES" sz="1700" b="1" kern="1200" dirty="0">
                          <a:solidFill>
                            <a:schemeClr val="tx1"/>
                          </a:solidFill>
                          <a:effectLst/>
                          <a:latin typeface="Arial Narrow" pitchFamily="34" charset="0"/>
                          <a:ea typeface="Times New Roman"/>
                          <a:cs typeface="+mn-cs"/>
                        </a:rPr>
                        <a:t>10 (100%)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00000"/>
                        </a:lnSpc>
                        <a:spcBef>
                          <a:spcPts val="600"/>
                        </a:spcBef>
                        <a:spcAft>
                          <a:spcPts val="600"/>
                        </a:spcAft>
                      </a:pPr>
                      <a:r>
                        <a:rPr lang="es-ES" sz="1700" b="1" kern="1200" dirty="0">
                          <a:solidFill>
                            <a:schemeClr val="tx1"/>
                          </a:solidFill>
                          <a:effectLst/>
                          <a:latin typeface="Arial Narrow" pitchFamily="34" charset="0"/>
                          <a:ea typeface="Times New Roman"/>
                          <a:cs typeface="+mn-cs"/>
                        </a:rPr>
                        <a:t>9 (100%)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88900" algn="l" defTabSz="914400" rtl="0" eaLnBrk="1" latinLnBrk="0" hangingPunct="1">
                        <a:lnSpc>
                          <a:spcPct val="100000"/>
                        </a:lnSpc>
                        <a:spcBef>
                          <a:spcPts val="600"/>
                        </a:spcBef>
                        <a:spcAft>
                          <a:spcPts val="600"/>
                        </a:spcAft>
                      </a:pPr>
                      <a:endParaRPr lang="es-ES" sz="1700" kern="1200" dirty="0">
                        <a:solidFill>
                          <a:schemeClr val="tx1"/>
                        </a:solidFill>
                        <a:effectLst/>
                        <a:latin typeface="Arial Narrow" pitchFamily="34" charset="0"/>
                        <a:ea typeface="Times New Roman"/>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88900" algn="l" defTabSz="914400" rtl="0" eaLnBrk="1" fontAlgn="auto" latinLnBrk="0" hangingPunct="1">
                        <a:lnSpc>
                          <a:spcPct val="100000"/>
                        </a:lnSpc>
                        <a:spcBef>
                          <a:spcPts val="600"/>
                        </a:spcBef>
                        <a:spcAft>
                          <a:spcPts val="600"/>
                        </a:spcAft>
                        <a:buClrTx/>
                        <a:buSzTx/>
                        <a:buFontTx/>
                        <a:buNone/>
                        <a:tabLst/>
                        <a:defRPr/>
                      </a:pPr>
                      <a:r>
                        <a:rPr lang="es-ES" sz="1700" kern="1200" dirty="0">
                          <a:solidFill>
                            <a:schemeClr val="tx1"/>
                          </a:solidFill>
                          <a:effectLst/>
                          <a:latin typeface="Arial Narrow" pitchFamily="34" charset="0"/>
                          <a:ea typeface="Times New Roman"/>
                          <a:cs typeface="+mn-cs"/>
                        </a:rPr>
                        <a:t>Ardor sitio inyección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5 (50%)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6 (66,7%)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28377">
                <a:tc>
                  <a:txBody>
                    <a:bodyPr/>
                    <a:lstStyle/>
                    <a:p>
                      <a:pPr marL="0" indent="88900" algn="l"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Artralgias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9 (90%)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7 (77,8%)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88900" algn="l" defTabSz="914400" rtl="0" eaLnBrk="1" latinLnBrk="0" hangingPunct="1">
                        <a:lnSpc>
                          <a:spcPct val="100000"/>
                        </a:lnSpc>
                        <a:spcBef>
                          <a:spcPts val="600"/>
                        </a:spcBef>
                        <a:spcAft>
                          <a:spcPts val="600"/>
                        </a:spcAft>
                      </a:pPr>
                      <a:endParaRPr lang="es-ES" sz="1700" kern="1200" dirty="0">
                        <a:solidFill>
                          <a:schemeClr val="tx1"/>
                        </a:solidFill>
                        <a:effectLst/>
                        <a:latin typeface="Arial Narrow" pitchFamily="34" charset="0"/>
                        <a:ea typeface="Times New Roman"/>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88900" algn="l" defTabSz="914400" rtl="0" eaLnBrk="1" latinLnBrk="0" hangingPunct="1">
                        <a:lnSpc>
                          <a:spcPct val="100000"/>
                        </a:lnSpc>
                        <a:spcBef>
                          <a:spcPts val="600"/>
                        </a:spcBef>
                        <a:spcAft>
                          <a:spcPts val="600"/>
                        </a:spcAft>
                      </a:pPr>
                      <a:r>
                        <a:rPr lang="es-ES" sz="1700" b="1" kern="1200" dirty="0">
                          <a:solidFill>
                            <a:schemeClr val="tx1"/>
                          </a:solidFill>
                          <a:effectLst/>
                          <a:latin typeface="Arial Narrow" pitchFamily="34" charset="0"/>
                          <a:ea typeface="Times New Roman"/>
                          <a:cs typeface="+mn-cs"/>
                        </a:rPr>
                        <a:t>Linfopenia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430"/>
                        </a:spcBef>
                        <a:spcAft>
                          <a:spcPts val="430"/>
                        </a:spcAft>
                      </a:pPr>
                      <a:r>
                        <a:rPr lang="es-ES" sz="1700" b="1" dirty="0">
                          <a:solidFill>
                            <a:srgbClr val="000000"/>
                          </a:solidFill>
                          <a:effectLst/>
                          <a:latin typeface="Arial Narrow" pitchFamily="34" charset="0"/>
                          <a:ea typeface="Times New Roman"/>
                        </a:rPr>
                        <a:t>10 (100%)</a:t>
                      </a:r>
                      <a:endParaRPr lang="es-ES" sz="1700" b="1" dirty="0">
                        <a:effectLst/>
                        <a:latin typeface="Arial Narrow" pitchFamily="34" charset="0"/>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430"/>
                        </a:spcBef>
                        <a:spcAft>
                          <a:spcPts val="430"/>
                        </a:spcAft>
                      </a:pPr>
                      <a:r>
                        <a:rPr lang="es-ES" sz="1700" b="1" dirty="0">
                          <a:solidFill>
                            <a:srgbClr val="000000"/>
                          </a:solidFill>
                          <a:effectLst/>
                          <a:latin typeface="Arial Narrow" pitchFamily="34" charset="0"/>
                          <a:ea typeface="Times New Roman"/>
                        </a:rPr>
                        <a:t>7 (77,8%)</a:t>
                      </a:r>
                      <a:endParaRPr lang="es-ES" sz="1700" b="1" dirty="0">
                        <a:effectLst/>
                        <a:latin typeface="Arial Narrow" pitchFamily="34" charset="0"/>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28377">
                <a:tc>
                  <a:txBody>
                    <a:bodyPr/>
                    <a:lstStyle/>
                    <a:p>
                      <a:pPr marL="0" indent="88900" algn="l"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Malestar general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10 (100%)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6 (66,7%)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88900" algn="l" defTabSz="914400" rtl="0" eaLnBrk="1" latinLnBrk="0" hangingPunct="1">
                        <a:lnSpc>
                          <a:spcPct val="100000"/>
                        </a:lnSpc>
                        <a:spcBef>
                          <a:spcPts val="600"/>
                        </a:spcBef>
                        <a:spcAft>
                          <a:spcPts val="600"/>
                        </a:spcAft>
                      </a:pPr>
                      <a:endParaRPr lang="es-ES" sz="1700" b="1" kern="1200" dirty="0">
                        <a:solidFill>
                          <a:schemeClr val="tx1"/>
                        </a:solidFill>
                        <a:effectLst/>
                        <a:latin typeface="Arial Narrow" pitchFamily="34" charset="0"/>
                        <a:ea typeface="Times New Roman"/>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l"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Trombocitopenia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30"/>
                        </a:spcBef>
                        <a:spcAft>
                          <a:spcPts val="430"/>
                        </a:spcAft>
                      </a:pPr>
                      <a:r>
                        <a:rPr lang="es-ES" sz="1700" dirty="0">
                          <a:solidFill>
                            <a:srgbClr val="000000"/>
                          </a:solidFill>
                          <a:effectLst/>
                          <a:latin typeface="Arial Narrow" pitchFamily="34" charset="0"/>
                          <a:ea typeface="Times New Roman"/>
                        </a:rPr>
                        <a:t>7 (70%)</a:t>
                      </a:r>
                      <a:endParaRPr lang="es-ES" sz="1700" dirty="0">
                        <a:effectLst/>
                        <a:latin typeface="Arial Narrow" pitchFamily="34" charset="0"/>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30"/>
                        </a:spcBef>
                        <a:spcAft>
                          <a:spcPts val="430"/>
                        </a:spcAft>
                      </a:pPr>
                      <a:r>
                        <a:rPr lang="es-ES" sz="1700" dirty="0">
                          <a:solidFill>
                            <a:srgbClr val="000000"/>
                          </a:solidFill>
                          <a:effectLst/>
                          <a:latin typeface="Arial Narrow" pitchFamily="34" charset="0"/>
                          <a:ea typeface="Times New Roman"/>
                        </a:rPr>
                        <a:t>5 (55,6%)</a:t>
                      </a:r>
                      <a:endParaRPr lang="es-ES" sz="1700" dirty="0">
                        <a:effectLst/>
                        <a:latin typeface="Arial Narrow" pitchFamily="34" charset="0"/>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28377">
                <a:tc>
                  <a:txBody>
                    <a:bodyPr/>
                    <a:lstStyle/>
                    <a:p>
                      <a:pPr marL="0" indent="88900" algn="l"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Taquicardia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7 (70%)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Bef>
                          <a:spcPts val="600"/>
                        </a:spcBef>
                        <a:spcAft>
                          <a:spcPts val="600"/>
                        </a:spcAft>
                      </a:pPr>
                      <a:r>
                        <a:rPr lang="es-ES" sz="1700" kern="1200" dirty="0">
                          <a:solidFill>
                            <a:schemeClr val="tx1"/>
                          </a:solidFill>
                          <a:effectLst/>
                          <a:latin typeface="Arial Narrow" pitchFamily="34" charset="0"/>
                          <a:ea typeface="Times New Roman"/>
                          <a:cs typeface="+mn-cs"/>
                        </a:rPr>
                        <a:t>7 (77,8%)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8900" algn="l" defTabSz="914400" rtl="0" eaLnBrk="1" latinLnBrk="0" hangingPunct="1">
                        <a:lnSpc>
                          <a:spcPct val="100000"/>
                        </a:lnSpc>
                        <a:spcBef>
                          <a:spcPts val="600"/>
                        </a:spcBef>
                        <a:spcAft>
                          <a:spcPts val="600"/>
                        </a:spcAft>
                      </a:pPr>
                      <a:endParaRPr lang="es-ES" sz="1700" kern="1200" dirty="0">
                        <a:solidFill>
                          <a:schemeClr val="tx1"/>
                        </a:solidFill>
                        <a:effectLst/>
                        <a:latin typeface="Arial Narrow" pitchFamily="34" charset="0"/>
                        <a:ea typeface="Times New Roman"/>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dirty="0"/>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dirty="0"/>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dirty="0"/>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pSp>
        <p:nvGrpSpPr>
          <p:cNvPr id="3" name="7 Grupo"/>
          <p:cNvGrpSpPr>
            <a:grpSpLocks/>
          </p:cNvGrpSpPr>
          <p:nvPr/>
        </p:nvGrpSpPr>
        <p:grpSpPr bwMode="auto">
          <a:xfrm>
            <a:off x="38100" y="3657600"/>
            <a:ext cx="9105900" cy="2855913"/>
            <a:chOff x="38101" y="3772977"/>
            <a:chExt cx="9105899" cy="2856423"/>
          </a:xfrm>
        </p:grpSpPr>
        <p:pic>
          <p:nvPicPr>
            <p:cNvPr id="33862" name="Picture 5"/>
            <p:cNvPicPr>
              <a:picLocks noChangeAspect="1" noChangeArrowheads="1"/>
            </p:cNvPicPr>
            <p:nvPr/>
          </p:nvPicPr>
          <p:blipFill>
            <a:blip r:embed="rId2"/>
            <a:srcRect/>
            <a:stretch>
              <a:fillRect/>
            </a:stretch>
          </p:blipFill>
          <p:spPr bwMode="auto">
            <a:xfrm>
              <a:off x="38101" y="3772977"/>
              <a:ext cx="4596652" cy="2856423"/>
            </a:xfrm>
            <a:prstGeom prst="rect">
              <a:avLst/>
            </a:prstGeom>
            <a:noFill/>
            <a:ln w="9525">
              <a:noFill/>
              <a:miter lim="800000"/>
              <a:headEnd/>
              <a:tailEnd/>
            </a:ln>
          </p:spPr>
        </p:pic>
        <p:pic>
          <p:nvPicPr>
            <p:cNvPr id="33863" name="Picture 6"/>
            <p:cNvPicPr>
              <a:picLocks noChangeAspect="1" noChangeArrowheads="1"/>
            </p:cNvPicPr>
            <p:nvPr/>
          </p:nvPicPr>
          <p:blipFill>
            <a:blip r:embed="rId3"/>
            <a:srcRect/>
            <a:stretch>
              <a:fillRect/>
            </a:stretch>
          </p:blipFill>
          <p:spPr bwMode="auto">
            <a:xfrm>
              <a:off x="4528140" y="3772977"/>
              <a:ext cx="4615860" cy="2856423"/>
            </a:xfrm>
            <a:prstGeom prst="rect">
              <a:avLst/>
            </a:prstGeom>
            <a:noFill/>
            <a:ln w="9525">
              <a:noFill/>
              <a:miter lim="800000"/>
              <a:headEnd/>
              <a:tailEnd/>
            </a:ln>
          </p:spPr>
        </p:pic>
      </p:grpSp>
      <p:sp>
        <p:nvSpPr>
          <p:cNvPr id="33861" name="15 Rectángulo"/>
          <p:cNvSpPr>
            <a:spLocks noChangeArrowheads="1"/>
          </p:cNvSpPr>
          <p:nvPr/>
        </p:nvSpPr>
        <p:spPr bwMode="auto">
          <a:xfrm>
            <a:off x="277813" y="74613"/>
            <a:ext cx="5818187" cy="430212"/>
          </a:xfrm>
          <a:prstGeom prst="rect">
            <a:avLst/>
          </a:prstGeom>
          <a:noFill/>
          <a:ln w="9525">
            <a:noFill/>
            <a:miter lim="800000"/>
            <a:headEnd/>
            <a:tailEnd/>
          </a:ln>
        </p:spPr>
        <p:txBody>
          <a:bodyPr>
            <a:spAutoFit/>
          </a:bodyPr>
          <a:lstStyle/>
          <a:p>
            <a:pPr>
              <a:spcAft>
                <a:spcPts val="600"/>
              </a:spcAft>
            </a:pPr>
            <a:r>
              <a:rPr lang="es-ES" sz="2200" b="1">
                <a:latin typeface="Calibri" pitchFamily="34" charset="0"/>
              </a:rPr>
              <a:t>Estudio SOFIA: </a:t>
            </a:r>
            <a:r>
              <a:rPr lang="es-ES" b="1">
                <a:latin typeface="Calibri" pitchFamily="34" charset="0"/>
              </a:rPr>
              <a:t>Eventos adversos (EA) más frecuentes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 y="152400"/>
            <a:ext cx="8610600" cy="6094413"/>
          </a:xfrm>
          <a:prstGeom prst="rect">
            <a:avLst/>
          </a:prstGeom>
        </p:spPr>
        <p:txBody>
          <a:bodyPr>
            <a:spAutoFit/>
          </a:bodyPr>
          <a:lstStyle/>
          <a:p>
            <a:pPr fontAlgn="auto">
              <a:spcBef>
                <a:spcPts val="0"/>
              </a:spcBef>
              <a:spcAft>
                <a:spcPts val="1200"/>
              </a:spcAft>
              <a:defRPr/>
            </a:pPr>
            <a:r>
              <a:rPr lang="es-ES" sz="2800" b="1" dirty="0">
                <a:latin typeface="+mn-lt"/>
              </a:rPr>
              <a:t>Conclusiones</a:t>
            </a:r>
          </a:p>
          <a:p>
            <a:pPr marL="342900" indent="-342900" fontAlgn="auto">
              <a:spcBef>
                <a:spcPts val="1200"/>
              </a:spcBef>
              <a:spcAft>
                <a:spcPts val="600"/>
              </a:spcAft>
              <a:buFont typeface="+mj-lt"/>
              <a:buAutoNum type="arabicPeriod"/>
              <a:defRPr/>
            </a:pPr>
            <a:r>
              <a:rPr lang="es-ES" sz="2400" dirty="0">
                <a:latin typeface="+mn-lt"/>
              </a:rPr>
              <a:t>Los estudios clínicos realizados demostraron que las formulaciones que contienen IFN alfa-2b recombinante, desarrolladas en el CIGB, poseen las ventajas en sus propiedades farmacológicas, previstas en cada caso, con relación a la formulación clásica liofilizada con albúmina.</a:t>
            </a:r>
          </a:p>
          <a:p>
            <a:pPr marL="342900" indent="-342900" fontAlgn="auto">
              <a:spcBef>
                <a:spcPts val="1200"/>
              </a:spcBef>
              <a:spcAft>
                <a:spcPts val="600"/>
              </a:spcAft>
              <a:buFont typeface="+mj-lt"/>
              <a:buAutoNum type="arabicPeriod"/>
              <a:defRPr/>
            </a:pPr>
            <a:r>
              <a:rPr lang="es-ES" sz="2400" dirty="0">
                <a:latin typeface="+mn-lt"/>
              </a:rPr>
              <a:t>Las formulaciones resultaron ser similares, desde el punto de vista farmacocinético, farmacodinámico y de seguridad, a sus referentes comerciales en voluntarios sanos masculinos.</a:t>
            </a:r>
          </a:p>
          <a:p>
            <a:pPr marL="342900" indent="-342900" fontAlgn="auto">
              <a:spcBef>
                <a:spcPts val="1200"/>
              </a:spcBef>
              <a:spcAft>
                <a:spcPts val="600"/>
              </a:spcAft>
              <a:buFont typeface="+mj-lt"/>
              <a:buAutoNum type="arabicPeriod"/>
              <a:defRPr/>
            </a:pPr>
            <a:r>
              <a:rPr lang="es-ES" sz="2400" dirty="0">
                <a:latin typeface="+mn-lt"/>
              </a:rPr>
              <a:t>La presencia de albúmina, así como el proceso de liofilización, se asociaron a mayor producción de anticuerpos anti-IFN en ratones. La formulación líquida libre de albúmina fue la menos </a:t>
            </a:r>
            <a:r>
              <a:rPr lang="es-ES" sz="2400" dirty="0" err="1">
                <a:latin typeface="+mn-lt"/>
              </a:rPr>
              <a:t>inmunogénica</a:t>
            </a:r>
            <a:r>
              <a:rPr lang="es-ES" sz="2400" dirty="0">
                <a:latin typeface="+mn-lt"/>
              </a:rPr>
              <a:t>, lo cual incrementa su competitividad comercial y permite incorporar otras presentaciones del producto.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1138" y="152400"/>
            <a:ext cx="8475662" cy="6094413"/>
          </a:xfrm>
          <a:prstGeom prst="rect">
            <a:avLst/>
          </a:prstGeom>
        </p:spPr>
        <p:txBody>
          <a:bodyPr wrap="square">
            <a:spAutoFit/>
          </a:bodyPr>
          <a:lstStyle/>
          <a:p>
            <a:pPr fontAlgn="auto">
              <a:spcBef>
                <a:spcPts val="1200"/>
              </a:spcBef>
              <a:spcAft>
                <a:spcPts val="1200"/>
              </a:spcAft>
              <a:defRPr/>
            </a:pPr>
            <a:r>
              <a:rPr lang="es-ES" sz="2800" b="1" dirty="0">
                <a:latin typeface="+mn-lt"/>
              </a:rPr>
              <a:t>Conclusiones (Cont.)</a:t>
            </a:r>
          </a:p>
          <a:p>
            <a:pPr marL="342900" indent="-342900" fontAlgn="auto">
              <a:spcBef>
                <a:spcPts val="1200"/>
              </a:spcBef>
              <a:spcAft>
                <a:spcPts val="600"/>
              </a:spcAft>
              <a:buFont typeface="+mj-lt"/>
              <a:buAutoNum type="arabicPeriod" startAt="4"/>
              <a:defRPr/>
            </a:pPr>
            <a:r>
              <a:rPr lang="es-ES" sz="2400" dirty="0">
                <a:latin typeface="+mn-lt"/>
              </a:rPr>
              <a:t>Los marcadores biológicos seleccionados, inducibles por IFN, fueron útiles para caracterizar la farmacodinamia del IFN alfa recombinante cubano en todas las formas estudiadas, pudiendo justificar incluso novedosos esquemas de tratamiento, particularmente con la formulación CIGB-128-A.</a:t>
            </a:r>
          </a:p>
          <a:p>
            <a:pPr marL="342900" indent="-342900" fontAlgn="auto">
              <a:spcBef>
                <a:spcPts val="1200"/>
              </a:spcBef>
              <a:spcAft>
                <a:spcPts val="600"/>
              </a:spcAft>
              <a:buFont typeface="+mj-lt"/>
              <a:buAutoNum type="arabicPeriod" startAt="4"/>
              <a:defRPr/>
            </a:pPr>
            <a:r>
              <a:rPr lang="es-ES" sz="2400" dirty="0">
                <a:latin typeface="+mn-lt"/>
              </a:rPr>
              <a:t>Los perfiles de la respuesta farmacodinámica muestran dos comportamientos: directo para la respuesta termorreguladora e indirecto, retardado, con relación a los niveles séricos de IFN, para la neopterina y la β2 microglobulina.</a:t>
            </a:r>
          </a:p>
          <a:p>
            <a:pPr marL="342900" indent="-342900" fontAlgn="auto">
              <a:spcBef>
                <a:spcPts val="1200"/>
              </a:spcBef>
              <a:spcAft>
                <a:spcPts val="600"/>
              </a:spcAft>
              <a:buFont typeface="+mj-lt"/>
              <a:buAutoNum type="arabicPeriod" startAt="4"/>
              <a:defRPr/>
            </a:pPr>
            <a:r>
              <a:rPr lang="es-ES" sz="2400" dirty="0">
                <a:latin typeface="+mn-lt"/>
              </a:rPr>
              <a:t>Las formulaciones fueron tolerables. En cada estudio los eventos adversos más frecuentes fueron los síntomas gripales y las disminuciones en conteos hematológicos descritos con el uso del IFN.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61444" y="4332672"/>
            <a:ext cx="4294165" cy="2281689"/>
          </a:xfrm>
          <a:prstGeom prst="rect">
            <a:avLst/>
          </a:prstGeom>
        </p:spPr>
      </p:pic>
      <p:pic>
        <p:nvPicPr>
          <p:cNvPr id="9" name="Imagen 8"/>
          <p:cNvPicPr>
            <a:picLocks noChangeAspect="1"/>
          </p:cNvPicPr>
          <p:nvPr/>
        </p:nvPicPr>
        <p:blipFill>
          <a:blip r:embed="rId3"/>
          <a:stretch>
            <a:fillRect/>
          </a:stretch>
        </p:blipFill>
        <p:spPr>
          <a:xfrm>
            <a:off x="4524825" y="4241963"/>
            <a:ext cx="4634289" cy="2463109"/>
          </a:xfrm>
          <a:prstGeom prst="rect">
            <a:avLst/>
          </a:prstGeom>
        </p:spPr>
      </p:pic>
      <p:pic>
        <p:nvPicPr>
          <p:cNvPr id="13" name="Imagen 12"/>
          <p:cNvPicPr>
            <a:picLocks noChangeAspect="1"/>
          </p:cNvPicPr>
          <p:nvPr/>
        </p:nvPicPr>
        <p:blipFill>
          <a:blip r:embed="rId4"/>
          <a:stretch>
            <a:fillRect/>
          </a:stretch>
        </p:blipFill>
        <p:spPr>
          <a:xfrm>
            <a:off x="4800599" y="309155"/>
            <a:ext cx="4221187" cy="2522072"/>
          </a:xfrm>
          <a:prstGeom prst="rect">
            <a:avLst/>
          </a:prstGeom>
        </p:spPr>
      </p:pic>
      <p:pic>
        <p:nvPicPr>
          <p:cNvPr id="15" name="Imagen 14"/>
          <p:cNvPicPr>
            <a:picLocks noChangeAspect="1"/>
          </p:cNvPicPr>
          <p:nvPr/>
        </p:nvPicPr>
        <p:blipFill>
          <a:blip r:embed="rId5"/>
          <a:stretch>
            <a:fillRect/>
          </a:stretch>
        </p:blipFill>
        <p:spPr>
          <a:xfrm>
            <a:off x="0" y="309155"/>
            <a:ext cx="4617055" cy="2341779"/>
          </a:xfrm>
          <a:prstGeom prst="rect">
            <a:avLst/>
          </a:prstGeom>
        </p:spPr>
      </p:pic>
      <p:pic>
        <p:nvPicPr>
          <p:cNvPr id="11" name="Imagen 10"/>
          <p:cNvPicPr>
            <a:picLocks noChangeAspect="1"/>
          </p:cNvPicPr>
          <p:nvPr/>
        </p:nvPicPr>
        <p:blipFill>
          <a:blip r:embed="rId6"/>
          <a:stretch>
            <a:fillRect/>
          </a:stretch>
        </p:blipFill>
        <p:spPr>
          <a:xfrm>
            <a:off x="2481691" y="1655991"/>
            <a:ext cx="4086268" cy="2405679"/>
          </a:xfrm>
          <a:prstGeom prst="rect">
            <a:avLst/>
          </a:prstGeom>
        </p:spPr>
      </p:pic>
    </p:spTree>
    <p:extLst>
      <p:ext uri="{BB962C8B-B14F-4D97-AF65-F5344CB8AC3E}">
        <p14:creationId xmlns:p14="http://schemas.microsoft.com/office/powerpoint/2010/main" val="155017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s-ES" b="1"/>
              <a:t>Antecedentes</a:t>
            </a:r>
            <a:endParaRPr lang="es-ES"/>
          </a:p>
        </p:txBody>
      </p:sp>
      <p:sp>
        <p:nvSpPr>
          <p:cNvPr id="3" name="Content Placeholder 2"/>
          <p:cNvSpPr>
            <a:spLocks noGrp="1"/>
          </p:cNvSpPr>
          <p:nvPr>
            <p:ph idx="1"/>
          </p:nvPr>
        </p:nvSpPr>
        <p:spPr>
          <a:xfrm>
            <a:off x="457200" y="1417638"/>
            <a:ext cx="8229600" cy="4525962"/>
          </a:xfrm>
        </p:spPr>
        <p:txBody>
          <a:bodyPr rtlCol="0">
            <a:normAutofit lnSpcReduction="10000"/>
          </a:bodyPr>
          <a:lstStyle/>
          <a:p>
            <a:pPr fontAlgn="auto">
              <a:spcAft>
                <a:spcPts val="0"/>
              </a:spcAft>
              <a:buFont typeface="Arial" pitchFamily="34" charset="0"/>
              <a:buChar char="•"/>
              <a:defRPr/>
            </a:pPr>
            <a:r>
              <a:rPr lang="es-ES" dirty="0"/>
              <a:t>En Cuba se produce IFN alfa desde 1981, primero de origen natural y, a partir de 1987, recombinante.</a:t>
            </a:r>
          </a:p>
          <a:p>
            <a:pPr fontAlgn="auto">
              <a:spcAft>
                <a:spcPts val="0"/>
              </a:spcAft>
              <a:buFont typeface="Arial" pitchFamily="34" charset="0"/>
              <a:buChar char="•"/>
              <a:defRPr/>
            </a:pPr>
            <a:r>
              <a:rPr lang="es-ES" dirty="0"/>
              <a:t>El IFN alfa-2b </a:t>
            </a:r>
            <a:r>
              <a:rPr lang="es-ES" dirty="0" err="1"/>
              <a:t>rec.</a:t>
            </a:r>
            <a:r>
              <a:rPr lang="es-ES" dirty="0"/>
              <a:t> cubano (Heberon Alfa R®), está indicado en varias enfermedades virales, oncológicas y otras. Sin embargo, posee </a:t>
            </a:r>
            <a:r>
              <a:rPr lang="es-ES" b="1" dirty="0"/>
              <a:t>limitantes </a:t>
            </a:r>
            <a:r>
              <a:rPr lang="es-ES" dirty="0"/>
              <a:t>farmacológicas (farmacocinética, farmacodinamia, inmunogenicidad) con repercusión clínica.</a:t>
            </a:r>
          </a:p>
          <a:p>
            <a:pPr fontAlgn="auto">
              <a:spcAft>
                <a:spcPts val="0"/>
              </a:spcAft>
              <a:buFont typeface="Arial" pitchFamily="34" charset="0"/>
              <a:buChar char="•"/>
              <a:defRPr/>
            </a:pP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Rectángulo"/>
          <p:cNvSpPr>
            <a:spLocks noChangeArrowheads="1"/>
          </p:cNvSpPr>
          <p:nvPr/>
        </p:nvSpPr>
        <p:spPr bwMode="auto">
          <a:xfrm>
            <a:off x="468313" y="71438"/>
            <a:ext cx="8412162" cy="954087"/>
          </a:xfrm>
          <a:prstGeom prst="rect">
            <a:avLst/>
          </a:prstGeom>
          <a:noFill/>
          <a:ln w="9525">
            <a:noFill/>
            <a:miter lim="800000"/>
            <a:headEnd/>
            <a:tailEnd/>
          </a:ln>
        </p:spPr>
        <p:txBody>
          <a:bodyPr>
            <a:spAutoFit/>
          </a:bodyPr>
          <a:lstStyle/>
          <a:p>
            <a:pPr algn="ctr">
              <a:spcBef>
                <a:spcPts val="1200"/>
              </a:spcBef>
              <a:spcAft>
                <a:spcPts val="600"/>
              </a:spcAft>
            </a:pPr>
            <a:r>
              <a:rPr lang="es-ES" sz="2800" b="1">
                <a:latin typeface="Calibri" pitchFamily="34" charset="0"/>
              </a:rPr>
              <a:t>Limitantes y nuevas formulaciones desarrolladas para resolverlas</a:t>
            </a:r>
          </a:p>
        </p:txBody>
      </p:sp>
      <p:sp>
        <p:nvSpPr>
          <p:cNvPr id="2" name="1 Rectángulo"/>
          <p:cNvSpPr/>
          <p:nvPr/>
        </p:nvSpPr>
        <p:spPr>
          <a:xfrm>
            <a:off x="227013" y="1111250"/>
            <a:ext cx="8763000" cy="1476375"/>
          </a:xfrm>
          <a:prstGeom prst="rect">
            <a:avLst/>
          </a:prstGeom>
        </p:spPr>
        <p:txBody>
          <a:bodyPr>
            <a:spAutoFit/>
          </a:bodyPr>
          <a:lstStyle/>
          <a:p>
            <a:pPr marL="457200" indent="228600" algn="ctr" fontAlgn="auto">
              <a:spcBef>
                <a:spcPts val="1200"/>
              </a:spcBef>
              <a:spcAft>
                <a:spcPts val="600"/>
              </a:spcAft>
              <a:buFont typeface="Arial" pitchFamily="34" charset="0"/>
              <a:buChar char="•"/>
              <a:defRPr/>
            </a:pPr>
            <a:r>
              <a:rPr lang="es-ES" sz="2000" dirty="0">
                <a:latin typeface="+mn-lt"/>
              </a:rPr>
              <a:t>La presencia de albúmina como estabilizante en la formulación.</a:t>
            </a:r>
          </a:p>
          <a:p>
            <a:pPr marL="457200" algn="ctr" fontAlgn="auto">
              <a:spcBef>
                <a:spcPts val="1200"/>
              </a:spcBef>
              <a:spcAft>
                <a:spcPts val="600"/>
              </a:spcAft>
              <a:defRPr/>
            </a:pPr>
            <a:endParaRPr lang="es-ES" sz="2000" dirty="0">
              <a:latin typeface="+mn-lt"/>
            </a:endParaRPr>
          </a:p>
          <a:p>
            <a:pPr algn="ctr" fontAlgn="auto">
              <a:spcBef>
                <a:spcPts val="1200"/>
              </a:spcBef>
              <a:spcAft>
                <a:spcPts val="600"/>
              </a:spcAft>
              <a:defRPr/>
            </a:pPr>
            <a:r>
              <a:rPr lang="es-ES" sz="2000" b="1" dirty="0">
                <a:latin typeface="+mn-lt"/>
              </a:rPr>
              <a:t>Formulación líquida sin albúmina de IFN alfa-2b (reducir inmunogenicidad)</a:t>
            </a:r>
          </a:p>
        </p:txBody>
      </p:sp>
      <p:sp>
        <p:nvSpPr>
          <p:cNvPr id="5" name="4 Flecha abajo"/>
          <p:cNvSpPr/>
          <p:nvPr/>
        </p:nvSpPr>
        <p:spPr>
          <a:xfrm>
            <a:off x="4475163" y="1506538"/>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Rectángulo"/>
          <p:cNvSpPr/>
          <p:nvPr/>
        </p:nvSpPr>
        <p:spPr>
          <a:xfrm>
            <a:off x="381000" y="3016250"/>
            <a:ext cx="8458200" cy="1476375"/>
          </a:xfrm>
          <a:prstGeom prst="rect">
            <a:avLst/>
          </a:prstGeom>
        </p:spPr>
        <p:txBody>
          <a:bodyPr>
            <a:spAutoFit/>
          </a:bodyPr>
          <a:lstStyle/>
          <a:p>
            <a:pPr marL="457200" indent="228600" algn="ctr" fontAlgn="auto">
              <a:spcBef>
                <a:spcPts val="1200"/>
              </a:spcBef>
              <a:spcAft>
                <a:spcPts val="600"/>
              </a:spcAft>
              <a:buFont typeface="Arial" pitchFamily="34" charset="0"/>
              <a:buChar char="•"/>
              <a:defRPr/>
            </a:pPr>
            <a:r>
              <a:rPr lang="es-ES" sz="2000" dirty="0">
                <a:latin typeface="+mn-lt"/>
              </a:rPr>
              <a:t>t</a:t>
            </a:r>
            <a:r>
              <a:rPr lang="es-ES" sz="2000" baseline="-25000" dirty="0">
                <a:latin typeface="+mn-lt"/>
              </a:rPr>
              <a:t>1/2</a:t>
            </a:r>
            <a:r>
              <a:rPr lang="es-ES" sz="2000" dirty="0">
                <a:latin typeface="+mn-lt"/>
              </a:rPr>
              <a:t> relativamente corto por vía parenteral.</a:t>
            </a:r>
          </a:p>
          <a:p>
            <a:pPr marL="457200" algn="ctr" fontAlgn="auto">
              <a:spcBef>
                <a:spcPts val="1200"/>
              </a:spcBef>
              <a:spcAft>
                <a:spcPts val="600"/>
              </a:spcAft>
              <a:defRPr/>
            </a:pPr>
            <a:endParaRPr lang="es-ES" sz="2000" dirty="0">
              <a:latin typeface="+mn-lt"/>
            </a:endParaRPr>
          </a:p>
          <a:p>
            <a:pPr marL="457200" indent="-336550" algn="ctr" fontAlgn="auto">
              <a:spcBef>
                <a:spcPts val="1200"/>
              </a:spcBef>
              <a:spcAft>
                <a:spcPts val="600"/>
              </a:spcAft>
              <a:defRPr/>
            </a:pPr>
            <a:r>
              <a:rPr lang="es-ES" sz="2000" b="1" dirty="0">
                <a:latin typeface="+mn-lt"/>
              </a:rPr>
              <a:t>Conjugado de IFN alfa-2b con PEG ramificado de 40-kDa (mejorar PK)</a:t>
            </a:r>
          </a:p>
        </p:txBody>
      </p:sp>
      <p:sp>
        <p:nvSpPr>
          <p:cNvPr id="7" name="6 Flecha abajo"/>
          <p:cNvSpPr/>
          <p:nvPr/>
        </p:nvSpPr>
        <p:spPr>
          <a:xfrm>
            <a:off x="4459288" y="3411538"/>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Rectángulo"/>
          <p:cNvSpPr/>
          <p:nvPr/>
        </p:nvSpPr>
        <p:spPr>
          <a:xfrm>
            <a:off x="398463" y="4921250"/>
            <a:ext cx="8458200" cy="1784350"/>
          </a:xfrm>
          <a:prstGeom prst="rect">
            <a:avLst/>
          </a:prstGeom>
        </p:spPr>
        <p:txBody>
          <a:bodyPr>
            <a:spAutoFit/>
          </a:bodyPr>
          <a:lstStyle/>
          <a:p>
            <a:pPr marL="457200" indent="228600" algn="ctr" fontAlgn="auto">
              <a:spcBef>
                <a:spcPts val="1200"/>
              </a:spcBef>
              <a:spcAft>
                <a:spcPts val="600"/>
              </a:spcAft>
              <a:buFont typeface="Arial" pitchFamily="34" charset="0"/>
              <a:buChar char="•"/>
              <a:defRPr/>
            </a:pPr>
            <a:r>
              <a:rPr lang="es-ES" sz="2000" dirty="0">
                <a:latin typeface="+mn-lt"/>
              </a:rPr>
              <a:t>No se han logrado mayores avances en el tratamiento del cáncer.</a:t>
            </a:r>
          </a:p>
          <a:p>
            <a:pPr marL="457200" algn="ctr" fontAlgn="auto">
              <a:spcBef>
                <a:spcPts val="1200"/>
              </a:spcBef>
              <a:spcAft>
                <a:spcPts val="600"/>
              </a:spcAft>
              <a:defRPr/>
            </a:pPr>
            <a:endParaRPr lang="es-ES" sz="2000" dirty="0">
              <a:latin typeface="+mn-lt"/>
            </a:endParaRPr>
          </a:p>
          <a:p>
            <a:pPr indent="-336550" algn="ctr" fontAlgn="auto">
              <a:spcBef>
                <a:spcPts val="1200"/>
              </a:spcBef>
              <a:spcAft>
                <a:spcPts val="600"/>
              </a:spcAft>
              <a:defRPr/>
            </a:pPr>
            <a:r>
              <a:rPr lang="es-ES" sz="2000" b="1" dirty="0">
                <a:latin typeface="+mn-lt"/>
              </a:rPr>
              <a:t>Combinación de IFN alfa-2b e IFN gamma en proporciones sinérgicas (potenciar PD)</a:t>
            </a:r>
          </a:p>
        </p:txBody>
      </p:sp>
      <p:sp>
        <p:nvSpPr>
          <p:cNvPr id="9" name="8 Flecha abajo"/>
          <p:cNvSpPr/>
          <p:nvPr/>
        </p:nvSpPr>
        <p:spPr>
          <a:xfrm>
            <a:off x="4459288" y="530225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228600" y="228600"/>
            <a:ext cx="8763000" cy="6016625"/>
          </a:xfrm>
          <a:prstGeom prst="rect">
            <a:avLst/>
          </a:prstGeom>
          <a:noFill/>
          <a:ln w="9525">
            <a:noFill/>
            <a:miter lim="800000"/>
            <a:headEnd/>
            <a:tailEnd/>
          </a:ln>
        </p:spPr>
        <p:txBody>
          <a:bodyPr>
            <a:spAutoFit/>
          </a:bodyPr>
          <a:lstStyle/>
          <a:p>
            <a:pPr algn="ctr">
              <a:spcAft>
                <a:spcPts val="1200"/>
              </a:spcAft>
            </a:pPr>
            <a:r>
              <a:rPr lang="es-ES" sz="3200" b="1">
                <a:latin typeface="Calibri" pitchFamily="34" charset="0"/>
              </a:rPr>
              <a:t>Problemática</a:t>
            </a:r>
          </a:p>
          <a:p>
            <a:pPr>
              <a:spcBef>
                <a:spcPts val="1200"/>
              </a:spcBef>
              <a:spcAft>
                <a:spcPts val="600"/>
              </a:spcAft>
            </a:pPr>
            <a:r>
              <a:rPr lang="es-ES_tradnl" sz="2800" u="sng">
                <a:latin typeface="Calibri" pitchFamily="34" charset="0"/>
              </a:rPr>
              <a:t>Problema científico</a:t>
            </a:r>
            <a:r>
              <a:rPr lang="es-ES_tradnl" sz="2800">
                <a:latin typeface="Calibri" pitchFamily="34" charset="0"/>
              </a:rPr>
              <a:t>: </a:t>
            </a:r>
            <a:r>
              <a:rPr lang="es-ES" sz="2800">
                <a:latin typeface="Calibri" pitchFamily="34" charset="0"/>
              </a:rPr>
              <a:t>Existían </a:t>
            </a:r>
            <a:r>
              <a:rPr lang="es-ES_tradnl" sz="2800">
                <a:latin typeface="Calibri" pitchFamily="34" charset="0"/>
              </a:rPr>
              <a:t>pocas evidencias científicas sobre las características farmacológicas del IFN alfa recombinante cubano, más cuando en la búsqueda de mejorar dichas propiedades fueron desarrollándose formulaciones con otros excipientes o el IFN se conjugó o mezcló con otras moléculas, biológicamente activas o no.</a:t>
            </a:r>
          </a:p>
          <a:p>
            <a:pPr>
              <a:spcBef>
                <a:spcPts val="2400"/>
              </a:spcBef>
              <a:spcAft>
                <a:spcPts val="600"/>
              </a:spcAft>
            </a:pPr>
            <a:r>
              <a:rPr lang="es-ES_tradnl" sz="2800" u="sng">
                <a:latin typeface="Calibri" pitchFamily="34" charset="0"/>
              </a:rPr>
              <a:t>Problema práctico</a:t>
            </a:r>
            <a:r>
              <a:rPr lang="es-ES_tradnl" sz="2800">
                <a:latin typeface="Calibri" pitchFamily="34" charset="0"/>
              </a:rPr>
              <a:t>: </a:t>
            </a:r>
            <a:r>
              <a:rPr lang="es-ES" sz="2800">
                <a:latin typeface="Calibri" pitchFamily="34" charset="0"/>
              </a:rPr>
              <a:t>Lograr la</a:t>
            </a:r>
            <a:r>
              <a:rPr lang="es-ES_tradnl" sz="2800">
                <a:latin typeface="Calibri" pitchFamily="34" charset="0"/>
              </a:rPr>
              <a:t> inscripción médica </a:t>
            </a:r>
            <a:r>
              <a:rPr lang="es-ES" sz="2800">
                <a:latin typeface="Calibri" pitchFamily="34" charset="0"/>
              </a:rPr>
              <a:t>de </a:t>
            </a:r>
            <a:r>
              <a:rPr lang="es-ES_tradnl" sz="2800">
                <a:latin typeface="Calibri" pitchFamily="34" charset="0"/>
              </a:rPr>
              <a:t>las </a:t>
            </a:r>
            <a:r>
              <a:rPr lang="es-ES" sz="2800">
                <a:latin typeface="Calibri" pitchFamily="34" charset="0"/>
              </a:rPr>
              <a:t>nuevas </a:t>
            </a:r>
            <a:r>
              <a:rPr lang="es-ES_tradnl" sz="2800">
                <a:latin typeface="Calibri" pitchFamily="34" charset="0"/>
              </a:rPr>
              <a:t>formulaciones, con los beneficios sociales y económicos que ello representaría para el país</a:t>
            </a:r>
            <a:r>
              <a:rPr lang="es-ES" sz="2800">
                <a:latin typeface="Calibri" pitchFamily="34" charset="0"/>
              </a:rPr>
              <a:t>, para lo cual era necesario demostrar su similitud con </a:t>
            </a:r>
            <a:r>
              <a:rPr lang="es-ES_tradnl" sz="2800">
                <a:latin typeface="Calibri" pitchFamily="34" charset="0"/>
              </a:rPr>
              <a:t>las formulaciones de referencia líderes comerciales.</a:t>
            </a:r>
            <a:endParaRPr lang="es-ES" sz="2800" b="1">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Rectángulo"/>
          <p:cNvSpPr>
            <a:spLocks noChangeArrowheads="1"/>
          </p:cNvSpPr>
          <p:nvPr/>
        </p:nvSpPr>
        <p:spPr bwMode="auto">
          <a:xfrm>
            <a:off x="542925" y="381000"/>
            <a:ext cx="8296275" cy="4954588"/>
          </a:xfrm>
          <a:prstGeom prst="rect">
            <a:avLst/>
          </a:prstGeom>
          <a:noFill/>
          <a:ln w="9525">
            <a:noFill/>
            <a:miter lim="800000"/>
            <a:headEnd/>
            <a:tailEnd/>
          </a:ln>
        </p:spPr>
        <p:txBody>
          <a:bodyPr>
            <a:spAutoFit/>
          </a:bodyPr>
          <a:lstStyle/>
          <a:p>
            <a:pPr algn="ctr">
              <a:lnSpc>
                <a:spcPct val="150000"/>
              </a:lnSpc>
              <a:spcBef>
                <a:spcPts val="600"/>
              </a:spcBef>
              <a:spcAft>
                <a:spcPts val="600"/>
              </a:spcAft>
            </a:pPr>
            <a:r>
              <a:rPr lang="es-ES" sz="3600" b="1">
                <a:latin typeface="Calibri" pitchFamily="34" charset="0"/>
              </a:rPr>
              <a:t>HIPÓTESIS</a:t>
            </a:r>
          </a:p>
          <a:p>
            <a:pPr>
              <a:lnSpc>
                <a:spcPct val="150000"/>
              </a:lnSpc>
              <a:spcBef>
                <a:spcPts val="600"/>
              </a:spcBef>
              <a:spcAft>
                <a:spcPts val="600"/>
              </a:spcAft>
            </a:pPr>
            <a:r>
              <a:rPr lang="es-ES" sz="2800">
                <a:latin typeface="Calibri" pitchFamily="34" charset="0"/>
              </a:rPr>
              <a:t>Conforme a su concepción teórica, las nuevas formulaciones del IFN alfa recombinante cubano  deben poseer ventajas en sus propiedades farmacocinéticas, farmacodinámicas y de seguridad biológica con respecto a la formulación clásica y deben ser similares a sus respectivos referentes comerciales.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Rectángulo"/>
          <p:cNvSpPr>
            <a:spLocks noChangeArrowheads="1"/>
          </p:cNvSpPr>
          <p:nvPr/>
        </p:nvSpPr>
        <p:spPr bwMode="auto">
          <a:xfrm>
            <a:off x="542925" y="228600"/>
            <a:ext cx="8372475" cy="5848350"/>
          </a:xfrm>
          <a:prstGeom prst="rect">
            <a:avLst/>
          </a:prstGeom>
          <a:noFill/>
          <a:ln w="9525">
            <a:noFill/>
            <a:miter lim="800000"/>
            <a:headEnd/>
            <a:tailEnd/>
          </a:ln>
        </p:spPr>
        <p:txBody>
          <a:bodyPr>
            <a:spAutoFit/>
          </a:bodyPr>
          <a:lstStyle/>
          <a:p>
            <a:pPr algn="ctr">
              <a:lnSpc>
                <a:spcPct val="150000"/>
              </a:lnSpc>
              <a:spcBef>
                <a:spcPts val="600"/>
              </a:spcBef>
              <a:spcAft>
                <a:spcPts val="600"/>
              </a:spcAft>
            </a:pPr>
            <a:r>
              <a:rPr lang="es-ES" sz="4000" b="1" dirty="0">
                <a:latin typeface="Calibri" pitchFamily="34" charset="0"/>
              </a:rPr>
              <a:t>OBJETIVOS</a:t>
            </a:r>
          </a:p>
          <a:p>
            <a:pPr>
              <a:lnSpc>
                <a:spcPct val="150000"/>
              </a:lnSpc>
              <a:spcBef>
                <a:spcPts val="600"/>
              </a:spcBef>
              <a:spcAft>
                <a:spcPts val="600"/>
              </a:spcAft>
            </a:pPr>
            <a:r>
              <a:rPr lang="es-ES" sz="3600" b="1" dirty="0">
                <a:latin typeface="Calibri" pitchFamily="34" charset="0"/>
              </a:rPr>
              <a:t>Objetivo general</a:t>
            </a:r>
          </a:p>
          <a:p>
            <a:pPr>
              <a:lnSpc>
                <a:spcPct val="150000"/>
              </a:lnSpc>
              <a:spcBef>
                <a:spcPts val="600"/>
              </a:spcBef>
              <a:spcAft>
                <a:spcPts val="600"/>
              </a:spcAft>
            </a:pPr>
            <a:r>
              <a:rPr lang="es-ES" sz="3200" dirty="0">
                <a:latin typeface="Calibri" pitchFamily="34" charset="0"/>
              </a:rPr>
              <a:t>Caracterizar la farmacocinética, farmacodinamia y seguridad biológica del IFN alfa recombinante cubano presente en sus formulaciones, estableciendo, en cada caso, comparaciones con productos similares de referencia.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 y="228600"/>
            <a:ext cx="8610600" cy="6135688"/>
          </a:xfrm>
          <a:prstGeom prst="rect">
            <a:avLst/>
          </a:prstGeom>
        </p:spPr>
        <p:txBody>
          <a:bodyPr>
            <a:spAutoFit/>
          </a:bodyPr>
          <a:lstStyle/>
          <a:p>
            <a:pPr fontAlgn="auto">
              <a:spcBef>
                <a:spcPts val="200"/>
              </a:spcBef>
              <a:spcAft>
                <a:spcPts val="200"/>
              </a:spcAft>
              <a:defRPr/>
            </a:pPr>
            <a:r>
              <a:rPr lang="es-ES" sz="3600" b="1" dirty="0">
                <a:latin typeface="+mn-lt"/>
              </a:rPr>
              <a:t>Objetivos específicos</a:t>
            </a:r>
          </a:p>
          <a:p>
            <a:pPr marL="342900" indent="-342900" fontAlgn="auto">
              <a:spcBef>
                <a:spcPts val="1200"/>
              </a:spcBef>
              <a:spcAft>
                <a:spcPts val="600"/>
              </a:spcAft>
              <a:buFont typeface="+mj-lt"/>
              <a:buAutoNum type="arabicPeriod"/>
              <a:defRPr/>
            </a:pPr>
            <a:r>
              <a:rPr lang="es-ES" sz="3000" dirty="0">
                <a:latin typeface="+mn-lt"/>
              </a:rPr>
              <a:t>Evaluar las características farmacológicas de las formulaciones que contienen IFN alfa-2b recombinante, desarrolladas en el CIGB, comparándolas con formulaciones de referencia disponibles a través de estudios clínicos fase I realizados en voluntarios sanos masculinos.</a:t>
            </a:r>
          </a:p>
          <a:p>
            <a:pPr marL="342900" indent="-342900" fontAlgn="auto">
              <a:spcBef>
                <a:spcPts val="1200"/>
              </a:spcBef>
              <a:spcAft>
                <a:spcPts val="600"/>
              </a:spcAft>
              <a:buFont typeface="+mj-lt"/>
              <a:buAutoNum type="arabicPeriod"/>
              <a:defRPr/>
            </a:pPr>
            <a:r>
              <a:rPr lang="es-ES" sz="3000" dirty="0">
                <a:latin typeface="+mn-lt"/>
              </a:rPr>
              <a:t>Determinar la influencia del contenido de albúmina y de la forma de presentación sobre la inmunogenicidad de varias formulaciones de IFN alfa-2b humano recombinante no modificado, a través de un experimento en ratones.</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3189</TotalTime>
  <Words>2863</Words>
  <Application>Microsoft Office PowerPoint</Application>
  <PresentationFormat>Presentación en pantalla (4:3)</PresentationFormat>
  <Paragraphs>645</Paragraphs>
  <Slides>37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37</vt:i4>
      </vt:variant>
    </vt:vector>
  </HeadingPairs>
  <TitlesOfParts>
    <vt:vector size="48" baseType="lpstr">
      <vt:lpstr>Arial</vt:lpstr>
      <vt:lpstr>Arial Narrow</vt:lpstr>
      <vt:lpstr>Calibri</vt:lpstr>
      <vt:lpstr>Century Gothic</vt:lpstr>
      <vt:lpstr>Comic Sans MS</vt:lpstr>
      <vt:lpstr>Symbol</vt:lpstr>
      <vt:lpstr>Tahoma</vt:lpstr>
      <vt:lpstr>Times New Roman</vt:lpstr>
      <vt:lpstr>Verdana</vt:lpstr>
      <vt:lpstr>Wingdings</vt:lpstr>
      <vt:lpstr>Tema de Office</vt:lpstr>
      <vt:lpstr>Presentación de PowerPoint</vt:lpstr>
      <vt:lpstr>Presentación de PowerPoint</vt:lpstr>
      <vt:lpstr>Presentación de PowerPoint</vt:lpstr>
      <vt:lpstr>Antecedentes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CIDEM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Tesis de Doctorado_Idrian Garcia_Defensa</dc:title>
  <dc:creator>Idrian García García</dc:creator>
  <cp:lastModifiedBy>José</cp:lastModifiedBy>
  <cp:revision>623</cp:revision>
  <dcterms:created xsi:type="dcterms:W3CDTF">2014-10-17T14:08:32Z</dcterms:created>
  <dcterms:modified xsi:type="dcterms:W3CDTF">2022-08-03T03:18:33Z</dcterms:modified>
</cp:coreProperties>
</file>