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57" r:id="rId3"/>
    <p:sldId id="368" r:id="rId4"/>
    <p:sldId id="303" r:id="rId5"/>
    <p:sldId id="304" r:id="rId6"/>
    <p:sldId id="307" r:id="rId7"/>
    <p:sldId id="308" r:id="rId8"/>
    <p:sldId id="309" r:id="rId9"/>
    <p:sldId id="371" r:id="rId10"/>
    <p:sldId id="372" r:id="rId11"/>
    <p:sldId id="373" r:id="rId12"/>
    <p:sldId id="375" r:id="rId13"/>
    <p:sldId id="417" r:id="rId14"/>
    <p:sldId id="376" r:id="rId15"/>
    <p:sldId id="418" r:id="rId16"/>
  </p:sldIdLst>
  <p:sldSz cx="12192000" cy="6858000"/>
  <p:notesSz cx="6858000" cy="9144000"/>
  <p:defaultTextStyle>
    <a:defPPr>
      <a:defRPr lang="es-C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6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U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DEA4D-1691-402A-A81D-8852CF920F7C}" type="datetimeFigureOut">
              <a:rPr lang="es-CU" smtClean="0"/>
              <a:t>1/9/2022</a:t>
            </a:fld>
            <a:endParaRPr lang="es-CU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U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U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48735-7A88-4B9B-ACF3-8C2B914153C8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178992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El 14 de abril de 2004 se funda el Laboratorio Central de Líquido Cefalorraquídeo (LABCEL) en la Facultad de Ciencias Médicas “Dr. Miguel Enríquez”</a:t>
            </a:r>
          </a:p>
          <a:p>
            <a:r>
              <a:rPr lang="es-ES" dirty="0"/>
              <a:t>El 3 de diciembre de 2004 se le otorga la categoría de Entidad de Ciencia e Innovación Tecnológica</a:t>
            </a:r>
          </a:p>
          <a:p>
            <a:endParaRPr lang="es-CU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38990-B863-439A-AC64-8D5B5BA41D36}" type="slidenum">
              <a:rPr kumimoji="0" lang="es-C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562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s-E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Misión de Centro:</a:t>
            </a:r>
            <a:endParaRPr lang="es-C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s-E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 un laboratorio de excelencia y de referencia nacional   para el estudio del líquido cefalorraquídeo desde el punto de vista de investigación básica, de desarrollo y de innovación, docente y clínico. Realiza proyectos de investigación para los programas nacionales, ramales, territoriales e institucionales. Imparte docencia de pre y post grado nacional e internacional y brinda servicios científico-técnicos de alto valor agregado para todo el Sistema Nacional de Salud, sobre la base de un equipamiento de punta y un capital humano de prestigio dentro y fuera del país.</a:t>
            </a:r>
            <a:endParaRPr lang="es-C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CU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38990-B863-439A-AC64-8D5B5BA41D36}" type="slidenum">
              <a:rPr kumimoji="0" lang="es-C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296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Visión del centro: </a:t>
            </a:r>
          </a:p>
          <a:p>
            <a:pPr>
              <a:lnSpc>
                <a:spcPct val="115000"/>
              </a:lnSpc>
            </a:pP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 un laboratorio de excelencia para el estudio del líquido cefalorraquídeo desde el punto de vista de investigación básica, de desarrollo y de innovación, docente y clínico.  Realiza proyectos de investigación para los Programas Nacionales, Ramales, Territoriales e Institucionales. Imparte docencia de pre y post grado nacional e internacional y brinda servicios científico-técnicos de alto valor agregado para todo el Sistema Nacional de Salud, para los centros que atienden el turismo de salud y las solicitudes de servicios fuera del país, principalmente para los países del área del caribe y Sudamérica sobre la base del equipamiento necesario y   un capital humano de prestigio dentro y fuera del país.</a:t>
            </a:r>
          </a:p>
          <a:p>
            <a:endParaRPr lang="es-CU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38990-B863-439A-AC64-8D5B5BA41D36}" type="slidenum">
              <a:rPr kumimoji="0" lang="es-C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588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Funciones </a:t>
            </a:r>
          </a:p>
          <a:p>
            <a:r>
              <a:rPr lang="es-ES" dirty="0"/>
              <a:t>•	Investigaciones básicas, de desarrollo y de innovación tecnológica</a:t>
            </a:r>
          </a:p>
          <a:p>
            <a:r>
              <a:rPr lang="es-ES" dirty="0"/>
              <a:t>•	Docencia de pre y post grado para estudiantes nacionales y extranjeros, dentro y fuera del Sistema Nacional de Salud.</a:t>
            </a:r>
          </a:p>
          <a:p>
            <a:r>
              <a:rPr lang="es-ES" dirty="0"/>
              <a:t>•	Servicios científico-técnicos de alto valor agregado.</a:t>
            </a:r>
          </a:p>
          <a:p>
            <a:r>
              <a:rPr lang="es-ES" dirty="0"/>
              <a:t>•	Servicio asistencial diagnóstico en enfermedades neurológicas para todo el país.</a:t>
            </a:r>
          </a:p>
          <a:p>
            <a:endParaRPr lang="es-CU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38990-B863-439A-AC64-8D5B5BA41D36}" type="slidenum">
              <a:rPr kumimoji="0" lang="es-C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C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547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Clasificada por  el CITMA como una ECTI (Entidad de Ciencia Tecnología e innovación)</a:t>
            </a:r>
          </a:p>
          <a:p>
            <a:endParaRPr lang="es-ES" dirty="0"/>
          </a:p>
          <a:p>
            <a:r>
              <a:rPr lang="es-ES" dirty="0"/>
              <a:t>    Centros de Investigación</a:t>
            </a:r>
          </a:p>
          <a:p>
            <a:r>
              <a:rPr lang="es-ES" dirty="0"/>
              <a:t>    Centros de Servicios Científicos y Tecnológicos</a:t>
            </a:r>
          </a:p>
          <a:p>
            <a:r>
              <a:rPr lang="es-ES" b="1" dirty="0">
                <a:solidFill>
                  <a:srgbClr val="C00000"/>
                </a:solidFill>
              </a:rPr>
              <a:t>    Unidades de Desarrollo e Innovación</a:t>
            </a:r>
          </a:p>
          <a:p>
            <a:r>
              <a:rPr lang="es-ES" dirty="0"/>
              <a:t>    Parques Científicos y Tecnológicos</a:t>
            </a:r>
          </a:p>
          <a:p>
            <a:r>
              <a:rPr lang="es-ES" dirty="0"/>
              <a:t>    Empresas de Alta Tecnología</a:t>
            </a:r>
          </a:p>
          <a:p>
            <a:endParaRPr lang="es-CU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38990-B863-439A-AC64-8D5B5BA41D36}" type="slidenum">
              <a:rPr kumimoji="0" lang="es-C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C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495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U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38990-B863-439A-AC64-8D5B5BA41D36}" type="slidenum">
              <a:rPr kumimoji="0" lang="es-C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C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62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3AF13-759B-02F7-9489-DDD5582CA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1480A5-35A8-1B49-A194-66B230C0B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BA4829-18A8-F897-9E3D-E1AEDC07A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0643-FE53-4D1F-9B93-764001111899}" type="datetimeFigureOut">
              <a:rPr lang="es-CU" smtClean="0"/>
              <a:t>1/9/2022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E8B30B-13B7-4244-54E1-C62890F2D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CEF9B6-C7CC-F4D0-6AB3-7F46BF216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69E8-4288-41B1-9D01-58FE4C77937E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76787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70B358-A7FA-BD8F-C45F-B82B137CD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97CFB1-B2B2-AC2B-168E-944975723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EDCEFA-5A71-E1F0-67F6-09E77A288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0643-FE53-4D1F-9B93-764001111899}" type="datetimeFigureOut">
              <a:rPr lang="es-CU" smtClean="0"/>
              <a:t>1/9/2022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626F97-EC01-1676-8143-6B2F06918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98C537-03BF-9937-B106-EECE495F5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69E8-4288-41B1-9D01-58FE4C77937E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50007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9666CD8-45DC-E93E-B76E-1AF4F7DEA4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7BBD46F-60C8-42D6-2614-9EA58E907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CF1137-5BBB-D2CB-D5FE-E53A2E6E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0643-FE53-4D1F-9B93-764001111899}" type="datetimeFigureOut">
              <a:rPr lang="es-CU" smtClean="0"/>
              <a:t>1/9/2022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3AB045-AF44-5729-26BF-55C95347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1EA92E-5E96-FF88-783E-D06566111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69E8-4288-41B1-9D01-58FE4C77937E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187620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B77236-0979-3F5A-C2D9-B8A55406F8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47A06D-4C07-1D12-8098-9C5E37EF4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AFA61A-65A1-DE34-9ACF-D67F59747C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F2CF86-3C7A-4D03-857A-A275F614F76E}" type="slidenum">
              <a:rPr kumimoji="0" lang="es-ES" altLang="es-C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C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072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C9D807-1516-1F1C-4B0D-DE0408E635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35903C-91D5-D540-19D0-F53465C66C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1333C5-550F-F575-B979-6FAD8A88C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C6095C-C5C1-4EFB-969B-BEBD7ADD461A}" type="slidenum">
              <a:rPr lang="es-ES" altLang="es-CU"/>
              <a:pPr/>
              <a:t>‹Nº›</a:t>
            </a:fld>
            <a:endParaRPr lang="es-ES" altLang="es-CU"/>
          </a:p>
        </p:txBody>
      </p:sp>
    </p:spTree>
    <p:extLst>
      <p:ext uri="{BB962C8B-B14F-4D97-AF65-F5344CB8AC3E}">
        <p14:creationId xmlns:p14="http://schemas.microsoft.com/office/powerpoint/2010/main" val="3571911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8FB905-9628-E873-F33D-B52C180F46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41BA6B-D909-6085-A7A6-A140061767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B6D6FA-094B-FA35-FF24-33AA0AED56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AA063-DFC5-4BA5-8915-49FDB8567EA1}" type="slidenum">
              <a:rPr lang="es-ES" altLang="es-CU"/>
              <a:pPr/>
              <a:t>‹Nº›</a:t>
            </a:fld>
            <a:endParaRPr lang="es-ES" altLang="es-CU"/>
          </a:p>
        </p:txBody>
      </p:sp>
    </p:spTree>
    <p:extLst>
      <p:ext uri="{BB962C8B-B14F-4D97-AF65-F5344CB8AC3E}">
        <p14:creationId xmlns:p14="http://schemas.microsoft.com/office/powerpoint/2010/main" val="4071934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E89ECB-06B5-6FA1-3A98-67F2DF5FA7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724347-089F-4B62-4AD8-128CC50DF0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4E1D2B-C48E-5B91-E769-2CD0E000E0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53544-314F-43B1-8B79-81F6B7F78C98}" type="slidenum">
              <a:rPr lang="es-ES" altLang="es-CU"/>
              <a:pPr/>
              <a:t>‹Nº›</a:t>
            </a:fld>
            <a:endParaRPr lang="es-ES" altLang="es-CU"/>
          </a:p>
        </p:txBody>
      </p:sp>
    </p:spTree>
    <p:extLst>
      <p:ext uri="{BB962C8B-B14F-4D97-AF65-F5344CB8AC3E}">
        <p14:creationId xmlns:p14="http://schemas.microsoft.com/office/powerpoint/2010/main" val="2302665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38D44F-E1DC-F66F-25A8-47EEE4293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EA1411-9995-CA72-DCDC-2B735DC512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4569C6-4EC6-F317-D001-17F71703EB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5DC65C-59DC-49F3-97D8-4871FB1AC25D}" type="slidenum">
              <a:rPr lang="es-ES" altLang="es-CU"/>
              <a:pPr/>
              <a:t>‹Nº›</a:t>
            </a:fld>
            <a:endParaRPr lang="es-ES" altLang="es-CU"/>
          </a:p>
        </p:txBody>
      </p:sp>
    </p:spTree>
    <p:extLst>
      <p:ext uri="{BB962C8B-B14F-4D97-AF65-F5344CB8AC3E}">
        <p14:creationId xmlns:p14="http://schemas.microsoft.com/office/powerpoint/2010/main" val="2845408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A868D59-D2E2-D6EF-59F5-4F81364999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5AB2C6E-2459-E217-0544-A6305304CB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4744D81-094A-A17F-981B-7E48638B4A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F66AA-D5E3-43C3-B331-1AAC3D2996E3}" type="slidenum">
              <a:rPr lang="es-ES" altLang="es-CU"/>
              <a:pPr/>
              <a:t>‹Nº›</a:t>
            </a:fld>
            <a:endParaRPr lang="es-ES" altLang="es-CU"/>
          </a:p>
        </p:txBody>
      </p:sp>
    </p:spTree>
    <p:extLst>
      <p:ext uri="{BB962C8B-B14F-4D97-AF65-F5344CB8AC3E}">
        <p14:creationId xmlns:p14="http://schemas.microsoft.com/office/powerpoint/2010/main" val="2906771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2EB7318-CC1C-FF29-F9B7-6CDB6A6575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B169484-B2B9-391E-EC2D-DE1FEC9252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55F9AA5-A942-4625-FDF6-4FEDD3AB9D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26370-DC6F-4B7E-A322-8BD05B583A25}" type="slidenum">
              <a:rPr lang="es-ES" altLang="es-CU"/>
              <a:pPr/>
              <a:t>‹Nº›</a:t>
            </a:fld>
            <a:endParaRPr lang="es-ES" altLang="es-CU"/>
          </a:p>
        </p:txBody>
      </p:sp>
    </p:spTree>
    <p:extLst>
      <p:ext uri="{BB962C8B-B14F-4D97-AF65-F5344CB8AC3E}">
        <p14:creationId xmlns:p14="http://schemas.microsoft.com/office/powerpoint/2010/main" val="1645821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F849573-CE66-869C-CB25-D5FCB46546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888CCF2-0753-3378-FE41-79DE5B1B1F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42BF34-FCAB-E1DC-6573-04BB84E49F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9C1ED2-DA34-46CD-B1C0-96F587461FC0}" type="slidenum">
              <a:rPr lang="es-ES" altLang="es-CU"/>
              <a:pPr/>
              <a:t>‹Nº›</a:t>
            </a:fld>
            <a:endParaRPr lang="es-ES" altLang="es-CU"/>
          </a:p>
        </p:txBody>
      </p:sp>
    </p:spTree>
    <p:extLst>
      <p:ext uri="{BB962C8B-B14F-4D97-AF65-F5344CB8AC3E}">
        <p14:creationId xmlns:p14="http://schemas.microsoft.com/office/powerpoint/2010/main" val="276353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150C6F-4AD3-CA0C-50FF-CE4EC91CA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687497-1829-301E-532B-C03EF1E75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FD7E4A-45C5-5F6B-A0C7-6C7928A2C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0643-FE53-4D1F-9B93-764001111899}" type="datetimeFigureOut">
              <a:rPr lang="es-CU" smtClean="0"/>
              <a:t>1/9/2022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878090-10ED-E3A9-40CC-16B7FDD18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B4765A-1C2B-87B2-5E96-9F480A28E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69E8-4288-41B1-9D01-58FE4C77937E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821834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9CDA0C-5E2C-DFFA-A1E7-659CE7EE34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635935-719D-613A-679B-5880FBDBA8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42F55F-F0E6-DDFF-1E64-AB5A99F001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D2AB9-DF68-4DEB-97A0-22B9BC5F8926}" type="slidenum">
              <a:rPr lang="es-ES" altLang="es-CU"/>
              <a:pPr/>
              <a:t>‹Nº›</a:t>
            </a:fld>
            <a:endParaRPr lang="es-ES" altLang="es-CU"/>
          </a:p>
        </p:txBody>
      </p:sp>
    </p:spTree>
    <p:extLst>
      <p:ext uri="{BB962C8B-B14F-4D97-AF65-F5344CB8AC3E}">
        <p14:creationId xmlns:p14="http://schemas.microsoft.com/office/powerpoint/2010/main" val="3244968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2D417F-6BAA-3D96-A02A-434F38E56C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5B44A1-80B3-3D2C-C72F-C97C62DC9F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FC798A-8A56-1DE3-3D83-7EFECC74A9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F802CB-24CE-43A4-8B00-80DE9907A33A}" type="slidenum">
              <a:rPr lang="es-ES" altLang="es-CU"/>
              <a:pPr/>
              <a:t>‹Nº›</a:t>
            </a:fld>
            <a:endParaRPr lang="es-ES" altLang="es-CU"/>
          </a:p>
        </p:txBody>
      </p:sp>
    </p:spTree>
    <p:extLst>
      <p:ext uri="{BB962C8B-B14F-4D97-AF65-F5344CB8AC3E}">
        <p14:creationId xmlns:p14="http://schemas.microsoft.com/office/powerpoint/2010/main" val="1815696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1DF1CC-ACFD-0DF2-8E89-D7CA759A85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A0B8F2-D921-2BFA-B52C-2169D440A0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7798B4-D14D-0A2F-37EF-3105A7BA0D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D59AB-D904-4958-96F8-0E91F055FFFF}" type="slidenum">
              <a:rPr lang="es-ES" altLang="es-CU"/>
              <a:pPr/>
              <a:t>‹Nº›</a:t>
            </a:fld>
            <a:endParaRPr lang="es-ES" altLang="es-CU"/>
          </a:p>
        </p:txBody>
      </p:sp>
    </p:spTree>
    <p:extLst>
      <p:ext uri="{BB962C8B-B14F-4D97-AF65-F5344CB8AC3E}">
        <p14:creationId xmlns:p14="http://schemas.microsoft.com/office/powerpoint/2010/main" val="3496223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786F68-9E5B-E3EC-1523-D1D981AC89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D64D72-D816-81B0-2382-612A7CF28B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EA12FA-13CE-34AA-2876-EA44F97DA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8847D5-0526-4CBB-A7AA-B8C996C2A209}" type="slidenum">
              <a:rPr lang="es-ES" altLang="es-CU"/>
              <a:pPr/>
              <a:t>‹Nº›</a:t>
            </a:fld>
            <a:endParaRPr lang="es-ES" altLang="es-CU"/>
          </a:p>
        </p:txBody>
      </p:sp>
    </p:spTree>
    <p:extLst>
      <p:ext uri="{BB962C8B-B14F-4D97-AF65-F5344CB8AC3E}">
        <p14:creationId xmlns:p14="http://schemas.microsoft.com/office/powerpoint/2010/main" val="1086487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B77236-0979-3F5A-C2D9-B8A55406F8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47A06D-4C07-1D12-8098-9C5E37EF4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AFA61A-65A1-DE34-9ACF-D67F59747C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F2CF86-3C7A-4D03-857A-A275F614F76E}" type="slidenum">
              <a:rPr lang="es-ES" altLang="es-CU"/>
              <a:pPr/>
              <a:t>‹Nº›</a:t>
            </a:fld>
            <a:endParaRPr lang="es-ES" altLang="es-CU"/>
          </a:p>
        </p:txBody>
      </p:sp>
    </p:spTree>
    <p:extLst>
      <p:ext uri="{BB962C8B-B14F-4D97-AF65-F5344CB8AC3E}">
        <p14:creationId xmlns:p14="http://schemas.microsoft.com/office/powerpoint/2010/main" val="3631555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17FA1C6-2AE6-65F4-A44D-BC318F5564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EE5AB14-DBC6-A045-A6A6-BC0016A1C5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50399E1-5657-F294-DD5E-BFF50D2203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27E813-A8EB-4740-B9E6-C2620A70541B}" type="slidenum">
              <a:rPr lang="es-ES" altLang="es-CU"/>
              <a:pPr/>
              <a:t>‹Nº›</a:t>
            </a:fld>
            <a:endParaRPr lang="es-ES" altLang="es-CU"/>
          </a:p>
        </p:txBody>
      </p:sp>
    </p:spTree>
    <p:extLst>
      <p:ext uri="{BB962C8B-B14F-4D97-AF65-F5344CB8AC3E}">
        <p14:creationId xmlns:p14="http://schemas.microsoft.com/office/powerpoint/2010/main" val="573704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1DFEE76-8DB0-6D5D-AA1A-9E43635FE0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C040A25-F6F4-BE23-DDD8-5321D99614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01FCF0-9DD7-2FD9-3811-CA24D6AED8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2B14B-731F-40C3-B383-400C1D1C8CC4}" type="slidenum">
              <a:rPr lang="es-ES" altLang="es-CU"/>
              <a:pPr/>
              <a:t>‹Nº›</a:t>
            </a:fld>
            <a:endParaRPr lang="es-ES" altLang="es-CU"/>
          </a:p>
        </p:txBody>
      </p:sp>
    </p:spTree>
    <p:extLst>
      <p:ext uri="{BB962C8B-B14F-4D97-AF65-F5344CB8AC3E}">
        <p14:creationId xmlns:p14="http://schemas.microsoft.com/office/powerpoint/2010/main" val="201123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101B4C-6D6B-5C02-F7DB-EE81E76A6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6CF606-9BF2-2412-4661-D74AB3D8E1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31AA9B-752D-F49B-EC91-B454C9D9B4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ECD595-4D63-4EB3-80C9-83F37BB428DF}" type="slidenum">
              <a:rPr lang="es-ES" altLang="es-CU"/>
              <a:pPr/>
              <a:t>‹Nº›</a:t>
            </a:fld>
            <a:endParaRPr lang="es-ES" altLang="es-CU"/>
          </a:p>
        </p:txBody>
      </p:sp>
    </p:spTree>
    <p:extLst>
      <p:ext uri="{BB962C8B-B14F-4D97-AF65-F5344CB8AC3E}">
        <p14:creationId xmlns:p14="http://schemas.microsoft.com/office/powerpoint/2010/main" val="94722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E514D-171E-2622-55B0-EF8A3A075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9D1BED-A625-2C0A-9590-9F5229E93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5D7A7D-9043-0524-F933-9EB023AFD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0643-FE53-4D1F-9B93-764001111899}" type="datetimeFigureOut">
              <a:rPr lang="es-CU" smtClean="0"/>
              <a:t>1/9/2022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6BB682-DB8D-A833-4C1E-6FF804FDA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FD8399-B5CE-E0D2-9F21-50E6DFAE9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69E8-4288-41B1-9D01-58FE4C77937E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30282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CAEDB5-3116-8507-5050-FD1CA6679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75B14B-0478-F9A1-D8AD-61A61E9DC4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425037-D2A2-3648-CB71-667604BF7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4237B5-4A49-B2AF-A9E8-D198AAC31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0643-FE53-4D1F-9B93-764001111899}" type="datetimeFigureOut">
              <a:rPr lang="es-CU" smtClean="0"/>
              <a:t>1/9/2022</a:t>
            </a:fld>
            <a:endParaRPr lang="es-C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461EFF-0F98-35D8-1C9F-565F11EF7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974F7A-D59E-3902-EF05-46D92BC3A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69E8-4288-41B1-9D01-58FE4C77937E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62752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E94C7-D26E-FFBC-CDDA-1806E896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F7FA76-4A0A-A116-F322-872FE9E93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BD7813-6B0A-1AD3-8F28-D3A082611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328425E-AF3D-BFA9-04CB-768A1CA352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F764F3-F4AE-FCBB-F3FA-2DB6DD99B0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BC7F7A7-F071-815C-612D-2E9373E65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0643-FE53-4D1F-9B93-764001111899}" type="datetimeFigureOut">
              <a:rPr lang="es-CU" smtClean="0"/>
              <a:t>1/9/2022</a:t>
            </a:fld>
            <a:endParaRPr lang="es-CU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824749-ED02-E3A3-D39C-8BC6D7CAC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EC0A41A-7F4E-7F3F-E133-3E1E65010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69E8-4288-41B1-9D01-58FE4C77937E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50815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8061FA-A68C-1D03-2472-AC3E773E2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66B2E6-88F6-B198-695F-4C809531F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0643-FE53-4D1F-9B93-764001111899}" type="datetimeFigureOut">
              <a:rPr lang="es-CU" smtClean="0"/>
              <a:t>1/9/2022</a:t>
            </a:fld>
            <a:endParaRPr lang="es-CU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3DC188-B656-E463-F59A-4E0666C92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61FA1EA-6EDE-C415-462D-4481E4248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69E8-4288-41B1-9D01-58FE4C77937E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146322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F3AAEE8-97C7-9FDB-5038-B42D96000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0643-FE53-4D1F-9B93-764001111899}" type="datetimeFigureOut">
              <a:rPr lang="es-CU" smtClean="0"/>
              <a:t>1/9/2022</a:t>
            </a:fld>
            <a:endParaRPr lang="es-CU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B0B7530-55E6-11A6-CF10-A0755AE2D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17FF46-59E4-F3E2-F129-A8D6D5217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69E8-4288-41B1-9D01-58FE4C77937E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155522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056DD-C955-5BE5-ACE7-E8D8CE54D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152349-C34F-DACA-E75F-AD49D0DC6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ED6EC8-58BF-B103-532F-F9C838CF4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3B0B66-1ADC-240D-0C29-5BCA34E2D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0643-FE53-4D1F-9B93-764001111899}" type="datetimeFigureOut">
              <a:rPr lang="es-CU" smtClean="0"/>
              <a:t>1/9/2022</a:t>
            </a:fld>
            <a:endParaRPr lang="es-C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C58A57-0C8C-E697-BEFD-58B2011EC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6AF4C5-8D87-C5F5-5F9B-975D4D06C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69E8-4288-41B1-9D01-58FE4C77937E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1836925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58B8AF-DF40-1C0C-EBE8-9DB8DB9D2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D04BED-53A8-1178-D5BF-A10849288D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5CECAC-AC27-9185-97C5-FEC3DB8BA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F821C9-F2CF-1BB2-33FF-6751EE9A7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0643-FE53-4D1F-9B93-764001111899}" type="datetimeFigureOut">
              <a:rPr lang="es-CU" smtClean="0"/>
              <a:t>1/9/2022</a:t>
            </a:fld>
            <a:endParaRPr lang="es-C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4E4941-B028-2AE4-BD88-3D94647AD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2FBBE3-F356-D81A-D293-CE3329E86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69E8-4288-41B1-9D01-58FE4C77937E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59531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A01F08C-94AF-95A9-9271-62335F60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09A430-34AE-EA17-55EB-AA419A255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421D3A-012F-38EF-04E9-DC0222BB4B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0643-FE53-4D1F-9B93-764001111899}" type="datetimeFigureOut">
              <a:rPr lang="es-CU" smtClean="0"/>
              <a:t>1/9/2022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53C05B-9EC1-2455-1C26-762E0F8A08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1C7CE9-D1FF-6DE3-CFB6-71FD9EA7D0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C69E8-4288-41B1-9D01-58FE4C77937E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12788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B16DD2F-096E-4EC1-F59F-1BD53D869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U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8437E7C-DD00-C006-FDD3-39859AE5B0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U"/>
              <a:t>Haga clic para modificar el estilo de texto del patrón</a:t>
            </a:r>
          </a:p>
          <a:p>
            <a:pPr lvl="1"/>
            <a:r>
              <a:rPr lang="es-ES" altLang="es-CU"/>
              <a:t>Segundo nivel</a:t>
            </a:r>
          </a:p>
          <a:p>
            <a:pPr lvl="2"/>
            <a:r>
              <a:rPr lang="es-ES" altLang="es-CU"/>
              <a:t>Tercer nivel</a:t>
            </a:r>
          </a:p>
          <a:p>
            <a:pPr lvl="3"/>
            <a:r>
              <a:rPr lang="es-ES" altLang="es-CU"/>
              <a:t>Cuarto nivel</a:t>
            </a:r>
          </a:p>
          <a:p>
            <a:pPr lvl="4"/>
            <a:r>
              <a:rPr lang="es-ES" altLang="es-CU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E54D7B6-6E8B-7B95-28EF-257F66ED254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D7023EA-FA02-E1E2-DFA7-27E5D9A926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27BA300-EC05-6183-C2EF-936E55CAEB4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0A7D55-42F0-457A-938B-A6A0DE3A7DF4}" type="slidenum">
              <a:rPr lang="es-ES" altLang="es-CU"/>
              <a:pPr/>
              <a:t>‹Nº›</a:t>
            </a:fld>
            <a:endParaRPr lang="es-ES" altLang="es-CU"/>
          </a:p>
        </p:txBody>
      </p:sp>
    </p:spTree>
    <p:extLst>
      <p:ext uri="{BB962C8B-B14F-4D97-AF65-F5344CB8AC3E}">
        <p14:creationId xmlns:p14="http://schemas.microsoft.com/office/powerpoint/2010/main" val="311477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wmf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s.sld.cu/reumatologia/files/2022/08/Fundamentos-de-un-laboratorio-de-investigaciones-basicas.pptx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EAADA9E-C3CC-E6F9-E509-F960B4C707BA}"/>
              </a:ext>
            </a:extLst>
          </p:cNvPr>
          <p:cNvCxnSpPr/>
          <p:nvPr/>
        </p:nvCxnSpPr>
        <p:spPr>
          <a:xfrm>
            <a:off x="334963" y="579438"/>
            <a:ext cx="11460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CuadroTexto 5">
            <a:extLst>
              <a:ext uri="{FF2B5EF4-FFF2-40B4-BE49-F238E27FC236}">
                <a16:creationId xmlns:a16="http://schemas.microsoft.com/office/drawing/2014/main" id="{8DA7323B-81DC-60F5-6826-5C676FE0E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152400"/>
            <a:ext cx="10755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Beca de Investigación Heinrich Quincke in memoriam Alberto Dorta                                                         LABCEL 2022</a:t>
            </a:r>
          </a:p>
        </p:txBody>
      </p:sp>
      <p:sp>
        <p:nvSpPr>
          <p:cNvPr id="2052" name="CuadroTexto 6">
            <a:extLst>
              <a:ext uri="{FF2B5EF4-FFF2-40B4-BE49-F238E27FC236}">
                <a16:creationId xmlns:a16="http://schemas.microsoft.com/office/drawing/2014/main" id="{ADB2C3F6-6712-19A4-6DBD-B2035F6E9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714494"/>
            <a:ext cx="11460162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U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Fundamentos de un laboratorio de investigaciones básicas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U" sz="4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Laboratorio Central de Líquido Cefalorraquídeo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U" sz="4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(LABCEL)</a:t>
            </a:r>
            <a:br>
              <a:rPr kumimoji="0" lang="es-ES" altLang="es-CU" sz="6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s-ES" altLang="es-CU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presentación</a:t>
            </a:r>
            <a:r>
              <a:rPr kumimoji="0" lang="es-ES" altLang="es-CU" sz="6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s-ES" altLang="es-CU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 honor al profesor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U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Alberto Juan Dorta Contreras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CU" sz="32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CU" sz="32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U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Dr. José pedro Martínez Larrarte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3403C81-4232-C7DE-E358-22F56BED67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2413"/>
            <a:ext cx="10972800" cy="1143000"/>
          </a:xfrm>
        </p:spPr>
        <p:txBody>
          <a:bodyPr/>
          <a:lstStyle/>
          <a:p>
            <a:pPr eaLnBrk="1" hangingPunct="1"/>
            <a:r>
              <a:rPr lang="es-ES" altLang="es-C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Adiestramiento en </a:t>
            </a:r>
            <a:r>
              <a:rPr lang="es-ES" altLang="es-CU" sz="32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Göttigen</a:t>
            </a:r>
            <a:r>
              <a:rPr lang="es-ES" altLang="es-C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1994 becado por la IBRO y la Universidad Georg August </a:t>
            </a:r>
          </a:p>
        </p:txBody>
      </p:sp>
      <p:pic>
        <p:nvPicPr>
          <p:cNvPr id="6147" name="Picture 3" descr="1994 Goettingen">
            <a:extLst>
              <a:ext uri="{FF2B5EF4-FFF2-40B4-BE49-F238E27FC236}">
                <a16:creationId xmlns:a16="http://schemas.microsoft.com/office/drawing/2014/main" id="{6FCB1F74-6FA2-232E-A242-7ED969231B2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8171" y="1120611"/>
            <a:ext cx="3893006" cy="5535642"/>
          </a:xfrm>
        </p:spPr>
      </p:pic>
      <p:pic>
        <p:nvPicPr>
          <p:cNvPr id="6148" name="Picture 4" descr="1994 Reiber Goettigen y Dorta">
            <a:extLst>
              <a:ext uri="{FF2B5EF4-FFF2-40B4-BE49-F238E27FC236}">
                <a16:creationId xmlns:a16="http://schemas.microsoft.com/office/drawing/2014/main" id="{2EF5F934-50DD-EDA9-186C-894525F58E2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7175" y="1127521"/>
            <a:ext cx="3886654" cy="555152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34D0C80-4132-3A95-CBE8-413722FE08D1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0757"/>
            <a:ext cx="10972800" cy="638389"/>
          </a:xfrm>
        </p:spPr>
        <p:txBody>
          <a:bodyPr/>
          <a:lstStyle/>
          <a:p>
            <a:pPr eaLnBrk="1" hangingPunct="1"/>
            <a:r>
              <a:rPr lang="es-ES" altLang="es-C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Trabajo conjunto 1994-1996</a:t>
            </a:r>
          </a:p>
        </p:txBody>
      </p:sp>
      <p:pic>
        <p:nvPicPr>
          <p:cNvPr id="8195" name="Picture 3" descr="Hospital Univ Goettingen 1996">
            <a:extLst>
              <a:ext uri="{FF2B5EF4-FFF2-40B4-BE49-F238E27FC236}">
                <a16:creationId xmlns:a16="http://schemas.microsoft.com/office/drawing/2014/main" id="{96B29C29-1A29-0F1F-08B6-29A069F6DFB7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853609"/>
            <a:ext cx="6233844" cy="2932580"/>
          </a:xfrm>
        </p:spPr>
      </p:pic>
      <p:pic>
        <p:nvPicPr>
          <p:cNvPr id="8197" name="Picture 5" descr="1996 Peter Lange Dorta y Mario">
            <a:extLst>
              <a:ext uri="{FF2B5EF4-FFF2-40B4-BE49-F238E27FC236}">
                <a16:creationId xmlns:a16="http://schemas.microsoft.com/office/drawing/2014/main" id="{921E858D-AEAB-206D-46E1-07BBB960BD2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5375" y="812445"/>
            <a:ext cx="3977368" cy="58264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AE559901-8F7D-67E6-6D21-6C906F48E77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731" y="4149726"/>
            <a:ext cx="1780039" cy="2547139"/>
          </a:xfrm>
          <a:noFill/>
        </p:spPr>
      </p:pic>
      <p:pic>
        <p:nvPicPr>
          <p:cNvPr id="8199" name="Picture 7">
            <a:extLst>
              <a:ext uri="{FF2B5EF4-FFF2-40B4-BE49-F238E27FC236}">
                <a16:creationId xmlns:a16="http://schemas.microsoft.com/office/drawing/2014/main" id="{5950335D-0087-AE54-AF9F-5D81C033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756" y="4005264"/>
            <a:ext cx="1780039" cy="271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06A8EF5E-3821-7174-26E0-D828549D1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781" y="3933824"/>
            <a:ext cx="1947663" cy="278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53D000E-0AC1-D80C-F85F-B09424B9C5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263" y="107952"/>
            <a:ext cx="10972800" cy="584198"/>
          </a:xfrm>
        </p:spPr>
        <p:txBody>
          <a:bodyPr/>
          <a:lstStyle/>
          <a:p>
            <a:pPr eaLnBrk="1" hangingPunct="1"/>
            <a:r>
              <a:rPr lang="es-ES" altLang="es-C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Visitas de trabajo 1996-2000</a:t>
            </a:r>
          </a:p>
        </p:txBody>
      </p:sp>
      <p:pic>
        <p:nvPicPr>
          <p:cNvPr id="7171" name="Picture 3" descr="Con Reiber y Nau">
            <a:extLst>
              <a:ext uri="{FF2B5EF4-FFF2-40B4-BE49-F238E27FC236}">
                <a16:creationId xmlns:a16="http://schemas.microsoft.com/office/drawing/2014/main" id="{2EB6628F-7F27-2C49-B881-05C9DBE52C0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262" y="663469"/>
            <a:ext cx="6458093" cy="4198777"/>
          </a:xfrm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529EF480-8264-C64B-DE4B-E85B979D89E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13374" y="905209"/>
            <a:ext cx="4366816" cy="4351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Text Box 5">
            <a:extLst>
              <a:ext uri="{FF2B5EF4-FFF2-40B4-BE49-F238E27FC236}">
                <a16:creationId xmlns:a16="http://schemas.microsoft.com/office/drawing/2014/main" id="{4118B83B-8149-3524-8FF0-1BFDE8A20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83" y="5392738"/>
            <a:ext cx="11781407" cy="85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U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Reiber, Nao y Dorta: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Intrathecal synthesis of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inmunoglobulins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Eosinophilic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meningoencephalits</a:t>
            </a:r>
            <a:endParaRPr kumimoji="0" lang="es-CU" sz="2400" b="0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81AF1B50-BE40-2CCD-8DE7-7BADF5367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869" y="6307751"/>
            <a:ext cx="112426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U" sz="2400" b="0" i="0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Primer artículo conjunto CLIN  DIAGN LAB IMMUNOL 1998; 5: 452–455</a:t>
            </a:r>
          </a:p>
        </p:txBody>
      </p:sp>
    </p:spTree>
    <p:extLst>
      <p:ext uri="{BB962C8B-B14F-4D97-AF65-F5344CB8AC3E}">
        <p14:creationId xmlns:p14="http://schemas.microsoft.com/office/powerpoint/2010/main" val="3952985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1CCD7CA-DDAE-0143-3A17-5010904E231C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609600" y="-159315"/>
            <a:ext cx="10972800" cy="1143000"/>
          </a:xfrm>
        </p:spPr>
        <p:txBody>
          <a:bodyPr/>
          <a:lstStyle/>
          <a:p>
            <a:pPr eaLnBrk="1" hangingPunct="1"/>
            <a:r>
              <a:rPr lang="es-ES" altLang="es-C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Visitas de Trabajo 2000-2002</a:t>
            </a:r>
          </a:p>
        </p:txBody>
      </p:sp>
      <p:pic>
        <p:nvPicPr>
          <p:cNvPr id="9219" name="Picture 3" descr="Goettingen con los tecnicos">
            <a:extLst>
              <a:ext uri="{FF2B5EF4-FFF2-40B4-BE49-F238E27FC236}">
                <a16:creationId xmlns:a16="http://schemas.microsoft.com/office/drawing/2014/main" id="{CE4CC9B6-A303-25A6-A0F7-CBB04B3F11F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3486" y="821410"/>
            <a:ext cx="4544854" cy="28407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4" descr="Goettingen con las técnicas">
            <a:extLst>
              <a:ext uri="{FF2B5EF4-FFF2-40B4-BE49-F238E27FC236}">
                <a16:creationId xmlns:a16="http://schemas.microsoft.com/office/drawing/2014/main" id="{BBAEF4B3-34B2-4232-1403-FE13EA3B2B1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0494" y="826735"/>
            <a:ext cx="4728960" cy="28354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5" descr="Dorta con Peter Lange en 1998">
            <a:extLst>
              <a:ext uri="{FF2B5EF4-FFF2-40B4-BE49-F238E27FC236}">
                <a16:creationId xmlns:a16="http://schemas.microsoft.com/office/drawing/2014/main" id="{AD9644E0-584A-3574-81B0-926755E9B0F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3486" y="3938589"/>
            <a:ext cx="4546441" cy="2841269"/>
          </a:xfrm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ABB864D4-28DB-C2DD-CF26-4254E6E252B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61100" y="4149727"/>
            <a:ext cx="1649171" cy="2584726"/>
          </a:xfrm>
          <a:noFill/>
        </p:spPr>
      </p:pic>
      <p:pic>
        <p:nvPicPr>
          <p:cNvPr id="9223" name="Picture 7">
            <a:extLst>
              <a:ext uri="{FF2B5EF4-FFF2-40B4-BE49-F238E27FC236}">
                <a16:creationId xmlns:a16="http://schemas.microsoft.com/office/drawing/2014/main" id="{C828D191-38F9-088D-AE33-535417C11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396" y="3933825"/>
            <a:ext cx="1968501" cy="285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723AE02B-2395-ECDF-CF2F-E6F9E10A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193" y="4076701"/>
            <a:ext cx="1968501" cy="265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0367A2F-267C-F366-75A0-DBBEBDCFE99C}"/>
              </a:ext>
            </a:extLst>
          </p:cNvPr>
          <p:cNvSpPr txBox="1"/>
          <p:nvPr/>
        </p:nvSpPr>
        <p:spPr>
          <a:xfrm>
            <a:off x="1944914" y="1655775"/>
            <a:ext cx="5820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hlinkClick r:id="rId2"/>
              </a:rPr>
              <a:t>Presentación completa en esta dirección electrónica</a:t>
            </a:r>
            <a:endParaRPr lang="es-CU" sz="2000" dirty="0"/>
          </a:p>
        </p:txBody>
      </p:sp>
    </p:spTree>
    <p:extLst>
      <p:ext uri="{BB962C8B-B14F-4D97-AF65-F5344CB8AC3E}">
        <p14:creationId xmlns:p14="http://schemas.microsoft.com/office/powerpoint/2010/main" val="3646173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A26E919-807F-0CC1-00EC-EA30252568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80296"/>
            <a:ext cx="10972800" cy="68580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altLang="es-CU" b="1" dirty="0">
                <a:solidFill>
                  <a:schemeClr val="tx2"/>
                </a:solidFill>
              </a:rPr>
              <a:t>Antecedentes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E696853-7C76-123C-8504-E8E2234096F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90286" y="1306283"/>
            <a:ext cx="5805714" cy="495050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altLang="es-CU" sz="3200" dirty="0">
                <a:solidFill>
                  <a:schemeClr val="tx2"/>
                </a:solidFill>
              </a:rPr>
              <a:t>El 14 de abril de 2004 se funda el Laboratorio Central de Líquido Cefalorraquídeo (LABCEL) adjunto a la Facultad de Ciencias Médicas  Miguel Enríquez.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CU" sz="3200" dirty="0">
                <a:solidFill>
                  <a:schemeClr val="tx2"/>
                </a:solidFill>
              </a:rPr>
              <a:t>El 3 de diciembre de 2004 el CITMA  le otorga la categoría de Entidad de Ciencia e Innovación Tecnológica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8B6091B2-C4A8-D96D-4CEF-DF8360FF507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5138" y="1394598"/>
            <a:ext cx="5053411" cy="43966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EAADA9E-C3CC-E6F9-E509-F960B4C707BA}"/>
              </a:ext>
            </a:extLst>
          </p:cNvPr>
          <p:cNvCxnSpPr/>
          <p:nvPr/>
        </p:nvCxnSpPr>
        <p:spPr>
          <a:xfrm>
            <a:off x="334963" y="579438"/>
            <a:ext cx="11460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CuadroTexto 5">
            <a:extLst>
              <a:ext uri="{FF2B5EF4-FFF2-40B4-BE49-F238E27FC236}">
                <a16:creationId xmlns:a16="http://schemas.microsoft.com/office/drawing/2014/main" id="{8DA7323B-81DC-60F5-6826-5C676FE0E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152400"/>
            <a:ext cx="10755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Beca de Investigación Heinrich Quincke in memoriam Alberto Dorta                                                                    LABCEL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3F7DB09-0422-EB82-9196-EB67C2CB4985}"/>
              </a:ext>
            </a:extLst>
          </p:cNvPr>
          <p:cNvSpPr txBox="1"/>
          <p:nvPr/>
        </p:nvSpPr>
        <p:spPr>
          <a:xfrm>
            <a:off x="652463" y="950259"/>
            <a:ext cx="10463772" cy="314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Misión de centro</a:t>
            </a:r>
            <a:endParaRPr kumimoji="0" lang="es-CU" sz="4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Es un laboratorio de referencia nacional   para el estudio del líquido cefalorraquídeo desde el punto de vista de investigación básica, docente y clínico.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135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EAADA9E-C3CC-E6F9-E509-F960B4C707BA}"/>
              </a:ext>
            </a:extLst>
          </p:cNvPr>
          <p:cNvCxnSpPr/>
          <p:nvPr/>
        </p:nvCxnSpPr>
        <p:spPr>
          <a:xfrm>
            <a:off x="334963" y="579438"/>
            <a:ext cx="11460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CuadroTexto 5">
            <a:extLst>
              <a:ext uri="{FF2B5EF4-FFF2-40B4-BE49-F238E27FC236}">
                <a16:creationId xmlns:a16="http://schemas.microsoft.com/office/drawing/2014/main" id="{8DA7323B-81DC-60F5-6826-5C676FE0E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152400"/>
            <a:ext cx="10755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Beca de Investigación Heinrich Quincke in memoriam Alberto Dorta                                                                    LABCEL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B6D1018-5503-177E-69C6-7AD1FF6720AA}"/>
              </a:ext>
            </a:extLst>
          </p:cNvPr>
          <p:cNvSpPr txBox="1"/>
          <p:nvPr/>
        </p:nvSpPr>
        <p:spPr>
          <a:xfrm>
            <a:off x="334963" y="687381"/>
            <a:ext cx="1146016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Visión del centro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 proyectos de investigación para los Programas Nacionales, Ramales, Territoriales e Institucionales.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Imparte docencia de pre y post grado nacional e internacional y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Brinda servicios científico-técnicos de alto valor agregado para todo el Sistema Nacional de Salud, y para los centros que atienden el turismo de salud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Atiende solicitudes de servicios para los países del área del caribe y Sudamérica </a:t>
            </a:r>
          </a:p>
        </p:txBody>
      </p:sp>
    </p:spTree>
    <p:extLst>
      <p:ext uri="{BB962C8B-B14F-4D97-AF65-F5344CB8AC3E}">
        <p14:creationId xmlns:p14="http://schemas.microsoft.com/office/powerpoint/2010/main" val="2891091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EAADA9E-C3CC-E6F9-E509-F960B4C707BA}"/>
              </a:ext>
            </a:extLst>
          </p:cNvPr>
          <p:cNvCxnSpPr/>
          <p:nvPr/>
        </p:nvCxnSpPr>
        <p:spPr>
          <a:xfrm>
            <a:off x="334963" y="579438"/>
            <a:ext cx="11460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CuadroTexto 5">
            <a:extLst>
              <a:ext uri="{FF2B5EF4-FFF2-40B4-BE49-F238E27FC236}">
                <a16:creationId xmlns:a16="http://schemas.microsoft.com/office/drawing/2014/main" id="{8DA7323B-81DC-60F5-6826-5C676FE0E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152400"/>
            <a:ext cx="10755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Beca de Investigación Heinrich Quincke in memoriam Alberto Dorta                                                        LABCEL 2022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68696C1-15DD-6994-1CBF-B5F29C018DA1}"/>
              </a:ext>
            </a:extLst>
          </p:cNvPr>
          <p:cNvSpPr txBox="1"/>
          <p:nvPr/>
        </p:nvSpPr>
        <p:spPr>
          <a:xfrm>
            <a:off x="334963" y="731589"/>
            <a:ext cx="1146016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Funciones de centro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Investigaciones básicas, de desarrollo y de innovación tecnológica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Docencia de pre y post grado para estudiantes nacionales y extranjeros, dentro y fuera del Sistema Nacional de Salud.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Servicios científico-técnicos de alto valor agregado.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Servicio asistencial diagnóstico en enfermedades neurológicas para todo el país y áreas del caribe.</a:t>
            </a:r>
          </a:p>
        </p:txBody>
      </p:sp>
    </p:spTree>
    <p:extLst>
      <p:ext uri="{BB962C8B-B14F-4D97-AF65-F5344CB8AC3E}">
        <p14:creationId xmlns:p14="http://schemas.microsoft.com/office/powerpoint/2010/main" val="3109403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EAADA9E-C3CC-E6F9-E509-F960B4C707BA}"/>
              </a:ext>
            </a:extLst>
          </p:cNvPr>
          <p:cNvCxnSpPr/>
          <p:nvPr/>
        </p:nvCxnSpPr>
        <p:spPr>
          <a:xfrm>
            <a:off x="334963" y="579438"/>
            <a:ext cx="11460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CuadroTexto 5">
            <a:extLst>
              <a:ext uri="{FF2B5EF4-FFF2-40B4-BE49-F238E27FC236}">
                <a16:creationId xmlns:a16="http://schemas.microsoft.com/office/drawing/2014/main" id="{8DA7323B-81DC-60F5-6826-5C676FE0E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152400"/>
            <a:ext cx="10755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Beca de Investigación Heinrich Quincke in memoriam Alberto Dorta                                                        LABCEL 2022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76E5470-1F8F-A4A1-FA10-5625E18B275D}"/>
              </a:ext>
            </a:extLst>
          </p:cNvPr>
          <p:cNvSpPr txBox="1"/>
          <p:nvPr/>
        </p:nvSpPr>
        <p:spPr>
          <a:xfrm>
            <a:off x="217714" y="857274"/>
            <a:ext cx="1177108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Clasificada por  el CITMA como una ECTI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Entidad de Ciencia, Tecnología e Innovación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Centros de Investigación (institutos)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Centros de Servicios Científicos y Tecnológicos(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LABIOFAM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Unidades de Desarrollo e Innovación (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LABCEL, CNGM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Parques Científicos y Tecnológicos (UCI)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Empresas de Alta Tecnología (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CIGB, CIM)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379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EAADA9E-C3CC-E6F9-E509-F960B4C707BA}"/>
              </a:ext>
            </a:extLst>
          </p:cNvPr>
          <p:cNvCxnSpPr/>
          <p:nvPr/>
        </p:nvCxnSpPr>
        <p:spPr>
          <a:xfrm>
            <a:off x="334963" y="579438"/>
            <a:ext cx="11460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CuadroTexto 5">
            <a:extLst>
              <a:ext uri="{FF2B5EF4-FFF2-40B4-BE49-F238E27FC236}">
                <a16:creationId xmlns:a16="http://schemas.microsoft.com/office/drawing/2014/main" id="{8DA7323B-81DC-60F5-6826-5C676FE0E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152400"/>
            <a:ext cx="10755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Beca de Investigación Heinrich Quincke in memoriam Alberto Dorta                                                        LABCEL 2022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6A08054-2D33-C4EB-2F12-C92B4969244E}"/>
              </a:ext>
            </a:extLst>
          </p:cNvPr>
          <p:cNvSpPr txBox="1"/>
          <p:nvPr/>
        </p:nvSpPr>
        <p:spPr>
          <a:xfrm>
            <a:off x="334963" y="1167319"/>
            <a:ext cx="11460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Génesis de LABCEL</a:t>
            </a:r>
            <a:endParaRPr kumimoji="0" lang="es-CU" sz="4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662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2952F47-9D82-48BD-25C8-35AA5C846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87088"/>
            <a:ext cx="10972800" cy="720952"/>
          </a:xfrm>
        </p:spPr>
        <p:txBody>
          <a:bodyPr/>
          <a:lstStyle/>
          <a:p>
            <a:pPr eaLnBrk="1" hangingPunct="1"/>
            <a:r>
              <a:rPr lang="es-ES" altLang="es-CU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Visita de Klaus Felgenhauer y Ernest Alan Meyer al Laboratorio de Inmunología del Hospital Pediátrico San Miguel del Padrón 1991</a:t>
            </a:r>
          </a:p>
        </p:txBody>
      </p:sp>
      <p:pic>
        <p:nvPicPr>
          <p:cNvPr id="4099" name="Picture 3" descr="Con Felgenhauer y Alan  Meyer 1991 Habana">
            <a:extLst>
              <a:ext uri="{FF2B5EF4-FFF2-40B4-BE49-F238E27FC236}">
                <a16:creationId xmlns:a16="http://schemas.microsoft.com/office/drawing/2014/main" id="{79809377-A577-ECD7-E34B-07BDEC114C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9777" y="1012898"/>
            <a:ext cx="3874052" cy="564092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A0CB509-E5AD-E193-D65A-857414C678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0639"/>
            <a:ext cx="10972800" cy="685802"/>
          </a:xfrm>
        </p:spPr>
        <p:txBody>
          <a:bodyPr/>
          <a:lstStyle/>
          <a:p>
            <a:pPr eaLnBrk="1" hangingPunct="1"/>
            <a:r>
              <a:rPr lang="es-ES" altLang="es-C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Quincke </a:t>
            </a:r>
            <a:r>
              <a:rPr lang="es-ES" altLang="es-CU" sz="32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Symposium</a:t>
            </a:r>
            <a:r>
              <a:rPr lang="es-ES" altLang="es-C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CU" sz="32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Göettingen</a:t>
            </a:r>
            <a:r>
              <a:rPr lang="es-ES" altLang="es-C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Alemania 1991</a:t>
            </a:r>
          </a:p>
        </p:txBody>
      </p:sp>
      <p:pic>
        <p:nvPicPr>
          <p:cNvPr id="5123" name="Picture 3" descr="Organizacion Simposio Internacional Quincke 1991">
            <a:extLst>
              <a:ext uri="{FF2B5EF4-FFF2-40B4-BE49-F238E27FC236}">
                <a16:creationId xmlns:a16="http://schemas.microsoft.com/office/drawing/2014/main" id="{C564C451-26D5-9CA1-ADF7-6ADD52A6A0E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558" y="798920"/>
            <a:ext cx="5151212" cy="5893301"/>
          </a:xfrm>
        </p:spPr>
      </p:pic>
      <p:pic>
        <p:nvPicPr>
          <p:cNvPr id="5124" name="Picture 4" descr="1991 International Quincke Simposium">
            <a:extLst>
              <a:ext uri="{FF2B5EF4-FFF2-40B4-BE49-F238E27FC236}">
                <a16:creationId xmlns:a16="http://schemas.microsoft.com/office/drawing/2014/main" id="{F42D8C83-38FC-7315-7CBA-7BA653FCCB7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314" y="751401"/>
            <a:ext cx="5141688" cy="5908487"/>
          </a:xfrm>
        </p:spPr>
      </p:pic>
      <p:pic>
        <p:nvPicPr>
          <p:cNvPr id="5125" name="Picture 6" descr="FLECHADERECHA">
            <a:extLst>
              <a:ext uri="{FF2B5EF4-FFF2-40B4-BE49-F238E27FC236}">
                <a16:creationId xmlns:a16="http://schemas.microsoft.com/office/drawing/2014/main" id="{74397FB3-26DF-5AF5-4D98-F53AB320F3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9599">
            <a:off x="9091383" y="3412221"/>
            <a:ext cx="542925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805</Words>
  <Application>Microsoft Office PowerPoint</Application>
  <PresentationFormat>Panorámica</PresentationFormat>
  <Paragraphs>70</Paragraphs>
  <Slides>14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Tema de Office</vt:lpstr>
      <vt:lpstr>Diseño predeterminado</vt:lpstr>
      <vt:lpstr>Presentación de PowerPoint</vt:lpstr>
      <vt:lpstr>Antecedentes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Visita de Klaus Felgenhauer y Ernest Alan Meyer al Laboratorio de Inmunología del Hospital Pediátrico San Miguel del Padrón 1991</vt:lpstr>
      <vt:lpstr>International Quincke Symposium Göettingen, Alemania 1991</vt:lpstr>
      <vt:lpstr>Adiestramiento en Göttigen en 1994 becado por la IBRO y la Universidad Georg August </vt:lpstr>
      <vt:lpstr>Trabajo conjunto 1994-1996</vt:lpstr>
      <vt:lpstr>Visitas de trabajo 1996-2000</vt:lpstr>
      <vt:lpstr>Visitas de Trabajo 2000-2002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</dc:creator>
  <cp:lastModifiedBy>José</cp:lastModifiedBy>
  <cp:revision>1</cp:revision>
  <dcterms:created xsi:type="dcterms:W3CDTF">2022-09-01T14:47:34Z</dcterms:created>
  <dcterms:modified xsi:type="dcterms:W3CDTF">2022-09-01T14:50:35Z</dcterms:modified>
</cp:coreProperties>
</file>