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2"/>
  </p:notesMasterIdLst>
  <p:sldIdLst>
    <p:sldId id="256" r:id="rId4"/>
    <p:sldId id="295" r:id="rId5"/>
    <p:sldId id="289" r:id="rId6"/>
    <p:sldId id="269" r:id="rId7"/>
    <p:sldId id="275" r:id="rId8"/>
    <p:sldId id="296" r:id="rId9"/>
    <p:sldId id="297" r:id="rId10"/>
    <p:sldId id="276" r:id="rId11"/>
    <p:sldId id="277" r:id="rId12"/>
    <p:sldId id="294" r:id="rId13"/>
    <p:sldId id="271" r:id="rId14"/>
    <p:sldId id="278" r:id="rId15"/>
    <p:sldId id="268" r:id="rId16"/>
    <p:sldId id="270" r:id="rId17"/>
    <p:sldId id="279" r:id="rId18"/>
    <p:sldId id="284" r:id="rId19"/>
    <p:sldId id="286" r:id="rId20"/>
    <p:sldId id="260" r:id="rId21"/>
    <p:sldId id="287" r:id="rId22"/>
    <p:sldId id="293" r:id="rId23"/>
    <p:sldId id="272" r:id="rId24"/>
    <p:sldId id="291" r:id="rId25"/>
    <p:sldId id="290" r:id="rId26"/>
    <p:sldId id="280" r:id="rId27"/>
    <p:sldId id="288" r:id="rId28"/>
    <p:sldId id="283" r:id="rId29"/>
    <p:sldId id="285" r:id="rId30"/>
    <p:sldId id="25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16BA"/>
    <a:srgbClr val="0EBE16"/>
    <a:srgbClr val="3BE15B"/>
    <a:srgbClr val="249C24"/>
    <a:srgbClr val="82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0D00CB-20F2-4F52-BC85-AC71BBB85C54}" type="datetimeFigureOut">
              <a:rPr lang="en-US" smtClean="0"/>
              <a:t>9/4/2022</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E99FA2-C729-451E-9F5D-606A61904BAC}" type="slidenum">
              <a:rPr lang="en-US" smtClean="0"/>
              <a:t>‹Nº›</a:t>
            </a:fld>
            <a:endParaRPr lang="en-US"/>
          </a:p>
        </p:txBody>
      </p:sp>
    </p:spTree>
    <p:extLst>
      <p:ext uri="{BB962C8B-B14F-4D97-AF65-F5344CB8AC3E}">
        <p14:creationId xmlns:p14="http://schemas.microsoft.com/office/powerpoint/2010/main" val="1368989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25E99FA2-C729-451E-9F5D-606A61904BAC}" type="slidenum">
              <a:rPr lang="en-US" smtClean="0"/>
              <a:t>1</a:t>
            </a:fld>
            <a:endParaRPr lang="en-US"/>
          </a:p>
        </p:txBody>
      </p:sp>
    </p:spTree>
    <p:extLst>
      <p:ext uri="{BB962C8B-B14F-4D97-AF65-F5344CB8AC3E}">
        <p14:creationId xmlns:p14="http://schemas.microsoft.com/office/powerpoint/2010/main" val="458970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29090F-CD4F-4A5F-BE42-ECFE45B89C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6732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25E99FA2-C729-451E-9F5D-606A61904BAC}" type="slidenum">
              <a:rPr lang="en-US" smtClean="0"/>
              <a:t>10</a:t>
            </a:fld>
            <a:endParaRPr lang="en-US"/>
          </a:p>
        </p:txBody>
      </p:sp>
    </p:spTree>
    <p:extLst>
      <p:ext uri="{BB962C8B-B14F-4D97-AF65-F5344CB8AC3E}">
        <p14:creationId xmlns:p14="http://schemas.microsoft.com/office/powerpoint/2010/main" val="1099581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25E99FA2-C729-451E-9F5D-606A61904BAC}" type="slidenum">
              <a:rPr lang="en-US" smtClean="0"/>
              <a:t>11</a:t>
            </a:fld>
            <a:endParaRPr lang="en-US"/>
          </a:p>
        </p:txBody>
      </p:sp>
    </p:spTree>
    <p:extLst>
      <p:ext uri="{BB962C8B-B14F-4D97-AF65-F5344CB8AC3E}">
        <p14:creationId xmlns:p14="http://schemas.microsoft.com/office/powerpoint/2010/main" val="1756746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25E99FA2-C729-451E-9F5D-606A61904BAC}" type="slidenum">
              <a:rPr lang="en-US" smtClean="0"/>
              <a:t>14</a:t>
            </a:fld>
            <a:endParaRPr lang="en-US"/>
          </a:p>
        </p:txBody>
      </p:sp>
    </p:spTree>
    <p:extLst>
      <p:ext uri="{BB962C8B-B14F-4D97-AF65-F5344CB8AC3E}">
        <p14:creationId xmlns:p14="http://schemas.microsoft.com/office/powerpoint/2010/main" val="606862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7F1E4F-E1EF-463D-B006-8B32125093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2709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213AEEA-C0EE-4729-9E63-CDB4AEE2BD69}" type="datetimeFigureOut">
              <a:rPr lang="en-US" smtClean="0"/>
              <a:pPr/>
              <a:t>9/4/2022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257B951-13A0-496F-8021-DDA4F1B77D21}" type="slidenum">
              <a:rPr lang="en-US" smtClean="0"/>
              <a:pPr/>
              <a:t>‹Nº›</a:t>
            </a:fld>
            <a:endParaRPr lang="en-US"/>
          </a:p>
        </p:txBody>
      </p:sp>
    </p:spTree>
    <p:extLst>
      <p:ext uri="{BB962C8B-B14F-4D97-AF65-F5344CB8AC3E}">
        <p14:creationId xmlns:p14="http://schemas.microsoft.com/office/powerpoint/2010/main" val="2892035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213AEEA-C0EE-4729-9E63-CDB4AEE2BD69}" type="datetimeFigureOut">
              <a:rPr lang="en-US" smtClean="0"/>
              <a:pPr/>
              <a:t>9/4/2022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257B951-13A0-496F-8021-DDA4F1B77D21}" type="slidenum">
              <a:rPr lang="en-US" smtClean="0"/>
              <a:pPr/>
              <a:t>‹Nº›</a:t>
            </a:fld>
            <a:endParaRPr lang="en-US"/>
          </a:p>
        </p:txBody>
      </p:sp>
    </p:spTree>
    <p:extLst>
      <p:ext uri="{BB962C8B-B14F-4D97-AF65-F5344CB8AC3E}">
        <p14:creationId xmlns:p14="http://schemas.microsoft.com/office/powerpoint/2010/main" val="40131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213AEEA-C0EE-4729-9E63-CDB4AEE2BD69}" type="datetimeFigureOut">
              <a:rPr lang="en-US" smtClean="0"/>
              <a:pPr/>
              <a:t>9/4/2022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257B951-13A0-496F-8021-DDA4F1B77D21}" type="slidenum">
              <a:rPr lang="en-US" smtClean="0"/>
              <a:pPr/>
              <a:t>‹Nº›</a:t>
            </a:fld>
            <a:endParaRPr lang="en-US"/>
          </a:p>
        </p:txBody>
      </p:sp>
    </p:spTree>
    <p:extLst>
      <p:ext uri="{BB962C8B-B14F-4D97-AF65-F5344CB8AC3E}">
        <p14:creationId xmlns:p14="http://schemas.microsoft.com/office/powerpoint/2010/main" val="4039679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4D9C2E8-0B9A-4D37-93F0-1F96D58F6930}"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617219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0C15AFF-26DC-4DEF-8462-960BA6E2DCD4}"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111866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7AE872B-5BE4-47FB-A396-D1DBE4F3A27C}"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394829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C077B94-0269-49C7-B143-1E38A737F69D}"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660039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F8411F7-7763-48CD-A3D3-2A7B20D33893}"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871626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F451B21-C1B3-4BDC-99D3-FC9DCA5283FA}"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9210779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CE590CB-D5AD-4484-80A4-1EAD567A5D88}"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776643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28A15F2-1B34-4C19-A139-59E787404707}"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463125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213AEEA-C0EE-4729-9E63-CDB4AEE2BD69}" type="datetimeFigureOut">
              <a:rPr lang="en-US" smtClean="0"/>
              <a:pPr/>
              <a:t>9/4/2022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257B951-13A0-496F-8021-DDA4F1B77D21}" type="slidenum">
              <a:rPr lang="en-US" smtClean="0"/>
              <a:pPr/>
              <a:t>‹Nº›</a:t>
            </a:fld>
            <a:endParaRPr lang="en-US"/>
          </a:p>
        </p:txBody>
      </p:sp>
    </p:spTree>
    <p:extLst>
      <p:ext uri="{BB962C8B-B14F-4D97-AF65-F5344CB8AC3E}">
        <p14:creationId xmlns:p14="http://schemas.microsoft.com/office/powerpoint/2010/main" val="3687242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6C44A20-16ED-4DD3-BC4C-3CD6B64B113C}"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084278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4AD24C7-1100-4846-8D63-DE63D018C0C2}"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1665060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E548765-3887-44A8-ACF7-8EBCEDBA6DCC}"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0278356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4D9C2E8-0B9A-4D37-93F0-1F96D58F6930}"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4241422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0C15AFF-26DC-4DEF-8462-960BA6E2DCD4}"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3647369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7AE872B-5BE4-47FB-A396-D1DBE4F3A27C}"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2765500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C077B94-0269-49C7-B143-1E38A737F69D}"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6777882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F8411F7-7763-48CD-A3D3-2A7B20D33893}"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0871047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F451B21-C1B3-4BDC-99D3-FC9DCA5283FA}"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8560090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CE590CB-D5AD-4484-80A4-1EAD567A5D88}"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145536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213AEEA-C0EE-4729-9E63-CDB4AEE2BD69}" type="datetimeFigureOut">
              <a:rPr lang="en-US" smtClean="0"/>
              <a:pPr/>
              <a:t>9/4/2022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257B951-13A0-496F-8021-DDA4F1B77D21}" type="slidenum">
              <a:rPr lang="en-US" smtClean="0"/>
              <a:pPr/>
              <a:t>‹Nº›</a:t>
            </a:fld>
            <a:endParaRPr lang="en-US"/>
          </a:p>
        </p:txBody>
      </p:sp>
    </p:spTree>
    <p:extLst>
      <p:ext uri="{BB962C8B-B14F-4D97-AF65-F5344CB8AC3E}">
        <p14:creationId xmlns:p14="http://schemas.microsoft.com/office/powerpoint/2010/main" val="35405937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28A15F2-1B34-4C19-A139-59E787404707}"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7602092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6C44A20-16ED-4DD3-BC4C-3CD6B64B113C}"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3002888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4AD24C7-1100-4846-8D63-DE63D018C0C2}"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2500216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E548765-3887-44A8-ACF7-8EBCEDBA6DCC}"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26208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E213AEEA-C0EE-4729-9E63-CDB4AEE2BD69}" type="datetimeFigureOut">
              <a:rPr lang="en-US" smtClean="0"/>
              <a:pPr/>
              <a:t>9/4/2022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257B951-13A0-496F-8021-DDA4F1B77D21}" type="slidenum">
              <a:rPr lang="en-US" smtClean="0"/>
              <a:pPr/>
              <a:t>‹Nº›</a:t>
            </a:fld>
            <a:endParaRPr lang="en-US"/>
          </a:p>
        </p:txBody>
      </p:sp>
    </p:spTree>
    <p:extLst>
      <p:ext uri="{BB962C8B-B14F-4D97-AF65-F5344CB8AC3E}">
        <p14:creationId xmlns:p14="http://schemas.microsoft.com/office/powerpoint/2010/main" val="2065006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E213AEEA-C0EE-4729-9E63-CDB4AEE2BD69}" type="datetimeFigureOut">
              <a:rPr lang="en-US" smtClean="0"/>
              <a:pPr/>
              <a:t>9/4/2022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D257B951-13A0-496F-8021-DDA4F1B77D21}" type="slidenum">
              <a:rPr lang="en-US" smtClean="0"/>
              <a:pPr/>
              <a:t>‹Nº›</a:t>
            </a:fld>
            <a:endParaRPr lang="en-US"/>
          </a:p>
        </p:txBody>
      </p:sp>
    </p:spTree>
    <p:extLst>
      <p:ext uri="{BB962C8B-B14F-4D97-AF65-F5344CB8AC3E}">
        <p14:creationId xmlns:p14="http://schemas.microsoft.com/office/powerpoint/2010/main" val="389689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E213AEEA-C0EE-4729-9E63-CDB4AEE2BD69}" type="datetimeFigureOut">
              <a:rPr lang="en-US" smtClean="0"/>
              <a:pPr/>
              <a:t>9/4/2022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D257B951-13A0-496F-8021-DDA4F1B77D21}" type="slidenum">
              <a:rPr lang="en-US" smtClean="0"/>
              <a:pPr/>
              <a:t>‹Nº›</a:t>
            </a:fld>
            <a:endParaRPr lang="en-US"/>
          </a:p>
        </p:txBody>
      </p:sp>
    </p:spTree>
    <p:extLst>
      <p:ext uri="{BB962C8B-B14F-4D97-AF65-F5344CB8AC3E}">
        <p14:creationId xmlns:p14="http://schemas.microsoft.com/office/powerpoint/2010/main" val="202638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213AEEA-C0EE-4729-9E63-CDB4AEE2BD69}" type="datetimeFigureOut">
              <a:rPr lang="en-US" smtClean="0"/>
              <a:pPr/>
              <a:t>9/4/2022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D257B951-13A0-496F-8021-DDA4F1B77D21}" type="slidenum">
              <a:rPr lang="en-US" smtClean="0"/>
              <a:pPr/>
              <a:t>‹Nº›</a:t>
            </a:fld>
            <a:endParaRPr lang="en-US"/>
          </a:p>
        </p:txBody>
      </p:sp>
    </p:spTree>
    <p:extLst>
      <p:ext uri="{BB962C8B-B14F-4D97-AF65-F5344CB8AC3E}">
        <p14:creationId xmlns:p14="http://schemas.microsoft.com/office/powerpoint/2010/main" val="338275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213AEEA-C0EE-4729-9E63-CDB4AEE2BD69}" type="datetimeFigureOut">
              <a:rPr lang="en-US" smtClean="0"/>
              <a:pPr/>
              <a:t>9/4/2022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257B951-13A0-496F-8021-DDA4F1B77D21}" type="slidenum">
              <a:rPr lang="en-US" smtClean="0"/>
              <a:pPr/>
              <a:t>‹Nº›</a:t>
            </a:fld>
            <a:endParaRPr lang="en-US"/>
          </a:p>
        </p:txBody>
      </p:sp>
    </p:spTree>
    <p:extLst>
      <p:ext uri="{BB962C8B-B14F-4D97-AF65-F5344CB8AC3E}">
        <p14:creationId xmlns:p14="http://schemas.microsoft.com/office/powerpoint/2010/main" val="407014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213AEEA-C0EE-4729-9E63-CDB4AEE2BD69}" type="datetimeFigureOut">
              <a:rPr lang="en-US" smtClean="0"/>
              <a:pPr/>
              <a:t>9/4/2022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257B951-13A0-496F-8021-DDA4F1B77D21}" type="slidenum">
              <a:rPr lang="en-US" smtClean="0"/>
              <a:pPr/>
              <a:t>‹Nº›</a:t>
            </a:fld>
            <a:endParaRPr lang="en-US"/>
          </a:p>
        </p:txBody>
      </p:sp>
    </p:spTree>
    <p:extLst>
      <p:ext uri="{BB962C8B-B14F-4D97-AF65-F5344CB8AC3E}">
        <p14:creationId xmlns:p14="http://schemas.microsoft.com/office/powerpoint/2010/main" val="2010487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3AEEA-C0EE-4729-9E63-CDB4AEE2BD69}" type="datetimeFigureOut">
              <a:rPr lang="en-US" smtClean="0"/>
              <a:pPr/>
              <a:t>9/4/2022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7B951-13A0-496F-8021-DDA4F1B77D21}" type="slidenum">
              <a:rPr lang="en-US" smtClean="0"/>
              <a:pPr/>
              <a:t>‹Nº›</a:t>
            </a:fld>
            <a:endParaRPr lang="en-US"/>
          </a:p>
        </p:txBody>
      </p:sp>
    </p:spTree>
    <p:extLst>
      <p:ext uri="{BB962C8B-B14F-4D97-AF65-F5344CB8AC3E}">
        <p14:creationId xmlns:p14="http://schemas.microsoft.com/office/powerpoint/2010/main" val="2579860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n-US"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n-US" smtClean="0"/>
              <a:t>Haga clic para modificar el estilo de texto del patrón</a:t>
            </a:r>
          </a:p>
          <a:p>
            <a:pPr lvl="1"/>
            <a:r>
              <a:rPr lang="es-ES_tradnl" altLang="en-US" smtClean="0"/>
              <a:t>Segundo nivel</a:t>
            </a:r>
          </a:p>
          <a:p>
            <a:pPr lvl="2"/>
            <a:r>
              <a:rPr lang="es-ES_tradnl" altLang="en-US" smtClean="0"/>
              <a:t>Tercer nivel</a:t>
            </a:r>
          </a:p>
          <a:p>
            <a:pPr lvl="3"/>
            <a:r>
              <a:rPr lang="es-ES_tradnl" altLang="en-US" smtClean="0"/>
              <a:t>Cuarto nivel</a:t>
            </a:r>
          </a:p>
          <a:p>
            <a:pPr lvl="4"/>
            <a:r>
              <a:rPr lang="es-ES_tradnl" altLang="en-US"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229883B-72A3-486A-AB95-5FBE2A9B2807}"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762007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n-US"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n-US" smtClean="0"/>
              <a:t>Haga clic para modificar el estilo de texto del patrón</a:t>
            </a:r>
          </a:p>
          <a:p>
            <a:pPr lvl="1"/>
            <a:r>
              <a:rPr lang="es-ES_tradnl" altLang="en-US" smtClean="0"/>
              <a:t>Segundo nivel</a:t>
            </a:r>
          </a:p>
          <a:p>
            <a:pPr lvl="2"/>
            <a:r>
              <a:rPr lang="es-ES_tradnl" altLang="en-US" smtClean="0"/>
              <a:t>Tercer nivel</a:t>
            </a:r>
          </a:p>
          <a:p>
            <a:pPr lvl="3"/>
            <a:r>
              <a:rPr lang="es-ES_tradnl" altLang="en-US" smtClean="0"/>
              <a:t>Cuarto nivel</a:t>
            </a:r>
          </a:p>
          <a:p>
            <a:pPr lvl="4"/>
            <a:r>
              <a:rPr lang="es-ES_tradnl" altLang="en-US"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_tradnl"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229883B-72A3-486A-AB95-5FBE2A9B2807}" type="slidenum">
              <a:rPr kumimoji="0" lang="es-ES_tradnl" altLang="en-US"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s-ES_tradnl" altLang="en-US"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8435780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47113" y="644061"/>
            <a:ext cx="10818055" cy="1930327"/>
          </a:xfrm>
        </p:spPr>
        <p:txBody>
          <a:bodyPr>
            <a:noAutofit/>
          </a:bodyPr>
          <a:lstStyle/>
          <a:p>
            <a:r>
              <a:rPr lang="es-CU" sz="6600" dirty="0"/>
              <a:t>SEGURIDAD NACIONAL Y ASISTENCIA PRIMARIA</a:t>
            </a:r>
            <a:endParaRPr lang="en-US" sz="6600" dirty="0"/>
          </a:p>
        </p:txBody>
      </p:sp>
      <p:sp>
        <p:nvSpPr>
          <p:cNvPr id="3" name="Subtítulo 2"/>
          <p:cNvSpPr>
            <a:spLocks noGrp="1"/>
          </p:cNvSpPr>
          <p:nvPr>
            <p:ph type="subTitle" idx="1"/>
          </p:nvPr>
        </p:nvSpPr>
        <p:spPr>
          <a:xfrm>
            <a:off x="1167619" y="2842382"/>
            <a:ext cx="10466362" cy="3502147"/>
          </a:xfrm>
        </p:spPr>
        <p:txBody>
          <a:bodyPr>
            <a:normAutofit fontScale="40000" lnSpcReduction="20000"/>
          </a:bodyPr>
          <a:lstStyle/>
          <a:p>
            <a:pPr algn="just"/>
            <a:r>
              <a:rPr lang="es-CU" sz="9300" dirty="0"/>
              <a:t>Tema IV. Organización del aseguramiento médico en situaciones excepcionales y de </a:t>
            </a:r>
            <a:r>
              <a:rPr lang="es-CU" sz="9300" dirty="0" smtClean="0"/>
              <a:t>desastres(SED).</a:t>
            </a:r>
          </a:p>
          <a:p>
            <a:pPr algn="just"/>
            <a:r>
              <a:rPr lang="es-CU" sz="9300" dirty="0"/>
              <a:t>Clase </a:t>
            </a:r>
            <a:r>
              <a:rPr lang="es-CU" sz="9300" dirty="0" smtClean="0"/>
              <a:t>no.1-Generalidades </a:t>
            </a:r>
            <a:r>
              <a:rPr lang="es-CU" sz="9300" dirty="0"/>
              <a:t>de la organización del aseguramiento </a:t>
            </a:r>
            <a:r>
              <a:rPr lang="es-CU" sz="9300" dirty="0" smtClean="0"/>
              <a:t>médico</a:t>
            </a:r>
            <a:r>
              <a:rPr lang="es-CU" sz="9300" dirty="0"/>
              <a:t> </a:t>
            </a:r>
            <a:r>
              <a:rPr lang="es-CU" sz="9300" dirty="0" smtClean="0"/>
              <a:t>en SED</a:t>
            </a:r>
          </a:p>
          <a:p>
            <a:pPr algn="just"/>
            <a:r>
              <a:rPr lang="en-US" sz="9300" dirty="0" smtClean="0"/>
              <a:t>F</a:t>
            </a:r>
            <a:r>
              <a:rPr lang="es-CU" sz="9300" dirty="0" smtClean="0"/>
              <a:t>OE:</a:t>
            </a:r>
            <a:r>
              <a:rPr lang="en-US" sz="9300" dirty="0" smtClean="0"/>
              <a:t>Conferencia</a:t>
            </a:r>
            <a:r>
              <a:rPr lang="es-CU" sz="9300" dirty="0" smtClean="0"/>
              <a:t> </a:t>
            </a:r>
          </a:p>
          <a:p>
            <a:pPr algn="just"/>
            <a:r>
              <a:rPr lang="es-CU" sz="9300" dirty="0" smtClean="0"/>
              <a:t>Tiempo:2 horas lectivas </a:t>
            </a:r>
          </a:p>
          <a:p>
            <a:pPr algn="just"/>
            <a:endParaRPr lang="es-CU" sz="7600" dirty="0"/>
          </a:p>
          <a:p>
            <a:pPr algn="just"/>
            <a:endParaRPr lang="en-US" sz="3600" dirty="0"/>
          </a:p>
        </p:txBody>
      </p:sp>
    </p:spTree>
    <p:extLst>
      <p:ext uri="{BB962C8B-B14F-4D97-AF65-F5344CB8AC3E}">
        <p14:creationId xmlns:p14="http://schemas.microsoft.com/office/powerpoint/2010/main" val="2012680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4572" y="365125"/>
            <a:ext cx="11155680" cy="974383"/>
          </a:xfrm>
        </p:spPr>
        <p:txBody>
          <a:bodyPr>
            <a:noAutofit/>
          </a:bodyPr>
          <a:lstStyle/>
          <a:p>
            <a:r>
              <a:rPr lang="es-MX" sz="3600" dirty="0" smtClean="0"/>
              <a:t>RELACIÓN DE LA REDUCCIÓN DE DESASTRE POR LA DEFENSA CIVIL CON EL ASEGURAMIENTO MÉDICO</a:t>
            </a:r>
            <a:endParaRPr lang="en-US" sz="3600" dirty="0"/>
          </a:p>
        </p:txBody>
      </p:sp>
      <p:sp>
        <p:nvSpPr>
          <p:cNvPr id="4" name="Rectángulo 3"/>
          <p:cNvSpPr/>
          <p:nvPr/>
        </p:nvSpPr>
        <p:spPr>
          <a:xfrm>
            <a:off x="1083211" y="1463040"/>
            <a:ext cx="3432518" cy="26306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800" u="sng" dirty="0" smtClean="0">
              <a:solidFill>
                <a:schemeClr val="tx1"/>
              </a:solidFill>
            </a:endParaRPr>
          </a:p>
          <a:p>
            <a:pPr algn="ctr"/>
            <a:r>
              <a:rPr lang="es-MX" sz="2800" u="sng" dirty="0" smtClean="0">
                <a:solidFill>
                  <a:schemeClr val="tx1"/>
                </a:solidFill>
              </a:rPr>
              <a:t>DESASTRE</a:t>
            </a:r>
          </a:p>
          <a:p>
            <a:pPr algn="ctr"/>
            <a:r>
              <a:rPr lang="es-MX" sz="2000" b="1" dirty="0" smtClean="0">
                <a:solidFill>
                  <a:schemeClr val="tx1"/>
                </a:solidFill>
              </a:rPr>
              <a:t>PERDIDAS Y DAÑOS</a:t>
            </a:r>
          </a:p>
          <a:p>
            <a:pPr algn="ctr"/>
            <a:r>
              <a:rPr lang="es-MX" sz="2000" b="1" dirty="0" smtClean="0">
                <a:solidFill>
                  <a:schemeClr val="tx1"/>
                </a:solidFill>
              </a:rPr>
              <a:t>ECONÓMICOS,</a:t>
            </a:r>
          </a:p>
          <a:p>
            <a:pPr algn="ctr"/>
            <a:r>
              <a:rPr lang="es-MX" sz="2000" b="1" dirty="0" smtClean="0">
                <a:solidFill>
                  <a:schemeClr val="tx1"/>
                </a:solidFill>
              </a:rPr>
              <a:t>AGFRICOLAS ETC.</a:t>
            </a:r>
          </a:p>
          <a:p>
            <a:pPr algn="ctr"/>
            <a:r>
              <a:rPr lang="es-MX" sz="2000" b="1" dirty="0" smtClean="0">
                <a:solidFill>
                  <a:schemeClr val="tx1"/>
                </a:solidFill>
              </a:rPr>
              <a:t>Y EN SALUD</a:t>
            </a:r>
          </a:p>
          <a:p>
            <a:pPr algn="ctr"/>
            <a:r>
              <a:rPr lang="es-MX" sz="2800" b="1" dirty="0" smtClean="0">
                <a:solidFill>
                  <a:schemeClr val="tx1"/>
                </a:solidFill>
              </a:rPr>
              <a:t>DAÑOS-VICTIMAS-DANNIFICADOS</a:t>
            </a:r>
          </a:p>
          <a:p>
            <a:pPr algn="ctr"/>
            <a:endParaRPr lang="en-US" sz="2000" b="1" dirty="0">
              <a:solidFill>
                <a:schemeClr val="tx1"/>
              </a:solidFill>
            </a:endParaRPr>
          </a:p>
        </p:txBody>
      </p:sp>
      <p:sp>
        <p:nvSpPr>
          <p:cNvPr id="6" name="Rectángulo 5"/>
          <p:cNvSpPr/>
          <p:nvPr/>
        </p:nvSpPr>
        <p:spPr>
          <a:xfrm>
            <a:off x="5125547" y="1463040"/>
            <a:ext cx="2623737" cy="26306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rPr>
              <a:t>DEFENSA CIVIL</a:t>
            </a:r>
          </a:p>
          <a:p>
            <a:pPr algn="ctr"/>
            <a:r>
              <a:rPr lang="es-MX" sz="2000" b="1" dirty="0" smtClean="0">
                <a:solidFill>
                  <a:schemeClr val="tx1"/>
                </a:solidFill>
              </a:rPr>
              <a:t>Sistema de medidas</a:t>
            </a:r>
          </a:p>
          <a:p>
            <a:pPr algn="ctr"/>
            <a:r>
              <a:rPr lang="es-MX" sz="2000" b="1" dirty="0" smtClean="0">
                <a:solidFill>
                  <a:schemeClr val="tx1"/>
                </a:solidFill>
              </a:rPr>
              <a:t>estatales</a:t>
            </a:r>
            <a:endParaRPr lang="en-US" sz="2000" b="1" dirty="0">
              <a:solidFill>
                <a:schemeClr val="tx1"/>
              </a:solidFill>
            </a:endParaRPr>
          </a:p>
        </p:txBody>
      </p:sp>
      <p:sp>
        <p:nvSpPr>
          <p:cNvPr id="7" name="Rectángulo 6"/>
          <p:cNvSpPr/>
          <p:nvPr/>
        </p:nvSpPr>
        <p:spPr>
          <a:xfrm>
            <a:off x="8640457" y="1463040"/>
            <a:ext cx="2743199" cy="26306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rPr>
              <a:t>PLAN DE REDUCCIÓN DE DESASTRES</a:t>
            </a:r>
            <a:endParaRPr lang="en-US" sz="2000" b="1" dirty="0">
              <a:solidFill>
                <a:schemeClr val="tx1"/>
              </a:solidFill>
            </a:endParaRPr>
          </a:p>
        </p:txBody>
      </p:sp>
      <p:sp>
        <p:nvSpPr>
          <p:cNvPr id="8" name="Rectángulo 7"/>
          <p:cNvSpPr/>
          <p:nvPr/>
        </p:nvSpPr>
        <p:spPr>
          <a:xfrm>
            <a:off x="1083211" y="4480209"/>
            <a:ext cx="3432518" cy="16360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u="dbl" dirty="0" smtClean="0">
                <a:solidFill>
                  <a:schemeClr val="tx1"/>
                </a:solidFill>
              </a:rPr>
              <a:t>SITUACIÓN DE CONTINGENCIA</a:t>
            </a:r>
          </a:p>
          <a:p>
            <a:pPr algn="ctr"/>
            <a:r>
              <a:rPr lang="es-MX" sz="2000" b="1" dirty="0" smtClean="0">
                <a:solidFill>
                  <a:schemeClr val="tx1"/>
                </a:solidFill>
              </a:rPr>
              <a:t>Afectaciones del proceso salud enfermedad</a:t>
            </a:r>
          </a:p>
          <a:p>
            <a:pPr algn="ctr"/>
            <a:r>
              <a:rPr lang="es-MX" sz="2000" b="1" dirty="0" smtClean="0">
                <a:solidFill>
                  <a:schemeClr val="tx1"/>
                </a:solidFill>
              </a:rPr>
              <a:t>Bajas sanitaras</a:t>
            </a:r>
          </a:p>
          <a:p>
            <a:pPr algn="ctr"/>
            <a:r>
              <a:rPr lang="es-MX" sz="2000" b="1" dirty="0" smtClean="0">
                <a:solidFill>
                  <a:schemeClr val="tx1"/>
                </a:solidFill>
              </a:rPr>
              <a:t>Heridos enfermos, lesionados </a:t>
            </a:r>
            <a:endParaRPr lang="en-US" sz="2000" b="1" dirty="0">
              <a:solidFill>
                <a:schemeClr val="tx1"/>
              </a:solidFill>
            </a:endParaRPr>
          </a:p>
        </p:txBody>
      </p:sp>
      <p:sp>
        <p:nvSpPr>
          <p:cNvPr id="10" name="Rectángulo 9"/>
          <p:cNvSpPr/>
          <p:nvPr/>
        </p:nvSpPr>
        <p:spPr>
          <a:xfrm>
            <a:off x="5125547" y="4455087"/>
            <a:ext cx="2623737" cy="16005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rPr>
              <a:t>Salud Pública </a:t>
            </a:r>
          </a:p>
          <a:p>
            <a:pPr algn="ctr"/>
            <a:r>
              <a:rPr lang="es-MX" sz="2000" b="1" dirty="0" smtClean="0">
                <a:solidFill>
                  <a:schemeClr val="tx1"/>
                </a:solidFill>
              </a:rPr>
              <a:t>Servicios de Salud</a:t>
            </a:r>
          </a:p>
          <a:p>
            <a:pPr algn="ctr"/>
            <a:r>
              <a:rPr lang="es-MX" sz="2000" b="1" dirty="0" smtClean="0">
                <a:solidFill>
                  <a:schemeClr val="tx1"/>
                </a:solidFill>
              </a:rPr>
              <a:t>Aseguramiento médico en SED </a:t>
            </a:r>
            <a:endParaRPr lang="en-US" sz="2000" b="1" dirty="0">
              <a:solidFill>
                <a:schemeClr val="tx1"/>
              </a:solidFill>
            </a:endParaRPr>
          </a:p>
        </p:txBody>
      </p:sp>
      <p:sp>
        <p:nvSpPr>
          <p:cNvPr id="11" name="Rectángulo 10"/>
          <p:cNvSpPr/>
          <p:nvPr/>
        </p:nvSpPr>
        <p:spPr>
          <a:xfrm>
            <a:off x="8359102" y="4455087"/>
            <a:ext cx="3024554" cy="15237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rPr>
              <a:t>Plan de aseguramiento médico</a:t>
            </a:r>
            <a:endParaRPr lang="en-US" sz="2000" b="1" dirty="0">
              <a:solidFill>
                <a:schemeClr val="tx1"/>
              </a:solidFill>
            </a:endParaRPr>
          </a:p>
        </p:txBody>
      </p:sp>
    </p:spTree>
    <p:extLst>
      <p:ext uri="{BB962C8B-B14F-4D97-AF65-F5344CB8AC3E}">
        <p14:creationId xmlns:p14="http://schemas.microsoft.com/office/powerpoint/2010/main" val="4001598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2708" y="238518"/>
            <a:ext cx="11113477" cy="418382"/>
          </a:xfrm>
        </p:spPr>
        <p:txBody>
          <a:bodyPr>
            <a:normAutofit fontScale="90000"/>
          </a:bodyPr>
          <a:lstStyle/>
          <a:p>
            <a:r>
              <a:rPr lang="es-CU" b="1" dirty="0" smtClean="0"/>
              <a:t>  </a:t>
            </a:r>
            <a:r>
              <a:rPr lang="es-CU" sz="3100" b="1" dirty="0"/>
              <a:t>CICLO </a:t>
            </a:r>
            <a:r>
              <a:rPr lang="es-CU" sz="3100" b="1" dirty="0" smtClean="0"/>
              <a:t>DE REDUCCIÓN DE  DESASTRES Y ASEGURAMIENTO MÉDICO</a:t>
            </a:r>
            <a:endParaRPr lang="en-US" sz="3100"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219220325"/>
              </p:ext>
            </p:extLst>
          </p:nvPr>
        </p:nvGraphicFramePr>
        <p:xfrm>
          <a:off x="281353" y="656899"/>
          <a:ext cx="11746521" cy="6112743"/>
        </p:xfrm>
        <a:graphic>
          <a:graphicData uri="http://schemas.openxmlformats.org/drawingml/2006/table">
            <a:tbl>
              <a:tblPr firstRow="1" bandRow="1">
                <a:tableStyleId>{5C22544A-7EE6-4342-B048-85BDC9FD1C3A}</a:tableStyleId>
              </a:tblPr>
              <a:tblGrid>
                <a:gridCol w="4098972">
                  <a:extLst>
                    <a:ext uri="{9D8B030D-6E8A-4147-A177-3AD203B41FA5}">
                      <a16:colId xmlns:a16="http://schemas.microsoft.com/office/drawing/2014/main" val="1118911966"/>
                    </a:ext>
                  </a:extLst>
                </a:gridCol>
                <a:gridCol w="5634275">
                  <a:extLst>
                    <a:ext uri="{9D8B030D-6E8A-4147-A177-3AD203B41FA5}">
                      <a16:colId xmlns:a16="http://schemas.microsoft.com/office/drawing/2014/main" val="1509544127"/>
                    </a:ext>
                  </a:extLst>
                </a:gridCol>
                <a:gridCol w="2013274">
                  <a:extLst>
                    <a:ext uri="{9D8B030D-6E8A-4147-A177-3AD203B41FA5}">
                      <a16:colId xmlns:a16="http://schemas.microsoft.com/office/drawing/2014/main" val="2005753643"/>
                    </a:ext>
                  </a:extLst>
                </a:gridCol>
              </a:tblGrid>
              <a:tr h="1439187">
                <a:tc>
                  <a:txBody>
                    <a:bodyPr/>
                    <a:lstStyle/>
                    <a:p>
                      <a:r>
                        <a:rPr lang="en-US" sz="2400" dirty="0" smtClean="0">
                          <a:solidFill>
                            <a:schemeClr val="tx1"/>
                          </a:solidFill>
                        </a:rPr>
                        <a:t>Planificación</a:t>
                      </a:r>
                    </a:p>
                  </a:txBody>
                  <a:tcPr>
                    <a:solidFill>
                      <a:schemeClr val="bg1"/>
                    </a:solidFill>
                  </a:tcPr>
                </a:tc>
                <a:tc>
                  <a:txBody>
                    <a:bodyPr/>
                    <a:lstStyle/>
                    <a:p>
                      <a:r>
                        <a:rPr lang="en-US" sz="2400" dirty="0" smtClean="0">
                          <a:solidFill>
                            <a:schemeClr val="tx1"/>
                          </a:solidFill>
                        </a:rPr>
                        <a:t>Durante el evento</a:t>
                      </a:r>
                    </a:p>
                    <a:p>
                      <a:r>
                        <a:rPr lang="en-US" sz="2400" dirty="0" smtClean="0">
                          <a:solidFill>
                            <a:schemeClr val="tx1"/>
                          </a:solidFill>
                        </a:rPr>
                        <a:t>Respuesta</a:t>
                      </a:r>
                    </a:p>
                  </a:txBody>
                  <a:tcPr>
                    <a:solidFill>
                      <a:schemeClr val="bg1"/>
                    </a:solidFill>
                  </a:tcPr>
                </a:tc>
                <a:tc>
                  <a:txBody>
                    <a:bodyPr/>
                    <a:lstStyle/>
                    <a:p>
                      <a:r>
                        <a:rPr lang="en-US" sz="2400" dirty="0" smtClean="0">
                          <a:solidFill>
                            <a:schemeClr val="tx1"/>
                          </a:solidFill>
                        </a:rPr>
                        <a:t>Después del evento</a:t>
                      </a:r>
                    </a:p>
                    <a:p>
                      <a:r>
                        <a:rPr lang="en-US" sz="2400" dirty="0" smtClean="0">
                          <a:solidFill>
                            <a:schemeClr val="tx1"/>
                          </a:solidFill>
                        </a:rPr>
                        <a:t>Recuperación</a:t>
                      </a:r>
                    </a:p>
                  </a:txBody>
                  <a:tcPr>
                    <a:solidFill>
                      <a:schemeClr val="bg1"/>
                    </a:solidFill>
                  </a:tcPr>
                </a:tc>
                <a:extLst>
                  <a:ext uri="{0D108BD9-81ED-4DB2-BD59-A6C34878D82A}">
                    <a16:rowId xmlns:a16="http://schemas.microsoft.com/office/drawing/2014/main" val="1341181292"/>
                  </a:ext>
                </a:extLst>
              </a:tr>
              <a:tr h="1096710">
                <a:tc>
                  <a:txBody>
                    <a:bodyPr/>
                    <a:lstStyle/>
                    <a:p>
                      <a:r>
                        <a:rPr lang="en-US" sz="2400" b="1" dirty="0" smtClean="0"/>
                        <a:t>Prevención</a:t>
                      </a:r>
                    </a:p>
                  </a:txBody>
                  <a:tcPr>
                    <a:solidFill>
                      <a:schemeClr val="bg1"/>
                    </a:solidFill>
                  </a:tcPr>
                </a:tc>
                <a:tc>
                  <a:txBody>
                    <a:bodyPr/>
                    <a:lstStyle/>
                    <a:p>
                      <a:r>
                        <a:rPr lang="es-CU" sz="2400" b="1" dirty="0" smtClean="0"/>
                        <a:t>Impacto</a:t>
                      </a:r>
                    </a:p>
                    <a:p>
                      <a:r>
                        <a:rPr lang="es-CU" sz="2000" dirty="0" smtClean="0"/>
                        <a:t>Ocurrencia de muertes,heridos,lesionados y enfermos</a:t>
                      </a:r>
                    </a:p>
                    <a:p>
                      <a:endParaRPr lang="en-US" sz="2000" dirty="0"/>
                    </a:p>
                  </a:txBody>
                  <a:tcPr>
                    <a:solidFill>
                      <a:schemeClr val="bg1"/>
                    </a:solidFill>
                  </a:tcPr>
                </a:tc>
                <a:tc>
                  <a:txBody>
                    <a:bodyPr/>
                    <a:lstStyle/>
                    <a:p>
                      <a:r>
                        <a:rPr lang="en-US" sz="2000" dirty="0" smtClean="0"/>
                        <a:t>Rehabilitación </a:t>
                      </a:r>
                    </a:p>
                    <a:p>
                      <a:endParaRPr lang="en-US" sz="2000" dirty="0"/>
                    </a:p>
                  </a:txBody>
                  <a:tcPr>
                    <a:solidFill>
                      <a:schemeClr val="bg1"/>
                    </a:solidFill>
                  </a:tcPr>
                </a:tc>
                <a:extLst>
                  <a:ext uri="{0D108BD9-81ED-4DB2-BD59-A6C34878D82A}">
                    <a16:rowId xmlns:a16="http://schemas.microsoft.com/office/drawing/2014/main" val="4197380387"/>
                  </a:ext>
                </a:extLst>
              </a:tr>
              <a:tr h="1071205">
                <a:tc>
                  <a:txBody>
                    <a:bodyPr/>
                    <a:lstStyle/>
                    <a:p>
                      <a:r>
                        <a:rPr lang="en-US" sz="2000" dirty="0" smtClean="0"/>
                        <a:t>-</a:t>
                      </a:r>
                      <a:r>
                        <a:rPr lang="en-US" sz="2400" b="1" dirty="0" smtClean="0"/>
                        <a:t>Mitigación </a:t>
                      </a:r>
                      <a:endParaRPr lang="en-US" sz="2400" b="1" dirty="0"/>
                    </a:p>
                  </a:txBody>
                  <a:tcPr>
                    <a:solidFill>
                      <a:schemeClr val="bg1"/>
                    </a:solidFill>
                  </a:tcPr>
                </a:tc>
                <a:tc>
                  <a:txBody>
                    <a:bodyPr/>
                    <a:lstStyle/>
                    <a:p>
                      <a:r>
                        <a:rPr lang="es-CU" sz="2400" b="1" dirty="0" smtClean="0"/>
                        <a:t>-Emergencia</a:t>
                      </a:r>
                    </a:p>
                    <a:p>
                      <a:r>
                        <a:rPr lang="es-CU" sz="2000" dirty="0" smtClean="0"/>
                        <a:t>Ejecución del plan de aseguramiento médico</a:t>
                      </a:r>
                    </a:p>
                    <a:p>
                      <a:r>
                        <a:rPr lang="es-CU" sz="2000" dirty="0" smtClean="0"/>
                        <a:t>Asistencia Primaria </a:t>
                      </a:r>
                    </a:p>
                    <a:p>
                      <a:endParaRPr lang="en-US" dirty="0"/>
                    </a:p>
                  </a:txBody>
                  <a:tcPr>
                    <a:solidFill>
                      <a:schemeClr val="bg1"/>
                    </a:solidFill>
                  </a:tcPr>
                </a:tc>
                <a:tc>
                  <a:txBody>
                    <a:bodyPr/>
                    <a:lstStyle/>
                    <a:p>
                      <a:r>
                        <a:rPr lang="en-US" sz="2000" dirty="0" smtClean="0"/>
                        <a:t>Reconstrucción</a:t>
                      </a:r>
                      <a:r>
                        <a:rPr lang="en-US" dirty="0" smtClean="0"/>
                        <a:t> </a:t>
                      </a:r>
                    </a:p>
                    <a:p>
                      <a:endParaRPr lang="en-US" dirty="0"/>
                    </a:p>
                  </a:txBody>
                  <a:tcPr>
                    <a:solidFill>
                      <a:schemeClr val="bg1"/>
                    </a:solidFill>
                  </a:tcPr>
                </a:tc>
                <a:extLst>
                  <a:ext uri="{0D108BD9-81ED-4DB2-BD59-A6C34878D82A}">
                    <a16:rowId xmlns:a16="http://schemas.microsoft.com/office/drawing/2014/main" val="4195304824"/>
                  </a:ext>
                </a:extLst>
              </a:tr>
              <a:tr h="1096710">
                <a:tc>
                  <a:txBody>
                    <a:bodyPr/>
                    <a:lstStyle/>
                    <a:p>
                      <a:r>
                        <a:rPr lang="es-CU" sz="2000" b="1" dirty="0" smtClean="0"/>
                        <a:t>Preparación</a:t>
                      </a:r>
                    </a:p>
                    <a:p>
                      <a:r>
                        <a:rPr lang="es-CU" sz="2000" dirty="0" smtClean="0"/>
                        <a:t>Elaboración del Plan de</a:t>
                      </a:r>
                      <a:r>
                        <a:rPr lang="es-CU" sz="2000" baseline="0" dirty="0" smtClean="0"/>
                        <a:t> </a:t>
                      </a:r>
                      <a:r>
                        <a:rPr lang="es-CU" sz="2000" dirty="0" smtClean="0"/>
                        <a:t>Aseguramiento Médico</a:t>
                      </a:r>
                    </a:p>
                    <a:p>
                      <a:r>
                        <a:rPr lang="es-MX" sz="2000" dirty="0" smtClean="0"/>
                        <a:t>Preparacion del personal de salud </a:t>
                      </a:r>
                      <a:endParaRPr lang="en-US" sz="2000" dirty="0"/>
                    </a:p>
                  </a:txBody>
                  <a:tcPr>
                    <a:solidFill>
                      <a:schemeClr val="bg1"/>
                    </a:solidFill>
                  </a:tcPr>
                </a:tc>
                <a:tc>
                  <a:txBody>
                    <a:bodyPr/>
                    <a:lstStyle/>
                    <a:p>
                      <a:r>
                        <a:rPr lang="es-CU" sz="2400" b="1" dirty="0" smtClean="0"/>
                        <a:t>Aislamiento</a:t>
                      </a:r>
                    </a:p>
                    <a:p>
                      <a:r>
                        <a:rPr lang="es-CU" sz="2000" dirty="0" smtClean="0"/>
                        <a:t>Ejecución del plan de aseguramiento médico </a:t>
                      </a:r>
                    </a:p>
                    <a:p>
                      <a:r>
                        <a:rPr lang="es-CU" sz="2000" dirty="0" smtClean="0"/>
                        <a:t>Primera Asistencia Médica</a:t>
                      </a:r>
                      <a:endParaRPr lang="en-US" sz="2000"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2680224084"/>
                  </a:ext>
                </a:extLst>
              </a:tr>
              <a:tr h="650196">
                <a:tc>
                  <a:txBody>
                    <a:bodyPr/>
                    <a:lstStyle/>
                    <a:p>
                      <a:endParaRPr lang="en-US" dirty="0"/>
                    </a:p>
                  </a:txBody>
                  <a:tcPr>
                    <a:solidFill>
                      <a:schemeClr val="bg1"/>
                    </a:solidFill>
                  </a:tcPr>
                </a:tc>
                <a:tc>
                  <a:txBody>
                    <a:bodyPr/>
                    <a:lstStyle/>
                    <a:p>
                      <a:r>
                        <a:rPr lang="es-CU" sz="2000" dirty="0" smtClean="0"/>
                        <a:t>Medidas externas de rescate y socorrismo</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3076438952"/>
                  </a:ext>
                </a:extLst>
              </a:tr>
            </a:tbl>
          </a:graphicData>
        </a:graphic>
      </p:graphicFrame>
    </p:spTree>
    <p:extLst>
      <p:ext uri="{BB962C8B-B14F-4D97-AF65-F5344CB8AC3E}">
        <p14:creationId xmlns:p14="http://schemas.microsoft.com/office/powerpoint/2010/main" val="173500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U" dirty="0" smtClean="0"/>
              <a:t>INFLUENCIA SOBRE EL SISTEMA NACIONAL DE SALUD</a:t>
            </a:r>
            <a:endParaRPr lang="en-US" dirty="0"/>
          </a:p>
        </p:txBody>
      </p:sp>
      <p:sp>
        <p:nvSpPr>
          <p:cNvPr id="3" name="Marcador de contenido 2"/>
          <p:cNvSpPr>
            <a:spLocks noGrp="1"/>
          </p:cNvSpPr>
          <p:nvPr>
            <p:ph idx="1"/>
          </p:nvPr>
        </p:nvSpPr>
        <p:spPr/>
        <p:txBody>
          <a:bodyPr/>
          <a:lstStyle/>
          <a:p>
            <a:r>
              <a:rPr lang="es-CU" dirty="0"/>
              <a:t>a)	</a:t>
            </a:r>
            <a:r>
              <a:rPr lang="es-CU" dirty="0" smtClean="0"/>
              <a:t>Sobre el proceso salud-enfermedad.(En </a:t>
            </a:r>
            <a:r>
              <a:rPr lang="es-CU" dirty="0"/>
              <a:t>el cuadro de salud de la </a:t>
            </a:r>
            <a:r>
              <a:rPr lang="es-CU" dirty="0" smtClean="0"/>
              <a:t>población).</a:t>
            </a:r>
          </a:p>
          <a:p>
            <a:pPr marL="0" indent="0">
              <a:buNone/>
            </a:pPr>
            <a:r>
              <a:rPr lang="es-CU" dirty="0" smtClean="0"/>
              <a:t>Incremento de los traumatismos.</a:t>
            </a:r>
          </a:p>
          <a:p>
            <a:pPr marL="0" indent="0">
              <a:buNone/>
            </a:pPr>
            <a:r>
              <a:rPr lang="en-US" dirty="0"/>
              <a:t>Incremento de </a:t>
            </a:r>
            <a:r>
              <a:rPr lang="en-US" dirty="0" smtClean="0"/>
              <a:t>las enfermedades transmisibles</a:t>
            </a:r>
          </a:p>
          <a:p>
            <a:pPr marL="0" indent="0">
              <a:buNone/>
            </a:pPr>
            <a:r>
              <a:rPr lang="en-US" dirty="0"/>
              <a:t>Incremento de las enfermedades </a:t>
            </a:r>
            <a:r>
              <a:rPr lang="en-US" dirty="0" smtClean="0"/>
              <a:t> de la esfera psiquica.</a:t>
            </a:r>
          </a:p>
          <a:p>
            <a:pPr marL="0" indent="0">
              <a:buNone/>
            </a:pPr>
            <a:r>
              <a:rPr lang="en-US" dirty="0"/>
              <a:t>Incremento de las enfermedades </a:t>
            </a:r>
            <a:r>
              <a:rPr lang="en-US" dirty="0" err="1" smtClean="0"/>
              <a:t>nutircionales</a:t>
            </a:r>
            <a:r>
              <a:rPr lang="en-US" dirty="0" smtClean="0"/>
              <a:t>.</a:t>
            </a:r>
            <a:endParaRPr lang="es-CU" dirty="0" smtClean="0"/>
          </a:p>
          <a:p>
            <a:r>
              <a:rPr lang="es-CU" dirty="0" smtClean="0"/>
              <a:t>b)En </a:t>
            </a:r>
            <a:r>
              <a:rPr lang="es-CU" dirty="0"/>
              <a:t>la industria médico </a:t>
            </a:r>
            <a:r>
              <a:rPr lang="es-CU" dirty="0" smtClean="0"/>
              <a:t>farmacéutica.</a:t>
            </a:r>
          </a:p>
          <a:p>
            <a:r>
              <a:rPr lang="en-US" dirty="0" smtClean="0"/>
              <a:t>c)En </a:t>
            </a:r>
            <a:r>
              <a:rPr lang="en-US" dirty="0"/>
              <a:t>los centros </a:t>
            </a:r>
            <a:r>
              <a:rPr lang="en-US" dirty="0" smtClean="0"/>
              <a:t>asistenciales.</a:t>
            </a:r>
            <a:endParaRPr lang="es-CU" dirty="0" smtClean="0"/>
          </a:p>
          <a:p>
            <a:pPr marL="0" indent="0">
              <a:buNone/>
            </a:pPr>
            <a:endParaRPr lang="en-US" dirty="0"/>
          </a:p>
        </p:txBody>
      </p:sp>
    </p:spTree>
    <p:extLst>
      <p:ext uri="{BB962C8B-B14F-4D97-AF65-F5344CB8AC3E}">
        <p14:creationId xmlns:p14="http://schemas.microsoft.com/office/powerpoint/2010/main" val="1677873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609" y="274638"/>
            <a:ext cx="11760591" cy="1202470"/>
          </a:xfrm>
        </p:spPr>
        <p:txBody>
          <a:bodyPr/>
          <a:lstStyle/>
          <a:p>
            <a:r>
              <a:rPr lang="es-MX" dirty="0" smtClean="0"/>
              <a:t>IMPACTO-EFECTO DE EVENTO ADVERSO EN SALUD</a:t>
            </a:r>
            <a:endParaRPr lang="en-US" dirty="0"/>
          </a:p>
        </p:txBody>
      </p:sp>
      <p:sp>
        <p:nvSpPr>
          <p:cNvPr id="4" name="Rectángulo 3"/>
          <p:cNvSpPr/>
          <p:nvPr/>
        </p:nvSpPr>
        <p:spPr>
          <a:xfrm>
            <a:off x="337625" y="5922797"/>
            <a:ext cx="11000935" cy="631241"/>
          </a:xfrm>
          <a:prstGeom prst="rect">
            <a:avLst/>
          </a:prstGeom>
          <a:solidFill>
            <a:srgbClr val="4D16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POBLACIÓN QUE RECIBE EL IMPACTO DE LOS EVENTOS ADVERSOS </a:t>
            </a:r>
            <a:endParaRPr lang="en-US" dirty="0"/>
          </a:p>
        </p:txBody>
      </p:sp>
      <p:sp>
        <p:nvSpPr>
          <p:cNvPr id="5" name="Rayo 4"/>
          <p:cNvSpPr/>
          <p:nvPr/>
        </p:nvSpPr>
        <p:spPr>
          <a:xfrm>
            <a:off x="3497076" y="3442870"/>
            <a:ext cx="1578890" cy="1470465"/>
          </a:xfrm>
          <a:prstGeom prst="lightningBol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echa arriba 5"/>
          <p:cNvSpPr/>
          <p:nvPr/>
        </p:nvSpPr>
        <p:spPr>
          <a:xfrm rot="2900915">
            <a:off x="5854442" y="3713869"/>
            <a:ext cx="484632" cy="1435202"/>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xplosión 1 7"/>
          <p:cNvSpPr/>
          <p:nvPr/>
        </p:nvSpPr>
        <p:spPr>
          <a:xfrm>
            <a:off x="450167" y="1155518"/>
            <a:ext cx="4414052" cy="3351605"/>
          </a:xfrm>
          <a:prstGeom prst="irregularSeal1">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u="sng" dirty="0" smtClean="0"/>
              <a:t>AMENAZA</a:t>
            </a:r>
          </a:p>
          <a:p>
            <a:pPr algn="ctr"/>
            <a:r>
              <a:rPr lang="es-MX" sz="1600" dirty="0" smtClean="0"/>
              <a:t>EVENTOS GENRADORES </a:t>
            </a:r>
          </a:p>
          <a:p>
            <a:pPr algn="ctr"/>
            <a:r>
              <a:rPr lang="es-MX" sz="1600" dirty="0" smtClean="0"/>
              <a:t>DE DESASTRES </a:t>
            </a:r>
            <a:endParaRPr lang="en-US" sz="1600" dirty="0"/>
          </a:p>
        </p:txBody>
      </p:sp>
      <p:sp>
        <p:nvSpPr>
          <p:cNvPr id="9" name="Rectángulo 8"/>
          <p:cNvSpPr/>
          <p:nvPr/>
        </p:nvSpPr>
        <p:spPr>
          <a:xfrm>
            <a:off x="7666232" y="5089445"/>
            <a:ext cx="45719" cy="498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7329297" y="4523089"/>
            <a:ext cx="719587" cy="550773"/>
          </a:xfrm>
          <a:prstGeom prst="ellipse">
            <a:avLst/>
          </a:prstGeom>
          <a:solidFill>
            <a:srgbClr val="0EBE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8963388" y="4077027"/>
            <a:ext cx="914400" cy="153976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ángulo 11"/>
          <p:cNvSpPr/>
          <p:nvPr/>
        </p:nvSpPr>
        <p:spPr>
          <a:xfrm>
            <a:off x="8071416" y="5242254"/>
            <a:ext cx="892995" cy="35931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ángulo 12"/>
          <p:cNvSpPr/>
          <p:nvPr/>
        </p:nvSpPr>
        <p:spPr>
          <a:xfrm>
            <a:off x="8946868" y="4577109"/>
            <a:ext cx="366597" cy="2887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ángulo 13"/>
          <p:cNvSpPr/>
          <p:nvPr/>
        </p:nvSpPr>
        <p:spPr>
          <a:xfrm>
            <a:off x="8946868" y="4138731"/>
            <a:ext cx="366575" cy="333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ángulo 14"/>
          <p:cNvSpPr/>
          <p:nvPr/>
        </p:nvSpPr>
        <p:spPr>
          <a:xfrm>
            <a:off x="8975840" y="4942953"/>
            <a:ext cx="337625" cy="3566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p:cNvSpPr/>
          <p:nvPr/>
        </p:nvSpPr>
        <p:spPr>
          <a:xfrm>
            <a:off x="8071746" y="5299574"/>
            <a:ext cx="914400" cy="944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Explosión 1 16"/>
          <p:cNvSpPr/>
          <p:nvPr/>
        </p:nvSpPr>
        <p:spPr>
          <a:xfrm>
            <a:off x="3601677" y="4582711"/>
            <a:ext cx="4021066" cy="162114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VULNERABILIDAD</a:t>
            </a:r>
            <a:endParaRPr lang="en-US" dirty="0"/>
          </a:p>
        </p:txBody>
      </p:sp>
      <p:sp>
        <p:nvSpPr>
          <p:cNvPr id="3" name="Estrella de 7 puntas 2"/>
          <p:cNvSpPr/>
          <p:nvPr/>
        </p:nvSpPr>
        <p:spPr>
          <a:xfrm>
            <a:off x="5631000" y="1155518"/>
            <a:ext cx="5932644" cy="2921509"/>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U" sz="2400" b="1" u="sng" dirty="0"/>
              <a:t>DAÑOS</a:t>
            </a:r>
          </a:p>
          <a:p>
            <a:pPr algn="ctr"/>
            <a:r>
              <a:rPr lang="es-CU" dirty="0"/>
              <a:t>Modificaciones</a:t>
            </a:r>
          </a:p>
          <a:p>
            <a:pPr algn="ctr"/>
            <a:r>
              <a:rPr lang="es-CU" dirty="0"/>
              <a:t>del proceso salud -enfermedad </a:t>
            </a:r>
          </a:p>
          <a:p>
            <a:pPr algn="ctr"/>
            <a:r>
              <a:rPr lang="es-CU" dirty="0"/>
              <a:t>Heridos, enfermos ,</a:t>
            </a:r>
            <a:r>
              <a:rPr lang="es-CU" dirty="0" smtClean="0"/>
              <a:t>lesionados</a:t>
            </a:r>
          </a:p>
          <a:p>
            <a:pPr algn="ctr"/>
            <a:r>
              <a:rPr lang="es-CU" dirty="0" smtClean="0"/>
              <a:t>Afectaciones de la estructura y logistica de los serviciso de salud</a:t>
            </a:r>
            <a:endParaRPr lang="es-CU" dirty="0"/>
          </a:p>
        </p:txBody>
      </p:sp>
    </p:spTree>
    <p:extLst>
      <p:ext uri="{BB962C8B-B14F-4D97-AF65-F5344CB8AC3E}">
        <p14:creationId xmlns:p14="http://schemas.microsoft.com/office/powerpoint/2010/main" val="1720434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82" y="216805"/>
            <a:ext cx="11760591" cy="880880"/>
          </a:xfrm>
        </p:spPr>
        <p:txBody>
          <a:bodyPr/>
          <a:lstStyle/>
          <a:p>
            <a:r>
              <a:rPr lang="es-MX" dirty="0" smtClean="0"/>
              <a:t>IMPACTO-EFECTO DE EVENTO ADVERSO</a:t>
            </a:r>
            <a:endParaRPr lang="en-US" dirty="0"/>
          </a:p>
        </p:txBody>
      </p:sp>
      <p:sp>
        <p:nvSpPr>
          <p:cNvPr id="4" name="Rectángulo 3"/>
          <p:cNvSpPr/>
          <p:nvPr/>
        </p:nvSpPr>
        <p:spPr>
          <a:xfrm>
            <a:off x="627079" y="5731494"/>
            <a:ext cx="10948159" cy="858782"/>
          </a:xfrm>
          <a:prstGeom prst="rect">
            <a:avLst/>
          </a:prstGeom>
          <a:solidFill>
            <a:srgbClr val="4D16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srgbClr val="FFFFFF"/>
                </a:solidFill>
                <a:effectLst/>
                <a:uLnTx/>
                <a:uFillTx/>
                <a:latin typeface="Arial"/>
                <a:ea typeface="+mn-ea"/>
                <a:cs typeface="+mn-cs"/>
              </a:rPr>
              <a:t>POBLACIÓN QUE RECIBE EL IMPACTO DE LOS EVENTOS ADVERSOS </a:t>
            </a: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Rayo 4"/>
          <p:cNvSpPr/>
          <p:nvPr/>
        </p:nvSpPr>
        <p:spPr>
          <a:xfrm>
            <a:off x="2685643" y="2630658"/>
            <a:ext cx="1965029" cy="2772281"/>
          </a:xfrm>
          <a:prstGeom prst="lightningBol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6" name="Flecha arriba 5"/>
          <p:cNvSpPr/>
          <p:nvPr/>
        </p:nvSpPr>
        <p:spPr>
          <a:xfrm rot="2194863">
            <a:off x="5601377" y="4136401"/>
            <a:ext cx="484632" cy="1350893"/>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 name="Explosión 2 6"/>
          <p:cNvSpPr/>
          <p:nvPr/>
        </p:nvSpPr>
        <p:spPr>
          <a:xfrm>
            <a:off x="4519569" y="477406"/>
            <a:ext cx="6650179" cy="4822168"/>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800" b="1" i="0" u="sng" strike="noStrike" kern="1200" cap="none" spc="0" normalizeH="0" noProof="0" dirty="0" smtClean="0">
                <a:ln>
                  <a:noFill/>
                </a:ln>
                <a:solidFill>
                  <a:srgbClr val="FFFFFF"/>
                </a:solidFill>
                <a:effectLst/>
                <a:uLnTx/>
                <a:uFillTx/>
                <a:latin typeface="Arial"/>
                <a:ea typeface="+mn-ea"/>
                <a:cs typeface="+mn-cs"/>
              </a:rPr>
              <a:t>DAÑOS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smtClean="0">
                <a:ln>
                  <a:noFill/>
                </a:ln>
                <a:solidFill>
                  <a:srgbClr val="FFFFFF"/>
                </a:solidFill>
                <a:effectLst/>
                <a:uLnTx/>
                <a:uFillTx/>
                <a:latin typeface="Arial"/>
              </a:rPr>
              <a:t>Modificaciones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srgbClr val="FFFFFF"/>
                </a:solidFill>
                <a:effectLst/>
                <a:uLnTx/>
                <a:uFillTx/>
                <a:latin typeface="Arial"/>
              </a:rPr>
              <a:t>d</a:t>
            </a:r>
            <a:r>
              <a:rPr kumimoji="0" lang="es-MX" sz="1800" b="1" i="0" u="none" strike="noStrike" kern="1200" cap="none" spc="0" normalizeH="0" baseline="0" noProof="0" dirty="0" smtClean="0">
                <a:ln>
                  <a:noFill/>
                </a:ln>
                <a:solidFill>
                  <a:srgbClr val="FFFFFF"/>
                </a:solidFill>
                <a:effectLst/>
                <a:uLnTx/>
                <a:uFillTx/>
                <a:latin typeface="Arial"/>
              </a:rPr>
              <a:t>el proceso salud -enfermedad y estructuras de salud </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b="1" dirty="0" smtClean="0">
                <a:solidFill>
                  <a:srgbClr val="FFFFFF"/>
                </a:solidFill>
                <a:latin typeface="Arial"/>
              </a:rPr>
              <a:t>SITUACIÓN DE CONTINGENCIA</a:t>
            </a:r>
            <a:endParaRPr kumimoji="0" lang="es-MX" sz="1800" b="1" i="0" u="none" strike="noStrike" kern="1200" cap="none" spc="0" normalizeH="0" baseline="0" noProof="0" dirty="0" smtClean="0">
              <a:ln>
                <a:noFill/>
              </a:ln>
              <a:solidFill>
                <a:srgbClr val="FFFFFF"/>
              </a:solidFill>
              <a:effectLst/>
              <a:uLnTx/>
              <a:uFillTx/>
              <a:latin typeface="Arial"/>
            </a:endParaRPr>
          </a:p>
        </p:txBody>
      </p:sp>
      <p:sp>
        <p:nvSpPr>
          <p:cNvPr id="8" name="Explosión 1 7"/>
          <p:cNvSpPr/>
          <p:nvPr/>
        </p:nvSpPr>
        <p:spPr>
          <a:xfrm>
            <a:off x="358839" y="1051605"/>
            <a:ext cx="4160730" cy="2965193"/>
          </a:xfrm>
          <a:prstGeom prst="irregularSeal1">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sng" strike="noStrike" kern="1200" cap="none" spc="0" normalizeH="1" noProof="0" dirty="0" smtClean="0">
                <a:ln>
                  <a:noFill/>
                </a:ln>
                <a:solidFill>
                  <a:srgbClr val="FFFFFF"/>
                </a:solidFill>
                <a:effectLst/>
                <a:uLnTx/>
                <a:uFillTx/>
                <a:latin typeface="Arial"/>
                <a:ea typeface="+mn-ea"/>
                <a:cs typeface="+mn-cs"/>
              </a:rPr>
              <a:t>AMENAZA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smtClean="0">
                <a:ln>
                  <a:noFill/>
                </a:ln>
                <a:solidFill>
                  <a:srgbClr val="FFFFFF"/>
                </a:solidFill>
                <a:effectLst/>
                <a:uLnTx/>
                <a:uFillTx/>
                <a:latin typeface="Arial"/>
                <a:ea typeface="+mn-ea"/>
                <a:cs typeface="+mn-cs"/>
              </a:rPr>
              <a:t>EVENTOS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smtClean="0">
                <a:ln>
                  <a:noFill/>
                </a:ln>
                <a:solidFill>
                  <a:srgbClr val="FFFFFF"/>
                </a:solidFill>
                <a:effectLst/>
                <a:uLnTx/>
                <a:uFillTx/>
                <a:latin typeface="Arial"/>
                <a:ea typeface="+mn-ea"/>
                <a:cs typeface="+mn-cs"/>
              </a:rPr>
              <a:t>GENERADORES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smtClean="0">
                <a:ln>
                  <a:noFill/>
                </a:ln>
                <a:solidFill>
                  <a:srgbClr val="FFFFFF"/>
                </a:solidFill>
                <a:effectLst/>
                <a:uLnTx/>
                <a:uFillTx/>
                <a:latin typeface="Arial"/>
                <a:ea typeface="+mn-ea"/>
                <a:cs typeface="+mn-cs"/>
              </a:rPr>
              <a:t>DE DESASTRES </a:t>
            </a:r>
            <a:endParaRPr kumimoji="0" lang="en-US" sz="1800" b="1" i="0" u="none" strike="noStrike" kern="1200" cap="none" spc="0" normalizeH="0" baseline="0" noProof="0" dirty="0">
              <a:ln>
                <a:noFill/>
              </a:ln>
              <a:solidFill>
                <a:srgbClr val="FFFFFF"/>
              </a:solidFill>
              <a:effectLst/>
              <a:uLnTx/>
              <a:uFillTx/>
              <a:latin typeface="Arial"/>
              <a:ea typeface="+mn-ea"/>
              <a:cs typeface="+mn-cs"/>
            </a:endParaRPr>
          </a:p>
        </p:txBody>
      </p:sp>
      <p:sp>
        <p:nvSpPr>
          <p:cNvPr id="9" name="Rectángulo 8"/>
          <p:cNvSpPr/>
          <p:nvPr/>
        </p:nvSpPr>
        <p:spPr>
          <a:xfrm>
            <a:off x="7666232" y="5089445"/>
            <a:ext cx="45719" cy="498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0" name="Elipse 9"/>
          <p:cNvSpPr/>
          <p:nvPr/>
        </p:nvSpPr>
        <p:spPr>
          <a:xfrm>
            <a:off x="7399621" y="4651477"/>
            <a:ext cx="578939" cy="417134"/>
          </a:xfrm>
          <a:prstGeom prst="ellipse">
            <a:avLst/>
          </a:prstGeom>
          <a:solidFill>
            <a:srgbClr val="0EBE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ángulo 10"/>
          <p:cNvSpPr/>
          <p:nvPr/>
        </p:nvSpPr>
        <p:spPr>
          <a:xfrm>
            <a:off x="8999469" y="4419367"/>
            <a:ext cx="914400" cy="119026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ángulo 11"/>
          <p:cNvSpPr/>
          <p:nvPr/>
        </p:nvSpPr>
        <p:spPr>
          <a:xfrm>
            <a:off x="8053873" y="5255760"/>
            <a:ext cx="892995" cy="35931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ángulo 12"/>
          <p:cNvSpPr/>
          <p:nvPr/>
        </p:nvSpPr>
        <p:spPr>
          <a:xfrm>
            <a:off x="9022534" y="4523140"/>
            <a:ext cx="366597" cy="2887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Rectángulo 14"/>
          <p:cNvSpPr/>
          <p:nvPr/>
        </p:nvSpPr>
        <p:spPr>
          <a:xfrm>
            <a:off x="9041133" y="4987991"/>
            <a:ext cx="415536" cy="3566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6" name="Rectángulo 15"/>
          <p:cNvSpPr/>
          <p:nvPr/>
        </p:nvSpPr>
        <p:spPr>
          <a:xfrm>
            <a:off x="8040687" y="5326985"/>
            <a:ext cx="914400" cy="944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7" name="Explosión 1 16"/>
          <p:cNvSpPr/>
          <p:nvPr/>
        </p:nvSpPr>
        <p:spPr>
          <a:xfrm>
            <a:off x="3560787" y="5166302"/>
            <a:ext cx="4061956" cy="914400"/>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srgbClr val="FFFFFF"/>
                </a:solidFill>
                <a:effectLst/>
                <a:uLnTx/>
                <a:uFillTx/>
                <a:latin typeface="Arial"/>
                <a:ea typeface="+mn-ea"/>
                <a:cs typeface="+mn-cs"/>
              </a:rPr>
              <a:t>VULNERABILIDAD</a:t>
            </a: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966350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1245948" cy="1325563"/>
          </a:xfrm>
        </p:spPr>
        <p:txBody>
          <a:bodyPr>
            <a:normAutofit fontScale="90000"/>
          </a:bodyPr>
          <a:lstStyle/>
          <a:p>
            <a:r>
              <a:rPr lang="es-CU" dirty="0" smtClean="0"/>
              <a:t/>
            </a:r>
            <a:br>
              <a:rPr lang="es-CU" dirty="0" smtClean="0"/>
            </a:br>
            <a:r>
              <a:rPr lang="es-CU" dirty="0" smtClean="0"/>
              <a:t>1.2 </a:t>
            </a:r>
            <a:r>
              <a:rPr lang="es-CU" dirty="0"/>
              <a:t>Misiones del sector de la salud y medidas para la organización del aseguramiento </a:t>
            </a:r>
            <a:r>
              <a:rPr lang="es-CU" dirty="0" smtClean="0"/>
              <a:t>médico en SED</a:t>
            </a:r>
            <a:r>
              <a:rPr lang="es-CU" dirty="0"/>
              <a:t/>
            </a:r>
            <a:br>
              <a:rPr lang="es-CU" dirty="0"/>
            </a:br>
            <a:endParaRPr lang="en-US" dirty="0"/>
          </a:p>
        </p:txBody>
      </p:sp>
      <p:sp>
        <p:nvSpPr>
          <p:cNvPr id="3" name="Marcador de contenido 2"/>
          <p:cNvSpPr>
            <a:spLocks noGrp="1"/>
          </p:cNvSpPr>
          <p:nvPr>
            <p:ph idx="1"/>
          </p:nvPr>
        </p:nvSpPr>
        <p:spPr/>
        <p:txBody>
          <a:bodyPr>
            <a:normAutofit fontScale="92500" lnSpcReduction="20000"/>
          </a:bodyPr>
          <a:lstStyle/>
          <a:p>
            <a:r>
              <a:rPr lang="es-MX" sz="3100" dirty="0" smtClean="0"/>
              <a:t>El termino misión hace referencia a un proposito u objetivo de mayor envergadura como es el caso de los propósitos de la salud en SED. Estas misiones generan medidas para cumplir los propósitos planteados.</a:t>
            </a:r>
          </a:p>
          <a:p>
            <a:r>
              <a:rPr lang="es-CU" sz="3100" dirty="0"/>
              <a:t>a</a:t>
            </a:r>
            <a:r>
              <a:rPr lang="es-CU" sz="3100" dirty="0" smtClean="0"/>
              <a:t>) </a:t>
            </a:r>
            <a:r>
              <a:rPr lang="es-CU" sz="3100" dirty="0"/>
              <a:t>La conservación de la vida de los heridos y enfermos, su tratamiento oportuno y su recuperación. </a:t>
            </a:r>
          </a:p>
          <a:p>
            <a:r>
              <a:rPr lang="es-CU" sz="3100" dirty="0" smtClean="0"/>
              <a:t>b)El </a:t>
            </a:r>
            <a:r>
              <a:rPr lang="es-CU" sz="3100" dirty="0"/>
              <a:t>fortalecimiento de la salud de la población y la prevención del surgimiento y propagación de enfermedades.   </a:t>
            </a:r>
          </a:p>
          <a:p>
            <a:r>
              <a:rPr lang="es-CU" sz="3100" dirty="0" smtClean="0"/>
              <a:t>c)La </a:t>
            </a:r>
            <a:r>
              <a:rPr lang="es-CU" sz="3100" dirty="0"/>
              <a:t>restauración de la capacidad física y psíquica de los heridos y enfermos, reduciendo al máximo las secuelas e invalidez entre ellos. </a:t>
            </a:r>
          </a:p>
        </p:txBody>
      </p:sp>
    </p:spTree>
    <p:extLst>
      <p:ext uri="{BB962C8B-B14F-4D97-AF65-F5344CB8AC3E}">
        <p14:creationId xmlns:p14="http://schemas.microsoft.com/office/powerpoint/2010/main" val="3821654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ASEGURAMIENTO MÉDICO</a:t>
            </a:r>
          </a:p>
        </p:txBody>
      </p:sp>
      <p:sp>
        <p:nvSpPr>
          <p:cNvPr id="3" name="Marcador de contenido 2"/>
          <p:cNvSpPr>
            <a:spLocks noGrp="1"/>
          </p:cNvSpPr>
          <p:nvPr>
            <p:ph idx="1"/>
          </p:nvPr>
        </p:nvSpPr>
        <p:spPr/>
        <p:txBody>
          <a:bodyPr/>
          <a:lstStyle/>
          <a:p>
            <a:pPr algn="just"/>
            <a:r>
              <a:rPr lang="es-CU" dirty="0"/>
              <a:t>Constituye el conjunto de acciones (tareas, actividades) que se realizan desde el sistema de salud con la misión de la conservación de la vida de los heridos y enfermos, la protección sanitaria de la población y la prevención del surgimiento y propagación de enfermedades en el marco del </a:t>
            </a:r>
            <a:r>
              <a:rPr lang="es-CU" dirty="0" smtClean="0"/>
              <a:t>proceso </a:t>
            </a:r>
            <a:r>
              <a:rPr lang="es-CU" dirty="0"/>
              <a:t>de reducción de desastres</a:t>
            </a:r>
            <a:r>
              <a:rPr lang="es-CU" dirty="0" smtClean="0"/>
              <a:t>.</a:t>
            </a:r>
          </a:p>
          <a:p>
            <a:pPr algn="just"/>
            <a:r>
              <a:rPr lang="es-CU" dirty="0"/>
              <a:t>Las acciones concebidas como parte del aseguramiento médico se reflejan en un documento de valor legal que se denomina Plan de Aseguramiento Médico para SED especificándose para que tipo de evento concreto se elabora. (Ejemplo “Plan de Aseguramiento Médico para huracanes del Municipio Viñales”).</a:t>
            </a:r>
            <a:endParaRPr lang="en-US" dirty="0"/>
          </a:p>
        </p:txBody>
      </p:sp>
    </p:spTree>
    <p:extLst>
      <p:ext uri="{BB962C8B-B14F-4D97-AF65-F5344CB8AC3E}">
        <p14:creationId xmlns:p14="http://schemas.microsoft.com/office/powerpoint/2010/main" val="4290818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252660"/>
          </a:xfrm>
        </p:spPr>
        <p:txBody>
          <a:bodyPr/>
          <a:lstStyle/>
          <a:p>
            <a:r>
              <a:rPr lang="en-US" dirty="0" smtClean="0"/>
              <a:t>PLAN DE ASEGURAMIENTO </a:t>
            </a:r>
            <a:r>
              <a:rPr lang="en-US" dirty="0"/>
              <a:t>MÉDICO</a:t>
            </a:r>
          </a:p>
        </p:txBody>
      </p:sp>
      <p:sp>
        <p:nvSpPr>
          <p:cNvPr id="3" name="Marcador de contenido 2"/>
          <p:cNvSpPr>
            <a:spLocks noGrp="1"/>
          </p:cNvSpPr>
          <p:nvPr>
            <p:ph idx="1"/>
          </p:nvPr>
        </p:nvSpPr>
        <p:spPr/>
        <p:txBody>
          <a:bodyPr>
            <a:normAutofit fontScale="92500" lnSpcReduction="20000"/>
          </a:bodyPr>
          <a:lstStyle/>
          <a:p>
            <a:r>
              <a:rPr lang="es-CU" dirty="0" smtClean="0"/>
              <a:t>Es </a:t>
            </a:r>
            <a:r>
              <a:rPr lang="es-CU" dirty="0"/>
              <a:t>un proyecto de intervención o plan de acción </a:t>
            </a:r>
            <a:r>
              <a:rPr lang="es-CU" dirty="0" smtClean="0"/>
              <a:t>formalizado en un documento oficial que </a:t>
            </a:r>
            <a:r>
              <a:rPr lang="es-CU" dirty="0"/>
              <a:t>refleja el tipo de actividades propias del aseguramiento médico orientadas al logro o cumplimiento de la misión de los servicios de salud en SED</a:t>
            </a:r>
            <a:r>
              <a:rPr lang="es-CU" dirty="0" smtClean="0"/>
              <a:t>.</a:t>
            </a:r>
          </a:p>
          <a:p>
            <a:r>
              <a:rPr lang="es-CU" dirty="0"/>
              <a:t>Este plan es la vía para organizar la ejecución del aseguramiento </a:t>
            </a:r>
            <a:r>
              <a:rPr lang="es-CU" dirty="0" smtClean="0"/>
              <a:t>médico y cumplir con la mision de proteger  la salud de la población bajo la custodia sanitaria de los servicios de salud de una localidad determinada(zona de defensa,municipio etc.). </a:t>
            </a:r>
          </a:p>
          <a:p>
            <a:pPr algn="just"/>
            <a:r>
              <a:rPr lang="es-CU" dirty="0" smtClean="0"/>
              <a:t>En el se enuncian las acciones que se realizaran en el caso de que se sucedad el evento adverso presisandose que acciones ,plazo,responsable,ejecutores,medios a emplerar etc. de acuerdo a los recursos humanos y materiales que conforman los servicios de salud dados.</a:t>
            </a:r>
            <a:endParaRPr lang="en-US" dirty="0"/>
          </a:p>
        </p:txBody>
      </p:sp>
    </p:spTree>
    <p:extLst>
      <p:ext uri="{BB962C8B-B14F-4D97-AF65-F5344CB8AC3E}">
        <p14:creationId xmlns:p14="http://schemas.microsoft.com/office/powerpoint/2010/main" val="794321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7221" y="303081"/>
            <a:ext cx="10972800" cy="1143000"/>
          </a:xfrm>
        </p:spPr>
        <p:txBody>
          <a:bodyPr/>
          <a:lstStyle/>
          <a:p>
            <a:r>
              <a:rPr lang="en-US" sz="3600" dirty="0" smtClean="0"/>
              <a:t>MEDIDAS PAR LA ORGANIZACÓN DEL ASEGURAMIENTO MÉDICO</a:t>
            </a:r>
            <a:endParaRPr lang="en-US" sz="3600" dirty="0"/>
          </a:p>
        </p:txBody>
      </p:sp>
      <p:sp>
        <p:nvSpPr>
          <p:cNvPr id="3" name="Marcador de contenido 2"/>
          <p:cNvSpPr>
            <a:spLocks noGrp="1"/>
          </p:cNvSpPr>
          <p:nvPr>
            <p:ph idx="1"/>
          </p:nvPr>
        </p:nvSpPr>
        <p:spPr>
          <a:xfrm>
            <a:off x="496710" y="2115319"/>
            <a:ext cx="11373821" cy="5108255"/>
          </a:xfrm>
        </p:spPr>
        <p:txBody>
          <a:bodyPr/>
          <a:lstStyle/>
          <a:p>
            <a:endParaRPr lang="en-US" dirty="0"/>
          </a:p>
        </p:txBody>
      </p:sp>
      <p:sp>
        <p:nvSpPr>
          <p:cNvPr id="4" name="Elipse 3"/>
          <p:cNvSpPr/>
          <p:nvPr/>
        </p:nvSpPr>
        <p:spPr>
          <a:xfrm>
            <a:off x="7971615" y="2118210"/>
            <a:ext cx="3254370" cy="3080508"/>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srgbClr val="FFFFFF"/>
                </a:solidFill>
                <a:effectLst/>
                <a:uLnTx/>
                <a:uFillTx/>
                <a:latin typeface="Arial"/>
                <a:ea typeface="+mn-ea"/>
                <a:cs typeface="+mn-cs"/>
              </a:rPr>
              <a:t>SITUACIÓN DE CONTINGENCIA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srgbClr val="FFFFFF"/>
                </a:solidFill>
                <a:effectLst/>
                <a:uLnTx/>
                <a:uFillTx/>
                <a:latin typeface="Arial"/>
                <a:ea typeface="+mn-ea"/>
                <a:cs typeface="+mn-cs"/>
              </a:rPr>
              <a:t>MODIFICACIONES DEL PROCESO SALUD-ENFERMEDAD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srgbClr val="FFFFFF"/>
                </a:solidFill>
                <a:effectLst/>
                <a:uLnTx/>
                <a:uFillTx/>
                <a:latin typeface="Arial"/>
                <a:ea typeface="+mn-ea"/>
                <a:cs typeface="+mn-cs"/>
              </a:rPr>
              <a:t>HERIDOS 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srgbClr val="FFFFFF"/>
                </a:solidFill>
                <a:effectLst/>
                <a:uLnTx/>
                <a:uFillTx/>
                <a:latin typeface="Arial"/>
                <a:ea typeface="+mn-ea"/>
                <a:cs typeface="+mn-cs"/>
              </a:rPr>
              <a:t>ENFERMOS  </a:t>
            </a: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Triángulo isósceles 5"/>
          <p:cNvSpPr/>
          <p:nvPr/>
        </p:nvSpPr>
        <p:spPr>
          <a:xfrm rot="5400000">
            <a:off x="5563046" y="2953970"/>
            <a:ext cx="3063478" cy="1043062"/>
          </a:xfrm>
          <a:prstGeom prst="triangl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 name="Rectángulo 6"/>
          <p:cNvSpPr/>
          <p:nvPr/>
        </p:nvSpPr>
        <p:spPr>
          <a:xfrm>
            <a:off x="769341" y="2246308"/>
            <a:ext cx="5803912" cy="57278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smtClean="0">
                <a:ln>
                  <a:noFill/>
                </a:ln>
                <a:solidFill>
                  <a:srgbClr val="FFFFFF"/>
                </a:solidFill>
                <a:effectLst/>
                <a:uLnTx/>
                <a:uFillTx/>
                <a:latin typeface="Arial"/>
                <a:ea typeface="+mn-ea"/>
                <a:cs typeface="+mn-cs"/>
              </a:rPr>
              <a:t>ACCIONES DE DIRECCIÓN MANDO Y COMUNICACIÓN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Rectángulo 7"/>
          <p:cNvSpPr/>
          <p:nvPr/>
        </p:nvSpPr>
        <p:spPr>
          <a:xfrm>
            <a:off x="769341" y="2753650"/>
            <a:ext cx="5803913" cy="52521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smtClean="0">
                <a:ln>
                  <a:noFill/>
                </a:ln>
                <a:solidFill>
                  <a:srgbClr val="FFFFFF"/>
                </a:solidFill>
                <a:effectLst/>
                <a:uLnTx/>
                <a:uFillTx/>
                <a:latin typeface="Arial"/>
                <a:ea typeface="+mn-ea"/>
                <a:cs typeface="+mn-cs"/>
              </a:rPr>
              <a:t>              ACCIONES ASISTENCIALES (STEPE)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9" name="Rectángulo 8"/>
          <p:cNvSpPr/>
          <p:nvPr/>
        </p:nvSpPr>
        <p:spPr>
          <a:xfrm>
            <a:off x="745588" y="4217761"/>
            <a:ext cx="5824024" cy="508477"/>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smtClean="0">
                <a:ln>
                  <a:noFill/>
                </a:ln>
                <a:solidFill>
                  <a:srgbClr val="FFFFFF"/>
                </a:solidFill>
                <a:effectLst/>
                <a:uLnTx/>
                <a:uFillTx/>
                <a:latin typeface="Arial"/>
                <a:ea typeface="+mn-ea"/>
                <a:cs typeface="+mn-cs"/>
              </a:rPr>
              <a:t>                                      OTRAS</a:t>
            </a:r>
            <a:r>
              <a:rPr kumimoji="0" lang="es-MX" sz="1800" b="0" i="0" u="none" strike="noStrike" kern="1200" cap="none" spc="0" normalizeH="0" baseline="0" noProof="0" dirty="0" smtClean="0">
                <a:ln>
                  <a:noFill/>
                </a:ln>
                <a:solidFill>
                  <a:srgbClr val="FFFFFF"/>
                </a:solidFill>
                <a:effectLst/>
                <a:uLnTx/>
                <a:uFillTx/>
                <a:latin typeface="Arial"/>
                <a:ea typeface="+mn-ea"/>
                <a:cs typeface="+mn-cs"/>
              </a:rPr>
              <a:t>  </a:t>
            </a:r>
            <a:r>
              <a:rPr kumimoji="0" lang="es-MX" sz="1600" b="0" i="0" u="none" strike="noStrike" kern="1200" cap="none" spc="0" normalizeH="0" baseline="0" noProof="0" dirty="0" smtClean="0">
                <a:ln>
                  <a:noFill/>
                </a:ln>
                <a:solidFill>
                  <a:srgbClr val="FFFFFF"/>
                </a:solidFill>
                <a:effectLst/>
                <a:uLnTx/>
                <a:uFillTx/>
                <a:latin typeface="Arial"/>
                <a:ea typeface="+mn-ea"/>
                <a:cs typeface="+mn-cs"/>
              </a:rPr>
              <a:t>ACCIONES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0" name="Rectángulo 9"/>
          <p:cNvSpPr/>
          <p:nvPr/>
        </p:nvSpPr>
        <p:spPr>
          <a:xfrm>
            <a:off x="787791" y="3671709"/>
            <a:ext cx="5765599" cy="53057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smtClean="0">
                <a:ln>
                  <a:noFill/>
                </a:ln>
                <a:solidFill>
                  <a:srgbClr val="FFFFFF"/>
                </a:solidFill>
                <a:effectLst/>
                <a:uLnTx/>
                <a:uFillTx/>
                <a:latin typeface="Arial"/>
                <a:ea typeface="+mn-ea"/>
                <a:cs typeface="+mn-cs"/>
              </a:rPr>
              <a:t>                    ABASTECIMIENTO  MÉDICO</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5" name="Rectángulo 14"/>
          <p:cNvSpPr/>
          <p:nvPr/>
        </p:nvSpPr>
        <p:spPr>
          <a:xfrm>
            <a:off x="769342" y="3275404"/>
            <a:ext cx="5793774" cy="40019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smtClean="0">
                <a:ln>
                  <a:noFill/>
                </a:ln>
                <a:solidFill>
                  <a:srgbClr val="FFFFFF"/>
                </a:solidFill>
                <a:effectLst/>
                <a:uLnTx/>
                <a:uFillTx/>
                <a:latin typeface="Arial"/>
                <a:ea typeface="+mn-ea"/>
                <a:cs typeface="+mn-cs"/>
              </a:rPr>
              <a:t>ACCCIONES HIGIENICO,EPIDEMIOLÓGICAS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342543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5249" y="365125"/>
            <a:ext cx="10678551" cy="1745029"/>
          </a:xfrm>
        </p:spPr>
        <p:txBody>
          <a:bodyPr>
            <a:normAutofit/>
          </a:bodyPr>
          <a:lstStyle/>
          <a:p>
            <a:r>
              <a:rPr lang="es-MX" sz="3600" dirty="0" smtClean="0"/>
              <a:t>EJEMPLO DE CARÁTULA O PRIMERA HOJA  DEL PLAN DE ASEGURAMIENTO MÉDICO DE ZONA DE DEFENSA</a:t>
            </a:r>
            <a:endParaRPr lang="en-US" sz="3600" dirty="0"/>
          </a:p>
        </p:txBody>
      </p:sp>
      <p:sp>
        <p:nvSpPr>
          <p:cNvPr id="3" name="Marcador de contenido 2"/>
          <p:cNvSpPr>
            <a:spLocks noGrp="1"/>
          </p:cNvSpPr>
          <p:nvPr>
            <p:ph idx="1"/>
          </p:nvPr>
        </p:nvSpPr>
        <p:spPr>
          <a:xfrm>
            <a:off x="675249" y="2110154"/>
            <a:ext cx="10515600" cy="4023360"/>
          </a:xfrm>
        </p:spPr>
        <p:txBody>
          <a:bodyPr>
            <a:normAutofit fontScale="40000" lnSpcReduction="20000"/>
          </a:bodyPr>
          <a:lstStyle/>
          <a:p>
            <a:pPr marL="0" indent="0">
              <a:buNone/>
            </a:pPr>
            <a:r>
              <a:rPr lang="en-US" sz="3300" dirty="0"/>
              <a:t>Aprobado:____________________</a:t>
            </a:r>
          </a:p>
          <a:p>
            <a:pPr marL="0" indent="0">
              <a:buNone/>
            </a:pPr>
            <a:r>
              <a:rPr lang="en-US" sz="3300" dirty="0"/>
              <a:t>Presidente del Consejo de </a:t>
            </a:r>
            <a:r>
              <a:rPr lang="en-US" sz="3300" dirty="0" smtClean="0"/>
              <a:t>Defensa</a:t>
            </a:r>
          </a:p>
          <a:p>
            <a:pPr marL="0" indent="0">
              <a:buNone/>
            </a:pPr>
            <a:r>
              <a:rPr lang="es-MX" sz="3300" dirty="0" smtClean="0"/>
              <a:t>Zona de Defensa 01-11.01</a:t>
            </a:r>
            <a:endParaRPr lang="en-US" sz="3300" dirty="0"/>
          </a:p>
          <a:p>
            <a:endParaRPr lang="en-US" sz="3300" dirty="0"/>
          </a:p>
          <a:p>
            <a:endParaRPr lang="en-US" dirty="0"/>
          </a:p>
          <a:p>
            <a:endParaRPr lang="en-US" dirty="0"/>
          </a:p>
          <a:p>
            <a:pPr marL="0" indent="0">
              <a:buNone/>
            </a:pPr>
            <a:r>
              <a:rPr lang="en-US" b="1" dirty="0" smtClean="0"/>
              <a:t>  </a:t>
            </a:r>
            <a:r>
              <a:rPr lang="en-US" sz="5100" b="1" dirty="0" smtClean="0"/>
              <a:t>PLAN </a:t>
            </a:r>
            <a:r>
              <a:rPr lang="en-US" sz="5100" b="1" dirty="0"/>
              <a:t>DE ASEGURAMIENTO MÉDICO DE LA ZONA DE DEFENSA 01-513 CAIMITO CONTRA HURACANES </a:t>
            </a:r>
            <a:r>
              <a:rPr lang="en-US" sz="5100" dirty="0"/>
              <a:t> </a:t>
            </a:r>
          </a:p>
          <a:p>
            <a:endParaRPr lang="en-US" dirty="0"/>
          </a:p>
          <a:p>
            <a:endParaRPr lang="en-US" dirty="0"/>
          </a:p>
          <a:p>
            <a:pPr marL="0" indent="0">
              <a:buNone/>
            </a:pPr>
            <a:r>
              <a:rPr lang="en-US" sz="4000" dirty="0" smtClean="0"/>
              <a:t>                                                                                                                                                </a:t>
            </a:r>
            <a:r>
              <a:rPr lang="en-US" sz="4000" dirty="0"/>
              <a:t>Elaborado: ______________</a:t>
            </a:r>
          </a:p>
          <a:p>
            <a:pPr marL="0" indent="0">
              <a:buNone/>
            </a:pPr>
            <a:r>
              <a:rPr lang="en-US" sz="4000" dirty="0" smtClean="0"/>
              <a:t>                                                                                                                                                                 </a:t>
            </a:r>
            <a:r>
              <a:rPr lang="en-US" sz="4000" dirty="0"/>
              <a:t>Dr. Pedro </a:t>
            </a:r>
            <a:r>
              <a:rPr lang="en-US" sz="4000" dirty="0" smtClean="0"/>
              <a:t>Martinez Junco</a:t>
            </a:r>
          </a:p>
          <a:p>
            <a:pPr marL="0" indent="0">
              <a:buNone/>
            </a:pPr>
            <a:r>
              <a:rPr lang="es-MX" sz="4000" dirty="0"/>
              <a:t> </a:t>
            </a:r>
            <a:r>
              <a:rPr lang="es-MX" sz="4000" dirty="0" smtClean="0"/>
              <a:t>                                                                                                                                                                  Frente de Salud Zona de Defensa</a:t>
            </a:r>
            <a:endParaRPr lang="en-US" sz="4000" dirty="0"/>
          </a:p>
          <a:p>
            <a:endParaRPr lang="en-US" sz="4000" dirty="0"/>
          </a:p>
          <a:p>
            <a:endParaRPr lang="en-US" dirty="0"/>
          </a:p>
        </p:txBody>
      </p:sp>
    </p:spTree>
    <p:extLst>
      <p:ext uri="{BB962C8B-B14F-4D97-AF65-F5344CB8AC3E}">
        <p14:creationId xmlns:p14="http://schemas.microsoft.com/office/powerpoint/2010/main" val="3522313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INTRODUCCIÓN</a:t>
            </a:r>
            <a:endParaRPr lang="en-US" dirty="0"/>
          </a:p>
        </p:txBody>
      </p:sp>
      <p:sp>
        <p:nvSpPr>
          <p:cNvPr id="3" name="Marcador de contenido 2"/>
          <p:cNvSpPr>
            <a:spLocks noGrp="1"/>
          </p:cNvSpPr>
          <p:nvPr>
            <p:ph idx="1"/>
          </p:nvPr>
        </p:nvSpPr>
        <p:spPr/>
        <p:txBody>
          <a:bodyPr/>
          <a:lstStyle/>
          <a:p>
            <a:pPr algn="just"/>
            <a:r>
              <a:rPr lang="es-MX" dirty="0" smtClean="0"/>
              <a:t>En los temas II y III se realizó respectivamente el estudio de la Seguridad Nacional y la Defensa Civil así como los objetivos de esta última de proteger a la población ,la economía y el medio ambiente. Por esta vía </a:t>
            </a:r>
            <a:r>
              <a:rPr lang="es-MX" dirty="0"/>
              <a:t>la Defensa Civil hace </a:t>
            </a:r>
            <a:r>
              <a:rPr lang="es-MX" dirty="0" smtClean="0"/>
              <a:t>una  contribución al desarrollo sostenible y a la Seguridad Nacional.</a:t>
            </a:r>
          </a:p>
          <a:p>
            <a:pPr algn="just"/>
            <a:r>
              <a:rPr lang="es-MX" dirty="0" smtClean="0"/>
              <a:t>En este tema IV hoy se estudiará  la </a:t>
            </a:r>
            <a:r>
              <a:rPr lang="es-CU" dirty="0" smtClean="0"/>
              <a:t>Organización </a:t>
            </a:r>
            <a:r>
              <a:rPr lang="es-CU" dirty="0"/>
              <a:t>del aseguramiento médico en situaciones excepcionales y de </a:t>
            </a:r>
            <a:r>
              <a:rPr lang="es-CU" dirty="0" smtClean="0"/>
              <a:t>desastres(SED) y su participacion en la protección de la población.</a:t>
            </a:r>
            <a:endParaRPr lang="en-US" dirty="0"/>
          </a:p>
        </p:txBody>
      </p:sp>
    </p:spTree>
    <p:extLst>
      <p:ext uri="{BB962C8B-B14F-4D97-AF65-F5344CB8AC3E}">
        <p14:creationId xmlns:p14="http://schemas.microsoft.com/office/powerpoint/2010/main" val="2906162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2709" y="365126"/>
            <a:ext cx="11296356" cy="886900"/>
          </a:xfrm>
        </p:spPr>
        <p:txBody>
          <a:bodyPr>
            <a:noAutofit/>
          </a:bodyPr>
          <a:lstStyle/>
          <a:p>
            <a:r>
              <a:rPr lang="es-CU" sz="3200" dirty="0"/>
              <a:t>EJEMPLO DE MEDIDAS DEL PLAN DE ASEGURAMIENTO </a:t>
            </a:r>
            <a:r>
              <a:rPr lang="es-CU" sz="3200" dirty="0" smtClean="0"/>
              <a:t>MÉDICO  CONTRA </a:t>
            </a:r>
            <a:r>
              <a:rPr lang="es-CU" sz="3200" dirty="0"/>
              <a:t>HURACANES </a:t>
            </a:r>
            <a:endParaRPr lang="en-US" sz="32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484043435"/>
              </p:ext>
            </p:extLst>
          </p:nvPr>
        </p:nvGraphicFramePr>
        <p:xfrm>
          <a:off x="393893" y="1617787"/>
          <a:ext cx="11465171" cy="4887005"/>
        </p:xfrm>
        <a:graphic>
          <a:graphicData uri="http://schemas.openxmlformats.org/drawingml/2006/table">
            <a:tbl>
              <a:tblPr firstRow="1" firstCol="1" bandRow="1"/>
              <a:tblGrid>
                <a:gridCol w="419049">
                  <a:extLst>
                    <a:ext uri="{9D8B030D-6E8A-4147-A177-3AD203B41FA5}">
                      <a16:colId xmlns:a16="http://schemas.microsoft.com/office/drawing/2014/main" val="613423488"/>
                    </a:ext>
                  </a:extLst>
                </a:gridCol>
                <a:gridCol w="3582646">
                  <a:extLst>
                    <a:ext uri="{9D8B030D-6E8A-4147-A177-3AD203B41FA5}">
                      <a16:colId xmlns:a16="http://schemas.microsoft.com/office/drawing/2014/main" val="964149231"/>
                    </a:ext>
                  </a:extLst>
                </a:gridCol>
                <a:gridCol w="865729">
                  <a:extLst>
                    <a:ext uri="{9D8B030D-6E8A-4147-A177-3AD203B41FA5}">
                      <a16:colId xmlns:a16="http://schemas.microsoft.com/office/drawing/2014/main" val="1244063941"/>
                    </a:ext>
                  </a:extLst>
                </a:gridCol>
                <a:gridCol w="1308295">
                  <a:extLst>
                    <a:ext uri="{9D8B030D-6E8A-4147-A177-3AD203B41FA5}">
                      <a16:colId xmlns:a16="http://schemas.microsoft.com/office/drawing/2014/main" val="4074574659"/>
                    </a:ext>
                  </a:extLst>
                </a:gridCol>
                <a:gridCol w="1280700">
                  <a:extLst>
                    <a:ext uri="{9D8B030D-6E8A-4147-A177-3AD203B41FA5}">
                      <a16:colId xmlns:a16="http://schemas.microsoft.com/office/drawing/2014/main" val="1930510062"/>
                    </a:ext>
                  </a:extLst>
                </a:gridCol>
                <a:gridCol w="1574740">
                  <a:extLst>
                    <a:ext uri="{9D8B030D-6E8A-4147-A177-3AD203B41FA5}">
                      <a16:colId xmlns:a16="http://schemas.microsoft.com/office/drawing/2014/main" val="109010729"/>
                    </a:ext>
                  </a:extLst>
                </a:gridCol>
                <a:gridCol w="1243032">
                  <a:extLst>
                    <a:ext uri="{9D8B030D-6E8A-4147-A177-3AD203B41FA5}">
                      <a16:colId xmlns:a16="http://schemas.microsoft.com/office/drawing/2014/main" val="358383611"/>
                    </a:ext>
                  </a:extLst>
                </a:gridCol>
                <a:gridCol w="1190980">
                  <a:extLst>
                    <a:ext uri="{9D8B030D-6E8A-4147-A177-3AD203B41FA5}">
                      <a16:colId xmlns:a16="http://schemas.microsoft.com/office/drawing/2014/main" val="924421350"/>
                    </a:ext>
                  </a:extLst>
                </a:gridCol>
              </a:tblGrid>
              <a:tr h="640334">
                <a:tc>
                  <a:txBody>
                    <a:bodyPr/>
                    <a:lstStyle/>
                    <a:p>
                      <a:pPr>
                        <a:lnSpc>
                          <a:spcPct val="107000"/>
                        </a:lnSpc>
                        <a:spcAft>
                          <a:spcPts val="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No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Acciones-medidas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Plazo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Responsable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Ejecutores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Participantes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Rcursos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Logística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710668"/>
                  </a:ext>
                </a:extLst>
              </a:tr>
              <a:tr h="2604903">
                <a:tc>
                  <a:txBody>
                    <a:bodyPr/>
                    <a:lstStyle/>
                    <a:p>
                      <a:pPr>
                        <a:lnSpc>
                          <a:spcPct val="107000"/>
                        </a:lnSpc>
                        <a:spcAft>
                          <a:spcPts val="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Realizar examen </a:t>
                      </a:r>
                      <a:r>
                        <a:rPr lang="es-MX" sz="1800" smtClean="0">
                          <a:effectLst/>
                          <a:latin typeface="Calibri" panose="020F0502020204030204" pitchFamily="34" charset="0"/>
                          <a:ea typeface="Calibri" panose="020F0502020204030204" pitchFamily="34" charset="0"/>
                          <a:cs typeface="Times New Roman" panose="02020603050405020304" pitchFamily="18" charset="0"/>
                        </a:rPr>
                        <a:t>médico inicial </a:t>
                      </a:r>
                      <a:r>
                        <a:rPr lang="es-MX" sz="1800" dirty="0">
                          <a:effectLst/>
                          <a:latin typeface="Calibri" panose="020F0502020204030204" pitchFamily="34" charset="0"/>
                          <a:ea typeface="Calibri" panose="020F0502020204030204" pitchFamily="34" charset="0"/>
                          <a:cs typeface="Times New Roman" panose="02020603050405020304" pitchFamily="18" charset="0"/>
                        </a:rPr>
                        <a:t>de control al personal evacuado del poblado de “La Fé”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424180" algn="l"/>
                        </a:tabLst>
                      </a:pPr>
                      <a:r>
                        <a:rPr lang="es-MX" sz="1800" dirty="0">
                          <a:effectLst/>
                          <a:latin typeface="Calibri" panose="020F0502020204030204" pitchFamily="34" charset="0"/>
                          <a:ea typeface="Calibri" panose="020F0502020204030204" pitchFamily="34" charset="0"/>
                          <a:cs typeface="Times New Roman" panose="02020603050405020304" pitchFamily="18" charset="0"/>
                        </a:rPr>
                        <a:t>H+5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Jefe del  consultorio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Medica de asistencia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Enfermera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Población evacuada del poblado “La Fé”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Esfigmo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manómetro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Pesa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Cinta métrica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Transporte del poder popular Municipal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(Acto de cooperación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8562354"/>
                  </a:ext>
                </a:extLst>
              </a:tr>
              <a:tr h="1295191">
                <a:tc>
                  <a:txBody>
                    <a:bodyPr/>
                    <a:lstStyle/>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Realizar tratamiento del agua albergue de evacuados en Escuela “Carlos Mariguella”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H+8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Jefe de escuadra sanitaria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a:effectLst/>
                          <a:latin typeface="Calibri" panose="020F0502020204030204" pitchFamily="34" charset="0"/>
                          <a:ea typeface="Calibri" panose="020F0502020204030204" pitchFamily="34" charset="0"/>
                          <a:cs typeface="Times New Roman" panose="02020603050405020304" pitchFamily="18" charset="0"/>
                        </a:rPr>
                        <a:t>Trabajador sanitario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Personal designado por la escuela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Hipoclorito de calcio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Colorímetro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5446569"/>
                  </a:ext>
                </a:extLst>
              </a:tr>
              <a:tr h="346577">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5135902"/>
                  </a:ext>
                </a:extLst>
              </a:tr>
            </a:tbl>
          </a:graphicData>
        </a:graphic>
      </p:graphicFrame>
    </p:spTree>
    <p:extLst>
      <p:ext uri="{BB962C8B-B14F-4D97-AF65-F5344CB8AC3E}">
        <p14:creationId xmlns:p14="http://schemas.microsoft.com/office/powerpoint/2010/main" val="2965311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3600" dirty="0" smtClean="0"/>
              <a:t>PLAN DE ASEGURAMIENTO MÉDICO  CONTRA DESASTRES</a:t>
            </a:r>
            <a:endParaRPr lang="en-US" sz="3600" dirty="0"/>
          </a:p>
        </p:txBody>
      </p:sp>
      <p:sp>
        <p:nvSpPr>
          <p:cNvPr id="3" name="Marcador de contenido 2"/>
          <p:cNvSpPr>
            <a:spLocks noGrp="1"/>
          </p:cNvSpPr>
          <p:nvPr>
            <p:ph idx="1"/>
          </p:nvPr>
        </p:nvSpPr>
        <p:spPr>
          <a:xfrm>
            <a:off x="496711" y="1433112"/>
            <a:ext cx="11373821" cy="5108255"/>
          </a:xfrm>
        </p:spPr>
        <p:txBody>
          <a:bodyPr/>
          <a:lstStyle/>
          <a:p>
            <a:endParaRPr lang="en-US" dirty="0"/>
          </a:p>
        </p:txBody>
      </p:sp>
      <p:sp>
        <p:nvSpPr>
          <p:cNvPr id="4" name="Elipse 3"/>
          <p:cNvSpPr/>
          <p:nvPr/>
        </p:nvSpPr>
        <p:spPr>
          <a:xfrm>
            <a:off x="8108306" y="3135392"/>
            <a:ext cx="3254370" cy="2792499"/>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srgbClr val="FFFFFF"/>
                </a:solidFill>
                <a:effectLst/>
                <a:uLnTx/>
                <a:uFillTx/>
                <a:latin typeface="Arial"/>
                <a:ea typeface="+mn-ea"/>
                <a:cs typeface="+mn-cs"/>
              </a:rPr>
              <a:t>MISIÓN</a:t>
            </a:r>
            <a:r>
              <a:rPr kumimoji="0" lang="es-MX" sz="1800" b="0" i="0" u="none" strike="noStrike" kern="1200" cap="none" spc="0" normalizeH="0" noProof="0" dirty="0" smtClean="0">
                <a:ln>
                  <a:noFill/>
                </a:ln>
                <a:solidFill>
                  <a:srgbClr val="FFFFFF"/>
                </a:solidFill>
                <a:effectLst/>
                <a:uLnTx/>
                <a:uFillTx/>
                <a:latin typeface="Arial"/>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dirty="0" smtClean="0">
                <a:solidFill>
                  <a:srgbClr val="FFFFFF"/>
                </a:solidFill>
                <a:latin typeface="Arial"/>
              </a:rPr>
              <a:t>DEL SECTOR SALUD EN SED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smtClean="0">
              <a:ln>
                <a:noFill/>
              </a:ln>
              <a:solidFill>
                <a:srgbClr val="FFFFFF"/>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s-MX" dirty="0">
              <a:solidFill>
                <a:srgbClr val="FFFFFF"/>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srgbClr val="FFFFFF"/>
                </a:solidFill>
                <a:effectLst/>
                <a:uLnTx/>
                <a:uFillTx/>
                <a:latin typeface="Arial"/>
                <a:ea typeface="+mn-ea"/>
                <a:cs typeface="+mn-cs"/>
              </a:rPr>
              <a:t>ENFRENTAR LA SITUACIÓN</a:t>
            </a:r>
            <a:r>
              <a:rPr kumimoji="0" lang="es-MX" sz="1800" b="0" i="0" u="none" strike="noStrike" kern="1200" cap="none" spc="0" normalizeH="0" noProof="0" dirty="0" smtClean="0">
                <a:ln>
                  <a:noFill/>
                </a:ln>
                <a:solidFill>
                  <a:srgbClr val="FFFFFF"/>
                </a:solidFill>
                <a:effectLst/>
                <a:uLnTx/>
                <a:uFillTx/>
                <a:latin typeface="Arial"/>
                <a:ea typeface="+mn-ea"/>
                <a:cs typeface="+mn-cs"/>
              </a:rPr>
              <a:t> DE CONTINGENCIA</a:t>
            </a:r>
            <a:r>
              <a:rPr kumimoji="0" lang="es-MX" sz="1800" b="0" i="0" u="none" strike="noStrike" kern="1200" cap="none" spc="0" normalizeH="0" baseline="0" noProof="0" dirty="0" smtClean="0">
                <a:ln>
                  <a:noFill/>
                </a:ln>
                <a:solidFill>
                  <a:srgbClr val="FFFFFF"/>
                </a:solidFill>
                <a:effectLst/>
                <a:uLnTx/>
                <a:uFillTx/>
                <a:latin typeface="Arial"/>
                <a:ea typeface="+mn-ea"/>
                <a:cs typeface="+mn-cs"/>
              </a:rPr>
              <a:t>  </a:t>
            </a: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Triángulo isósceles 5"/>
          <p:cNvSpPr/>
          <p:nvPr/>
        </p:nvSpPr>
        <p:spPr>
          <a:xfrm rot="5400000">
            <a:off x="5864516" y="4028076"/>
            <a:ext cx="3063478" cy="1043062"/>
          </a:xfrm>
          <a:prstGeom prst="triangl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 name="Rectángulo 6"/>
          <p:cNvSpPr/>
          <p:nvPr/>
        </p:nvSpPr>
        <p:spPr>
          <a:xfrm>
            <a:off x="1117235" y="3333285"/>
            <a:ext cx="5748199" cy="57278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smtClean="0">
                <a:ln>
                  <a:noFill/>
                </a:ln>
                <a:solidFill>
                  <a:srgbClr val="FFFFFF"/>
                </a:solidFill>
                <a:effectLst/>
                <a:uLnTx/>
                <a:uFillTx/>
                <a:latin typeface="Arial"/>
                <a:ea typeface="+mn-ea"/>
                <a:cs typeface="+mn-cs"/>
              </a:rPr>
              <a:t>ACCIONES DE DIRECCIÓN MANDO Y COMUNICACIÓN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Rectángulo 7"/>
          <p:cNvSpPr/>
          <p:nvPr/>
        </p:nvSpPr>
        <p:spPr>
          <a:xfrm>
            <a:off x="1107510" y="3945222"/>
            <a:ext cx="5757924" cy="52521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smtClean="0">
                <a:ln>
                  <a:noFill/>
                </a:ln>
                <a:solidFill>
                  <a:srgbClr val="FFFFFF"/>
                </a:solidFill>
                <a:effectLst/>
                <a:uLnTx/>
                <a:uFillTx/>
                <a:latin typeface="Arial"/>
                <a:ea typeface="+mn-ea"/>
                <a:cs typeface="+mn-cs"/>
              </a:rPr>
              <a:t>            ACCIONES ASISTENCIALES (STEPE)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9" name="Rectángulo 8"/>
          <p:cNvSpPr/>
          <p:nvPr/>
        </p:nvSpPr>
        <p:spPr>
          <a:xfrm>
            <a:off x="1107945" y="5179016"/>
            <a:ext cx="5783426" cy="508477"/>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smtClean="0">
                <a:ln>
                  <a:noFill/>
                </a:ln>
                <a:solidFill>
                  <a:srgbClr val="FFFFFF"/>
                </a:solidFill>
                <a:effectLst/>
                <a:uLnTx/>
                <a:uFillTx/>
                <a:latin typeface="Arial"/>
                <a:ea typeface="+mn-ea"/>
                <a:cs typeface="+mn-cs"/>
              </a:rPr>
              <a:t>              OTRAS</a:t>
            </a:r>
            <a:r>
              <a:rPr kumimoji="0" lang="es-MX" sz="1800" b="0" i="0" u="none" strike="noStrike" kern="1200" cap="none" spc="0" normalizeH="0" baseline="0" noProof="0" dirty="0" smtClean="0">
                <a:ln>
                  <a:noFill/>
                </a:ln>
                <a:solidFill>
                  <a:srgbClr val="FFFFFF"/>
                </a:solidFill>
                <a:effectLst/>
                <a:uLnTx/>
                <a:uFillTx/>
                <a:latin typeface="Arial"/>
                <a:ea typeface="+mn-ea"/>
                <a:cs typeface="+mn-cs"/>
              </a:rPr>
              <a:t>  </a:t>
            </a:r>
            <a:r>
              <a:rPr kumimoji="0" lang="es-MX" sz="1600" b="0" i="0" u="none" strike="noStrike" kern="1200" cap="none" spc="0" normalizeH="0" baseline="0" noProof="0" dirty="0" smtClean="0">
                <a:ln>
                  <a:noFill/>
                </a:ln>
                <a:solidFill>
                  <a:srgbClr val="FFFFFF"/>
                </a:solidFill>
                <a:effectLst/>
                <a:uLnTx/>
                <a:uFillTx/>
                <a:latin typeface="Arial"/>
                <a:ea typeface="+mn-ea"/>
                <a:cs typeface="+mn-cs"/>
              </a:rPr>
              <a:t>ACCIONES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0" name="Rectángulo 9"/>
          <p:cNvSpPr/>
          <p:nvPr/>
        </p:nvSpPr>
        <p:spPr>
          <a:xfrm>
            <a:off x="1117235" y="4706629"/>
            <a:ext cx="5748199" cy="53057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smtClean="0">
                <a:ln>
                  <a:noFill/>
                </a:ln>
                <a:solidFill>
                  <a:srgbClr val="FFFFFF"/>
                </a:solidFill>
                <a:effectLst/>
                <a:uLnTx/>
                <a:uFillTx/>
                <a:latin typeface="Arial"/>
                <a:ea typeface="+mn-ea"/>
                <a:cs typeface="+mn-cs"/>
              </a:rPr>
              <a:t>            ABASTECIMIENTO  MÉDICO</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5" name="Rectángulo 14"/>
          <p:cNvSpPr/>
          <p:nvPr/>
        </p:nvSpPr>
        <p:spPr>
          <a:xfrm>
            <a:off x="1117649" y="4414290"/>
            <a:ext cx="5747785" cy="40019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smtClean="0">
                <a:ln>
                  <a:noFill/>
                </a:ln>
                <a:solidFill>
                  <a:srgbClr val="FFFFFF"/>
                </a:solidFill>
                <a:effectLst/>
                <a:uLnTx/>
                <a:uFillTx/>
                <a:latin typeface="Arial"/>
                <a:ea typeface="+mn-ea"/>
                <a:cs typeface="+mn-cs"/>
              </a:rPr>
              <a:t>ACCCIONES HIGIENICO,EPIDEMIOLÓGICAS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5834920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470630" y="3043033"/>
            <a:ext cx="7632848" cy="14170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alibri"/>
                <a:ea typeface="+mn-ea"/>
                <a:cs typeface="+mn-cs"/>
              </a:rPr>
              <a:t>Incremento de los traumatismos(afectados de sustancias toxicas y radiactivas)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alibri"/>
                <a:ea typeface="+mn-ea"/>
                <a:cs typeface="+mn-cs"/>
              </a:rPr>
              <a:t>Incremento  de enfermedades infecto contagiosas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alibri"/>
                <a:ea typeface="+mn-ea"/>
                <a:cs typeface="+mn-cs"/>
              </a:rPr>
              <a:t> Incremento de enfermedades  de la esfera psíquica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alibri"/>
                <a:ea typeface="+mn-ea"/>
                <a:cs typeface="+mn-cs"/>
              </a:rPr>
              <a:t>Incremento de enfermedades etiologia nutricional</a:t>
            </a:r>
          </a:p>
        </p:txBody>
      </p:sp>
      <p:sp>
        <p:nvSpPr>
          <p:cNvPr id="10" name="9 Rectángulo"/>
          <p:cNvSpPr/>
          <p:nvPr/>
        </p:nvSpPr>
        <p:spPr>
          <a:xfrm>
            <a:off x="324699" y="1051886"/>
            <a:ext cx="2284330" cy="15270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black"/>
                </a:solidFill>
                <a:effectLst/>
                <a:uLnTx/>
                <a:uFillTx/>
                <a:latin typeface="Calibri"/>
                <a:ea typeface="+mn-ea"/>
                <a:cs typeface="+mn-cs"/>
              </a:rPr>
              <a:t>FACTORES </a:t>
            </a:r>
            <a:r>
              <a:rPr kumimoji="0" lang="es-ES" sz="1800" b="1" i="0" u="none" strike="noStrike" kern="1200" cap="none" spc="0" normalizeH="0" baseline="0" noProof="0" dirty="0" smtClean="0">
                <a:ln>
                  <a:noFill/>
                </a:ln>
                <a:solidFill>
                  <a:prstClr val="black"/>
                </a:solidFill>
                <a:effectLst/>
                <a:uLnTx/>
                <a:uFillTx/>
                <a:latin typeface="Calibri"/>
                <a:ea typeface="+mn-ea"/>
                <a:cs typeface="+mn-cs"/>
              </a:rPr>
              <a:t>DESTURCTIVOS PRESENTES 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smtClean="0">
                <a:ln>
                  <a:noFill/>
                </a:ln>
                <a:solidFill>
                  <a:prstClr val="black"/>
                </a:solidFill>
                <a:effectLst/>
                <a:uLnTx/>
                <a:uFillTx/>
                <a:latin typeface="Calibri"/>
                <a:ea typeface="+mn-ea"/>
                <a:cs typeface="+mn-cs"/>
              </a:rPr>
              <a:t>  </a:t>
            </a:r>
            <a:r>
              <a:rPr kumimoji="0" lang="es-ES" sz="1800" b="1" i="0" u="none" strike="noStrike" kern="1200" cap="none" spc="0" normalizeH="0" baseline="0" noProof="0" dirty="0">
                <a:ln>
                  <a:noFill/>
                </a:ln>
                <a:solidFill>
                  <a:prstClr val="black"/>
                </a:solidFill>
                <a:effectLst/>
                <a:uLnTx/>
                <a:uFillTx/>
                <a:latin typeface="Calibri"/>
                <a:ea typeface="+mn-ea"/>
                <a:cs typeface="+mn-cs"/>
              </a:rPr>
              <a:t>LA SITUACIÓN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black"/>
                </a:solidFill>
                <a:effectLst/>
                <a:uLnTx/>
                <a:uFillTx/>
                <a:latin typeface="Calibri"/>
                <a:ea typeface="+mn-ea"/>
                <a:cs typeface="+mn-cs"/>
              </a:rPr>
              <a:t>EXCEPCIONAL</a:t>
            </a:r>
            <a:endParaRPr kumimoji="0" lang="es-MX"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11 Rectángulo"/>
          <p:cNvSpPr/>
          <p:nvPr/>
        </p:nvSpPr>
        <p:spPr>
          <a:xfrm>
            <a:off x="9566317" y="983402"/>
            <a:ext cx="1958766" cy="14964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black"/>
                </a:solidFill>
                <a:effectLst/>
                <a:uLnTx/>
                <a:uFillTx/>
                <a:latin typeface="Calibri"/>
                <a:ea typeface="+mn-ea"/>
                <a:cs typeface="+mn-cs"/>
              </a:rPr>
              <a:t>FACTORES DESTRUCTIVOS </a:t>
            </a:r>
            <a:r>
              <a:rPr kumimoji="0" lang="es-ES" sz="1800" b="1" i="0" u="none" strike="noStrike" kern="1200" cap="none" spc="0" normalizeH="0" baseline="0" noProof="0" dirty="0" smtClean="0">
                <a:ln>
                  <a:noFill/>
                </a:ln>
                <a:solidFill>
                  <a:prstClr val="black"/>
                </a:solidFill>
                <a:effectLst/>
                <a:uLnTx/>
                <a:uFillTx/>
                <a:latin typeface="Calibri"/>
                <a:ea typeface="+mn-ea"/>
                <a:cs typeface="+mn-cs"/>
              </a:rPr>
              <a:t>PRESENTES EN EL </a:t>
            </a:r>
            <a:r>
              <a:rPr kumimoji="0" lang="es-ES" sz="1800" b="1" i="0" u="none" strike="noStrike" kern="1200" cap="none" spc="0" normalizeH="0" baseline="0" noProof="0" dirty="0">
                <a:ln>
                  <a:noFill/>
                </a:ln>
                <a:solidFill>
                  <a:prstClr val="black"/>
                </a:solidFill>
                <a:effectLst/>
                <a:uLnTx/>
                <a:uFillTx/>
                <a:latin typeface="Calibri"/>
                <a:ea typeface="+mn-ea"/>
                <a:cs typeface="+mn-cs"/>
              </a:rPr>
              <a:t>DESATRES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black"/>
                </a:solidFill>
                <a:effectLst/>
                <a:uLnTx/>
                <a:uFillTx/>
                <a:latin typeface="Calibri"/>
                <a:ea typeface="+mn-ea"/>
                <a:cs typeface="+mn-cs"/>
              </a:rPr>
              <a:t> </a:t>
            </a:r>
            <a:endParaRPr kumimoji="0" lang="es-MX"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12 Rectángulo"/>
          <p:cNvSpPr/>
          <p:nvPr/>
        </p:nvSpPr>
        <p:spPr>
          <a:xfrm>
            <a:off x="357596" y="4892548"/>
            <a:ext cx="2459594" cy="744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a:ln>
                  <a:noFill/>
                </a:ln>
                <a:solidFill>
                  <a:prstClr val="black"/>
                </a:solidFill>
                <a:effectLst/>
                <a:uLnTx/>
                <a:uFillTx/>
                <a:latin typeface="Calibri"/>
                <a:ea typeface="+mn-ea"/>
                <a:cs typeface="+mn-cs"/>
              </a:rPr>
              <a:t>HERIDOS  Y ENFERMOS</a:t>
            </a:r>
          </a:p>
        </p:txBody>
      </p:sp>
      <p:sp>
        <p:nvSpPr>
          <p:cNvPr id="15" name="Flecha izquierda 14"/>
          <p:cNvSpPr/>
          <p:nvPr/>
        </p:nvSpPr>
        <p:spPr>
          <a:xfrm rot="16200000">
            <a:off x="1380003" y="4280176"/>
            <a:ext cx="222681" cy="73325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Elipse 19"/>
          <p:cNvSpPr/>
          <p:nvPr/>
        </p:nvSpPr>
        <p:spPr>
          <a:xfrm>
            <a:off x="3001109" y="984422"/>
            <a:ext cx="6476100" cy="16782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Calibri"/>
                <a:ea typeface="+mn-ea"/>
                <a:cs typeface="+mn-cs"/>
              </a:rPr>
              <a:t>AFECTACIÓN  </a:t>
            </a: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DEL ESTADO </a:t>
            </a:r>
            <a:r>
              <a:rPr kumimoji="0" lang="es-MX" sz="1800" b="0" i="0" u="none" strike="noStrike" kern="1200" cap="none" spc="0" normalizeH="0" baseline="0" noProof="0" dirty="0">
                <a:ln>
                  <a:noFill/>
                </a:ln>
                <a:solidFill>
                  <a:prstClr val="black"/>
                </a:solidFill>
                <a:effectLst/>
                <a:uLnTx/>
                <a:uFillTx/>
                <a:latin typeface="Calibri"/>
                <a:ea typeface="+mn-ea"/>
                <a:cs typeface="+mn-cs"/>
              </a:rPr>
              <a:t>DE SALUD DE </a:t>
            </a: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LA POBLACIÓN </a:t>
            </a:r>
            <a:r>
              <a:rPr kumimoji="0" lang="es-MX" sz="1800" b="0" i="0" u="none" strike="noStrike" kern="1200" cap="none" spc="0" normalizeH="0" baseline="0" noProof="0" dirty="0">
                <a:ln>
                  <a:noFill/>
                </a:ln>
                <a:solidFill>
                  <a:prstClr val="black"/>
                </a:solidFill>
                <a:effectLst/>
                <a:uLnTx/>
                <a:uFillTx/>
                <a:latin typeface="Calibri"/>
                <a:ea typeface="+mn-ea"/>
                <a:cs typeface="+mn-cs"/>
              </a:rPr>
              <a:t>Y EL SNS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Calibri"/>
                <a:ea typeface="+mn-ea"/>
                <a:cs typeface="+mn-cs"/>
              </a:rPr>
              <a:t>SITUACIÓN DE SALUD </a:t>
            </a:r>
            <a:endParaRPr kumimoji="0" lang="es-MX"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PROCESO SALUD ENFERMEDAD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PROBLEMAS DE SALUD</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2" name="Rayo 21"/>
          <p:cNvSpPr/>
          <p:nvPr/>
        </p:nvSpPr>
        <p:spPr>
          <a:xfrm rot="908241">
            <a:off x="2860581" y="1252169"/>
            <a:ext cx="585584" cy="410132"/>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Rayo 22"/>
          <p:cNvSpPr/>
          <p:nvPr/>
        </p:nvSpPr>
        <p:spPr>
          <a:xfrm rot="5647576">
            <a:off x="8837936" y="1191604"/>
            <a:ext cx="817907" cy="402827"/>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Flecha derecha 16"/>
          <p:cNvSpPr/>
          <p:nvPr/>
        </p:nvSpPr>
        <p:spPr>
          <a:xfrm rot="5400000">
            <a:off x="5976138" y="2394919"/>
            <a:ext cx="223248" cy="91885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CuadroTexto 1"/>
          <p:cNvSpPr txBox="1"/>
          <p:nvPr/>
        </p:nvSpPr>
        <p:spPr>
          <a:xfrm>
            <a:off x="778934" y="183562"/>
            <a:ext cx="1009862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smtClean="0">
                <a:ln>
                  <a:noFill/>
                </a:ln>
                <a:solidFill>
                  <a:prstClr val="black"/>
                </a:solidFill>
                <a:effectLst/>
                <a:uLnTx/>
                <a:uFillTx/>
                <a:latin typeface="Calibri"/>
                <a:ea typeface="+mn-ea"/>
                <a:cs typeface="+mn-cs"/>
              </a:rPr>
              <a:t>GRÁFICO NO.1 -LÓGICA DE LA INTERACCIÓN DE LOS FACTORES DESTRUCTIVOS DE LAS SITUACIONES EXCEPCIONALES Y DE LOS DESASTRES Y LA SALUD</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p:txBody>
      </p:sp>
      <p:sp>
        <p:nvSpPr>
          <p:cNvPr id="3" name="Triángulo isósceles 2"/>
          <p:cNvSpPr/>
          <p:nvPr/>
        </p:nvSpPr>
        <p:spPr>
          <a:xfrm>
            <a:off x="3712427" y="4535878"/>
            <a:ext cx="5853889" cy="1337384"/>
          </a:xfrm>
          <a:prstGeom prst="triangle">
            <a:avLst>
              <a:gd name="adj" fmla="val 51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smtClean="0">
                <a:ln>
                  <a:noFill/>
                </a:ln>
                <a:solidFill>
                  <a:prstClr val="black"/>
                </a:solidFill>
                <a:effectLst/>
                <a:uLnTx/>
                <a:uFillTx/>
                <a:latin typeface="Calibri"/>
                <a:ea typeface="+mn-ea"/>
                <a:cs typeface="+mn-cs"/>
              </a:rPr>
              <a:t>ASEGURAMIENTO MÉDICO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1" i="0" u="none" strike="noStrike" kern="1200" cap="none" spc="0" normalizeH="0" baseline="0" noProof="0" dirty="0" smtClean="0">
                <a:ln>
                  <a:noFill/>
                </a:ln>
                <a:solidFill>
                  <a:prstClr val="black"/>
                </a:solidFill>
                <a:effectLst/>
                <a:uLnTx/>
                <a:uFillTx/>
                <a:latin typeface="Calibri"/>
                <a:ea typeface="+mn-ea"/>
                <a:cs typeface="+mn-cs"/>
              </a:rPr>
              <a:t>STEPE</a:t>
            </a:r>
          </a:p>
        </p:txBody>
      </p:sp>
      <p:sp>
        <p:nvSpPr>
          <p:cNvPr id="6" name="Flecha izquierda 5"/>
          <p:cNvSpPr/>
          <p:nvPr/>
        </p:nvSpPr>
        <p:spPr>
          <a:xfrm>
            <a:off x="3182675" y="4901129"/>
            <a:ext cx="397478" cy="835504"/>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Rectángulo 4"/>
          <p:cNvSpPr/>
          <p:nvPr/>
        </p:nvSpPr>
        <p:spPr>
          <a:xfrm>
            <a:off x="208519" y="3011403"/>
            <a:ext cx="1720205" cy="13053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CONTINGENCIA</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lecha abajo 6"/>
          <p:cNvSpPr/>
          <p:nvPr/>
        </p:nvSpPr>
        <p:spPr>
          <a:xfrm rot="5400000">
            <a:off x="1466035" y="3569768"/>
            <a:ext cx="1448665" cy="33194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30920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 ACCIONES </a:t>
            </a:r>
            <a:r>
              <a:rPr lang="en-US" dirty="0" smtClean="0"/>
              <a:t>ASISTENCIALES </a:t>
            </a:r>
            <a:endParaRPr lang="en-US" dirty="0"/>
          </a:p>
        </p:txBody>
      </p:sp>
      <p:sp>
        <p:nvSpPr>
          <p:cNvPr id="3" name="Marcador de contenido 2"/>
          <p:cNvSpPr>
            <a:spLocks noGrp="1"/>
          </p:cNvSpPr>
          <p:nvPr>
            <p:ph idx="1"/>
          </p:nvPr>
        </p:nvSpPr>
        <p:spPr/>
        <p:txBody>
          <a:bodyPr/>
          <a:lstStyle/>
          <a:p>
            <a:r>
              <a:rPr lang="es-MX" dirty="0"/>
              <a:t>Como parte de las  </a:t>
            </a:r>
            <a:r>
              <a:rPr lang="es-MX" dirty="0" smtClean="0"/>
              <a:t>acciones asistenciales que conforman el plan de aseguramiento médico se configura el Sistema de Tratamiento y </a:t>
            </a:r>
            <a:r>
              <a:rPr lang="es-MX" dirty="0"/>
              <a:t>Evacuación </a:t>
            </a:r>
            <a:r>
              <a:rPr lang="es-MX" dirty="0" smtClean="0"/>
              <a:t>(STEPE</a:t>
            </a:r>
            <a:r>
              <a:rPr lang="es-MX" dirty="0"/>
              <a:t>) </a:t>
            </a:r>
            <a:r>
              <a:rPr lang="es-MX" dirty="0" smtClean="0"/>
              <a:t>que tiene como proposito brindarla asistencia medica a los heridos y enfermos que se produzcan en el curso de las SED.</a:t>
            </a:r>
            <a:endParaRPr lang="es-MX" dirty="0"/>
          </a:p>
          <a:p>
            <a:endParaRPr lang="en-US" dirty="0"/>
          </a:p>
        </p:txBody>
      </p:sp>
    </p:spTree>
    <p:extLst>
      <p:ext uri="{BB962C8B-B14F-4D97-AF65-F5344CB8AC3E}">
        <p14:creationId xmlns:p14="http://schemas.microsoft.com/office/powerpoint/2010/main" val="16449371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U" dirty="0" smtClean="0"/>
              <a:t/>
            </a:r>
            <a:br>
              <a:rPr lang="es-CU" dirty="0" smtClean="0"/>
            </a:br>
            <a:r>
              <a:rPr lang="es-CU" dirty="0"/>
              <a:t/>
            </a:r>
            <a:br>
              <a:rPr lang="es-CU" dirty="0"/>
            </a:br>
            <a:r>
              <a:rPr lang="es-CU" dirty="0" smtClean="0"/>
              <a:t>1.3 </a:t>
            </a:r>
            <a:r>
              <a:rPr lang="es-CU" dirty="0"/>
              <a:t>Principios de organización de los servicios de salud.</a:t>
            </a:r>
            <a:br>
              <a:rPr lang="es-CU" dirty="0"/>
            </a:br>
            <a:r>
              <a:rPr lang="es-CU" dirty="0"/>
              <a:t/>
            </a:r>
            <a:br>
              <a:rPr lang="es-CU" dirty="0"/>
            </a:br>
            <a:endParaRPr lang="en-US" dirty="0"/>
          </a:p>
        </p:txBody>
      </p:sp>
      <p:sp>
        <p:nvSpPr>
          <p:cNvPr id="3" name="Marcador de contenido 2"/>
          <p:cNvSpPr>
            <a:spLocks noGrp="1"/>
          </p:cNvSpPr>
          <p:nvPr>
            <p:ph idx="1"/>
          </p:nvPr>
        </p:nvSpPr>
        <p:spPr>
          <a:xfrm>
            <a:off x="838200" y="1825625"/>
            <a:ext cx="10515600" cy="4351338"/>
          </a:xfrm>
        </p:spPr>
        <p:txBody>
          <a:bodyPr>
            <a:normAutofit fontScale="92500" lnSpcReduction="10000"/>
          </a:bodyPr>
          <a:lstStyle/>
          <a:p>
            <a:endParaRPr lang="es-CU" dirty="0"/>
          </a:p>
          <a:p>
            <a:pPr marL="0" indent="0">
              <a:buNone/>
            </a:pPr>
            <a:r>
              <a:rPr lang="es-CU" dirty="0" smtClean="0"/>
              <a:t>1.Territorialidad</a:t>
            </a:r>
            <a:r>
              <a:rPr lang="es-CU" dirty="0"/>
              <a:t>.</a:t>
            </a:r>
          </a:p>
          <a:p>
            <a:pPr marL="0" indent="0">
              <a:buNone/>
            </a:pPr>
            <a:r>
              <a:rPr lang="es-CU" dirty="0" smtClean="0"/>
              <a:t>2.Preparación </a:t>
            </a:r>
            <a:r>
              <a:rPr lang="es-CU" dirty="0"/>
              <a:t>constante de los organismos e instituciones de Salud para cumplir sus funciones.</a:t>
            </a:r>
          </a:p>
          <a:p>
            <a:pPr marL="0" indent="0">
              <a:buNone/>
            </a:pPr>
            <a:r>
              <a:rPr lang="es-CU" dirty="0" smtClean="0"/>
              <a:t>3.Aseguramiento </a:t>
            </a:r>
            <a:r>
              <a:rPr lang="es-CU" dirty="0"/>
              <a:t>médico ininterrumpido</a:t>
            </a:r>
          </a:p>
          <a:p>
            <a:pPr marL="0" indent="0">
              <a:buNone/>
            </a:pPr>
            <a:r>
              <a:rPr lang="es-CU" dirty="0" smtClean="0"/>
              <a:t>4.Cooperación</a:t>
            </a:r>
            <a:r>
              <a:rPr lang="es-CU" dirty="0"/>
              <a:t>.</a:t>
            </a:r>
          </a:p>
          <a:p>
            <a:pPr marL="0" indent="0">
              <a:buNone/>
            </a:pPr>
            <a:r>
              <a:rPr lang="es-CU" dirty="0" smtClean="0"/>
              <a:t>5.Concentración </a:t>
            </a:r>
            <a:r>
              <a:rPr lang="es-CU" dirty="0"/>
              <a:t>y desconcentración de los medios materiales.</a:t>
            </a:r>
          </a:p>
          <a:p>
            <a:pPr marL="0" indent="0">
              <a:buNone/>
            </a:pPr>
            <a:r>
              <a:rPr lang="es-CU" dirty="0" smtClean="0"/>
              <a:t>6.Economía </a:t>
            </a:r>
            <a:r>
              <a:rPr lang="es-CU" dirty="0"/>
              <a:t>y preservación de las fuerzas y medios de los servicios de salud.</a:t>
            </a:r>
          </a:p>
          <a:p>
            <a:pPr marL="0" indent="0">
              <a:buNone/>
            </a:pPr>
            <a:r>
              <a:rPr lang="es-CU" dirty="0" smtClean="0"/>
              <a:t>7.Vitalidad</a:t>
            </a:r>
            <a:r>
              <a:rPr lang="es-CU" dirty="0"/>
              <a:t>.</a:t>
            </a:r>
          </a:p>
          <a:p>
            <a:pPr marL="0" indent="0">
              <a:buNone/>
            </a:pPr>
            <a:r>
              <a:rPr lang="es-CU" dirty="0" smtClean="0"/>
              <a:t>8.Creación </a:t>
            </a:r>
            <a:r>
              <a:rPr lang="es-CU" dirty="0"/>
              <a:t>de reservas con medios médicos desde tiempo normales.</a:t>
            </a:r>
          </a:p>
          <a:p>
            <a:endParaRPr lang="es-CU" dirty="0"/>
          </a:p>
          <a:p>
            <a:endParaRPr lang="en-US" dirty="0"/>
          </a:p>
        </p:txBody>
      </p:sp>
    </p:spTree>
    <p:extLst>
      <p:ext uri="{BB962C8B-B14F-4D97-AF65-F5344CB8AC3E}">
        <p14:creationId xmlns:p14="http://schemas.microsoft.com/office/powerpoint/2010/main" val="2042307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ORIENTACIÓN DE LA TAREA DOCENTE </a:t>
            </a:r>
            <a:endParaRPr lang="en-US" dirty="0"/>
          </a:p>
        </p:txBody>
      </p:sp>
      <p:sp>
        <p:nvSpPr>
          <p:cNvPr id="3" name="Marcador de contenido 2"/>
          <p:cNvSpPr>
            <a:spLocks noGrp="1"/>
          </p:cNvSpPr>
          <p:nvPr>
            <p:ph idx="1"/>
          </p:nvPr>
        </p:nvSpPr>
        <p:spPr/>
        <p:txBody>
          <a:bodyPr/>
          <a:lstStyle/>
          <a:p>
            <a:endParaRPr lang="es-MX" dirty="0" smtClean="0"/>
          </a:p>
          <a:p>
            <a:r>
              <a:rPr lang="es-MX" dirty="0" smtClean="0"/>
              <a:t>En la carpeta tareas docentes se ubican tres tareas docentes que deben ser cumplidas en el orden que están numeradas ,1,2,y 3.</a:t>
            </a:r>
            <a:endParaRPr lang="en-US" dirty="0"/>
          </a:p>
        </p:txBody>
      </p:sp>
    </p:spTree>
    <p:extLst>
      <p:ext uri="{BB962C8B-B14F-4D97-AF65-F5344CB8AC3E}">
        <p14:creationId xmlns:p14="http://schemas.microsoft.com/office/powerpoint/2010/main" val="8796673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CONCLUSIONES </a:t>
            </a:r>
            <a:endParaRPr lang="en-US" dirty="0"/>
          </a:p>
        </p:txBody>
      </p:sp>
      <p:sp>
        <p:nvSpPr>
          <p:cNvPr id="3" name="Marcador de contenido 2"/>
          <p:cNvSpPr>
            <a:spLocks noGrp="1"/>
          </p:cNvSpPr>
          <p:nvPr>
            <p:ph idx="1"/>
          </p:nvPr>
        </p:nvSpPr>
        <p:spPr>
          <a:xfrm>
            <a:off x="838200" y="1825625"/>
            <a:ext cx="10515600" cy="3477895"/>
          </a:xfrm>
        </p:spPr>
        <p:txBody>
          <a:bodyPr/>
          <a:lstStyle/>
          <a:p>
            <a:r>
              <a:rPr lang="es-MX" dirty="0" smtClean="0"/>
              <a:t>Las afectaciones de los factores destructivos que acompañana los eventos adversos y que pueden general desatres(SED) determinan las misiones de los servicios de salud en SED y estas las acciones que se deben desarrollar para alcanzarlos bajo la regulación de los principios de organización enunciados.</a:t>
            </a:r>
            <a:endParaRPr lang="en-US" dirty="0"/>
          </a:p>
        </p:txBody>
      </p:sp>
    </p:spTree>
    <p:extLst>
      <p:ext uri="{BB962C8B-B14F-4D97-AF65-F5344CB8AC3E}">
        <p14:creationId xmlns:p14="http://schemas.microsoft.com/office/powerpoint/2010/main" val="38471509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566057" y="2274054"/>
            <a:ext cx="10900229" cy="2123658"/>
          </a:xfrm>
          <a:prstGeom prst="rect">
            <a:avLst/>
          </a:prstGeom>
          <a:noFill/>
        </p:spPr>
        <p:txBody>
          <a:bodyPr wrap="square" rtlCol="0">
            <a:spAutoFit/>
          </a:bodyPr>
          <a:lstStyle/>
          <a:p>
            <a:r>
              <a:rPr lang="es-MX" sz="6600" dirty="0" smtClean="0"/>
              <a:t>GRACIAS POR LA ATENCIÓN </a:t>
            </a:r>
          </a:p>
          <a:p>
            <a:r>
              <a:rPr lang="es-MX" sz="6600" dirty="0" smtClean="0"/>
              <a:t>                PRESTADA</a:t>
            </a:r>
            <a:endParaRPr lang="en-US" sz="6600" dirty="0"/>
          </a:p>
        </p:txBody>
      </p:sp>
    </p:spTree>
    <p:extLst>
      <p:ext uri="{BB962C8B-B14F-4D97-AF65-F5344CB8AC3E}">
        <p14:creationId xmlns:p14="http://schemas.microsoft.com/office/powerpoint/2010/main" val="22295502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2222" y="265844"/>
            <a:ext cx="11548534" cy="964645"/>
          </a:xfrm>
        </p:spPr>
        <p:txBody>
          <a:bodyPr>
            <a:normAutofit fontScale="90000"/>
          </a:bodyPr>
          <a:lstStyle/>
          <a:p>
            <a:r>
              <a:rPr lang="es-MX" sz="4000" dirty="0" smtClean="0"/>
              <a:t>ACCIONES ASISTENCIALES --</a:t>
            </a:r>
            <a:r>
              <a:rPr lang="x-none" sz="4000" dirty="0" smtClean="0"/>
              <a:t>SISTEMA DE TRATAMIENTO Y EVACUACIÓN POR ETAPAS</a:t>
            </a:r>
            <a:r>
              <a:rPr lang="es-MX" sz="4000" dirty="0" smtClean="0"/>
              <a:t>(STEPE)</a:t>
            </a:r>
            <a:endParaRPr lang="en-US" sz="4000" dirty="0"/>
          </a:p>
        </p:txBody>
      </p:sp>
      <p:sp>
        <p:nvSpPr>
          <p:cNvPr id="4" name="3 Rectángulo"/>
          <p:cNvSpPr/>
          <p:nvPr/>
        </p:nvSpPr>
        <p:spPr>
          <a:xfrm>
            <a:off x="608078" y="1749778"/>
            <a:ext cx="979311" cy="777074"/>
          </a:xfrm>
          <a:prstGeom prst="rect">
            <a:avLst/>
          </a:prstGeom>
          <a:solidFill>
            <a:srgbClr val="FF0000"/>
          </a:solidFill>
          <a:ln w="25400" cap="flat" cmpd="sng" algn="ctr">
            <a:solidFill>
              <a:srgbClr val="000000"/>
            </a:solidFill>
            <a:prstDash val="solid"/>
          </a:ln>
          <a:effec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PR" sz="2800" b="0" i="0" u="none" strike="noStrike" kern="0" cap="none" spc="0" normalizeH="0" baseline="0" noProof="0" dirty="0">
                <a:ln>
                  <a:noFill/>
                </a:ln>
                <a:solidFill>
                  <a:srgbClr val="FFFFFF"/>
                </a:solidFill>
                <a:effectLst/>
                <a:uLnTx/>
                <a:uFillTx/>
                <a:latin typeface="Arial"/>
                <a:ea typeface="+mn-ea"/>
                <a:cs typeface="+mn-cs"/>
              </a:rPr>
              <a:t>AP</a:t>
            </a:r>
          </a:p>
        </p:txBody>
      </p:sp>
      <p:sp>
        <p:nvSpPr>
          <p:cNvPr id="5" name="7 Rectángulo"/>
          <p:cNvSpPr/>
          <p:nvPr/>
        </p:nvSpPr>
        <p:spPr>
          <a:xfrm>
            <a:off x="2361331" y="1755481"/>
            <a:ext cx="1088434" cy="781512"/>
          </a:xfrm>
          <a:prstGeom prst="rect">
            <a:avLst/>
          </a:prstGeom>
          <a:solidFill>
            <a:srgbClr val="FF0000"/>
          </a:solidFill>
          <a:ln w="25400" cap="flat" cmpd="sng" algn="ctr">
            <a:solidFill>
              <a:srgbClr val="000000"/>
            </a:solidFill>
            <a:prstDash val="solid"/>
          </a:ln>
          <a:effec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PR" sz="2800" b="0" i="0" u="none" strike="noStrike" kern="0" cap="none" spc="0" normalizeH="0" baseline="0" noProof="0" dirty="0">
                <a:ln>
                  <a:noFill/>
                </a:ln>
                <a:solidFill>
                  <a:srgbClr val="FFFFFF"/>
                </a:solidFill>
                <a:effectLst/>
                <a:uLnTx/>
                <a:uFillTx/>
                <a:latin typeface="Arial"/>
                <a:ea typeface="+mn-ea"/>
                <a:cs typeface="+mn-cs"/>
              </a:rPr>
              <a:t>PAM</a:t>
            </a:r>
          </a:p>
        </p:txBody>
      </p:sp>
      <p:sp>
        <p:nvSpPr>
          <p:cNvPr id="6" name="7 Rectángulo"/>
          <p:cNvSpPr/>
          <p:nvPr/>
        </p:nvSpPr>
        <p:spPr>
          <a:xfrm>
            <a:off x="4321657" y="1749779"/>
            <a:ext cx="1094149" cy="754740"/>
          </a:xfrm>
          <a:prstGeom prst="rect">
            <a:avLst/>
          </a:prstGeom>
          <a:solidFill>
            <a:srgbClr val="FF0000"/>
          </a:solidFill>
          <a:ln w="25400" cap="flat" cmpd="sng" algn="ctr">
            <a:solidFill>
              <a:srgbClr val="000000"/>
            </a:solidFill>
            <a:prstDash val="solid"/>
          </a:ln>
          <a:effec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PR" sz="2800" b="0" i="0" u="none" strike="noStrike" kern="0" cap="none" spc="0" normalizeH="0" baseline="0" noProof="0" dirty="0" smtClean="0">
                <a:ln>
                  <a:noFill/>
                </a:ln>
                <a:solidFill>
                  <a:srgbClr val="FFFFFF"/>
                </a:solidFill>
                <a:effectLst/>
                <a:uLnTx/>
                <a:uFillTx/>
                <a:latin typeface="Arial"/>
                <a:ea typeface="+mn-ea"/>
                <a:cs typeface="+mn-cs"/>
              </a:rPr>
              <a:t>AMC</a:t>
            </a:r>
            <a:endParaRPr kumimoji="0" lang="es-PR" sz="2800" b="0" i="0" u="none" strike="noStrike" kern="0" cap="none" spc="0" normalizeH="0" baseline="0" noProof="0" dirty="0">
              <a:ln>
                <a:noFill/>
              </a:ln>
              <a:solidFill>
                <a:srgbClr val="FFFFFF"/>
              </a:solidFill>
              <a:effectLst/>
              <a:uLnTx/>
              <a:uFillTx/>
              <a:latin typeface="Arial"/>
              <a:ea typeface="+mn-ea"/>
              <a:cs typeface="+mn-cs"/>
            </a:endParaRPr>
          </a:p>
        </p:txBody>
      </p:sp>
      <p:sp>
        <p:nvSpPr>
          <p:cNvPr id="7" name="9 Rectángulo"/>
          <p:cNvSpPr/>
          <p:nvPr/>
        </p:nvSpPr>
        <p:spPr>
          <a:xfrm>
            <a:off x="6347249" y="1749779"/>
            <a:ext cx="1085563" cy="830462"/>
          </a:xfrm>
          <a:prstGeom prst="rect">
            <a:avLst/>
          </a:prstGeom>
          <a:solidFill>
            <a:srgbClr val="FF0000"/>
          </a:solidFill>
          <a:ln w="25400" cap="flat" cmpd="sng" algn="ctr">
            <a:solidFill>
              <a:srgbClr val="000000"/>
            </a:solidFill>
            <a:prstDash val="solid"/>
          </a:ln>
          <a:effec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PR" sz="2800" b="0" i="0" u="none" strike="noStrike" kern="0" cap="none" spc="0" normalizeH="0" baseline="0" noProof="0" dirty="0">
                <a:ln>
                  <a:noFill/>
                </a:ln>
                <a:solidFill>
                  <a:srgbClr val="FFFFFF"/>
                </a:solidFill>
                <a:effectLst/>
                <a:uLnTx/>
                <a:uFillTx/>
                <a:latin typeface="Arial"/>
                <a:ea typeface="+mn-ea"/>
                <a:cs typeface="+mn-cs"/>
              </a:rPr>
              <a:t>AME</a:t>
            </a:r>
          </a:p>
        </p:txBody>
      </p:sp>
      <p:sp>
        <p:nvSpPr>
          <p:cNvPr id="8" name="Flecha derecha 7"/>
          <p:cNvSpPr/>
          <p:nvPr/>
        </p:nvSpPr>
        <p:spPr>
          <a:xfrm>
            <a:off x="1707062" y="1924518"/>
            <a:ext cx="539427" cy="589923"/>
          </a:xfrm>
          <a:prstGeom prst="rightArrow">
            <a:avLst/>
          </a:prstGeom>
          <a:solidFill>
            <a:srgbClr val="FFFF00"/>
          </a:solidFill>
          <a:ln w="25400" cap="flat" cmpd="sng" algn="ctr">
            <a:solidFill>
              <a:srgbClr val="BBE0E3">
                <a:shade val="50000"/>
              </a:srgbClr>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sp>
        <p:nvSpPr>
          <p:cNvPr id="9" name="Flecha derecha 8"/>
          <p:cNvSpPr/>
          <p:nvPr/>
        </p:nvSpPr>
        <p:spPr>
          <a:xfrm>
            <a:off x="3580650" y="1904822"/>
            <a:ext cx="577004" cy="573893"/>
          </a:xfrm>
          <a:prstGeom prst="rightArrow">
            <a:avLst/>
          </a:prstGeom>
          <a:solidFill>
            <a:srgbClr val="FFFF00"/>
          </a:solidFill>
          <a:ln w="25400" cap="flat" cmpd="sng" algn="ctr">
            <a:solidFill>
              <a:srgbClr val="BBE0E3">
                <a:shade val="50000"/>
              </a:srgbClr>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sp>
        <p:nvSpPr>
          <p:cNvPr id="10" name="Flecha derecha 9"/>
          <p:cNvSpPr/>
          <p:nvPr/>
        </p:nvSpPr>
        <p:spPr>
          <a:xfrm>
            <a:off x="5558008" y="1902522"/>
            <a:ext cx="647039" cy="576193"/>
          </a:xfrm>
          <a:prstGeom prst="rightArrow">
            <a:avLst/>
          </a:prstGeom>
          <a:solidFill>
            <a:srgbClr val="FFFF00"/>
          </a:solidFill>
          <a:ln w="25400" cap="flat" cmpd="sng" algn="ctr">
            <a:solidFill>
              <a:srgbClr val="BBE0E3">
                <a:shade val="50000"/>
              </a:srgbClr>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sp>
        <p:nvSpPr>
          <p:cNvPr id="11" name="Cerrar corchete 10"/>
          <p:cNvSpPr/>
          <p:nvPr/>
        </p:nvSpPr>
        <p:spPr>
          <a:xfrm rot="5400000">
            <a:off x="2072569" y="1472868"/>
            <a:ext cx="378828" cy="3110103"/>
          </a:xfrm>
          <a:prstGeom prst="rightBracket">
            <a:avLst>
              <a:gd name="adj" fmla="val 619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Rectángulo 11"/>
          <p:cNvSpPr/>
          <p:nvPr/>
        </p:nvSpPr>
        <p:spPr>
          <a:xfrm>
            <a:off x="1365275" y="2715257"/>
            <a:ext cx="2235882" cy="386773"/>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PRIMERA ETAPA</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Elipse 12"/>
          <p:cNvSpPr/>
          <p:nvPr/>
        </p:nvSpPr>
        <p:spPr>
          <a:xfrm>
            <a:off x="1364323" y="4350144"/>
            <a:ext cx="4982926" cy="185133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Calibri" panose="020F0502020204030204"/>
                <a:ea typeface="+mn-ea"/>
                <a:cs typeface="+mn-cs"/>
              </a:rPr>
              <a:t>ZONA DE DEFENSA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Triángulo isósceles 13"/>
          <p:cNvSpPr/>
          <p:nvPr/>
        </p:nvSpPr>
        <p:spPr>
          <a:xfrm>
            <a:off x="5054024" y="4728329"/>
            <a:ext cx="1060704" cy="720488"/>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lecha cuádruple 14"/>
          <p:cNvSpPr/>
          <p:nvPr/>
        </p:nvSpPr>
        <p:spPr>
          <a:xfrm>
            <a:off x="5391074" y="4985973"/>
            <a:ext cx="417688" cy="462844"/>
          </a:xfrm>
          <a:prstGeom prst="quad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Elipse 16"/>
          <p:cNvSpPr/>
          <p:nvPr/>
        </p:nvSpPr>
        <p:spPr>
          <a:xfrm>
            <a:off x="8313290" y="1095022"/>
            <a:ext cx="3314240" cy="3255122"/>
          </a:xfrm>
          <a:prstGeom prst="ellipse">
            <a:avLst/>
          </a:prstGeom>
          <a:solidFill>
            <a:srgbClr val="0000FF"/>
          </a:solidFill>
          <a:ln w="25400" cap="flat" cmpd="sng" algn="ctr">
            <a:solidFill>
              <a:srgbClr val="BBE0E3">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smtClean="0">
                <a:ln>
                  <a:noFill/>
                </a:ln>
                <a:solidFill>
                  <a:srgbClr val="FFFFFF"/>
                </a:solidFill>
                <a:effectLst/>
                <a:uLnTx/>
                <a:uFillTx/>
                <a:latin typeface="Arial"/>
                <a:ea typeface="+mn-ea"/>
                <a:cs typeface="+mn-cs"/>
              </a:rPr>
              <a:t>DEVOLVER LA SALUD A LA MAYOR CANTIDAD DE HERIDOS 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smtClean="0">
                <a:ln>
                  <a:noFill/>
                </a:ln>
                <a:solidFill>
                  <a:srgbClr val="FFFFFF"/>
                </a:solidFill>
                <a:effectLst/>
                <a:uLnTx/>
                <a:uFillTx/>
                <a:latin typeface="Arial"/>
                <a:ea typeface="+mn-ea"/>
                <a:cs typeface="+mn-cs"/>
              </a:rPr>
              <a:t>ENFERMOS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smtClean="0">
                <a:ln>
                  <a:noFill/>
                </a:ln>
                <a:solidFill>
                  <a:srgbClr val="FFFFFF"/>
                </a:solidFill>
                <a:effectLst/>
                <a:uLnTx/>
                <a:uFillTx/>
                <a:latin typeface="Arial"/>
                <a:ea typeface="+mn-ea"/>
                <a:cs typeface="+mn-cs"/>
              </a:rPr>
              <a:t>EN EL MENOR PLAZO  POSIBLE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smtClean="0">
                <a:ln>
                  <a:noFill/>
                </a:ln>
                <a:solidFill>
                  <a:srgbClr val="FFFFFF"/>
                </a:solidFill>
                <a:effectLst/>
                <a:uLnTx/>
                <a:uFillTx/>
                <a:latin typeface="Arial"/>
                <a:ea typeface="+mn-ea"/>
                <a:cs typeface="+mn-cs"/>
              </a:rPr>
              <a:t>Y CON EL MENOR GRADO DE DISCAPACIDAD</a:t>
            </a: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8" name="Flecha derecha 17"/>
          <p:cNvSpPr/>
          <p:nvPr/>
        </p:nvSpPr>
        <p:spPr>
          <a:xfrm>
            <a:off x="7515823" y="1876683"/>
            <a:ext cx="667345" cy="602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0061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OBJETIVO </a:t>
            </a:r>
            <a:endParaRPr lang="en-US" dirty="0"/>
          </a:p>
        </p:txBody>
      </p:sp>
      <p:sp>
        <p:nvSpPr>
          <p:cNvPr id="3" name="Marcador de contenido 2"/>
          <p:cNvSpPr>
            <a:spLocks noGrp="1"/>
          </p:cNvSpPr>
          <p:nvPr>
            <p:ph idx="1"/>
          </p:nvPr>
        </p:nvSpPr>
        <p:spPr/>
        <p:txBody>
          <a:bodyPr>
            <a:normAutofit/>
          </a:bodyPr>
          <a:lstStyle/>
          <a:p>
            <a:r>
              <a:rPr lang="en-US" sz="1800" dirty="0" smtClean="0"/>
              <a:t>Describir la </a:t>
            </a:r>
            <a:r>
              <a:rPr lang="en-US" sz="1800" dirty="0"/>
              <a:t>o</a:t>
            </a:r>
            <a:r>
              <a:rPr lang="en-US" sz="1800" dirty="0" smtClean="0"/>
              <a:t>rganización de las </a:t>
            </a:r>
            <a:r>
              <a:rPr lang="en-US" sz="1800" dirty="0"/>
              <a:t>medidas de aseguramiento médico </a:t>
            </a:r>
            <a:r>
              <a:rPr lang="en-US" sz="1800" dirty="0" smtClean="0"/>
              <a:t>para situaciones excepcionales y de desatres por parte de los servicios de salud de una población dada.</a:t>
            </a:r>
            <a:endParaRPr lang="en-US" sz="1800" dirty="0"/>
          </a:p>
        </p:txBody>
      </p:sp>
    </p:spTree>
    <p:extLst>
      <p:ext uri="{BB962C8B-B14F-4D97-AF65-F5344CB8AC3E}">
        <p14:creationId xmlns:p14="http://schemas.microsoft.com/office/powerpoint/2010/main" val="2990643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SUMARIO</a:t>
            </a:r>
            <a:endParaRPr lang="en-US" dirty="0"/>
          </a:p>
        </p:txBody>
      </p:sp>
      <p:sp>
        <p:nvSpPr>
          <p:cNvPr id="3" name="Marcador de contenido 2"/>
          <p:cNvSpPr>
            <a:spLocks noGrp="1"/>
          </p:cNvSpPr>
          <p:nvPr>
            <p:ph idx="1"/>
          </p:nvPr>
        </p:nvSpPr>
        <p:spPr/>
        <p:txBody>
          <a:bodyPr/>
          <a:lstStyle/>
          <a:p>
            <a:r>
              <a:rPr lang="es-CU" dirty="0" smtClean="0"/>
              <a:t>1.1Situaciones </a:t>
            </a:r>
            <a:r>
              <a:rPr lang="es-CU" b="1" dirty="0" smtClean="0"/>
              <a:t>ecepcionales</a:t>
            </a:r>
            <a:r>
              <a:rPr lang="es-CU" dirty="0" smtClean="0"/>
              <a:t> y de </a:t>
            </a:r>
            <a:r>
              <a:rPr lang="es-CU" dirty="0"/>
              <a:t>desastres(SED). Definición. Clasificación. Influencia sobre el Sistema Nacional de Salud.</a:t>
            </a:r>
          </a:p>
          <a:p>
            <a:r>
              <a:rPr lang="es-CU" dirty="0"/>
              <a:t>1.2 Misiones del sector de la salud y medidas para la organización del aseguramiento médico.</a:t>
            </a:r>
          </a:p>
          <a:p>
            <a:r>
              <a:rPr lang="es-CU" dirty="0"/>
              <a:t>1.3 Principios de organización de los servicios de salud.</a:t>
            </a:r>
          </a:p>
          <a:p>
            <a:endParaRPr lang="en-US" dirty="0"/>
          </a:p>
        </p:txBody>
      </p:sp>
    </p:spTree>
    <p:extLst>
      <p:ext uri="{BB962C8B-B14F-4D97-AF65-F5344CB8AC3E}">
        <p14:creationId xmlns:p14="http://schemas.microsoft.com/office/powerpoint/2010/main" val="2352075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6099" y="365125"/>
            <a:ext cx="11408898" cy="1491810"/>
          </a:xfrm>
        </p:spPr>
        <p:txBody>
          <a:bodyPr>
            <a:normAutofit fontScale="90000"/>
          </a:bodyPr>
          <a:lstStyle/>
          <a:p>
            <a:r>
              <a:rPr lang="es-CU" dirty="0"/>
              <a:t/>
            </a:r>
            <a:br>
              <a:rPr lang="es-CU" dirty="0"/>
            </a:br>
            <a:r>
              <a:rPr lang="es-CU" dirty="0"/>
              <a:t>1.1Situaciones excepcionales y de desastres(SED). </a:t>
            </a:r>
            <a:r>
              <a:rPr lang="es-CU" dirty="0" smtClean="0"/>
              <a:t>Definición </a:t>
            </a:r>
            <a:r>
              <a:rPr lang="en-US" dirty="0" smtClean="0"/>
              <a:t>de </a:t>
            </a:r>
            <a:r>
              <a:rPr lang="en-US" dirty="0"/>
              <a:t>desastres</a:t>
            </a:r>
            <a:r>
              <a:rPr lang="es-CU" dirty="0" smtClean="0"/>
              <a:t>. </a:t>
            </a:r>
            <a:r>
              <a:rPr lang="es-CU" dirty="0"/>
              <a:t>Clasificación. Influencia sobre el Sistema Nacional de Salud.</a:t>
            </a:r>
            <a:br>
              <a:rPr lang="es-CU" dirty="0"/>
            </a:br>
            <a:endParaRPr lang="en-US" dirty="0"/>
          </a:p>
        </p:txBody>
      </p:sp>
      <p:sp>
        <p:nvSpPr>
          <p:cNvPr id="4" name="Marcador de contenido 3"/>
          <p:cNvSpPr>
            <a:spLocks noGrp="1"/>
          </p:cNvSpPr>
          <p:nvPr>
            <p:ph idx="1"/>
          </p:nvPr>
        </p:nvSpPr>
        <p:spPr>
          <a:xfrm>
            <a:off x="838200" y="2194559"/>
            <a:ext cx="10515600" cy="3982403"/>
          </a:xfrm>
        </p:spPr>
        <p:txBody>
          <a:bodyPr/>
          <a:lstStyle/>
          <a:p>
            <a:endParaRPr lang="en-US" dirty="0"/>
          </a:p>
        </p:txBody>
      </p:sp>
    </p:spTree>
    <p:extLst>
      <p:ext uri="{BB962C8B-B14F-4D97-AF65-F5344CB8AC3E}">
        <p14:creationId xmlns:p14="http://schemas.microsoft.com/office/powerpoint/2010/main" val="1866752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4133" y="260483"/>
            <a:ext cx="10515600" cy="644742"/>
          </a:xfrm>
        </p:spPr>
        <p:txBody>
          <a:bodyPr>
            <a:normAutofit fontScale="90000"/>
          </a:bodyPr>
          <a:lstStyle/>
          <a:p>
            <a:r>
              <a:rPr lang="es-MX" dirty="0" smtClean="0"/>
              <a:t>¿QUÉ SE ENTIENDE POR DE DESASTRE?</a:t>
            </a:r>
            <a:endParaRPr lang="en-US" dirty="0"/>
          </a:p>
        </p:txBody>
      </p:sp>
      <p:sp>
        <p:nvSpPr>
          <p:cNvPr id="4" name="Rectángulo 3"/>
          <p:cNvSpPr/>
          <p:nvPr/>
        </p:nvSpPr>
        <p:spPr>
          <a:xfrm>
            <a:off x="908539" y="4197059"/>
            <a:ext cx="5267178" cy="6976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AFECTACIÓN   DE LA  ESTRUCTURA Y EL FUNCIONAMIENTO NORMAL </a:t>
            </a:r>
            <a:endParaRPr lang="en-US" b="1" dirty="0">
              <a:solidFill>
                <a:schemeClr val="tx1"/>
              </a:solidFill>
            </a:endParaRPr>
          </a:p>
        </p:txBody>
      </p:sp>
      <p:sp>
        <p:nvSpPr>
          <p:cNvPr id="5" name="Rayo 4"/>
          <p:cNvSpPr/>
          <p:nvPr/>
        </p:nvSpPr>
        <p:spPr>
          <a:xfrm rot="21373544">
            <a:off x="441442" y="2411736"/>
            <a:ext cx="1378634" cy="1595959"/>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A</a:t>
            </a:r>
            <a:endParaRPr lang="en-US" dirty="0"/>
          </a:p>
        </p:txBody>
      </p:sp>
      <p:sp>
        <p:nvSpPr>
          <p:cNvPr id="7" name="Rectángulo 6"/>
          <p:cNvSpPr/>
          <p:nvPr/>
        </p:nvSpPr>
        <p:spPr>
          <a:xfrm>
            <a:off x="908539" y="4946577"/>
            <a:ext cx="5267178"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DE LA SOCIEDAD,COMUNIDAD O TERRITORIO E INSTITUCIONES</a:t>
            </a:r>
            <a:r>
              <a:rPr lang="es-MX" b="1" dirty="0" smtClean="0"/>
              <a:t>D</a:t>
            </a:r>
            <a:endParaRPr lang="en-US" b="1" dirty="0"/>
          </a:p>
        </p:txBody>
      </p:sp>
      <p:sp>
        <p:nvSpPr>
          <p:cNvPr id="8" name="Rayo 7"/>
          <p:cNvSpPr/>
          <p:nvPr/>
        </p:nvSpPr>
        <p:spPr>
          <a:xfrm rot="20999643">
            <a:off x="1225594" y="1987647"/>
            <a:ext cx="1383696" cy="2151906"/>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M</a:t>
            </a:r>
            <a:endParaRPr lang="en-US" dirty="0"/>
          </a:p>
        </p:txBody>
      </p:sp>
      <p:sp>
        <p:nvSpPr>
          <p:cNvPr id="9" name="Rayo 8"/>
          <p:cNvSpPr/>
          <p:nvPr/>
        </p:nvSpPr>
        <p:spPr>
          <a:xfrm rot="335300">
            <a:off x="1620836" y="2040291"/>
            <a:ext cx="2336896" cy="1716169"/>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M</a:t>
            </a:r>
            <a:endParaRPr lang="en-US" dirty="0"/>
          </a:p>
        </p:txBody>
      </p:sp>
      <p:sp>
        <p:nvSpPr>
          <p:cNvPr id="10" name="Flecha derecha 9"/>
          <p:cNvSpPr/>
          <p:nvPr/>
        </p:nvSpPr>
        <p:spPr>
          <a:xfrm rot="19480192">
            <a:off x="3771314" y="3402490"/>
            <a:ext cx="1226256" cy="484632"/>
          </a:xfrm>
          <a:prstGeom prst="rightArrow">
            <a:avLst/>
          </a:prstGeom>
          <a:solidFill>
            <a:srgbClr val="4D16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4928740" y="1380063"/>
            <a:ext cx="2467250" cy="20296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b="1" dirty="0" smtClean="0">
                <a:solidFill>
                  <a:schemeClr val="tx1"/>
                </a:solidFill>
              </a:rPr>
              <a:t>VICTIMAS</a:t>
            </a:r>
            <a:r>
              <a:rPr lang="es-MX" b="1" dirty="0" smtClean="0"/>
              <a:t>S </a:t>
            </a:r>
          </a:p>
          <a:p>
            <a:r>
              <a:rPr lang="es-MX" b="1" dirty="0" smtClean="0">
                <a:solidFill>
                  <a:schemeClr val="tx1"/>
                </a:solidFill>
              </a:rPr>
              <a:t>DAÑOS</a:t>
            </a:r>
          </a:p>
          <a:p>
            <a:r>
              <a:rPr lang="es-MX" b="1" dirty="0" smtClean="0">
                <a:solidFill>
                  <a:schemeClr val="tx1"/>
                </a:solidFill>
              </a:rPr>
              <a:t>PERDIDAS </a:t>
            </a:r>
            <a:r>
              <a:rPr lang="en-US" b="1" dirty="0" smtClean="0">
                <a:solidFill>
                  <a:schemeClr val="tx1"/>
                </a:solidFill>
              </a:rPr>
              <a:t>MATERIALES</a:t>
            </a:r>
          </a:p>
          <a:p>
            <a:r>
              <a:rPr lang="en-US" b="1" dirty="0" smtClean="0">
                <a:solidFill>
                  <a:schemeClr val="tx1"/>
                </a:solidFill>
              </a:rPr>
              <a:t>ESTRUCTURAS</a:t>
            </a:r>
          </a:p>
          <a:p>
            <a:r>
              <a:rPr lang="en-US" b="1" dirty="0" smtClean="0">
                <a:solidFill>
                  <a:schemeClr val="tx1"/>
                </a:solidFill>
              </a:rPr>
              <a:t>SERVICIOS ESENCIALES</a:t>
            </a:r>
          </a:p>
          <a:p>
            <a:r>
              <a:rPr lang="en-US" b="1" dirty="0" smtClean="0">
                <a:solidFill>
                  <a:schemeClr val="tx1"/>
                </a:solidFill>
              </a:rPr>
              <a:t>MEDIOS DE SUSTENTOS</a:t>
            </a:r>
          </a:p>
          <a:p>
            <a:r>
              <a:rPr lang="en-US" b="1" dirty="0" smtClean="0">
                <a:solidFill>
                  <a:schemeClr val="tx1"/>
                </a:solidFill>
              </a:rPr>
              <a:t> </a:t>
            </a:r>
            <a:endParaRPr lang="es-MX" b="1" dirty="0" smtClean="0">
              <a:solidFill>
                <a:schemeClr val="tx1"/>
              </a:solidFill>
            </a:endParaRPr>
          </a:p>
        </p:txBody>
      </p:sp>
      <p:sp>
        <p:nvSpPr>
          <p:cNvPr id="12" name="Rectángulo 11"/>
          <p:cNvSpPr/>
          <p:nvPr/>
        </p:nvSpPr>
        <p:spPr>
          <a:xfrm>
            <a:off x="7719715" y="905225"/>
            <a:ext cx="3260018" cy="25044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A ESCALA O MAGNITUD POR ENCIMA DE LA CAPACIDAD DE RESPUESTA  DE LAS COMUNIDADES O INSTITUCIONES AFECTADAS SIN AYUDA Y QUE REQUIEREN ACIONES EXTRAORDINARIAS DE EMERGENCIA</a:t>
            </a:r>
            <a:endParaRPr lang="en-US" b="1" dirty="0">
              <a:solidFill>
                <a:schemeClr val="tx1"/>
              </a:solidFill>
            </a:endParaRPr>
          </a:p>
        </p:txBody>
      </p:sp>
      <p:sp>
        <p:nvSpPr>
          <p:cNvPr id="15" name="Rectángulo 14"/>
          <p:cNvSpPr/>
          <p:nvPr/>
        </p:nvSpPr>
        <p:spPr>
          <a:xfrm>
            <a:off x="6699123" y="3689065"/>
            <a:ext cx="5301201" cy="28724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U" dirty="0" smtClean="0">
                <a:solidFill>
                  <a:schemeClr val="tx1"/>
                </a:solidFill>
              </a:rPr>
              <a:t>Acontecimiento </a:t>
            </a:r>
            <a:r>
              <a:rPr lang="es-CU" dirty="0">
                <a:solidFill>
                  <a:schemeClr val="tx1"/>
                </a:solidFill>
              </a:rPr>
              <a:t>o serie de sucesos de gran magnitud ,que afectan gravemente la estructura basica y el funcionamiento normal de una sociedad ,comunidad o territorio, ocasionando victimas y daños o perdidas de bienes materiales, infraestructura, servicios esenciales o medio de sustento a escala o magnitud mas allá de la capacidad normal de las comunidades o instituciones afectadas para enfrentarlas sin ayuda, por lo que se requiere de acciones extraordinarias de emergencia</a:t>
            </a:r>
            <a:r>
              <a:rPr lang="es-CU" sz="1400" dirty="0" smtClean="0">
                <a:solidFill>
                  <a:schemeClr val="tx1"/>
                </a:solidFill>
              </a:rPr>
              <a:t>.</a:t>
            </a:r>
            <a:endParaRPr lang="en-US" sz="1400" dirty="0">
              <a:solidFill>
                <a:schemeClr val="tx1"/>
              </a:solidFill>
            </a:endParaRPr>
          </a:p>
        </p:txBody>
      </p:sp>
    </p:spTree>
    <p:extLst>
      <p:ext uri="{BB962C8B-B14F-4D97-AF65-F5344CB8AC3E}">
        <p14:creationId xmlns:p14="http://schemas.microsoft.com/office/powerpoint/2010/main" val="4178247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383" y="322060"/>
            <a:ext cx="7279253" cy="660523"/>
          </a:xfrm>
        </p:spPr>
        <p:txBody>
          <a:bodyPr>
            <a:normAutofit fontScale="90000"/>
          </a:bodyPr>
          <a:lstStyle/>
          <a:p>
            <a:r>
              <a:rPr lang="es-MX" dirty="0" smtClean="0"/>
              <a:t>DESASTRE </a:t>
            </a:r>
            <a:endParaRPr lang="en-US" dirty="0"/>
          </a:p>
        </p:txBody>
      </p:sp>
      <p:sp>
        <p:nvSpPr>
          <p:cNvPr id="4" name="Rectángulo 3"/>
          <p:cNvSpPr/>
          <p:nvPr/>
        </p:nvSpPr>
        <p:spPr>
          <a:xfrm>
            <a:off x="404237" y="5433837"/>
            <a:ext cx="6136007" cy="10627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3200" b="0" i="0" u="sng" strike="noStrike" kern="1200" cap="none" spc="0" normalizeH="0" baseline="0" noProof="0" dirty="0" smtClean="0">
                <a:ln>
                  <a:noFill/>
                </a:ln>
                <a:solidFill>
                  <a:prstClr val="black"/>
                </a:solidFill>
                <a:effectLst/>
                <a:uLnTx/>
                <a:uFillTx/>
                <a:latin typeface="Calibri"/>
                <a:ea typeface="+mn-ea"/>
                <a:cs typeface="+mn-cs"/>
              </a:rPr>
              <a:t>QUE AFECTAN GRAVEMENTE  </a:t>
            </a: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   LA ESTRUCTURA BASICA </a:t>
            </a:r>
            <a:r>
              <a:rPr kumimoji="0" lang="es-MX" sz="1800" b="0" i="0" u="none" strike="noStrike" kern="1200" cap="none" spc="0" normalizeH="0" baseline="0" noProof="0" dirty="0">
                <a:ln>
                  <a:noFill/>
                </a:ln>
                <a:solidFill>
                  <a:prstClr val="black"/>
                </a:solidFill>
                <a:effectLst/>
                <a:uLnTx/>
                <a:uFillTx/>
                <a:latin typeface="Calibri"/>
                <a:ea typeface="+mn-ea"/>
                <a:cs typeface="+mn-cs"/>
              </a:rPr>
              <a:t>Y EL FUNCIONAMIENTO  </a:t>
            </a: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DE UNA SOCIEDAD(PAIS,TERRITORIO,PROVINCIA,COMUNIDAD)</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Rayo 4"/>
          <p:cNvSpPr/>
          <p:nvPr/>
        </p:nvSpPr>
        <p:spPr>
          <a:xfrm rot="780301">
            <a:off x="184795" y="2822979"/>
            <a:ext cx="616082" cy="531013"/>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Rayo 5"/>
          <p:cNvSpPr/>
          <p:nvPr/>
        </p:nvSpPr>
        <p:spPr>
          <a:xfrm rot="670296">
            <a:off x="584277" y="2823692"/>
            <a:ext cx="664475" cy="576425"/>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Flecha derecha 7"/>
          <p:cNvSpPr/>
          <p:nvPr/>
        </p:nvSpPr>
        <p:spPr>
          <a:xfrm rot="19393158">
            <a:off x="2764603" y="3158231"/>
            <a:ext cx="1231726" cy="58682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ectángulo redondeado 11"/>
          <p:cNvSpPr/>
          <p:nvPr/>
        </p:nvSpPr>
        <p:spPr>
          <a:xfrm>
            <a:off x="4300780" y="322061"/>
            <a:ext cx="4892454" cy="41144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U" sz="3200" b="0" i="0" u="sng" strike="noStrike" kern="1200" cap="none" spc="0" normalizeH="0" baseline="0" noProof="0" dirty="0" smtClean="0">
                <a:ln>
                  <a:noFill/>
                </a:ln>
                <a:solidFill>
                  <a:prstClr val="black"/>
                </a:solidFill>
                <a:effectLst/>
                <a:uLnTx/>
                <a:uFillTx/>
                <a:latin typeface="Calibri"/>
                <a:ea typeface="+mn-ea"/>
                <a:cs typeface="+mn-cs"/>
              </a:rPr>
              <a:t>DAÑOS O PERDIDAS</a:t>
            </a:r>
            <a:r>
              <a:rPr kumimoji="0" lang="es-CU" sz="3200" b="0" i="0" u="none" strike="noStrike" kern="1200" cap="none" spc="0" normalizeH="0" baseline="0" noProof="0" dirty="0" smtClean="0">
                <a:ln>
                  <a:noFill/>
                </a:ln>
                <a:solidFill>
                  <a:prstClr val="black"/>
                </a:solidFill>
                <a:effectLst/>
                <a:uLnTx/>
                <a:uFillTx/>
                <a:latin typeface="Calibri"/>
                <a:ea typeface="+mn-ea"/>
                <a:cs typeface="+mn-cs"/>
              </a:rPr>
              <a:t> CUYA MAGNITUD EXCEDE  </a:t>
            </a:r>
            <a:r>
              <a:rPr kumimoji="0" lang="es-CU" sz="3200" b="0" i="0" u="none" strike="noStrike" kern="1200" cap="none" spc="0" normalizeH="0" baseline="0" noProof="0" dirty="0">
                <a:ln>
                  <a:noFill/>
                </a:ln>
                <a:solidFill>
                  <a:prstClr val="black"/>
                </a:solidFill>
                <a:effectLst/>
                <a:uLnTx/>
                <a:uFillTx/>
                <a:latin typeface="Calibri"/>
                <a:ea typeface="+mn-ea"/>
                <a:cs typeface="+mn-cs"/>
              </a:rPr>
              <a:t>LA CAPACIDAD </a:t>
            </a:r>
            <a:r>
              <a:rPr kumimoji="0" lang="es-CU" sz="3200" b="0" i="0" u="none" strike="noStrike" kern="1200" cap="none" spc="0" normalizeH="0" baseline="0" noProof="0" dirty="0" smtClean="0">
                <a:ln>
                  <a:noFill/>
                </a:ln>
                <a:solidFill>
                  <a:prstClr val="black"/>
                </a:solidFill>
                <a:effectLst/>
                <a:uLnTx/>
                <a:uFillTx/>
                <a:latin typeface="Calibri"/>
                <a:ea typeface="+mn-ea"/>
                <a:cs typeface="+mn-cs"/>
              </a:rPr>
              <a:t>DE RESPUESTA DE LA COMUNIDAD IMPACTADA</a:t>
            </a:r>
            <a:endParaRPr kumimoji="0" lang="es-CU"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U" sz="1800" b="0" i="0" u="none" strike="noStrike" kern="1200" cap="none" spc="0" normalizeH="0" baseline="0" noProof="0" dirty="0">
                <a:ln>
                  <a:noFill/>
                </a:ln>
                <a:solidFill>
                  <a:prstClr val="black"/>
                </a:solidFill>
                <a:effectLst/>
                <a:uLnTx/>
                <a:uFillTx/>
                <a:latin typeface="Calibri"/>
                <a:ea typeface="+mn-ea"/>
                <a:cs typeface="+mn-cs"/>
              </a:rPr>
              <a:t>(VICTIMAS,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U" sz="1800" b="0" i="0" u="none" strike="noStrike" kern="1200" cap="none" spc="0" normalizeH="0" baseline="0" noProof="0" dirty="0">
                <a:ln>
                  <a:noFill/>
                </a:ln>
                <a:solidFill>
                  <a:prstClr val="black"/>
                </a:solidFill>
                <a:effectLst/>
                <a:uLnTx/>
                <a:uFillTx/>
                <a:latin typeface="Calibri"/>
                <a:ea typeface="+mn-ea"/>
                <a:cs typeface="+mn-cs"/>
              </a:rPr>
              <a:t>PERDIDAS MATERIALES,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U" sz="1800" b="0" i="0" u="none" strike="noStrike" kern="1200" cap="none" spc="0" normalizeH="0" baseline="0" noProof="0" dirty="0">
                <a:ln>
                  <a:noFill/>
                </a:ln>
                <a:solidFill>
                  <a:prstClr val="black"/>
                </a:solidFill>
                <a:effectLst/>
                <a:uLnTx/>
                <a:uFillTx/>
                <a:latin typeface="Calibri"/>
                <a:ea typeface="+mn-ea"/>
                <a:cs typeface="+mn-cs"/>
              </a:rPr>
              <a:t>SERVICIOS ESENCIALES,MEDIOS DE </a:t>
            </a:r>
            <a:r>
              <a:rPr kumimoji="0" lang="es-CU" sz="1800" b="0" i="0" u="none" strike="noStrike" kern="1200" cap="none" spc="0" normalizeH="0" baseline="0" noProof="0" dirty="0" smtClean="0">
                <a:ln>
                  <a:noFill/>
                </a:ln>
                <a:solidFill>
                  <a:prstClr val="black"/>
                </a:solidFill>
                <a:effectLst/>
                <a:uLnTx/>
                <a:uFillTx/>
                <a:latin typeface="Calibri"/>
                <a:ea typeface="+mn-ea"/>
                <a:cs typeface="+mn-cs"/>
              </a:rPr>
              <a:t>SUSTENTO,HERIDOS,ENFERMOS,</a:t>
            </a:r>
            <a:endParaRPr kumimoji="0" lang="es-CU"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U" sz="1800" b="0" i="0" u="none" strike="noStrike" kern="1200" cap="none" spc="0" normalizeH="0" baseline="0" noProof="0" dirty="0">
                <a:ln>
                  <a:noFill/>
                </a:ln>
                <a:solidFill>
                  <a:prstClr val="black"/>
                </a:solidFill>
                <a:effectLst/>
                <a:uLnTx/>
                <a:uFillTx/>
                <a:latin typeface="Calibri"/>
                <a:ea typeface="+mn-ea"/>
                <a:cs typeface="+mn-cs"/>
              </a:rPr>
              <a:t>ETC</a:t>
            </a:r>
            <a:r>
              <a:rPr kumimoji="0" lang="es-CU" sz="1800" b="0" i="0" u="none" strike="noStrike" kern="1200" cap="none" spc="0" normalizeH="0" baseline="0" noProof="0" dirty="0" smtClean="0">
                <a:ln>
                  <a:noFill/>
                </a:ln>
                <a:solidFill>
                  <a:prstClr val="black"/>
                </a:solidFill>
                <a:effectLst/>
                <a:uLnTx/>
                <a:uFillTx/>
                <a:latin typeface="Calibri"/>
                <a:ea typeface="+mn-ea"/>
                <a:cs typeface="+mn-cs"/>
              </a:rPr>
              <a:t>)</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Rayo 12"/>
          <p:cNvSpPr/>
          <p:nvPr/>
        </p:nvSpPr>
        <p:spPr>
          <a:xfrm rot="1151480">
            <a:off x="957335" y="2731600"/>
            <a:ext cx="635507" cy="621837"/>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Llamada rectangular 13"/>
          <p:cNvSpPr/>
          <p:nvPr/>
        </p:nvSpPr>
        <p:spPr>
          <a:xfrm>
            <a:off x="9691165" y="2204685"/>
            <a:ext cx="2021206" cy="2493924"/>
          </a:xfrm>
          <a:prstGeom prst="wedgeRectCallout">
            <a:avLst>
              <a:gd name="adj1" fmla="val -67837"/>
              <a:gd name="adj2" fmla="val -2483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3200" b="0" i="0" u="none" strike="noStrike" kern="1200" cap="none" spc="0" normalizeH="0" baseline="0" noProof="0" dirty="0" smtClean="0">
                <a:ln>
                  <a:noFill/>
                </a:ln>
                <a:solidFill>
                  <a:prstClr val="black"/>
                </a:solidFill>
                <a:effectLst/>
                <a:uLnTx/>
                <a:uFillTx/>
                <a:latin typeface="Calibri"/>
                <a:ea typeface="+mn-ea"/>
                <a:cs typeface="+mn-cs"/>
              </a:rPr>
              <a:t>Y SE REQUIERE DE AYUDA EXTERNA</a:t>
            </a: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Llamada rectangular 15"/>
          <p:cNvSpPr/>
          <p:nvPr/>
        </p:nvSpPr>
        <p:spPr>
          <a:xfrm>
            <a:off x="182656" y="938530"/>
            <a:ext cx="3615395" cy="1139752"/>
          </a:xfrm>
          <a:prstGeom prst="wedgeRectCallout">
            <a:avLst>
              <a:gd name="adj1" fmla="val -12977"/>
              <a:gd name="adj2" fmla="val 10046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3200" b="0" i="0" u="sng" strike="noStrike" kern="1200" cap="none" spc="0" normalizeH="0" baseline="0" noProof="0" dirty="0" smtClean="0">
                <a:ln>
                  <a:noFill/>
                </a:ln>
                <a:solidFill>
                  <a:prstClr val="black"/>
                </a:solidFill>
                <a:effectLst/>
                <a:uLnTx/>
                <a:uFillTx/>
                <a:latin typeface="Calibri"/>
                <a:ea typeface="+mn-ea"/>
                <a:cs typeface="+mn-cs"/>
              </a:rPr>
              <a:t>ACONTECIMIENTO</a:t>
            </a:r>
            <a:r>
              <a:rPr kumimoji="0" lang="es-MX" sz="1800" b="0" i="0" u="sng" strike="noStrike" kern="1200" cap="none" spc="0" normalizeH="0" baseline="0" noProof="0" dirty="0" smtClean="0">
                <a:ln>
                  <a:noFill/>
                </a:ln>
                <a:solidFill>
                  <a:prstClr val="black"/>
                </a:solidFill>
                <a:effectLst/>
                <a:uLnTx/>
                <a:uFillTx/>
                <a:latin typeface="Calibri"/>
                <a:ea typeface="+mn-ea"/>
                <a:cs typeface="+mn-cs"/>
              </a:rPr>
              <a:t> </a:t>
            </a: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 O SERIE DE SUCESOS, FENOMENOS DE </a:t>
            </a:r>
            <a:r>
              <a:rPr kumimoji="0" lang="es-MX" sz="1800" b="0" i="0" u="sng" strike="noStrike" kern="1200" cap="none" spc="0" normalizeH="0" baseline="0" noProof="0" dirty="0" smtClean="0">
                <a:ln>
                  <a:noFill/>
                </a:ln>
                <a:solidFill>
                  <a:prstClr val="black"/>
                </a:solidFill>
                <a:effectLst/>
                <a:uLnTx/>
                <a:uFillTx/>
                <a:latin typeface="Calibri"/>
                <a:ea typeface="+mn-ea"/>
                <a:cs typeface="+mn-cs"/>
              </a:rPr>
              <a:t>GRAN</a:t>
            </a: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  </a:t>
            </a:r>
            <a:r>
              <a:rPr kumimoji="0" lang="es-MX" sz="1800" b="0" i="0" u="sng" strike="noStrike" kern="1200" cap="none" spc="0" normalizeH="0" baseline="0" noProof="0" dirty="0" smtClean="0">
                <a:ln>
                  <a:noFill/>
                </a:ln>
                <a:solidFill>
                  <a:prstClr val="black"/>
                </a:solidFill>
                <a:effectLst/>
                <a:uLnTx/>
                <a:uFillTx/>
                <a:latin typeface="Calibri"/>
                <a:ea typeface="+mn-ea"/>
                <a:cs typeface="+mn-cs"/>
              </a:rPr>
              <a:t>MAGNITUD   </a:t>
            </a:r>
            <a:endParaRPr kumimoji="0" lang="en-US" sz="1800" b="0" i="0" u="sng" strike="noStrike" kern="1200" cap="none" spc="0" normalizeH="0" baseline="0" noProof="0" dirty="0">
              <a:ln>
                <a:noFill/>
              </a:ln>
              <a:solidFill>
                <a:prstClr val="black"/>
              </a:solidFill>
              <a:effectLst/>
              <a:uLnTx/>
              <a:uFillTx/>
              <a:latin typeface="Calibri"/>
              <a:ea typeface="+mn-ea"/>
              <a:cs typeface="+mn-cs"/>
            </a:endParaRPr>
          </a:p>
        </p:txBody>
      </p:sp>
      <p:sp>
        <p:nvSpPr>
          <p:cNvPr id="18" name="Luna 17"/>
          <p:cNvSpPr/>
          <p:nvPr/>
        </p:nvSpPr>
        <p:spPr>
          <a:xfrm>
            <a:off x="10473168" y="322060"/>
            <a:ext cx="457200" cy="914400"/>
          </a:xfrm>
          <a:prstGeom prst="moon">
            <a:avLst/>
          </a:prstGeom>
          <a:solidFill>
            <a:srgbClr val="EDD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Rectángulo 18"/>
          <p:cNvSpPr/>
          <p:nvPr/>
        </p:nvSpPr>
        <p:spPr>
          <a:xfrm>
            <a:off x="404237" y="3451645"/>
            <a:ext cx="1173836" cy="1417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Rectángulo 19"/>
          <p:cNvSpPr/>
          <p:nvPr/>
        </p:nvSpPr>
        <p:spPr>
          <a:xfrm>
            <a:off x="372075" y="4848789"/>
            <a:ext cx="1449791" cy="2544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Rectángulo 20"/>
          <p:cNvSpPr/>
          <p:nvPr/>
        </p:nvSpPr>
        <p:spPr>
          <a:xfrm>
            <a:off x="1096972" y="3834379"/>
            <a:ext cx="474274" cy="201489"/>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Rectángulo 21"/>
          <p:cNvSpPr/>
          <p:nvPr/>
        </p:nvSpPr>
        <p:spPr>
          <a:xfrm>
            <a:off x="1096971" y="4252911"/>
            <a:ext cx="474274" cy="3201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Rectángulo 22"/>
          <p:cNvSpPr/>
          <p:nvPr/>
        </p:nvSpPr>
        <p:spPr>
          <a:xfrm>
            <a:off x="447888" y="4952444"/>
            <a:ext cx="1086534" cy="128269"/>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Elipse 23"/>
          <p:cNvSpPr/>
          <p:nvPr/>
        </p:nvSpPr>
        <p:spPr>
          <a:xfrm>
            <a:off x="2080802" y="4055402"/>
            <a:ext cx="437315" cy="48198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 name="Rectángulo 24"/>
          <p:cNvSpPr/>
          <p:nvPr/>
        </p:nvSpPr>
        <p:spPr>
          <a:xfrm>
            <a:off x="2279982" y="4518205"/>
            <a:ext cx="45719" cy="56250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55360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CLASIFICACIÓN DE LOS DESASTRES </a:t>
            </a:r>
            <a:endParaRPr lang="en-US" dirty="0"/>
          </a:p>
        </p:txBody>
      </p:sp>
      <p:sp>
        <p:nvSpPr>
          <p:cNvPr id="3" name="Marcador de contenido 2"/>
          <p:cNvSpPr>
            <a:spLocks noGrp="1"/>
          </p:cNvSpPr>
          <p:nvPr>
            <p:ph idx="1"/>
          </p:nvPr>
        </p:nvSpPr>
        <p:spPr/>
        <p:txBody>
          <a:bodyPr/>
          <a:lstStyle/>
          <a:p>
            <a:pPr marL="0" indent="0">
              <a:buNone/>
            </a:pPr>
            <a:r>
              <a:rPr lang="es-CU" dirty="0" smtClean="0"/>
              <a:t>Aunque </a:t>
            </a:r>
            <a:r>
              <a:rPr lang="es-CU" dirty="0"/>
              <a:t>existen varias clasificaciones de los desatres la que se expone tiene su base en el origen:</a:t>
            </a:r>
          </a:p>
          <a:p>
            <a:r>
              <a:rPr lang="es-CU" dirty="0"/>
              <a:t>-</a:t>
            </a:r>
            <a:r>
              <a:rPr lang="es-CU" dirty="0" smtClean="0"/>
              <a:t>Naturales(huracanes, sismos)</a:t>
            </a:r>
            <a:endParaRPr lang="es-CU" dirty="0"/>
          </a:p>
          <a:p>
            <a:r>
              <a:rPr lang="es-CU" dirty="0"/>
              <a:t>-Artificiales o </a:t>
            </a:r>
            <a:r>
              <a:rPr lang="es-CU" dirty="0" smtClean="0"/>
              <a:t>tecnológicos(la guerra,</a:t>
            </a:r>
            <a:r>
              <a:rPr lang="en-US" dirty="0"/>
              <a:t> Accidentes con sustancias </a:t>
            </a:r>
            <a:r>
              <a:rPr lang="en-US" dirty="0" smtClean="0"/>
              <a:t>peligrosas</a:t>
            </a:r>
            <a:r>
              <a:rPr lang="en-US" dirty="0"/>
              <a:t>, Accidentes con gas </a:t>
            </a:r>
            <a:r>
              <a:rPr lang="en-US" dirty="0" smtClean="0"/>
              <a:t>natural y otros)</a:t>
            </a:r>
            <a:endParaRPr lang="es-CU" dirty="0"/>
          </a:p>
          <a:p>
            <a:r>
              <a:rPr lang="es-CU" dirty="0"/>
              <a:t>-</a:t>
            </a:r>
            <a:r>
              <a:rPr lang="es-CU" dirty="0" smtClean="0"/>
              <a:t>Sanitarios(Pandemia –Covid-19,Ebola,etc.)</a:t>
            </a:r>
            <a:endParaRPr lang="es-CU" dirty="0"/>
          </a:p>
          <a:p>
            <a:endParaRPr lang="en-US" dirty="0"/>
          </a:p>
        </p:txBody>
      </p:sp>
    </p:spTree>
    <p:extLst>
      <p:ext uri="{BB962C8B-B14F-4D97-AF65-F5344CB8AC3E}">
        <p14:creationId xmlns:p14="http://schemas.microsoft.com/office/powerpoint/2010/main" val="2994247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0166"/>
            <a:ext cx="10515600" cy="689316"/>
          </a:xfrm>
        </p:spPr>
        <p:txBody>
          <a:bodyPr>
            <a:normAutofit fontScale="90000"/>
          </a:bodyPr>
          <a:lstStyle/>
          <a:p>
            <a:r>
              <a:rPr lang="en-US" dirty="0" smtClean="0"/>
              <a:t/>
            </a:r>
            <a:br>
              <a:rPr lang="en-US" dirty="0" smtClean="0"/>
            </a:br>
            <a:r>
              <a:rPr lang="en-US" dirty="0" smtClean="0"/>
              <a:t>DEFINICIÓN </a:t>
            </a:r>
            <a:r>
              <a:rPr lang="en-US" dirty="0"/>
              <a:t>DE CONTINGENCIA</a:t>
            </a:r>
            <a:br>
              <a:rPr lang="en-US" dirty="0"/>
            </a:br>
            <a:endParaRPr lang="en-US" dirty="0"/>
          </a:p>
        </p:txBody>
      </p:sp>
      <p:sp>
        <p:nvSpPr>
          <p:cNvPr id="3" name="Marcador de contenido 2"/>
          <p:cNvSpPr>
            <a:spLocks noGrp="1"/>
          </p:cNvSpPr>
          <p:nvPr>
            <p:ph idx="1"/>
          </p:nvPr>
        </p:nvSpPr>
        <p:spPr>
          <a:xfrm>
            <a:off x="838200" y="1139482"/>
            <a:ext cx="10515600" cy="5359791"/>
          </a:xfrm>
        </p:spPr>
        <p:txBody>
          <a:bodyPr>
            <a:normAutofit fontScale="77500" lnSpcReduction="20000"/>
          </a:bodyPr>
          <a:lstStyle/>
          <a:p>
            <a:pPr marL="0" indent="0">
              <a:buNone/>
            </a:pPr>
            <a:endParaRPr lang="es-CU" dirty="0" smtClean="0"/>
          </a:p>
          <a:p>
            <a:pPr algn="just"/>
            <a:r>
              <a:rPr lang="es-CU" sz="3300" dirty="0" smtClean="0"/>
              <a:t>La </a:t>
            </a:r>
            <a:r>
              <a:rPr lang="es-CU" sz="3300" dirty="0"/>
              <a:t>situación de contingencia es la expresión de la situacion excepcional o de la </a:t>
            </a:r>
            <a:r>
              <a:rPr lang="es-CU" sz="3300" dirty="0" smtClean="0"/>
              <a:t>situación </a:t>
            </a:r>
            <a:r>
              <a:rPr lang="es-CU" sz="3300" dirty="0"/>
              <a:t>de desastre en el campo de la salud que se manifiesta por modificaciones del estado de salud de la población (cuadro de salud) y de la estructura y funcionamiento del sector salud en un nivel estructural determinado </a:t>
            </a:r>
            <a:r>
              <a:rPr lang="es-CU" sz="3300" dirty="0" smtClean="0"/>
              <a:t>( municipio,instituciones</a:t>
            </a:r>
            <a:r>
              <a:rPr lang="es-CU" sz="3300" dirty="0"/>
              <a:t>, industria farmacéutica etc.). Estos dos factores unidos generan la situación de contingencia.</a:t>
            </a:r>
          </a:p>
          <a:p>
            <a:pPr algn="just"/>
            <a:r>
              <a:rPr lang="es-CU" sz="3300" dirty="0"/>
              <a:t>La situación de contingencia se define como el estado aquel en que rompe el equilibrio existente entre los problemas de salud y el sistema que los resuelve, con un incremento notable de los primeros y un deterioro paralelo del segundo. Los heridos, enfermos y lesionados en el desastre tienen un carácter masivo y </a:t>
            </a:r>
            <a:r>
              <a:rPr lang="es-CU" sz="3300" dirty="0" smtClean="0"/>
              <a:t>es </a:t>
            </a:r>
            <a:r>
              <a:rPr lang="es-CU" sz="3300" dirty="0"/>
              <a:t>por ello que generan la situación de </a:t>
            </a:r>
            <a:r>
              <a:rPr lang="es-CU" sz="3300" dirty="0" smtClean="0"/>
              <a:t>contingencia.Muchas personas que necesitan asistencia y pocas posibilidades para brindarle la asistencia que necesitan.</a:t>
            </a:r>
            <a:endParaRPr lang="es-CU" sz="3300" dirty="0"/>
          </a:p>
          <a:p>
            <a:pPr algn="just"/>
            <a:r>
              <a:rPr lang="es-CU" sz="3300" dirty="0"/>
              <a:t>La situación de contingencia es la manifestación particular del desastre en la salud pública, su impacto en la salud de las personas y en el funcionamiento del sistema de salud y sus instituciones.</a:t>
            </a:r>
          </a:p>
          <a:p>
            <a:pPr algn="just"/>
            <a:endParaRPr lang="en-US" sz="3300" dirty="0"/>
          </a:p>
        </p:txBody>
      </p:sp>
    </p:spTree>
    <p:extLst>
      <p:ext uri="{BB962C8B-B14F-4D97-AF65-F5344CB8AC3E}">
        <p14:creationId xmlns:p14="http://schemas.microsoft.com/office/powerpoint/2010/main" val="3595189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1353</TotalTime>
  <Words>1734</Words>
  <Application>Microsoft Office PowerPoint</Application>
  <PresentationFormat>Panorámica</PresentationFormat>
  <Paragraphs>261</Paragraphs>
  <Slides>28</Slides>
  <Notes>6</Notes>
  <HiddenSlides>0</HiddenSlides>
  <MMClips>0</MMClips>
  <ScaleCrop>false</ScaleCrop>
  <HeadingPairs>
    <vt:vector size="6" baseType="variant">
      <vt:variant>
        <vt:lpstr>Fuentes usadas</vt:lpstr>
      </vt:variant>
      <vt:variant>
        <vt:i4>4</vt:i4>
      </vt:variant>
      <vt:variant>
        <vt:lpstr>Tema</vt:lpstr>
      </vt:variant>
      <vt:variant>
        <vt:i4>3</vt:i4>
      </vt:variant>
      <vt:variant>
        <vt:lpstr>Títulos de diapositiva</vt:lpstr>
      </vt:variant>
      <vt:variant>
        <vt:i4>28</vt:i4>
      </vt:variant>
    </vt:vector>
  </HeadingPairs>
  <TitlesOfParts>
    <vt:vector size="35" baseType="lpstr">
      <vt:lpstr>Arial</vt:lpstr>
      <vt:lpstr>Calibri</vt:lpstr>
      <vt:lpstr>Calibri Light</vt:lpstr>
      <vt:lpstr>Times New Roman</vt:lpstr>
      <vt:lpstr>Tema de Office</vt:lpstr>
      <vt:lpstr>1_Diseño predeterminado</vt:lpstr>
      <vt:lpstr>2_Diseño predeterminado</vt:lpstr>
      <vt:lpstr>SEGURIDAD NACIONAL Y ASISTENCIA PRIMARIA</vt:lpstr>
      <vt:lpstr>INTRODUCCIÓN</vt:lpstr>
      <vt:lpstr>OBJETIVO </vt:lpstr>
      <vt:lpstr>SUMARIO</vt:lpstr>
      <vt:lpstr> 1.1Situaciones excepcionales y de desastres(SED). Definición de desastres. Clasificación. Influencia sobre el Sistema Nacional de Salud. </vt:lpstr>
      <vt:lpstr>¿QUÉ SE ENTIENDE POR DE DESASTRE?</vt:lpstr>
      <vt:lpstr>DESASTRE </vt:lpstr>
      <vt:lpstr>CLASIFICACIÓN DE LOS DESASTRES </vt:lpstr>
      <vt:lpstr> DEFINICIÓN DE CONTINGENCIA </vt:lpstr>
      <vt:lpstr>RELACIÓN DE LA REDUCCIÓN DE DESASTRE POR LA DEFENSA CIVIL CON EL ASEGURAMIENTO MÉDICO</vt:lpstr>
      <vt:lpstr>  CICLO DE REDUCCIÓN DE  DESASTRES Y ASEGURAMIENTO MÉDICO</vt:lpstr>
      <vt:lpstr>INFLUENCIA SOBRE EL SISTEMA NACIONAL DE SALUD</vt:lpstr>
      <vt:lpstr>IMPACTO-EFECTO DE EVENTO ADVERSO EN SALUD</vt:lpstr>
      <vt:lpstr>IMPACTO-EFECTO DE EVENTO ADVERSO</vt:lpstr>
      <vt:lpstr> 1.2 Misiones del sector de la salud y medidas para la organización del aseguramiento médico en SED </vt:lpstr>
      <vt:lpstr>ASEGURAMIENTO MÉDICO</vt:lpstr>
      <vt:lpstr>PLAN DE ASEGURAMIENTO MÉDICO</vt:lpstr>
      <vt:lpstr>MEDIDAS PAR LA ORGANIZACÓN DEL ASEGURAMIENTO MÉDICO</vt:lpstr>
      <vt:lpstr>EJEMPLO DE CARÁTULA O PRIMERA HOJA  DEL PLAN DE ASEGURAMIENTO MÉDICO DE ZONA DE DEFENSA</vt:lpstr>
      <vt:lpstr>EJEMPLO DE MEDIDAS DEL PLAN DE ASEGURAMIENTO MÉDICO  CONTRA HURACANES </vt:lpstr>
      <vt:lpstr>PLAN DE ASEGURAMIENTO MÉDICO  CONTRA DESASTRES</vt:lpstr>
      <vt:lpstr>Presentación de PowerPoint</vt:lpstr>
      <vt:lpstr> ACCIONES ASISTENCIALES </vt:lpstr>
      <vt:lpstr>  1.3 Principios de organización de los servicios de salud.  </vt:lpstr>
      <vt:lpstr>ORIENTACIÓN DE LA TAREA DOCENTE </vt:lpstr>
      <vt:lpstr>CONCLUSIONES </vt:lpstr>
      <vt:lpstr>Presentación de PowerPoint</vt:lpstr>
      <vt:lpstr>ACCIONES ASISTENCIALES --SISTEMA DE TRATAMIENTO Y EVACUACIÓN POR ETAPAS(STEPE)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MEDICINA DE DESATRES -II</dc:title>
  <dc:creator>Usuario de Windows</dc:creator>
  <cp:lastModifiedBy>Usuario de Windows</cp:lastModifiedBy>
  <cp:revision>72</cp:revision>
  <dcterms:created xsi:type="dcterms:W3CDTF">2019-04-01T20:48:19Z</dcterms:created>
  <dcterms:modified xsi:type="dcterms:W3CDTF">2022-09-04T15:57:39Z</dcterms:modified>
</cp:coreProperties>
</file>