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58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2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6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4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3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7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0FB7-1959-4E65-8D20-CAA07316346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F90F-CF90-4BAD-B514-6A691C7407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0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 IV---Clase 2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TRATAMIENTO Y EVACUACIÓN POR ETAPAS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0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U" dirty="0" smtClean="0"/>
              <a:t>1.Identificar las etapas de tratamiento y evacuación en el sector de la salud.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8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SUMARIO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U" dirty="0" smtClean="0"/>
              <a:t>3.1. Sistema de tratamiento y evacuación por etapas. Concepto. Principios generales.</a:t>
            </a:r>
          </a:p>
          <a:p>
            <a:r>
              <a:rPr lang="es-CU" dirty="0" smtClean="0"/>
              <a:t>3.2. Etapas de tratamiento y evacuación en el Sector de la Salud.</a:t>
            </a:r>
          </a:p>
          <a:p>
            <a:r>
              <a:rPr lang="es-CU" dirty="0" smtClean="0"/>
              <a:t>3.3. Bajas Sanitarias. Concepto. Clasificación. Importancia. </a:t>
            </a:r>
          </a:p>
          <a:p>
            <a:r>
              <a:rPr lang="es-CU" dirty="0" smtClean="0"/>
              <a:t>3.4. Evacuación médica. Concepto. Medios, vías, requisitos, principios y métodos evacuación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9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643" y="778703"/>
            <a:ext cx="10515600" cy="4351338"/>
          </a:xfrm>
        </p:spPr>
        <p:txBody>
          <a:bodyPr/>
          <a:lstStyle/>
          <a:p>
            <a:r>
              <a:rPr lang="es-CU" dirty="0" smtClean="0"/>
              <a:t>Tipo de clase: Conferencia.</a:t>
            </a:r>
          </a:p>
          <a:p>
            <a:r>
              <a:rPr lang="es-CU" dirty="0" smtClean="0"/>
              <a:t>Tiempo: 2 horas.</a:t>
            </a:r>
          </a:p>
          <a:p>
            <a:r>
              <a:rPr lang="es-CU" dirty="0" smtClean="0"/>
              <a:t>Bibliografía: </a:t>
            </a:r>
          </a:p>
          <a:p>
            <a:r>
              <a:rPr lang="es-CU" dirty="0" smtClean="0"/>
              <a:t>1.	Libro de Texto ¨ Preparación para la defensa ¨.Tomo I, Colectivo de autores, Capítulo 2, paginas 18-23.Editorial Ciencias Médicas, La Habana, 2008.</a:t>
            </a:r>
          </a:p>
          <a:p>
            <a:r>
              <a:rPr lang="es-CU" dirty="0" smtClean="0"/>
              <a:t>2.	Resolución No. 486/19 “Doctrina de Tratamiento y Evacuación para la Guerra de Todo el Pueblo “del Ministro de Salud Pública.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2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PLAN DE ASEGURAMIENTO MÉDICO  CONTRA DESASTRES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711" y="1433112"/>
            <a:ext cx="11373821" cy="51082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Elipse 3"/>
          <p:cNvSpPr/>
          <p:nvPr/>
        </p:nvSpPr>
        <p:spPr>
          <a:xfrm>
            <a:off x="8108306" y="3135392"/>
            <a:ext cx="3254370" cy="2792499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MISIÓN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>
                <a:solidFill>
                  <a:srgbClr val="FFFFFF"/>
                </a:solidFill>
                <a:latin typeface="Arial"/>
              </a:rPr>
              <a:t>DEL SECTOR SALUD EN SED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>
              <a:solidFill>
                <a:srgbClr val="FFFFFF"/>
              </a:solid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ENFRENTAR LA SITUACIÓN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CONTINGENCIA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riángulo isósceles 5"/>
          <p:cNvSpPr/>
          <p:nvPr/>
        </p:nvSpPr>
        <p:spPr>
          <a:xfrm rot="5400000">
            <a:off x="5864516" y="4028076"/>
            <a:ext cx="3063478" cy="1043062"/>
          </a:xfrm>
          <a:prstGeom prst="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17235" y="3333285"/>
            <a:ext cx="5748199" cy="57278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ACCIONES DE DIRECCIÓN MANDO Y COMUNICACIÓN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07510" y="3945222"/>
            <a:ext cx="5757924" cy="5252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ACCIONES ASISTENCIALES (STEPE)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07945" y="5179016"/>
            <a:ext cx="5783426" cy="50847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OTRAS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ACCIONES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17235" y="4706629"/>
            <a:ext cx="5748199" cy="53057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ABASTECIMIENTO  MÉDICO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17649" y="4414290"/>
            <a:ext cx="5747785" cy="400194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ACCCIONES HIGIENICO,EPIDEMIOLÓGICAS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222" y="265844"/>
            <a:ext cx="11548534" cy="964645"/>
          </a:xfrm>
        </p:spPr>
        <p:txBody>
          <a:bodyPr>
            <a:normAutofit fontScale="90000"/>
          </a:bodyPr>
          <a:lstStyle/>
          <a:p>
            <a:r>
              <a:rPr lang="x-none" sz="4000" dirty="0" smtClean="0"/>
              <a:t>SISTEMA </a:t>
            </a:r>
            <a:r>
              <a:rPr lang="x-none" sz="4000" dirty="0" smtClean="0"/>
              <a:t>DE TRATAMIENTO Y EVACUACIÓN POR ETAPAS</a:t>
            </a:r>
            <a:r>
              <a:rPr lang="es-MX" sz="4000" dirty="0" smtClean="0"/>
              <a:t>(STEPE)</a:t>
            </a:r>
            <a:endParaRPr lang="en-US" sz="4000" dirty="0"/>
          </a:p>
        </p:txBody>
      </p:sp>
      <p:sp>
        <p:nvSpPr>
          <p:cNvPr id="4" name="3 Rectángulo"/>
          <p:cNvSpPr/>
          <p:nvPr/>
        </p:nvSpPr>
        <p:spPr>
          <a:xfrm>
            <a:off x="608078" y="1749778"/>
            <a:ext cx="979311" cy="777074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</a:t>
            </a:r>
          </a:p>
        </p:txBody>
      </p:sp>
      <p:sp>
        <p:nvSpPr>
          <p:cNvPr id="5" name="7 Rectángulo"/>
          <p:cNvSpPr/>
          <p:nvPr/>
        </p:nvSpPr>
        <p:spPr>
          <a:xfrm>
            <a:off x="2361331" y="1755481"/>
            <a:ext cx="1088434" cy="78151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PAM</a:t>
            </a:r>
          </a:p>
        </p:txBody>
      </p:sp>
      <p:sp>
        <p:nvSpPr>
          <p:cNvPr id="6" name="7 Rectángulo"/>
          <p:cNvSpPr/>
          <p:nvPr/>
        </p:nvSpPr>
        <p:spPr>
          <a:xfrm>
            <a:off x="4321657" y="1749779"/>
            <a:ext cx="1094149" cy="75474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AMC</a:t>
            </a:r>
            <a:endParaRPr kumimoji="0" lang="es-PR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9 Rectángulo"/>
          <p:cNvSpPr/>
          <p:nvPr/>
        </p:nvSpPr>
        <p:spPr>
          <a:xfrm>
            <a:off x="6347249" y="1749779"/>
            <a:ext cx="1085563" cy="83046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AME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1707062" y="1924518"/>
            <a:ext cx="539427" cy="589923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580650" y="1904822"/>
            <a:ext cx="577004" cy="573893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5558008" y="1902522"/>
            <a:ext cx="647039" cy="576193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errar corchete 10"/>
          <p:cNvSpPr/>
          <p:nvPr/>
        </p:nvSpPr>
        <p:spPr>
          <a:xfrm rot="5400000">
            <a:off x="2072569" y="1472868"/>
            <a:ext cx="378828" cy="3110103"/>
          </a:xfrm>
          <a:prstGeom prst="rightBracket">
            <a:avLst>
              <a:gd name="adj" fmla="val 61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65275" y="2715257"/>
            <a:ext cx="2235882" cy="38677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PRIMERA ETAPA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64322" y="4350144"/>
            <a:ext cx="5646077" cy="18513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ZONA DE DEFENSA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noProof="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 smtClean="0">
                <a:solidFill>
                  <a:prstClr val="black"/>
                </a:solidFill>
                <a:latin typeface="Calibri" panose="020F0502020204030204"/>
              </a:rPr>
              <a:t>El STEPE opera en la Zona de Defensa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riángulo isósceles 13"/>
          <p:cNvSpPr/>
          <p:nvPr/>
        </p:nvSpPr>
        <p:spPr>
          <a:xfrm>
            <a:off x="5069566" y="4743755"/>
            <a:ext cx="1060704" cy="720488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lecha cuádruple 14"/>
          <p:cNvSpPr/>
          <p:nvPr/>
        </p:nvSpPr>
        <p:spPr>
          <a:xfrm>
            <a:off x="5391074" y="4872577"/>
            <a:ext cx="417688" cy="462844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8313290" y="1095022"/>
            <a:ext cx="3314240" cy="3255122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DEVOLVER LA SALUD A LA MAYOR CANTIDAD DE HERIDOS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ENFERMOS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EL MENOR PLAZO  POSIBLE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CON EL MENOR GRADO DE DISCAPACIDAD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7515823" y="1876683"/>
            <a:ext cx="667345" cy="60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5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U" dirty="0" smtClean="0"/>
              <a:t>Se entiende por Sistema de Tratamiento y Evacuación por Etapas al conjunto de recursos humanos materiales equipos   e instalaciones de salud desplegados en funcion de prestar asistencia a a probación en SED.</a:t>
            </a:r>
          </a:p>
          <a:p>
            <a:pPr algn="just"/>
            <a:r>
              <a:rPr lang="es-CU" dirty="0" smtClean="0"/>
              <a:t>Como su nombre lo indica se combina el tratamiento necesario e imprescindible dirigido a salvar la vida y evitar o reducir complicaciones. En el tratamiento se incluye la evaluación y clasificacion médica que permiten atender con prioridad a las personas con amenaza de agravarse o morir de no ser atendidos con mayor prontitud, es decir ser priorizados y brindarles el tratamiento de urgencia normado para el tipo de cuadro clínico que presente.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1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U" dirty="0" smtClean="0"/>
              <a:t>El STEPE es parte de las meidas o acciones asistenciales del aseguamiento médico.</a:t>
            </a:r>
          </a:p>
          <a:p>
            <a:pPr marL="0" indent="0">
              <a:buNone/>
            </a:pPr>
            <a:r>
              <a:rPr lang="es-CU" dirty="0" smtClean="0"/>
              <a:t>En las etapas de tratamiento y evacuación que constituyen el sistema se incluyen las siguientes tipos de asistencia:</a:t>
            </a:r>
          </a:p>
          <a:p>
            <a:r>
              <a:rPr lang="es-CU" dirty="0" smtClean="0"/>
              <a:t> Asistencia Primaria (AP)-</a:t>
            </a:r>
          </a:p>
          <a:p>
            <a:r>
              <a:rPr lang="es-CU" dirty="0" smtClean="0"/>
              <a:t>  Primera Asistencia Médica (PAM).</a:t>
            </a:r>
          </a:p>
          <a:p>
            <a:r>
              <a:rPr lang="es-CU" dirty="0" smtClean="0"/>
              <a:t>  Asistencia Médica Calificada(AMC) .</a:t>
            </a:r>
          </a:p>
          <a:p>
            <a:r>
              <a:rPr lang="es-CU" dirty="0" smtClean="0"/>
              <a:t> Asistencia Médica Especializada(AME).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8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BAJAS SANITARIAS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U" dirty="0" smtClean="0"/>
              <a:t>Bajas sanitarias: Aquellas personas que pierden su capacidad combativa y/o de trabajo por más de 24 horas, requieren de asistencia médico sanitaria en alguna de las etapas de tratamiento y evacuación del SNS y que estén debidamente registradas.</a:t>
            </a:r>
          </a:p>
          <a:p>
            <a:r>
              <a:rPr lang="es-CU" dirty="0" smtClean="0"/>
              <a:t>Las bajas sanitarias son la expresion de las modificaciones y el impacto de los factores destructivos del evento adverso que genera la SED.</a:t>
            </a:r>
          </a:p>
          <a:p>
            <a:r>
              <a:rPr lang="en-US" dirty="0"/>
              <a:t>C</a:t>
            </a:r>
            <a:r>
              <a:rPr lang="en-US" dirty="0" smtClean="0"/>
              <a:t>uadro de salud </a:t>
            </a:r>
            <a:r>
              <a:rPr lang="es-CU" dirty="0" smtClean="0"/>
              <a:t>es un termino que se emplea para señalar la expresion de la mortalidad y morbilidad que genera la SED en una comunidad dada.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0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447</Words>
  <Application>Microsoft Office PowerPoint</Application>
  <PresentationFormat>Panorámica</PresentationFormat>
  <Paragraphs>53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Tema IV---Clase 2</vt:lpstr>
      <vt:lpstr>OBJETIVO</vt:lpstr>
      <vt:lpstr>SUMARIO </vt:lpstr>
      <vt:lpstr>Presentación de PowerPoint</vt:lpstr>
      <vt:lpstr>PLAN DE ASEGURAMIENTO MÉDICO  CONTRA DESASTRES</vt:lpstr>
      <vt:lpstr>SISTEMA DE TRATAMIENTO Y EVACUACIÓN POR ETAPAS(STEPE)</vt:lpstr>
      <vt:lpstr>DEFINICIÓN</vt:lpstr>
      <vt:lpstr>DEFINICIÓN</vt:lpstr>
      <vt:lpstr>BAJAS SANITARIAS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IV</dc:title>
  <dc:creator>Usuario de Windows</dc:creator>
  <cp:lastModifiedBy>Usuario de Windows</cp:lastModifiedBy>
  <cp:revision>3</cp:revision>
  <dcterms:created xsi:type="dcterms:W3CDTF">2022-09-04T16:08:16Z</dcterms:created>
  <dcterms:modified xsi:type="dcterms:W3CDTF">2022-09-04T16:23:26Z</dcterms:modified>
</cp:coreProperties>
</file>