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86" r:id="rId3"/>
    <p:sldId id="289" r:id="rId4"/>
    <p:sldId id="293" r:id="rId5"/>
    <p:sldId id="291" r:id="rId6"/>
    <p:sldId id="295" r:id="rId7"/>
    <p:sldId id="296" r:id="rId8"/>
    <p:sldId id="297" r:id="rId9"/>
    <p:sldId id="292" r:id="rId10"/>
    <p:sldId id="299" r:id="rId11"/>
    <p:sldId id="300" r:id="rId12"/>
    <p:sldId id="298" r:id="rId13"/>
    <p:sldId id="303" r:id="rId14"/>
    <p:sldId id="302" r:id="rId15"/>
    <p:sldId id="304" r:id="rId16"/>
    <p:sldId id="305" r:id="rId17"/>
    <p:sldId id="306" r:id="rId18"/>
    <p:sldId id="307" r:id="rId19"/>
    <p:sldId id="308" r:id="rId20"/>
    <p:sldId id="309" r:id="rId21"/>
    <p:sldId id="301" r:id="rId22"/>
    <p:sldId id="265"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53" autoAdjust="0"/>
    <p:restoredTop sz="94660"/>
  </p:normalViewPr>
  <p:slideViewPr>
    <p:cSldViewPr>
      <p:cViewPr varScale="1">
        <p:scale>
          <a:sx n="66" d="100"/>
          <a:sy n="66" d="100"/>
        </p:scale>
        <p:origin x="558"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C7506E-58DE-4028-8B6D-3934D443DAE1}" type="datetimeFigureOut">
              <a:rPr lang="es-ES" smtClean="0"/>
              <a:pPr/>
              <a:t>09/09/2022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891F9E-4842-406A-8F0B-E2552846CEA6}"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2</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11</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12</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13</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14</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15</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16</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17</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18</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19</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20</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3</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21</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22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4</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5</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6</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7</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8</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9</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solidFill>
                <a:schemeClr val="tx1"/>
              </a:solidFill>
            </a:endParaRPr>
          </a:p>
        </p:txBody>
      </p:sp>
      <p:sp>
        <p:nvSpPr>
          <p:cNvPr id="4" name="3 Marcador de número de diapositiva"/>
          <p:cNvSpPr>
            <a:spLocks noGrp="1"/>
          </p:cNvSpPr>
          <p:nvPr>
            <p:ph type="sldNum" sz="quarter" idx="10"/>
          </p:nvPr>
        </p:nvSpPr>
        <p:spPr/>
        <p:txBody>
          <a:bodyPr/>
          <a:lstStyle/>
          <a:p>
            <a:fld id="{D7891F9E-4842-406A-8F0B-E2552846CEA6}" type="slidenum">
              <a:rPr lang="es-ES" smtClean="0"/>
              <a:pPr/>
              <a:t>10</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063421C-DD49-47A7-9E0A-CD54DC6F5238}" type="datetimeFigureOut">
              <a:rPr lang="es-ES" smtClean="0"/>
              <a:pPr/>
              <a:t>09/09/2022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20FEEA6-AD07-4B57-B789-EE40868F22AF}"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063421C-DD49-47A7-9E0A-CD54DC6F5238}" type="datetimeFigureOut">
              <a:rPr lang="es-ES" smtClean="0"/>
              <a:pPr/>
              <a:t>09/09/2022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20FEEA6-AD07-4B57-B789-EE40868F22A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063421C-DD49-47A7-9E0A-CD54DC6F5238}" type="datetimeFigureOut">
              <a:rPr lang="es-ES" smtClean="0"/>
              <a:pPr/>
              <a:t>09/09/2022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20FEEA6-AD07-4B57-B789-EE40868F22A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063421C-DD49-47A7-9E0A-CD54DC6F5238}" type="datetimeFigureOut">
              <a:rPr lang="es-ES" smtClean="0"/>
              <a:pPr/>
              <a:t>09/09/2022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20FEEA6-AD07-4B57-B789-EE40868F22A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063421C-DD49-47A7-9E0A-CD54DC6F5238}" type="datetimeFigureOut">
              <a:rPr lang="es-ES" smtClean="0"/>
              <a:pPr/>
              <a:t>09/09/2022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20FEEA6-AD07-4B57-B789-EE40868F22AF}"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063421C-DD49-47A7-9E0A-CD54DC6F5238}" type="datetimeFigureOut">
              <a:rPr lang="es-ES" smtClean="0"/>
              <a:pPr/>
              <a:t>09/09/2022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20FEEA6-AD07-4B57-B789-EE40868F22A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063421C-DD49-47A7-9E0A-CD54DC6F5238}" type="datetimeFigureOut">
              <a:rPr lang="es-ES" smtClean="0"/>
              <a:pPr/>
              <a:t>09/09/2022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20FEEA6-AD07-4B57-B789-EE40868F22A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063421C-DD49-47A7-9E0A-CD54DC6F5238}" type="datetimeFigureOut">
              <a:rPr lang="es-ES" smtClean="0"/>
              <a:pPr/>
              <a:t>09/09/2022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20FEEA6-AD07-4B57-B789-EE40868F22A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063421C-DD49-47A7-9E0A-CD54DC6F5238}" type="datetimeFigureOut">
              <a:rPr lang="es-ES" smtClean="0"/>
              <a:pPr/>
              <a:t>09/09/2022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20FEEA6-AD07-4B57-B789-EE40868F22A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063421C-DD49-47A7-9E0A-CD54DC6F5238}" type="datetimeFigureOut">
              <a:rPr lang="es-ES" smtClean="0"/>
              <a:pPr/>
              <a:t>09/09/2022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20FEEA6-AD07-4B57-B789-EE40868F22A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063421C-DD49-47A7-9E0A-CD54DC6F5238}" type="datetimeFigureOut">
              <a:rPr lang="es-ES" smtClean="0"/>
              <a:pPr/>
              <a:t>09/09/2022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20FEEA6-AD07-4B57-B789-EE40868F22AF}"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63421C-DD49-47A7-9E0A-CD54DC6F5238}" type="datetimeFigureOut">
              <a:rPr lang="es-ES" smtClean="0"/>
              <a:pPr/>
              <a:t>09/09/2022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0FEEA6-AD07-4B57-B789-EE40868F22A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9.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4386266"/>
            <a:ext cx="6400800" cy="1257312"/>
          </a:xfrm>
        </p:spPr>
        <p:txBody>
          <a:bodyPr/>
          <a:lstStyle/>
          <a:p>
            <a:r>
              <a:rPr lang="es-ES" dirty="0" smtClean="0">
                <a:solidFill>
                  <a:schemeClr val="tx1"/>
                </a:solidFill>
              </a:rPr>
              <a:t>Dr. C. Doris </a:t>
            </a:r>
            <a:r>
              <a:rPr lang="es-ES" dirty="0" err="1" smtClean="0">
                <a:solidFill>
                  <a:schemeClr val="tx1"/>
                </a:solidFill>
              </a:rPr>
              <a:t>Yisell</a:t>
            </a:r>
            <a:r>
              <a:rPr lang="es-ES" dirty="0" smtClean="0">
                <a:solidFill>
                  <a:schemeClr val="tx1"/>
                </a:solidFill>
              </a:rPr>
              <a:t> Rubio Olivares</a:t>
            </a:r>
          </a:p>
          <a:p>
            <a:r>
              <a:rPr lang="es-ES" dirty="0" smtClean="0">
                <a:solidFill>
                  <a:schemeClr val="tx1"/>
                </a:solidFill>
              </a:rPr>
              <a:t>FCM: Calixto García</a:t>
            </a:r>
            <a:endParaRPr lang="es-ES" dirty="0">
              <a:solidFill>
                <a:schemeClr val="tx1"/>
              </a:solidFill>
            </a:endParaRPr>
          </a:p>
        </p:txBody>
      </p:sp>
      <p:sp>
        <p:nvSpPr>
          <p:cNvPr id="4" name="1 Título"/>
          <p:cNvSpPr txBox="1">
            <a:spLocks/>
          </p:cNvSpPr>
          <p:nvPr/>
        </p:nvSpPr>
        <p:spPr>
          <a:xfrm>
            <a:off x="428628" y="1214422"/>
            <a:ext cx="8143900" cy="2714644"/>
          </a:xfrm>
          <a:prstGeom prst="rect">
            <a:avLst/>
          </a:prstGeom>
          <a:solidFill>
            <a:schemeClr val="accent1">
              <a:lumMod val="20000"/>
              <a:lumOff val="80000"/>
            </a:schemeClr>
          </a:solidFill>
          <a:ln w="25400">
            <a:solidFill>
              <a:schemeClr val="tx2"/>
            </a:solidFill>
          </a:ln>
        </p:spPr>
        <p:txBody>
          <a:bodyPr vert="horz" lIns="91440" tIns="45720" rIns="91440" bIns="45720" rtlCol="0" anchor="ctr">
            <a:noAutofit/>
          </a:bodyPr>
          <a:lstStyle/>
          <a:p>
            <a:pPr lvl="0" algn="ctr">
              <a:spcBef>
                <a:spcPct val="0"/>
              </a:spcBef>
            </a:pPr>
            <a:r>
              <a:rPr lang="es-ES" sz="3600" b="1" dirty="0" smtClean="0">
                <a:latin typeface="Arial" pitchFamily="34" charset="0"/>
                <a:cs typeface="Arial" pitchFamily="34" charset="0"/>
              </a:rPr>
              <a:t>TEMA VI</a:t>
            </a:r>
            <a:br>
              <a:rPr lang="es-ES" sz="3600" b="1" dirty="0" smtClean="0">
                <a:latin typeface="Arial" pitchFamily="34" charset="0"/>
                <a:cs typeface="Arial" pitchFamily="34" charset="0"/>
              </a:rPr>
            </a:br>
            <a:r>
              <a:rPr lang="es-ES" sz="3600" b="1" dirty="0" smtClean="0">
                <a:latin typeface="Arial" pitchFamily="34" charset="0"/>
                <a:cs typeface="Arial" pitchFamily="34" charset="0"/>
              </a:rPr>
              <a:t>HIGIENE Y EPIDEMIOLOGÍA EN SITUACIONES EXCEPCIONALES </a:t>
            </a:r>
          </a:p>
          <a:p>
            <a:pPr lvl="0" algn="ctr">
              <a:spcBef>
                <a:spcPct val="0"/>
              </a:spcBef>
            </a:pPr>
            <a:r>
              <a:rPr lang="es-ES" sz="3600" b="1" dirty="0" smtClean="0">
                <a:latin typeface="Arial" pitchFamily="34" charset="0"/>
                <a:cs typeface="Arial" pitchFamily="34" charset="0"/>
              </a:rPr>
              <a:t>Y DE DESASTRES</a:t>
            </a:r>
            <a:endParaRPr kumimoji="0" lang="es-ES" sz="36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500042"/>
            <a:ext cx="8572528" cy="4786346"/>
          </a:xfrm>
        </p:spPr>
        <p:txBody>
          <a:bodyPr>
            <a:noAutofit/>
          </a:bodyPr>
          <a:lstStyle/>
          <a:p>
            <a:r>
              <a:rPr lang="es-ES" sz="2800" b="1" dirty="0" smtClean="0">
                <a:solidFill>
                  <a:schemeClr val="tx1"/>
                </a:solidFill>
                <a:latin typeface="Arial" pitchFamily="34" charset="0"/>
                <a:cs typeface="Arial" pitchFamily="34" charset="0"/>
              </a:rPr>
              <a:t>DISPOSICION DE EXCRETAS</a:t>
            </a:r>
          </a:p>
          <a:p>
            <a:pPr algn="just">
              <a:lnSpc>
                <a:spcPct val="170000"/>
              </a:lnSpc>
            </a:pPr>
            <a:endParaRPr lang="es-ES" sz="2400" b="1" dirty="0" smtClean="0">
              <a:solidFill>
                <a:schemeClr val="tx1"/>
              </a:solidFill>
              <a:latin typeface="Arial" pitchFamily="34" charset="0"/>
              <a:cs typeface="Arial" pitchFamily="34" charset="0"/>
            </a:endParaRPr>
          </a:p>
          <a:p>
            <a:pPr algn="just">
              <a:lnSpc>
                <a:spcPct val="170000"/>
              </a:lnSpc>
            </a:pPr>
            <a:r>
              <a:rPr lang="es-ES" sz="2800" b="1" dirty="0" smtClean="0">
                <a:solidFill>
                  <a:schemeClr val="tx1"/>
                </a:solidFill>
                <a:latin typeface="Arial" pitchFamily="34" charset="0"/>
                <a:cs typeface="Arial" pitchFamily="34" charset="0"/>
              </a:rPr>
              <a:t>EL HOYO INDIVIDUAL </a:t>
            </a:r>
          </a:p>
          <a:p>
            <a:pPr algn="just">
              <a:lnSpc>
                <a:spcPct val="170000"/>
              </a:lnSpc>
            </a:pPr>
            <a:r>
              <a:rPr lang="es-ES" sz="2400" dirty="0" smtClean="0">
                <a:solidFill>
                  <a:schemeClr val="tx1"/>
                </a:solidFill>
                <a:latin typeface="Arial" pitchFamily="34" charset="0"/>
                <a:cs typeface="Arial" pitchFamily="34" charset="0"/>
              </a:rPr>
              <a:t>Se utiliza en los descansos de la marcha o cuando los militares cumplen misiones solos o en pequeños grupos</a:t>
            </a:r>
          </a:p>
          <a:p>
            <a:pPr algn="just">
              <a:lnSpc>
                <a:spcPct val="170000"/>
              </a:lnSpc>
            </a:pPr>
            <a:r>
              <a:rPr lang="es-ES" sz="2400" dirty="0" smtClean="0">
                <a:solidFill>
                  <a:schemeClr val="tx1"/>
                </a:solidFill>
                <a:latin typeface="Arial" pitchFamily="34" charset="0"/>
                <a:cs typeface="Arial" pitchFamily="34" charset="0"/>
              </a:rPr>
              <a:t>Lo cava la propia persona y se usa una sola vez, tapándola después con tierra</a:t>
            </a:r>
            <a:endParaRPr lang="es-ES" sz="2400" dirty="0">
              <a:solidFill>
                <a:schemeClr val="tx1"/>
              </a:solidFill>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14282" y="285728"/>
            <a:ext cx="5572164" cy="6357958"/>
          </a:xfrm>
        </p:spPr>
        <p:txBody>
          <a:bodyPr>
            <a:noAutofit/>
          </a:bodyPr>
          <a:lstStyle/>
          <a:p>
            <a:r>
              <a:rPr lang="es-ES" sz="2800" b="1" dirty="0" smtClean="0">
                <a:solidFill>
                  <a:schemeClr val="tx1"/>
                </a:solidFill>
                <a:latin typeface="Arial" pitchFamily="34" charset="0"/>
                <a:cs typeface="Arial" pitchFamily="34" charset="0"/>
              </a:rPr>
              <a:t>DISPOSICION DE EXCRETAS</a:t>
            </a:r>
          </a:p>
          <a:p>
            <a:pPr algn="just">
              <a:lnSpc>
                <a:spcPct val="170000"/>
              </a:lnSpc>
            </a:pPr>
            <a:r>
              <a:rPr lang="es-ES" sz="2400" b="1" dirty="0" smtClean="0">
                <a:solidFill>
                  <a:schemeClr val="tx1"/>
                </a:solidFill>
                <a:latin typeface="Arial" pitchFamily="34" charset="0"/>
                <a:cs typeface="Arial" pitchFamily="34" charset="0"/>
              </a:rPr>
              <a:t>LA LETRINA A HORCAJADAS </a:t>
            </a:r>
          </a:p>
          <a:p>
            <a:pPr algn="just"/>
            <a:r>
              <a:rPr lang="es-ES" sz="2400" dirty="0" smtClean="0">
                <a:solidFill>
                  <a:schemeClr val="tx1"/>
                </a:solidFill>
                <a:latin typeface="Arial" pitchFamily="34" charset="0"/>
                <a:cs typeface="Arial" pitchFamily="34" charset="0"/>
              </a:rPr>
              <a:t>Es una zanja de 0.3 m de ancho y 0.6 m de profundidad. Su largo será el necesario para ser utilizada por el 5-10% del personal (0.6 m de espacio por persona). La tierra se coloca al lado de la zanja con palas para que de manera individual cada persona cubra sus heces</a:t>
            </a:r>
          </a:p>
          <a:p>
            <a:pPr algn="just"/>
            <a:r>
              <a:rPr lang="es-ES" sz="2400" dirty="0" smtClean="0">
                <a:solidFill>
                  <a:schemeClr val="tx1"/>
                </a:solidFill>
                <a:latin typeface="Arial" pitchFamily="34" charset="0"/>
                <a:cs typeface="Arial" pitchFamily="34" charset="0"/>
              </a:rPr>
              <a:t>Al llegar a la mitad de la profundidad se rellena con tierra</a:t>
            </a:r>
          </a:p>
          <a:p>
            <a:pPr algn="just"/>
            <a:r>
              <a:rPr lang="es-ES" sz="2400" dirty="0" smtClean="0">
                <a:solidFill>
                  <a:schemeClr val="tx1"/>
                </a:solidFill>
                <a:latin typeface="Arial" pitchFamily="34" charset="0"/>
                <a:cs typeface="Arial" pitchFamily="34" charset="0"/>
              </a:rPr>
              <a:t>Se usa en campamentos donde el personal va a estar menos de una semana. Se ubica a sotavento y a 10 metros de la vivienda </a:t>
            </a:r>
          </a:p>
          <a:p>
            <a:pPr algn="just">
              <a:lnSpc>
                <a:spcPct val="170000"/>
              </a:lnSpc>
            </a:pPr>
            <a:endParaRPr lang="es-ES" sz="2400" dirty="0">
              <a:solidFill>
                <a:schemeClr val="accent2"/>
              </a:solidFill>
            </a:endParaRPr>
          </a:p>
        </p:txBody>
      </p:sp>
      <p:pic>
        <p:nvPicPr>
          <p:cNvPr id="4" name="Picture 8" descr="Imagen3"/>
          <p:cNvPicPr>
            <a:picLocks noChangeAspect="1" noChangeArrowheads="1"/>
          </p:cNvPicPr>
          <p:nvPr/>
        </p:nvPicPr>
        <p:blipFill>
          <a:blip r:embed="rId3"/>
          <a:srcRect/>
          <a:stretch>
            <a:fillRect/>
          </a:stretch>
        </p:blipFill>
        <p:spPr bwMode="auto">
          <a:xfrm>
            <a:off x="5970623" y="357166"/>
            <a:ext cx="3030533" cy="627221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285728"/>
            <a:ext cx="4500594" cy="6215106"/>
          </a:xfrm>
        </p:spPr>
        <p:txBody>
          <a:bodyPr>
            <a:noAutofit/>
          </a:bodyPr>
          <a:lstStyle/>
          <a:p>
            <a:pPr algn="just"/>
            <a:r>
              <a:rPr lang="es-ES" sz="2400" b="1" dirty="0" smtClean="0">
                <a:solidFill>
                  <a:schemeClr val="tx1"/>
                </a:solidFill>
                <a:latin typeface="Arial" pitchFamily="34" charset="0"/>
                <a:cs typeface="Arial" pitchFamily="34" charset="0"/>
              </a:rPr>
              <a:t>LAS LETRINAS SANITARIAS PUEDEN SER:</a:t>
            </a:r>
          </a:p>
          <a:p>
            <a:pPr algn="just"/>
            <a:endParaRPr lang="es-ES" sz="1200" b="1" dirty="0" smtClean="0">
              <a:solidFill>
                <a:schemeClr val="tx1"/>
              </a:solidFill>
              <a:latin typeface="Arial" pitchFamily="34" charset="0"/>
              <a:cs typeface="Arial" pitchFamily="34" charset="0"/>
            </a:endParaRPr>
          </a:p>
          <a:p>
            <a:pPr algn="just">
              <a:buFontTx/>
              <a:buAutoNum type="arabicPeriod"/>
            </a:pPr>
            <a:r>
              <a:rPr lang="es-ES" sz="2400" dirty="0" smtClean="0">
                <a:solidFill>
                  <a:schemeClr val="tx1"/>
                </a:solidFill>
                <a:latin typeface="Arial" pitchFamily="34" charset="0"/>
                <a:cs typeface="Arial" pitchFamily="34" charset="0"/>
              </a:rPr>
              <a:t>  </a:t>
            </a:r>
            <a:r>
              <a:rPr lang="es-ES" sz="2400" b="1" dirty="0" smtClean="0">
                <a:solidFill>
                  <a:schemeClr val="tx1"/>
                </a:solidFill>
                <a:latin typeface="Arial" pitchFamily="34" charset="0"/>
                <a:cs typeface="Arial" pitchFamily="34" charset="0"/>
              </a:rPr>
              <a:t>Letrinas sanitarias de fosa profunda permeable </a:t>
            </a:r>
            <a:r>
              <a:rPr lang="es-ES" sz="2400" dirty="0" smtClean="0">
                <a:solidFill>
                  <a:schemeClr val="tx1"/>
                </a:solidFill>
                <a:latin typeface="Arial" pitchFamily="34" charset="0"/>
                <a:cs typeface="Arial" pitchFamily="34" charset="0"/>
              </a:rPr>
              <a:t>(para duración de más de una semana)</a:t>
            </a:r>
          </a:p>
          <a:p>
            <a:pPr algn="just"/>
            <a:endParaRPr lang="es-ES" sz="1200" dirty="0" smtClean="0">
              <a:solidFill>
                <a:schemeClr val="tx1"/>
              </a:solidFill>
              <a:latin typeface="Arial" pitchFamily="34" charset="0"/>
              <a:cs typeface="Arial" pitchFamily="34" charset="0"/>
            </a:endParaRPr>
          </a:p>
          <a:p>
            <a:pPr algn="just"/>
            <a:r>
              <a:rPr lang="es-ES" sz="2400" b="1" dirty="0" smtClean="0">
                <a:solidFill>
                  <a:schemeClr val="tx1"/>
                </a:solidFill>
                <a:latin typeface="Arial" pitchFamily="34" charset="0"/>
                <a:cs typeface="Arial" pitchFamily="34" charset="0"/>
              </a:rPr>
              <a:t>2. Letrinas sanitarias de fosa profunda impermeable</a:t>
            </a:r>
            <a:r>
              <a:rPr lang="es-ES" sz="2400" dirty="0" smtClean="0">
                <a:solidFill>
                  <a:schemeClr val="tx1"/>
                </a:solidFill>
                <a:latin typeface="Arial" pitchFamily="34" charset="0"/>
                <a:cs typeface="Arial" pitchFamily="34" charset="0"/>
              </a:rPr>
              <a:t> (similar a la anterior pero impermeables) </a:t>
            </a:r>
          </a:p>
          <a:p>
            <a:pPr algn="just"/>
            <a:endParaRPr lang="es-ES" sz="1200" dirty="0" smtClean="0">
              <a:solidFill>
                <a:schemeClr val="tx1"/>
              </a:solidFill>
              <a:latin typeface="Arial" pitchFamily="34" charset="0"/>
              <a:cs typeface="Arial" pitchFamily="34" charset="0"/>
            </a:endParaRPr>
          </a:p>
          <a:p>
            <a:pPr algn="just"/>
            <a:r>
              <a:rPr lang="es-ES" sz="2400" b="1" dirty="0" smtClean="0">
                <a:solidFill>
                  <a:schemeClr val="tx1"/>
                </a:solidFill>
                <a:latin typeface="Arial" pitchFamily="34" charset="0"/>
                <a:cs typeface="Arial" pitchFamily="34" charset="0"/>
              </a:rPr>
              <a:t>3. Letrina elevada</a:t>
            </a:r>
            <a:r>
              <a:rPr lang="es-ES" sz="2400" dirty="0" smtClean="0">
                <a:solidFill>
                  <a:schemeClr val="tx1"/>
                </a:solidFill>
                <a:latin typeface="Arial" pitchFamily="34" charset="0"/>
                <a:cs typeface="Arial" pitchFamily="34" charset="0"/>
              </a:rPr>
              <a:t> Se usa en terrenos duros o rocosos, o cuando el manto freático es muy superficial. </a:t>
            </a:r>
          </a:p>
        </p:txBody>
      </p:sp>
      <p:pic>
        <p:nvPicPr>
          <p:cNvPr id="4" name="Picture 12" descr="Imagen4"/>
          <p:cNvPicPr>
            <a:picLocks noChangeAspect="1" noChangeArrowheads="1"/>
          </p:cNvPicPr>
          <p:nvPr/>
        </p:nvPicPr>
        <p:blipFill>
          <a:blip r:embed="rId3"/>
          <a:srcRect/>
          <a:stretch>
            <a:fillRect/>
          </a:stretch>
        </p:blipFill>
        <p:spPr bwMode="auto">
          <a:xfrm>
            <a:off x="5162571" y="357190"/>
            <a:ext cx="3838585" cy="621508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285728"/>
            <a:ext cx="8572528" cy="5929354"/>
          </a:xfrm>
        </p:spPr>
        <p:txBody>
          <a:bodyPr>
            <a:noAutofit/>
          </a:bodyPr>
          <a:lstStyle/>
          <a:p>
            <a:pPr algn="just"/>
            <a:r>
              <a:rPr lang="es-ES" sz="2800" b="1" dirty="0" smtClean="0">
                <a:solidFill>
                  <a:schemeClr val="tx1"/>
                </a:solidFill>
                <a:latin typeface="Arial" pitchFamily="34" charset="0"/>
                <a:cs typeface="Arial" pitchFamily="34" charset="0"/>
              </a:rPr>
              <a:t>LAS LETRINAS SANITARIAS PUEDEN SER:</a:t>
            </a:r>
          </a:p>
          <a:p>
            <a:pPr algn="just"/>
            <a:endParaRPr lang="es-ES" sz="1200" b="1" dirty="0" smtClean="0">
              <a:solidFill>
                <a:schemeClr val="tx1"/>
              </a:solidFill>
              <a:latin typeface="Arial" pitchFamily="34" charset="0"/>
              <a:cs typeface="Arial" pitchFamily="34" charset="0"/>
            </a:endParaRPr>
          </a:p>
          <a:p>
            <a:pPr algn="just">
              <a:buFontTx/>
              <a:buAutoNum type="arabicPeriod"/>
            </a:pPr>
            <a:r>
              <a:rPr lang="es-ES" sz="2400" dirty="0" smtClean="0">
                <a:solidFill>
                  <a:schemeClr val="tx1"/>
                </a:solidFill>
                <a:latin typeface="Arial" pitchFamily="34" charset="0"/>
                <a:cs typeface="Arial" pitchFamily="34" charset="0"/>
              </a:rPr>
              <a:t>  </a:t>
            </a:r>
            <a:r>
              <a:rPr lang="es-ES" sz="2400" b="1" dirty="0" smtClean="0">
                <a:solidFill>
                  <a:schemeClr val="tx1"/>
                </a:solidFill>
                <a:latin typeface="Arial" pitchFamily="34" charset="0"/>
                <a:cs typeface="Arial" pitchFamily="34" charset="0"/>
              </a:rPr>
              <a:t>Letrinas sanitarias de fosa profunda permeable </a:t>
            </a:r>
            <a:endParaRPr lang="es-ES" sz="2400" dirty="0" smtClean="0">
              <a:solidFill>
                <a:schemeClr val="tx1"/>
              </a:solidFill>
              <a:latin typeface="Arial" pitchFamily="34" charset="0"/>
              <a:cs typeface="Arial" pitchFamily="34" charset="0"/>
            </a:endParaRPr>
          </a:p>
          <a:p>
            <a:pPr algn="just"/>
            <a:r>
              <a:rPr lang="es-ES" sz="2400" dirty="0" smtClean="0">
                <a:solidFill>
                  <a:schemeClr val="tx1"/>
                </a:solidFill>
                <a:latin typeface="Arial" pitchFamily="34" charset="0"/>
                <a:cs typeface="Arial" pitchFamily="34" charset="0"/>
              </a:rPr>
              <a:t>Se cava fosa de 1m</a:t>
            </a:r>
            <a:r>
              <a:rPr lang="es-ES" sz="2400" baseline="30000" dirty="0" smtClean="0">
                <a:solidFill>
                  <a:schemeClr val="tx1"/>
                </a:solidFill>
                <a:latin typeface="Arial" pitchFamily="34" charset="0"/>
                <a:cs typeface="Arial" pitchFamily="34" charset="0"/>
              </a:rPr>
              <a:t>2</a:t>
            </a:r>
            <a:r>
              <a:rPr lang="es-ES" sz="2400" dirty="0" smtClean="0">
                <a:solidFill>
                  <a:schemeClr val="tx1"/>
                </a:solidFill>
                <a:latin typeface="Arial" pitchFamily="34" charset="0"/>
                <a:cs typeface="Arial" pitchFamily="34" charset="0"/>
              </a:rPr>
              <a:t>  y 2.5 m de profundidad sobre las cuales se colocan aditamentos de madera, metal o concreto (tiene la desventaja de que puede contaminar el manto freático)</a:t>
            </a:r>
          </a:p>
          <a:p>
            <a:pPr algn="just"/>
            <a:endParaRPr lang="es-ES" sz="1200" dirty="0" smtClean="0">
              <a:solidFill>
                <a:schemeClr val="tx1"/>
              </a:solidFill>
              <a:latin typeface="Arial" pitchFamily="34" charset="0"/>
              <a:cs typeface="Arial" pitchFamily="34" charset="0"/>
            </a:endParaRPr>
          </a:p>
          <a:p>
            <a:pPr algn="just"/>
            <a:r>
              <a:rPr lang="es-ES" sz="2400" b="1" dirty="0" smtClean="0">
                <a:solidFill>
                  <a:schemeClr val="tx1"/>
                </a:solidFill>
                <a:latin typeface="Arial" pitchFamily="34" charset="0"/>
                <a:cs typeface="Arial" pitchFamily="34" charset="0"/>
              </a:rPr>
              <a:t>2. Letrinas sanitarias de fosa profunda impermeable</a:t>
            </a:r>
            <a:r>
              <a:rPr lang="es-ES" sz="2400" dirty="0" smtClean="0">
                <a:solidFill>
                  <a:schemeClr val="tx1"/>
                </a:solidFill>
                <a:latin typeface="Arial" pitchFamily="34" charset="0"/>
                <a:cs typeface="Arial" pitchFamily="34" charset="0"/>
              </a:rPr>
              <a:t> </a:t>
            </a:r>
          </a:p>
          <a:p>
            <a:pPr algn="just"/>
            <a:r>
              <a:rPr lang="es-ES" sz="2400" dirty="0" smtClean="0">
                <a:solidFill>
                  <a:schemeClr val="tx1"/>
                </a:solidFill>
                <a:latin typeface="Arial" pitchFamily="34" charset="0"/>
                <a:cs typeface="Arial" pitchFamily="34" charset="0"/>
              </a:rPr>
              <a:t>Se usa en suelos donde el manto está muy superficial</a:t>
            </a:r>
          </a:p>
          <a:p>
            <a:pPr algn="just"/>
            <a:endParaRPr lang="es-ES" sz="1200" dirty="0" smtClean="0">
              <a:solidFill>
                <a:schemeClr val="tx1"/>
              </a:solidFill>
              <a:latin typeface="Arial" pitchFamily="34" charset="0"/>
              <a:cs typeface="Arial" pitchFamily="34" charset="0"/>
            </a:endParaRPr>
          </a:p>
          <a:p>
            <a:pPr algn="just"/>
            <a:r>
              <a:rPr lang="es-ES" sz="2400" b="1" dirty="0" smtClean="0">
                <a:solidFill>
                  <a:schemeClr val="tx1"/>
                </a:solidFill>
                <a:latin typeface="Arial" pitchFamily="34" charset="0"/>
                <a:cs typeface="Arial" pitchFamily="34" charset="0"/>
              </a:rPr>
              <a:t>3. Letrina elevada</a:t>
            </a:r>
            <a:endParaRPr lang="es-ES" sz="2400" dirty="0" smtClean="0">
              <a:solidFill>
                <a:schemeClr val="tx1"/>
              </a:solidFill>
              <a:latin typeface="Arial" pitchFamily="34" charset="0"/>
              <a:cs typeface="Arial" pitchFamily="34" charset="0"/>
            </a:endParaRPr>
          </a:p>
          <a:p>
            <a:pPr algn="just"/>
            <a:r>
              <a:rPr lang="es-ES" sz="2400" dirty="0" smtClean="0">
                <a:solidFill>
                  <a:schemeClr val="tx1"/>
                </a:solidFill>
                <a:latin typeface="Arial" pitchFamily="34" charset="0"/>
                <a:cs typeface="Arial" pitchFamily="34" charset="0"/>
              </a:rPr>
              <a:t>Se excava a poca profundidad (0.5 m) colocando sobre ella un brocal de igual altura</a:t>
            </a:r>
            <a:endParaRPr lang="es-ES" sz="2400" dirty="0">
              <a:solidFill>
                <a:schemeClr val="tx1"/>
              </a:solidFill>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85720" y="214290"/>
            <a:ext cx="8786842" cy="6572272"/>
          </a:xfrm>
        </p:spPr>
        <p:txBody>
          <a:bodyPr>
            <a:noAutofit/>
          </a:bodyPr>
          <a:lstStyle/>
          <a:p>
            <a:r>
              <a:rPr lang="es-ES" sz="2800" b="1" u="sng" dirty="0" smtClean="0">
                <a:solidFill>
                  <a:schemeClr val="tx1"/>
                </a:solidFill>
                <a:latin typeface="Arial" pitchFamily="34" charset="0"/>
                <a:cs typeface="Arial" pitchFamily="34" charset="0"/>
              </a:rPr>
              <a:t>PRECAUCIONES EN LA CONSTRUCCION DE LETRINAS</a:t>
            </a:r>
            <a:endParaRPr lang="es-ES" sz="2800" dirty="0" smtClean="0">
              <a:solidFill>
                <a:schemeClr val="tx1"/>
              </a:solidFill>
              <a:latin typeface="Arial" pitchFamily="34" charset="0"/>
              <a:cs typeface="Arial" pitchFamily="34" charset="0"/>
            </a:endParaRPr>
          </a:p>
          <a:p>
            <a:pPr algn="just"/>
            <a:endParaRPr lang="es-ES" sz="1200" dirty="0" smtClean="0">
              <a:solidFill>
                <a:schemeClr val="tx1"/>
              </a:solidFill>
              <a:latin typeface="Arial" pitchFamily="34" charset="0"/>
              <a:cs typeface="Arial" pitchFamily="34" charset="0"/>
            </a:endParaRPr>
          </a:p>
          <a:p>
            <a:pPr algn="just">
              <a:spcBef>
                <a:spcPts val="0"/>
              </a:spcBef>
              <a:buFont typeface="Arial" pitchFamily="34" charset="0"/>
              <a:buChar char="•"/>
            </a:pPr>
            <a:r>
              <a:rPr lang="es-ES" sz="2400" dirty="0" smtClean="0">
                <a:solidFill>
                  <a:schemeClr val="tx1"/>
                </a:solidFill>
                <a:latin typeface="Arial" pitchFamily="34" charset="0"/>
                <a:cs typeface="Arial" pitchFamily="34" charset="0"/>
              </a:rPr>
              <a:t> No contaminar la capa superior del suelo, las aguas superficiales o subterráneas</a:t>
            </a:r>
          </a:p>
          <a:p>
            <a:pPr algn="just">
              <a:spcBef>
                <a:spcPts val="0"/>
              </a:spcBef>
              <a:buFont typeface="Arial" pitchFamily="34" charset="0"/>
              <a:buChar char="•"/>
            </a:pPr>
            <a:r>
              <a:rPr lang="es-ES" sz="2400" dirty="0" smtClean="0">
                <a:solidFill>
                  <a:schemeClr val="tx1"/>
                </a:solidFill>
                <a:latin typeface="Arial" pitchFamily="34" charset="0"/>
                <a:cs typeface="Arial" pitchFamily="34" charset="0"/>
              </a:rPr>
              <a:t> Deben cubrirse (protección sobre moscas y roedores)</a:t>
            </a:r>
          </a:p>
          <a:p>
            <a:pPr algn="just">
              <a:spcBef>
                <a:spcPts val="0"/>
              </a:spcBef>
              <a:buFont typeface="Arial" pitchFamily="34" charset="0"/>
              <a:buChar char="•"/>
            </a:pPr>
            <a:r>
              <a:rPr lang="es-ES" sz="2400" dirty="0" smtClean="0">
                <a:solidFill>
                  <a:schemeClr val="tx1"/>
                </a:solidFill>
                <a:latin typeface="Arial" pitchFamily="34" charset="0"/>
                <a:cs typeface="Arial" pitchFamily="34" charset="0"/>
              </a:rPr>
              <a:t> No manipular las excretas</a:t>
            </a:r>
          </a:p>
          <a:p>
            <a:pPr algn="just">
              <a:spcBef>
                <a:spcPts val="0"/>
              </a:spcBef>
              <a:buFont typeface="Arial" pitchFamily="34" charset="0"/>
              <a:buChar char="•"/>
            </a:pPr>
            <a:r>
              <a:rPr lang="es-ES" sz="2400" dirty="0" smtClean="0">
                <a:solidFill>
                  <a:schemeClr val="tx1"/>
                </a:solidFill>
                <a:latin typeface="Arial" pitchFamily="34" charset="0"/>
                <a:cs typeface="Arial" pitchFamily="34" charset="0"/>
              </a:rPr>
              <a:t> Mantener las instalaciones exentas de malos olores o detalles repugnantes</a:t>
            </a:r>
          </a:p>
          <a:p>
            <a:pPr algn="just">
              <a:spcBef>
                <a:spcPts val="0"/>
              </a:spcBef>
              <a:buFont typeface="Arial" pitchFamily="34" charset="0"/>
              <a:buChar char="•"/>
            </a:pPr>
            <a:r>
              <a:rPr lang="es-ES" sz="2400" dirty="0" smtClean="0">
                <a:solidFill>
                  <a:schemeClr val="tx1"/>
                </a:solidFill>
                <a:latin typeface="Arial" pitchFamily="34" charset="0"/>
                <a:cs typeface="Arial" pitchFamily="34" charset="0"/>
              </a:rPr>
              <a:t> Poco costosas</a:t>
            </a:r>
          </a:p>
          <a:p>
            <a:pPr algn="just">
              <a:spcBef>
                <a:spcPts val="0"/>
              </a:spcBef>
              <a:buFont typeface="Arial" pitchFamily="34" charset="0"/>
              <a:buChar char="•"/>
            </a:pPr>
            <a:r>
              <a:rPr lang="es-ES" sz="2400" dirty="0" smtClean="0">
                <a:solidFill>
                  <a:schemeClr val="tx1"/>
                </a:solidFill>
                <a:latin typeface="Arial" pitchFamily="34" charset="0"/>
                <a:cs typeface="Arial" pitchFamily="34" charset="0"/>
              </a:rPr>
              <a:t> El fondo de la fosa no debe quedar a menos de 1.5 m del manto freático</a:t>
            </a:r>
          </a:p>
          <a:p>
            <a:pPr algn="just">
              <a:spcBef>
                <a:spcPts val="0"/>
              </a:spcBef>
              <a:buFont typeface="Arial" pitchFamily="34" charset="0"/>
              <a:buChar char="•"/>
            </a:pPr>
            <a:r>
              <a:rPr lang="es-ES" sz="2400" dirty="0" smtClean="0">
                <a:solidFill>
                  <a:schemeClr val="tx1"/>
                </a:solidFill>
                <a:latin typeface="Arial" pitchFamily="34" charset="0"/>
                <a:cs typeface="Arial" pitchFamily="34" charset="0"/>
              </a:rPr>
              <a:t> Impedir que el agua de lluvia penetre o la inunde</a:t>
            </a:r>
          </a:p>
          <a:p>
            <a:pPr algn="just">
              <a:spcBef>
                <a:spcPts val="0"/>
              </a:spcBef>
              <a:buFont typeface="Arial" pitchFamily="34" charset="0"/>
              <a:buChar char="•"/>
            </a:pPr>
            <a:r>
              <a:rPr lang="es-ES" sz="2400" dirty="0" smtClean="0">
                <a:solidFill>
                  <a:schemeClr val="tx1"/>
                </a:solidFill>
                <a:latin typeface="Arial" pitchFamily="34" charset="0"/>
                <a:cs typeface="Arial" pitchFamily="34" charset="0"/>
              </a:rPr>
              <a:t> Quedar ubicadas a 100 m de la cocina-comedor como mínimo, aguas abajo, a 20 m de las fuentes de abasto de agua y a 10 m de los dormitorios</a:t>
            </a:r>
          </a:p>
          <a:p>
            <a:pPr algn="just">
              <a:spcBef>
                <a:spcPts val="0"/>
              </a:spcBef>
              <a:buFont typeface="Arial" pitchFamily="34" charset="0"/>
              <a:buChar char="•"/>
            </a:pPr>
            <a:r>
              <a:rPr lang="es-ES" sz="2400" dirty="0" smtClean="0">
                <a:solidFill>
                  <a:schemeClr val="tx1"/>
                </a:solidFill>
                <a:latin typeface="Arial" pitchFamily="34" charset="0"/>
                <a:cs typeface="Arial" pitchFamily="34" charset="0"/>
              </a:rPr>
              <a:t> A sotavento</a:t>
            </a:r>
          </a:p>
          <a:p>
            <a:pPr algn="just">
              <a:spcBef>
                <a:spcPts val="0"/>
              </a:spcBef>
              <a:buFont typeface="Arial" pitchFamily="34" charset="0"/>
              <a:buChar char="•"/>
            </a:pPr>
            <a:r>
              <a:rPr lang="es-ES" sz="2400" dirty="0" smtClean="0">
                <a:solidFill>
                  <a:schemeClr val="tx1"/>
                </a:solidFill>
                <a:latin typeface="Arial" pitchFamily="34" charset="0"/>
                <a:cs typeface="Arial" pitchFamily="34" charset="0"/>
              </a:rPr>
              <a:t> Se debe construir una letrina por cada 12-16 personas</a:t>
            </a:r>
          </a:p>
          <a:p>
            <a:pPr algn="just">
              <a:spcBef>
                <a:spcPts val="0"/>
              </a:spcBef>
            </a:pPr>
            <a:endParaRPr lang="es-ES" sz="2400" dirty="0">
              <a:solidFill>
                <a:schemeClr val="tx1"/>
              </a:solidFill>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285728"/>
            <a:ext cx="8429684" cy="5572164"/>
          </a:xfrm>
        </p:spPr>
        <p:txBody>
          <a:bodyPr>
            <a:noAutofit/>
          </a:bodyPr>
          <a:lstStyle/>
          <a:p>
            <a:pPr algn="just"/>
            <a:r>
              <a:rPr lang="es-ES" sz="2800" b="1" dirty="0" smtClean="0">
                <a:solidFill>
                  <a:schemeClr val="tx1"/>
                </a:solidFill>
                <a:latin typeface="Arial" pitchFamily="34" charset="0"/>
                <a:cs typeface="Arial" pitchFamily="34" charset="0"/>
              </a:rPr>
              <a:t>URINARIOS DE FOSA DE ABSORCIÓN</a:t>
            </a:r>
            <a:endParaRPr lang="es-ES" sz="2800" dirty="0" smtClean="0">
              <a:solidFill>
                <a:schemeClr val="tx1"/>
              </a:solidFill>
              <a:latin typeface="Arial" pitchFamily="34" charset="0"/>
              <a:cs typeface="Arial" pitchFamily="34" charset="0"/>
            </a:endParaRPr>
          </a:p>
          <a:p>
            <a:pPr algn="just"/>
            <a:endParaRPr lang="es-ES" sz="2400" dirty="0" smtClean="0">
              <a:solidFill>
                <a:schemeClr val="tx1"/>
              </a:solidFill>
              <a:latin typeface="Arial" pitchFamily="34" charset="0"/>
              <a:cs typeface="Arial" pitchFamily="34" charset="0"/>
            </a:endParaRPr>
          </a:p>
          <a:p>
            <a:pPr algn="just">
              <a:spcBef>
                <a:spcPts val="0"/>
              </a:spcBef>
            </a:pPr>
            <a:r>
              <a:rPr lang="es-ES" sz="2400" dirty="0" smtClean="0">
                <a:solidFill>
                  <a:schemeClr val="tx1"/>
                </a:solidFill>
                <a:latin typeface="Arial" pitchFamily="34" charset="0"/>
                <a:cs typeface="Arial" pitchFamily="34" charset="0"/>
              </a:rPr>
              <a:t>Tener en cuenta:</a:t>
            </a:r>
          </a:p>
          <a:p>
            <a:pPr algn="just">
              <a:spcBef>
                <a:spcPts val="0"/>
              </a:spcBef>
            </a:pPr>
            <a:endParaRPr lang="es-ES" sz="2400" b="1" u="sng" dirty="0" smtClean="0">
              <a:solidFill>
                <a:schemeClr val="tx1"/>
              </a:solidFill>
              <a:latin typeface="Arial" pitchFamily="34" charset="0"/>
              <a:cs typeface="Arial" pitchFamily="34" charset="0"/>
            </a:endParaRPr>
          </a:p>
          <a:p>
            <a:pPr algn="just">
              <a:spcBef>
                <a:spcPts val="0"/>
              </a:spcBef>
            </a:pPr>
            <a:r>
              <a:rPr lang="es-ES" sz="2400" b="1" u="sng" dirty="0" smtClean="0">
                <a:solidFill>
                  <a:schemeClr val="tx1"/>
                </a:solidFill>
                <a:latin typeface="Arial" pitchFamily="34" charset="0"/>
                <a:cs typeface="Arial" pitchFamily="34" charset="0"/>
              </a:rPr>
              <a:t>Fosa</a:t>
            </a:r>
            <a:r>
              <a:rPr lang="es-ES" sz="2400" dirty="0" smtClean="0">
                <a:solidFill>
                  <a:schemeClr val="tx1"/>
                </a:solidFill>
                <a:latin typeface="Arial" pitchFamily="34" charset="0"/>
                <a:cs typeface="Arial" pitchFamily="34" charset="0"/>
              </a:rPr>
              <a:t> de 1.2 m</a:t>
            </a:r>
            <a:r>
              <a:rPr lang="es-ES" sz="2400" baseline="30000" dirty="0" smtClean="0">
                <a:solidFill>
                  <a:schemeClr val="tx1"/>
                </a:solidFill>
                <a:latin typeface="Arial" pitchFamily="34" charset="0"/>
                <a:cs typeface="Arial" pitchFamily="34" charset="0"/>
              </a:rPr>
              <a:t>2</a:t>
            </a:r>
            <a:r>
              <a:rPr lang="es-ES" sz="2400" dirty="0" smtClean="0">
                <a:solidFill>
                  <a:schemeClr val="tx1"/>
                </a:solidFill>
                <a:latin typeface="Arial" pitchFamily="34" charset="0"/>
                <a:cs typeface="Arial" pitchFamily="34" charset="0"/>
              </a:rPr>
              <a:t> por 1.2 m de profundidad</a:t>
            </a:r>
          </a:p>
          <a:p>
            <a:pPr algn="just">
              <a:spcBef>
                <a:spcPts val="0"/>
              </a:spcBef>
            </a:pPr>
            <a:endParaRPr lang="es-ES" sz="2400" dirty="0" smtClean="0">
              <a:solidFill>
                <a:schemeClr val="tx1"/>
              </a:solidFill>
              <a:latin typeface="Arial" pitchFamily="34" charset="0"/>
              <a:cs typeface="Arial" pitchFamily="34" charset="0"/>
            </a:endParaRPr>
          </a:p>
          <a:p>
            <a:pPr algn="just">
              <a:spcBef>
                <a:spcPts val="0"/>
              </a:spcBef>
            </a:pPr>
            <a:r>
              <a:rPr lang="es-ES" sz="2400" b="1" u="sng" dirty="0" smtClean="0">
                <a:solidFill>
                  <a:schemeClr val="tx1"/>
                </a:solidFill>
                <a:latin typeface="Arial" pitchFamily="34" charset="0"/>
                <a:cs typeface="Arial" pitchFamily="34" charset="0"/>
              </a:rPr>
              <a:t>Contenido de la fosa</a:t>
            </a:r>
            <a:r>
              <a:rPr lang="es-ES" sz="2400" dirty="0" smtClean="0">
                <a:solidFill>
                  <a:schemeClr val="tx1"/>
                </a:solidFill>
                <a:latin typeface="Arial" pitchFamily="34" charset="0"/>
                <a:cs typeface="Arial" pitchFamily="34" charset="0"/>
              </a:rPr>
              <a:t>: latas machacadas, piedras </a:t>
            </a:r>
          </a:p>
          <a:p>
            <a:pPr algn="just">
              <a:spcBef>
                <a:spcPts val="0"/>
              </a:spcBef>
            </a:pPr>
            <a:endParaRPr lang="es-ES" sz="2400" u="sng" dirty="0" smtClean="0">
              <a:solidFill>
                <a:schemeClr val="tx1"/>
              </a:solidFill>
              <a:latin typeface="Arial" pitchFamily="34" charset="0"/>
              <a:cs typeface="Arial" pitchFamily="34" charset="0"/>
            </a:endParaRPr>
          </a:p>
          <a:p>
            <a:pPr algn="just">
              <a:spcBef>
                <a:spcPts val="0"/>
              </a:spcBef>
            </a:pPr>
            <a:r>
              <a:rPr lang="es-ES" sz="2400" b="1" u="sng" dirty="0" smtClean="0">
                <a:solidFill>
                  <a:schemeClr val="tx1"/>
                </a:solidFill>
                <a:latin typeface="Arial" pitchFamily="34" charset="0"/>
                <a:cs typeface="Arial" pitchFamily="34" charset="0"/>
              </a:rPr>
              <a:t>Manera de construir la fosa</a:t>
            </a:r>
            <a:r>
              <a:rPr lang="es-ES" sz="2400" dirty="0" smtClean="0">
                <a:solidFill>
                  <a:schemeClr val="tx1"/>
                </a:solidFill>
                <a:latin typeface="Arial" pitchFamily="34" charset="0"/>
                <a:cs typeface="Arial" pitchFamily="34" charset="0"/>
              </a:rPr>
              <a:t>: En cada esquina se coloca un tubo de 2.5 cm de diámetro, introduciéndolo hasta unos 20 cm en las piedras, en el otro extremo del tubo se coloca un embudo de zinc con paja o hierba en su interior (la cual debe cambiarse diariamente). La altura del embudo debe ser de 0.65 m del suelo</a:t>
            </a:r>
            <a:endParaRPr lang="es-ES" sz="2400" dirty="0">
              <a:solidFill>
                <a:schemeClr val="tx1"/>
              </a:solidFill>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285728"/>
            <a:ext cx="8429684" cy="5572164"/>
          </a:xfrm>
        </p:spPr>
        <p:txBody>
          <a:bodyPr>
            <a:noAutofit/>
          </a:bodyPr>
          <a:lstStyle/>
          <a:p>
            <a:pPr>
              <a:spcBef>
                <a:spcPts val="0"/>
              </a:spcBef>
            </a:pPr>
            <a:r>
              <a:rPr lang="es-ES" sz="2800" b="1" u="sng" dirty="0" smtClean="0">
                <a:solidFill>
                  <a:schemeClr val="tx1"/>
                </a:solidFill>
                <a:latin typeface="Arial" pitchFamily="34" charset="0"/>
                <a:cs typeface="Arial" pitchFamily="34" charset="0"/>
              </a:rPr>
              <a:t>DISPOSICION DE DESPERDICIOS Y RESTOS DE ALIMENTOS</a:t>
            </a:r>
            <a:endParaRPr lang="es-ES" sz="2800" dirty="0" smtClean="0">
              <a:solidFill>
                <a:schemeClr val="tx1"/>
              </a:solidFill>
              <a:latin typeface="Arial" pitchFamily="34" charset="0"/>
              <a:cs typeface="Arial" pitchFamily="34" charset="0"/>
            </a:endParaRPr>
          </a:p>
          <a:p>
            <a:pPr algn="just">
              <a:lnSpc>
                <a:spcPct val="130000"/>
              </a:lnSpc>
              <a:spcBef>
                <a:spcPts val="0"/>
              </a:spcBef>
            </a:pPr>
            <a:r>
              <a:rPr lang="es-ES" sz="2800" dirty="0" smtClean="0">
                <a:solidFill>
                  <a:schemeClr val="tx1"/>
                </a:solidFill>
                <a:latin typeface="Arial" pitchFamily="34" charset="0"/>
                <a:cs typeface="Arial" pitchFamily="34" charset="0"/>
              </a:rPr>
              <a:t>- Mantenerse en latones con tapas y en una caseta cerrada y oscura donde no tengan acceso las moscas y los roedores </a:t>
            </a:r>
          </a:p>
          <a:p>
            <a:pPr algn="just">
              <a:lnSpc>
                <a:spcPct val="130000"/>
              </a:lnSpc>
              <a:spcBef>
                <a:spcPts val="0"/>
              </a:spcBef>
            </a:pPr>
            <a:r>
              <a:rPr lang="es-ES" sz="2800" dirty="0" smtClean="0">
                <a:solidFill>
                  <a:schemeClr val="tx1"/>
                </a:solidFill>
                <a:latin typeface="Arial" pitchFamily="34" charset="0"/>
                <a:cs typeface="Arial" pitchFamily="34" charset="0"/>
              </a:rPr>
              <a:t>- Se eliminarán diariamente hacia las granjas de cría de animales o hacia los vertederos municipales o se soterrarán</a:t>
            </a:r>
          </a:p>
          <a:p>
            <a:pPr algn="just">
              <a:lnSpc>
                <a:spcPct val="130000"/>
              </a:lnSpc>
              <a:spcBef>
                <a:spcPts val="0"/>
              </a:spcBef>
            </a:pPr>
            <a:r>
              <a:rPr lang="es-ES" sz="2800" dirty="0" smtClean="0">
                <a:solidFill>
                  <a:schemeClr val="tx1"/>
                </a:solidFill>
                <a:latin typeface="Arial" pitchFamily="34" charset="0"/>
                <a:cs typeface="Arial" pitchFamily="34" charset="0"/>
              </a:rPr>
              <a:t>- Mantener todo tipo de animales fuera de las instalaciones</a:t>
            </a:r>
            <a:endParaRPr lang="es-ES" sz="2800" dirty="0">
              <a:solidFill>
                <a:schemeClr val="tx1"/>
              </a:solidFill>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285728"/>
            <a:ext cx="8429684" cy="6143668"/>
          </a:xfrm>
        </p:spPr>
        <p:txBody>
          <a:bodyPr>
            <a:noAutofit/>
          </a:bodyPr>
          <a:lstStyle/>
          <a:p>
            <a:r>
              <a:rPr lang="es-ES" sz="2400" b="1" u="sng" dirty="0" smtClean="0">
                <a:solidFill>
                  <a:schemeClr val="tx1"/>
                </a:solidFill>
                <a:latin typeface="Arial" pitchFamily="34" charset="0"/>
                <a:cs typeface="Arial" pitchFamily="34" charset="0"/>
              </a:rPr>
              <a:t>INSTALACIONES PARA EL FREGADO DE LOS UTENSILIOS DE COCINA Y COMEDOR Y LA ELIMINACION DE LAS AGUAS RESIDUALES EN CAMPAÑA</a:t>
            </a:r>
            <a:endParaRPr lang="es-ES" sz="2400" dirty="0" smtClean="0">
              <a:solidFill>
                <a:schemeClr val="tx1"/>
              </a:solidFill>
              <a:latin typeface="Arial" pitchFamily="34" charset="0"/>
              <a:cs typeface="Arial" pitchFamily="34" charset="0"/>
            </a:endParaRPr>
          </a:p>
          <a:p>
            <a:pPr algn="just"/>
            <a:endParaRPr lang="es-ES" sz="2000" dirty="0" smtClean="0">
              <a:solidFill>
                <a:schemeClr val="tx1"/>
              </a:solidFill>
              <a:latin typeface="Arial" pitchFamily="34" charset="0"/>
              <a:cs typeface="Arial" pitchFamily="34" charset="0"/>
            </a:endParaRPr>
          </a:p>
          <a:p>
            <a:pPr algn="just"/>
            <a:r>
              <a:rPr lang="es-ES" sz="2800" dirty="0" smtClean="0">
                <a:solidFill>
                  <a:schemeClr val="tx1"/>
                </a:solidFill>
                <a:latin typeface="Arial" pitchFamily="34" charset="0"/>
                <a:cs typeface="Arial" pitchFamily="34" charset="0"/>
              </a:rPr>
              <a:t>Los utensilios de cocina se deben fregar con agua hirviente jabonosa y secarse al aire</a:t>
            </a:r>
          </a:p>
          <a:p>
            <a:pPr algn="just"/>
            <a:endParaRPr lang="es-ES" sz="1200" dirty="0" smtClean="0">
              <a:solidFill>
                <a:schemeClr val="tx1"/>
              </a:solidFill>
              <a:latin typeface="Arial" pitchFamily="34" charset="0"/>
              <a:cs typeface="Arial" pitchFamily="34" charset="0"/>
            </a:endParaRPr>
          </a:p>
          <a:p>
            <a:pPr algn="just"/>
            <a:r>
              <a:rPr lang="es-ES" sz="2800" dirty="0" smtClean="0">
                <a:solidFill>
                  <a:schemeClr val="tx1"/>
                </a:solidFill>
                <a:latin typeface="Arial" pitchFamily="34" charset="0"/>
                <a:cs typeface="Arial" pitchFamily="34" charset="0"/>
              </a:rPr>
              <a:t>Para la eliminación de las aguas residuales se cava cerca de la cocina una fosa de 1.2 m</a:t>
            </a:r>
            <a:r>
              <a:rPr lang="es-ES" sz="2800" baseline="30000" dirty="0" smtClean="0">
                <a:solidFill>
                  <a:schemeClr val="tx1"/>
                </a:solidFill>
                <a:latin typeface="Arial" pitchFamily="34" charset="0"/>
                <a:cs typeface="Arial" pitchFamily="34" charset="0"/>
              </a:rPr>
              <a:t>3</a:t>
            </a:r>
            <a:r>
              <a:rPr lang="es-ES" sz="2800" dirty="0" smtClean="0">
                <a:solidFill>
                  <a:schemeClr val="tx1"/>
                </a:solidFill>
                <a:latin typeface="Arial" pitchFamily="34" charset="0"/>
                <a:cs typeface="Arial" pitchFamily="34" charset="0"/>
              </a:rPr>
              <a:t> llenándola con latas machacadas y piedras, colocándose un cubo sin fondo relleno de hierba seca para retener la grasa (debe cambiarse diariamente)</a:t>
            </a:r>
            <a:endParaRPr lang="es-ES" sz="2800" dirty="0">
              <a:solidFill>
                <a:schemeClr val="tx1"/>
              </a:solidFill>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285728"/>
            <a:ext cx="4000528" cy="6143668"/>
          </a:xfrm>
        </p:spPr>
        <p:txBody>
          <a:bodyPr>
            <a:noAutofit/>
          </a:bodyPr>
          <a:lstStyle/>
          <a:p>
            <a:r>
              <a:rPr lang="es-ES" sz="2400" b="1" u="sng" dirty="0" smtClean="0">
                <a:solidFill>
                  <a:schemeClr val="tx1"/>
                </a:solidFill>
                <a:latin typeface="Arial" pitchFamily="34" charset="0"/>
                <a:cs typeface="Arial" pitchFamily="34" charset="0"/>
              </a:rPr>
              <a:t>INSTALACIONES PARA EL FREGADO DE LOS UTENSILIOS DE COCINA Y COMEDOR Y LA ELIMINACION DE LAS AGUAS RESIDUALES EN CAMPAÑA</a:t>
            </a:r>
            <a:endParaRPr lang="es-ES" sz="2400" dirty="0" smtClean="0">
              <a:solidFill>
                <a:schemeClr val="tx1"/>
              </a:solidFill>
              <a:latin typeface="Arial" pitchFamily="34" charset="0"/>
              <a:cs typeface="Arial" pitchFamily="34" charset="0"/>
            </a:endParaRPr>
          </a:p>
          <a:p>
            <a:pPr algn="just"/>
            <a:endParaRPr lang="es-ES" sz="1200" dirty="0" smtClean="0">
              <a:solidFill>
                <a:schemeClr val="tx1"/>
              </a:solidFill>
              <a:latin typeface="Arial" pitchFamily="34" charset="0"/>
              <a:cs typeface="Arial" pitchFamily="34" charset="0"/>
            </a:endParaRPr>
          </a:p>
          <a:p>
            <a:pPr algn="just"/>
            <a:r>
              <a:rPr lang="es-ES" sz="2800" dirty="0" smtClean="0">
                <a:solidFill>
                  <a:schemeClr val="tx1"/>
                </a:solidFill>
                <a:latin typeface="Arial" pitchFamily="34" charset="0"/>
                <a:cs typeface="Arial" pitchFamily="34" charset="0"/>
              </a:rPr>
              <a:t>Para el fregado de los utensilios se construye una instalación con los siguientes requisitos:</a:t>
            </a:r>
          </a:p>
          <a:p>
            <a:pPr algn="just"/>
            <a:endParaRPr lang="es-ES" sz="1200" dirty="0" smtClean="0">
              <a:solidFill>
                <a:schemeClr val="tx1"/>
              </a:solidFill>
              <a:latin typeface="Arial" pitchFamily="34" charset="0"/>
              <a:cs typeface="Arial" pitchFamily="34" charset="0"/>
            </a:endParaRPr>
          </a:p>
        </p:txBody>
      </p:sp>
      <p:pic>
        <p:nvPicPr>
          <p:cNvPr id="4" name="Picture 7" descr="Imagen5"/>
          <p:cNvPicPr>
            <a:picLocks noChangeAspect="1" noChangeArrowheads="1"/>
          </p:cNvPicPr>
          <p:nvPr/>
        </p:nvPicPr>
        <p:blipFill>
          <a:blip r:embed="rId3"/>
          <a:srcRect/>
          <a:stretch>
            <a:fillRect/>
          </a:stretch>
        </p:blipFill>
        <p:spPr bwMode="auto">
          <a:xfrm>
            <a:off x="5214942" y="404813"/>
            <a:ext cx="3786182" cy="5881707"/>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285728"/>
            <a:ext cx="8286808" cy="6000792"/>
          </a:xfrm>
        </p:spPr>
        <p:txBody>
          <a:bodyPr>
            <a:noAutofit/>
          </a:bodyPr>
          <a:lstStyle/>
          <a:p>
            <a:pPr algn="just"/>
            <a:r>
              <a:rPr lang="es-ES" sz="2400" dirty="0" smtClean="0">
                <a:solidFill>
                  <a:schemeClr val="tx1"/>
                </a:solidFill>
                <a:latin typeface="Arial" pitchFamily="34" charset="0"/>
                <a:cs typeface="Arial" pitchFamily="34" charset="0"/>
              </a:rPr>
              <a:t>1. Un depósito con su tapa colocado en un burro de madera o hierro para los residuos de alimentos</a:t>
            </a:r>
          </a:p>
          <a:p>
            <a:pPr algn="just"/>
            <a:endParaRPr lang="es-ES" sz="2400" dirty="0" smtClean="0">
              <a:solidFill>
                <a:schemeClr val="accent2"/>
              </a:solidFill>
              <a:latin typeface="Arial" pitchFamily="34" charset="0"/>
              <a:cs typeface="Arial" pitchFamily="34" charset="0"/>
            </a:endParaRPr>
          </a:p>
          <a:p>
            <a:pPr algn="just"/>
            <a:r>
              <a:rPr lang="es-ES" sz="2400" dirty="0" smtClean="0">
                <a:solidFill>
                  <a:schemeClr val="tx1"/>
                </a:solidFill>
                <a:latin typeface="Arial" pitchFamily="34" charset="0"/>
                <a:cs typeface="Arial" pitchFamily="34" charset="0"/>
              </a:rPr>
              <a:t>2. Una zanja de 0.6 m de ancho, 1.8 m de largo y 0.6 m de profundidad</a:t>
            </a:r>
          </a:p>
          <a:p>
            <a:pPr algn="just"/>
            <a:endParaRPr lang="es-ES" sz="2400" dirty="0" smtClean="0">
              <a:solidFill>
                <a:schemeClr val="tx1"/>
              </a:solidFill>
              <a:latin typeface="Arial" pitchFamily="34" charset="0"/>
              <a:cs typeface="Arial" pitchFamily="34" charset="0"/>
            </a:endParaRPr>
          </a:p>
          <a:p>
            <a:pPr algn="just"/>
            <a:r>
              <a:rPr lang="es-ES" sz="2400" dirty="0" smtClean="0">
                <a:solidFill>
                  <a:schemeClr val="tx1"/>
                </a:solidFill>
                <a:latin typeface="Arial" pitchFamily="34" charset="0"/>
                <a:cs typeface="Arial" pitchFamily="34" charset="0"/>
              </a:rPr>
              <a:t>3. Tres depósitos con agua hirviente a dos de los cuales se les agrega detergente o jabón colocados sobre dos vigas de hierro dispuestas sobre la zanja</a:t>
            </a:r>
          </a:p>
          <a:p>
            <a:pPr algn="just"/>
            <a:endParaRPr lang="es-ES" sz="2400" dirty="0" smtClean="0">
              <a:solidFill>
                <a:schemeClr val="tx1"/>
              </a:solidFill>
              <a:latin typeface="Arial" pitchFamily="34" charset="0"/>
              <a:cs typeface="Arial" pitchFamily="34" charset="0"/>
            </a:endParaRPr>
          </a:p>
          <a:p>
            <a:pPr algn="just">
              <a:spcBef>
                <a:spcPts val="0"/>
              </a:spcBef>
            </a:pPr>
            <a:r>
              <a:rPr lang="es-ES" sz="2400" dirty="0" smtClean="0">
                <a:solidFill>
                  <a:schemeClr val="tx1"/>
                </a:solidFill>
                <a:latin typeface="Arial" pitchFamily="34" charset="0"/>
                <a:cs typeface="Arial" pitchFamily="34" charset="0"/>
              </a:rPr>
              <a:t>4. Una fosa de 1.2 m</a:t>
            </a:r>
            <a:r>
              <a:rPr lang="es-ES" sz="2400" baseline="30000" dirty="0" smtClean="0">
                <a:solidFill>
                  <a:schemeClr val="tx1"/>
                </a:solidFill>
                <a:latin typeface="Arial" pitchFamily="34" charset="0"/>
                <a:cs typeface="Arial" pitchFamily="34" charset="0"/>
              </a:rPr>
              <a:t>3</a:t>
            </a:r>
            <a:r>
              <a:rPr lang="es-ES" sz="2400" dirty="0" smtClean="0">
                <a:solidFill>
                  <a:schemeClr val="tx1"/>
                </a:solidFill>
                <a:latin typeface="Arial" pitchFamily="34" charset="0"/>
                <a:cs typeface="Arial" pitchFamily="34" charset="0"/>
              </a:rPr>
              <a:t> donde se introduce un tanque sin fondo rellenado con piedras y latas machacadas</a:t>
            </a:r>
          </a:p>
          <a:p>
            <a:pPr algn="just">
              <a:spcBef>
                <a:spcPts val="0"/>
              </a:spcBef>
            </a:pPr>
            <a:endParaRPr lang="es-ES" sz="2400" dirty="0" smtClean="0">
              <a:solidFill>
                <a:schemeClr val="tx1"/>
              </a:solidFill>
              <a:latin typeface="Arial" pitchFamily="34" charset="0"/>
              <a:cs typeface="Arial" pitchFamily="34" charset="0"/>
            </a:endParaRPr>
          </a:p>
          <a:p>
            <a:pPr algn="just">
              <a:spcBef>
                <a:spcPts val="0"/>
              </a:spcBef>
            </a:pPr>
            <a:r>
              <a:rPr lang="es-ES" sz="2400" dirty="0" smtClean="0">
                <a:solidFill>
                  <a:schemeClr val="tx1"/>
                </a:solidFill>
                <a:latin typeface="Arial" pitchFamily="34" charset="0"/>
                <a:cs typeface="Arial" pitchFamily="34" charset="0"/>
              </a:rPr>
              <a:t>5 En el tercio superior del tanque se coloca hierba seca u otro material absorbente </a:t>
            </a:r>
          </a:p>
          <a:p>
            <a:pPr algn="just">
              <a:lnSpc>
                <a:spcPct val="130000"/>
              </a:lnSpc>
            </a:pPr>
            <a:endParaRPr lang="es-ES" sz="2400" dirty="0" smtClean="0">
              <a:solidFill>
                <a:schemeClr val="tx1"/>
              </a:solidFill>
              <a:latin typeface="Arial" pitchFamily="34" charset="0"/>
              <a:cs typeface="Arial" pitchFamily="34" charset="0"/>
            </a:endParaRPr>
          </a:p>
          <a:p>
            <a:pPr algn="just"/>
            <a:endParaRPr lang="es-ES" sz="2400" dirty="0" smtClean="0">
              <a:solidFill>
                <a:schemeClr val="tx1"/>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1785926"/>
            <a:ext cx="8572528" cy="3500462"/>
          </a:xfrm>
        </p:spPr>
        <p:txBody>
          <a:bodyPr>
            <a:noAutofit/>
          </a:bodyPr>
          <a:lstStyle/>
          <a:p>
            <a:pPr marL="619125" lvl="1" indent="-619125" algn="just"/>
            <a:r>
              <a:rPr lang="es-ES" dirty="0" smtClean="0">
                <a:solidFill>
                  <a:schemeClr val="tx1"/>
                </a:solidFill>
                <a:latin typeface="Arial" pitchFamily="34" charset="0"/>
                <a:cs typeface="Arial" pitchFamily="34" charset="0"/>
              </a:rPr>
              <a:t>2.1 Saneamiento </a:t>
            </a:r>
            <a:r>
              <a:rPr lang="es-ES" dirty="0">
                <a:solidFill>
                  <a:schemeClr val="tx1"/>
                </a:solidFill>
                <a:latin typeface="Arial" pitchFamily="34" charset="0"/>
                <a:cs typeface="Arial" pitchFamily="34" charset="0"/>
              </a:rPr>
              <a:t>ambiental. Concepto. Importancia del control de la calidad sanitaria del agua e inocuidad de los alimentos.  </a:t>
            </a:r>
          </a:p>
          <a:p>
            <a:pPr marL="619125" lvl="1" indent="-619125" algn="just"/>
            <a:r>
              <a:rPr lang="es-ES" dirty="0" smtClean="0">
                <a:solidFill>
                  <a:schemeClr val="tx1"/>
                </a:solidFill>
                <a:latin typeface="Arial" pitchFamily="34" charset="0"/>
                <a:cs typeface="Arial" pitchFamily="34" charset="0"/>
              </a:rPr>
              <a:t>2.2 Instalaciones </a:t>
            </a:r>
            <a:r>
              <a:rPr lang="es-ES" dirty="0">
                <a:solidFill>
                  <a:schemeClr val="tx1"/>
                </a:solidFill>
                <a:latin typeface="Arial" pitchFamily="34" charset="0"/>
                <a:cs typeface="Arial" pitchFamily="34" charset="0"/>
              </a:rPr>
              <a:t>temporales para la disposición final de residuales líquidos y sólidos: aseo personal, alimentos, desechos sólidos y líquidos. Requisitos sanitarios para su construcción. Importancia sanitaria</a:t>
            </a:r>
          </a:p>
        </p:txBody>
      </p:sp>
      <p:sp>
        <p:nvSpPr>
          <p:cNvPr id="4" name="1 Título"/>
          <p:cNvSpPr txBox="1">
            <a:spLocks/>
          </p:cNvSpPr>
          <p:nvPr/>
        </p:nvSpPr>
        <p:spPr>
          <a:xfrm>
            <a:off x="142908" y="357166"/>
            <a:ext cx="8929686" cy="1000132"/>
          </a:xfrm>
          <a:prstGeom prst="rect">
            <a:avLst/>
          </a:prstGeom>
          <a:solidFill>
            <a:schemeClr val="accent1">
              <a:lumMod val="20000"/>
              <a:lumOff val="80000"/>
            </a:schemeClr>
          </a:solidFill>
          <a:ln w="25400">
            <a:solidFill>
              <a:schemeClr val="tx2"/>
            </a:solidFill>
          </a:ln>
        </p:spPr>
        <p:txBody>
          <a:bodyPr vert="horz" lIns="91440" tIns="45720" rIns="91440" bIns="45720" rtlCol="0" anchor="ctr">
            <a:noAutofit/>
          </a:bodyPr>
          <a:lstStyle/>
          <a:p>
            <a:pPr lvl="0" algn="ctr">
              <a:spcBef>
                <a:spcPct val="0"/>
              </a:spcBef>
            </a:pPr>
            <a:r>
              <a:rPr lang="es-ES" sz="3200" b="1" dirty="0" smtClean="0">
                <a:latin typeface="Arial" pitchFamily="34" charset="0"/>
                <a:cs typeface="Arial" pitchFamily="34" charset="0"/>
              </a:rPr>
              <a:t>2</a:t>
            </a:r>
            <a:r>
              <a:rPr lang="es-ES" sz="3200" b="1" dirty="0" smtClean="0">
                <a:solidFill>
                  <a:schemeClr val="tx1"/>
                </a:solidFill>
                <a:latin typeface="Arial" pitchFamily="34" charset="0"/>
                <a:cs typeface="Arial" pitchFamily="34" charset="0"/>
              </a:rPr>
              <a:t>. Principales instalaciones higiénico-sanitarias.</a:t>
            </a:r>
            <a:endParaRPr kumimoji="0" lang="es-ES" sz="28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Imagen6"/>
          <p:cNvPicPr>
            <a:picLocks noChangeAspect="1" noChangeArrowheads="1"/>
          </p:cNvPicPr>
          <p:nvPr/>
        </p:nvPicPr>
        <p:blipFill>
          <a:blip r:embed="rId3"/>
          <a:srcRect/>
          <a:stretch>
            <a:fillRect/>
          </a:stretch>
        </p:blipFill>
        <p:spPr bwMode="auto">
          <a:xfrm>
            <a:off x="285720" y="214291"/>
            <a:ext cx="4071966" cy="3071834"/>
          </a:xfrm>
          <a:prstGeom prst="rect">
            <a:avLst/>
          </a:prstGeom>
          <a:noFill/>
        </p:spPr>
      </p:pic>
      <p:pic>
        <p:nvPicPr>
          <p:cNvPr id="6" name="Picture 10" descr="Imagen7"/>
          <p:cNvPicPr>
            <a:picLocks noChangeAspect="1" noChangeArrowheads="1"/>
          </p:cNvPicPr>
          <p:nvPr/>
        </p:nvPicPr>
        <p:blipFill>
          <a:blip r:embed="rId4"/>
          <a:srcRect/>
          <a:stretch>
            <a:fillRect/>
          </a:stretch>
        </p:blipFill>
        <p:spPr bwMode="auto">
          <a:xfrm>
            <a:off x="4616474" y="214291"/>
            <a:ext cx="4241806" cy="3143271"/>
          </a:xfrm>
          <a:prstGeom prst="rect">
            <a:avLst/>
          </a:prstGeom>
          <a:noFill/>
        </p:spPr>
      </p:pic>
      <p:pic>
        <p:nvPicPr>
          <p:cNvPr id="7" name="Picture 6" descr="Imagen8"/>
          <p:cNvPicPr>
            <a:picLocks noChangeAspect="1" noChangeArrowheads="1"/>
          </p:cNvPicPr>
          <p:nvPr/>
        </p:nvPicPr>
        <p:blipFill>
          <a:blip r:embed="rId5"/>
          <a:srcRect/>
          <a:stretch>
            <a:fillRect/>
          </a:stretch>
        </p:blipFill>
        <p:spPr bwMode="auto">
          <a:xfrm>
            <a:off x="0" y="4071942"/>
            <a:ext cx="9144000" cy="2714644"/>
          </a:xfrm>
          <a:prstGeom prst="rect">
            <a:avLst/>
          </a:prstGeom>
          <a:noFill/>
        </p:spPr>
      </p:pic>
      <p:sp>
        <p:nvSpPr>
          <p:cNvPr id="8" name="7 CuadroTexto"/>
          <p:cNvSpPr txBox="1"/>
          <p:nvPr/>
        </p:nvSpPr>
        <p:spPr>
          <a:xfrm>
            <a:off x="571472" y="3429000"/>
            <a:ext cx="8286808" cy="523220"/>
          </a:xfrm>
          <a:prstGeom prst="rect">
            <a:avLst/>
          </a:prstGeom>
          <a:noFill/>
        </p:spPr>
        <p:txBody>
          <a:bodyPr wrap="square" rtlCol="0">
            <a:spAutoFit/>
          </a:bodyPr>
          <a:lstStyle/>
          <a:p>
            <a:pPr algn="ctr"/>
            <a:r>
              <a:rPr lang="es-ES" sz="2800" b="1" dirty="0" smtClean="0">
                <a:latin typeface="Arial" pitchFamily="34" charset="0"/>
                <a:cs typeface="Arial" pitchFamily="34" charset="0"/>
              </a:rPr>
              <a:t>ASEO PERSONAL Y LAVADO DE LAS MANOS</a:t>
            </a:r>
            <a:endParaRPr lang="es-ES" sz="2800" b="1"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500042"/>
            <a:ext cx="8572528" cy="4786346"/>
          </a:xfrm>
        </p:spPr>
        <p:txBody>
          <a:bodyPr>
            <a:noAutofit/>
          </a:bodyPr>
          <a:lstStyle/>
          <a:p>
            <a:pPr marL="80963" lvl="1" algn="just"/>
            <a:r>
              <a:rPr lang="es-ES" dirty="0" smtClean="0">
                <a:solidFill>
                  <a:schemeClr val="tx1"/>
                </a:solidFill>
                <a:latin typeface="Arial" pitchFamily="34" charset="0"/>
                <a:cs typeface="Arial" pitchFamily="34" charset="0"/>
              </a:rPr>
              <a:t>Importancia </a:t>
            </a:r>
            <a:r>
              <a:rPr lang="es-ES" dirty="0">
                <a:solidFill>
                  <a:schemeClr val="tx1"/>
                </a:solidFill>
                <a:latin typeface="Arial" pitchFamily="34" charset="0"/>
                <a:cs typeface="Arial" pitchFamily="34" charset="0"/>
              </a:rPr>
              <a:t>del control de la calidad sanitaria del </a:t>
            </a:r>
            <a:r>
              <a:rPr lang="es-ES" dirty="0" smtClean="0">
                <a:solidFill>
                  <a:schemeClr val="tx1"/>
                </a:solidFill>
                <a:latin typeface="Arial" pitchFamily="34" charset="0"/>
                <a:cs typeface="Arial" pitchFamily="34" charset="0"/>
              </a:rPr>
              <a:t>agua: </a:t>
            </a:r>
          </a:p>
          <a:p>
            <a:pPr marL="80963" lvl="1" algn="just"/>
            <a:r>
              <a:rPr lang="es-ES" dirty="0">
                <a:solidFill>
                  <a:schemeClr val="tx1"/>
                </a:solidFill>
                <a:latin typeface="Arial" pitchFamily="34" charset="0"/>
                <a:cs typeface="Arial" pitchFamily="34" charset="0"/>
              </a:rPr>
              <a:t>I</a:t>
            </a:r>
            <a:r>
              <a:rPr lang="es-ES" dirty="0" smtClean="0">
                <a:solidFill>
                  <a:schemeClr val="tx1"/>
                </a:solidFill>
                <a:latin typeface="Arial" pitchFamily="34" charset="0"/>
                <a:cs typeface="Arial" pitchFamily="34" charset="0"/>
              </a:rPr>
              <a:t>nocuidad </a:t>
            </a:r>
            <a:r>
              <a:rPr lang="es-ES" dirty="0">
                <a:solidFill>
                  <a:schemeClr val="tx1"/>
                </a:solidFill>
                <a:latin typeface="Arial" pitchFamily="34" charset="0"/>
                <a:cs typeface="Arial" pitchFamily="34" charset="0"/>
              </a:rPr>
              <a:t>de los </a:t>
            </a:r>
            <a:r>
              <a:rPr lang="es-ES" dirty="0" smtClean="0">
                <a:solidFill>
                  <a:schemeClr val="tx1"/>
                </a:solidFill>
                <a:latin typeface="Arial" pitchFamily="34" charset="0"/>
                <a:cs typeface="Arial" pitchFamily="34" charset="0"/>
              </a:rPr>
              <a:t>alimentos: </a:t>
            </a:r>
            <a:endParaRPr lang="es-ES" dirty="0">
              <a:solidFill>
                <a:schemeClr val="tx1"/>
              </a:solidFill>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500042"/>
            <a:ext cx="8572528" cy="5500726"/>
          </a:xfrm>
        </p:spPr>
        <p:txBody>
          <a:bodyPr>
            <a:noAutofit/>
          </a:bodyPr>
          <a:lstStyle/>
          <a:p>
            <a:pPr marL="0" lvl="1" algn="just"/>
            <a:r>
              <a:rPr lang="es-ES" dirty="0" smtClean="0">
                <a:solidFill>
                  <a:schemeClr val="tx1"/>
                </a:solidFill>
                <a:latin typeface="Arial" pitchFamily="34" charset="0"/>
                <a:cs typeface="Arial" pitchFamily="34" charset="0"/>
              </a:rPr>
              <a:t>Instalaciones </a:t>
            </a:r>
            <a:r>
              <a:rPr lang="es-ES" dirty="0">
                <a:solidFill>
                  <a:schemeClr val="tx1"/>
                </a:solidFill>
                <a:latin typeface="Arial" pitchFamily="34" charset="0"/>
                <a:cs typeface="Arial" pitchFamily="34" charset="0"/>
              </a:rPr>
              <a:t>temporales para la disposición final de residuales líquidos y sólidos: </a:t>
            </a:r>
            <a:endParaRPr lang="es-ES" dirty="0" smtClean="0">
              <a:solidFill>
                <a:schemeClr val="tx1"/>
              </a:solidFill>
              <a:latin typeface="Arial" pitchFamily="34" charset="0"/>
              <a:cs typeface="Arial" pitchFamily="34" charset="0"/>
            </a:endParaRPr>
          </a:p>
          <a:p>
            <a:pPr marL="0" lvl="1" algn="just">
              <a:buFontTx/>
              <a:buChar char="-"/>
            </a:pPr>
            <a:r>
              <a:rPr lang="es-ES" dirty="0" smtClean="0">
                <a:solidFill>
                  <a:schemeClr val="tx1"/>
                </a:solidFill>
                <a:latin typeface="Arial" pitchFamily="34" charset="0"/>
                <a:cs typeface="Arial" pitchFamily="34" charset="0"/>
              </a:rPr>
              <a:t> aseo </a:t>
            </a:r>
            <a:r>
              <a:rPr lang="es-ES" dirty="0">
                <a:solidFill>
                  <a:schemeClr val="tx1"/>
                </a:solidFill>
                <a:latin typeface="Arial" pitchFamily="34" charset="0"/>
                <a:cs typeface="Arial" pitchFamily="34" charset="0"/>
              </a:rPr>
              <a:t>personal, </a:t>
            </a:r>
            <a:endParaRPr lang="es-ES" dirty="0" smtClean="0">
              <a:solidFill>
                <a:schemeClr val="tx1"/>
              </a:solidFill>
              <a:latin typeface="Arial" pitchFamily="34" charset="0"/>
              <a:cs typeface="Arial" pitchFamily="34" charset="0"/>
            </a:endParaRPr>
          </a:p>
          <a:p>
            <a:pPr marL="0" lvl="1" algn="just">
              <a:buFontTx/>
              <a:buChar char="-"/>
            </a:pPr>
            <a:r>
              <a:rPr lang="es-ES" dirty="0">
                <a:solidFill>
                  <a:schemeClr val="tx1"/>
                </a:solidFill>
                <a:latin typeface="Arial" pitchFamily="34" charset="0"/>
                <a:cs typeface="Arial" pitchFamily="34" charset="0"/>
              </a:rPr>
              <a:t> </a:t>
            </a:r>
            <a:r>
              <a:rPr lang="es-ES" dirty="0" smtClean="0">
                <a:solidFill>
                  <a:schemeClr val="tx1"/>
                </a:solidFill>
                <a:latin typeface="Arial" pitchFamily="34" charset="0"/>
                <a:cs typeface="Arial" pitchFamily="34" charset="0"/>
              </a:rPr>
              <a:t>alimentos</a:t>
            </a:r>
            <a:r>
              <a:rPr lang="es-ES" dirty="0">
                <a:solidFill>
                  <a:schemeClr val="tx1"/>
                </a:solidFill>
                <a:latin typeface="Arial" pitchFamily="34" charset="0"/>
                <a:cs typeface="Arial" pitchFamily="34" charset="0"/>
              </a:rPr>
              <a:t>, </a:t>
            </a:r>
            <a:endParaRPr lang="es-ES" dirty="0" smtClean="0">
              <a:solidFill>
                <a:schemeClr val="tx1"/>
              </a:solidFill>
              <a:latin typeface="Arial" pitchFamily="34" charset="0"/>
              <a:cs typeface="Arial" pitchFamily="34" charset="0"/>
            </a:endParaRPr>
          </a:p>
          <a:p>
            <a:pPr marL="0" lvl="1" algn="just">
              <a:buFontTx/>
              <a:buChar char="-"/>
            </a:pPr>
            <a:r>
              <a:rPr lang="es-ES" dirty="0">
                <a:solidFill>
                  <a:schemeClr val="tx1"/>
                </a:solidFill>
                <a:latin typeface="Arial" pitchFamily="34" charset="0"/>
                <a:cs typeface="Arial" pitchFamily="34" charset="0"/>
              </a:rPr>
              <a:t> </a:t>
            </a:r>
            <a:r>
              <a:rPr lang="es-ES" dirty="0" smtClean="0">
                <a:solidFill>
                  <a:schemeClr val="tx1"/>
                </a:solidFill>
                <a:latin typeface="Arial" pitchFamily="34" charset="0"/>
                <a:cs typeface="Arial" pitchFamily="34" charset="0"/>
              </a:rPr>
              <a:t>desechos </a:t>
            </a:r>
            <a:r>
              <a:rPr lang="es-ES" dirty="0">
                <a:solidFill>
                  <a:schemeClr val="tx1"/>
                </a:solidFill>
                <a:latin typeface="Arial" pitchFamily="34" charset="0"/>
                <a:cs typeface="Arial" pitchFamily="34" charset="0"/>
              </a:rPr>
              <a:t>sólidos </a:t>
            </a:r>
            <a:endParaRPr lang="es-ES" dirty="0" smtClean="0">
              <a:solidFill>
                <a:schemeClr val="tx1"/>
              </a:solidFill>
              <a:latin typeface="Arial" pitchFamily="34" charset="0"/>
              <a:cs typeface="Arial" pitchFamily="34" charset="0"/>
            </a:endParaRPr>
          </a:p>
          <a:p>
            <a:pPr marL="0" lvl="1" algn="just">
              <a:buFontTx/>
              <a:buChar char="-"/>
            </a:pPr>
            <a:r>
              <a:rPr lang="es-ES" dirty="0">
                <a:solidFill>
                  <a:schemeClr val="tx1"/>
                </a:solidFill>
                <a:latin typeface="Arial" pitchFamily="34" charset="0"/>
                <a:cs typeface="Arial" pitchFamily="34" charset="0"/>
              </a:rPr>
              <a:t> </a:t>
            </a:r>
            <a:r>
              <a:rPr lang="es-ES" dirty="0" smtClean="0">
                <a:solidFill>
                  <a:schemeClr val="tx1"/>
                </a:solidFill>
                <a:latin typeface="Arial" pitchFamily="34" charset="0"/>
                <a:cs typeface="Arial" pitchFamily="34" charset="0"/>
              </a:rPr>
              <a:t>desechos líquidos</a:t>
            </a:r>
            <a:r>
              <a:rPr lang="es-ES" dirty="0">
                <a:solidFill>
                  <a:schemeClr val="tx1"/>
                </a:solidFill>
                <a:latin typeface="Arial" pitchFamily="34" charset="0"/>
                <a:cs typeface="Arial" pitchFamily="34" charset="0"/>
              </a:rPr>
              <a:t>. </a:t>
            </a:r>
            <a:endParaRPr lang="es-ES" dirty="0" smtClean="0">
              <a:solidFill>
                <a:schemeClr val="tx1"/>
              </a:solidFill>
              <a:latin typeface="Arial" pitchFamily="34" charset="0"/>
              <a:cs typeface="Arial" pitchFamily="34" charset="0"/>
            </a:endParaRPr>
          </a:p>
          <a:p>
            <a:pPr marL="0" lvl="1" algn="just"/>
            <a:r>
              <a:rPr lang="es-ES" dirty="0" smtClean="0">
                <a:solidFill>
                  <a:schemeClr val="tx1"/>
                </a:solidFill>
                <a:latin typeface="Arial" pitchFamily="34" charset="0"/>
                <a:cs typeface="Arial" pitchFamily="34" charset="0"/>
              </a:rPr>
              <a:t>Requisitos </a:t>
            </a:r>
            <a:r>
              <a:rPr lang="es-ES" dirty="0">
                <a:solidFill>
                  <a:schemeClr val="tx1"/>
                </a:solidFill>
                <a:latin typeface="Arial" pitchFamily="34" charset="0"/>
                <a:cs typeface="Arial" pitchFamily="34" charset="0"/>
              </a:rPr>
              <a:t>sanitarios para su </a:t>
            </a:r>
            <a:r>
              <a:rPr lang="es-ES" dirty="0" smtClean="0">
                <a:solidFill>
                  <a:schemeClr val="tx1"/>
                </a:solidFill>
                <a:latin typeface="Arial" pitchFamily="34" charset="0"/>
                <a:cs typeface="Arial" pitchFamily="34" charset="0"/>
              </a:rPr>
              <a:t>construcción: </a:t>
            </a:r>
            <a:r>
              <a:rPr lang="es-ES" dirty="0">
                <a:solidFill>
                  <a:schemeClr val="tx1"/>
                </a:solidFill>
                <a:latin typeface="Arial" pitchFamily="34" charset="0"/>
                <a:cs typeface="Arial" pitchFamily="34" charset="0"/>
              </a:rPr>
              <a:t>Importancia sanitaria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785794"/>
            <a:ext cx="8572528" cy="4786346"/>
          </a:xfrm>
        </p:spPr>
        <p:txBody>
          <a:bodyPr>
            <a:noAutofit/>
          </a:bodyPr>
          <a:lstStyle/>
          <a:p>
            <a:pPr marL="0" lvl="1" algn="just"/>
            <a:r>
              <a:rPr lang="es-ES" sz="2400" dirty="0" smtClean="0">
                <a:solidFill>
                  <a:schemeClr val="tx1"/>
                </a:solidFill>
                <a:latin typeface="Arial" pitchFamily="34" charset="0"/>
                <a:cs typeface="Arial" pitchFamily="34" charset="0"/>
              </a:rPr>
              <a:t>El </a:t>
            </a:r>
            <a:r>
              <a:rPr lang="es-ES" b="1" dirty="0">
                <a:solidFill>
                  <a:schemeClr val="tx1"/>
                </a:solidFill>
                <a:latin typeface="Arial" pitchFamily="34" charset="0"/>
                <a:cs typeface="Arial" pitchFamily="34" charset="0"/>
              </a:rPr>
              <a:t>saneamiento</a:t>
            </a:r>
            <a:r>
              <a:rPr lang="es-ES" dirty="0">
                <a:solidFill>
                  <a:schemeClr val="tx1"/>
                </a:solidFill>
                <a:latin typeface="Arial" pitchFamily="34" charset="0"/>
                <a:cs typeface="Arial" pitchFamily="34" charset="0"/>
              </a:rPr>
              <a:t> es el control de todos aquellos factores en el ambiente físico del hombre, los cuales pueden ejercer un efecto nocivo sobre su desarrollo físico, su salud y su supervivencia</a:t>
            </a:r>
          </a:p>
          <a:p>
            <a:pPr marL="619125" lvl="1" indent="-619125" algn="just"/>
            <a:endParaRPr lang="es-ES" dirty="0">
              <a:solidFill>
                <a:schemeClr val="tx1"/>
              </a:solidFill>
              <a:latin typeface="Arial" pitchFamily="34" charset="0"/>
              <a:cs typeface="Arial" pitchFamily="34" charset="0"/>
            </a:endParaRPr>
          </a:p>
          <a:p>
            <a:pPr algn="just"/>
            <a:r>
              <a:rPr lang="es-ES" sz="2800" dirty="0">
                <a:solidFill>
                  <a:schemeClr val="tx1"/>
                </a:solidFill>
                <a:latin typeface="Arial" pitchFamily="34" charset="0"/>
                <a:cs typeface="Arial" pitchFamily="34" charset="0"/>
              </a:rPr>
              <a:t>La </a:t>
            </a:r>
            <a:r>
              <a:rPr lang="es-ES" sz="2800" b="1" dirty="0">
                <a:solidFill>
                  <a:schemeClr val="tx1"/>
                </a:solidFill>
                <a:latin typeface="Arial" pitchFamily="34" charset="0"/>
                <a:cs typeface="Arial" pitchFamily="34" charset="0"/>
              </a:rPr>
              <a:t>disposición sanitaria d</a:t>
            </a:r>
            <a:r>
              <a:rPr lang="es-ES" sz="2800" b="1" dirty="0" smtClean="0">
                <a:solidFill>
                  <a:schemeClr val="tx1"/>
                </a:solidFill>
                <a:latin typeface="Arial" pitchFamily="34" charset="0"/>
                <a:cs typeface="Arial" pitchFamily="34" charset="0"/>
              </a:rPr>
              <a:t>e los desechos y las excretas </a:t>
            </a:r>
            <a:r>
              <a:rPr lang="es-ES" sz="2800" dirty="0" smtClean="0">
                <a:solidFill>
                  <a:schemeClr val="tx1"/>
                </a:solidFill>
                <a:latin typeface="Arial" pitchFamily="34" charset="0"/>
                <a:cs typeface="Arial" pitchFamily="34" charset="0"/>
              </a:rPr>
              <a:t>es uno de los aspectos fundamentales del saneamiento en campaña, ya que contribuye de manera decisiva a impedir la contaminación del suelo, del agua y el aire</a:t>
            </a:r>
            <a:r>
              <a:rPr lang="es-ES" sz="2400" dirty="0" smtClean="0">
                <a:solidFill>
                  <a:schemeClr val="tx1"/>
                </a:solidFill>
                <a:latin typeface="Arial" pitchFamily="34" charset="0"/>
                <a:cs typeface="Arial" pitchFamily="34"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285728"/>
            <a:ext cx="8572528" cy="6215106"/>
          </a:xfrm>
        </p:spPr>
        <p:txBody>
          <a:bodyPr>
            <a:noAutofit/>
          </a:bodyPr>
          <a:lstStyle/>
          <a:p>
            <a:pPr marL="0" lvl="1" algn="just"/>
            <a:r>
              <a:rPr lang="es-ES" b="1" dirty="0" smtClean="0">
                <a:solidFill>
                  <a:schemeClr val="tx1"/>
                </a:solidFill>
                <a:latin typeface="Arial" pitchFamily="34" charset="0"/>
                <a:cs typeface="Arial" pitchFamily="34" charset="0"/>
              </a:rPr>
              <a:t>SANEAMIENTO AMBIENTAL: </a:t>
            </a:r>
          </a:p>
          <a:p>
            <a:pPr marL="0" lvl="1" algn="just"/>
            <a:endParaRPr lang="es-ES" b="1" dirty="0" smtClean="0">
              <a:solidFill>
                <a:schemeClr val="tx1"/>
              </a:solidFill>
              <a:latin typeface="Arial" pitchFamily="34" charset="0"/>
              <a:cs typeface="Arial" pitchFamily="34" charset="0"/>
            </a:endParaRPr>
          </a:p>
          <a:p>
            <a:pPr algn="just"/>
            <a:r>
              <a:rPr lang="es-ES" sz="2800" dirty="0" smtClean="0">
                <a:solidFill>
                  <a:schemeClr val="tx1"/>
                </a:solidFill>
                <a:latin typeface="Arial" pitchFamily="34" charset="0"/>
                <a:cs typeface="Arial" pitchFamily="34" charset="0"/>
              </a:rPr>
              <a:t>Consiste en al planificación y ejecución de un conjunto de medidas organizativas e higiénico-sanitarias dirigidas a la protección de la salud de las personas, e incluye la disposición final de la basura, los residuales sólidos y líquidos, así como las excretas.</a:t>
            </a:r>
          </a:p>
          <a:p>
            <a:pPr algn="just"/>
            <a:endParaRPr lang="es-ES" sz="2400" dirty="0">
              <a:solidFill>
                <a:schemeClr val="tx1"/>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500042"/>
            <a:ext cx="8572528" cy="4786346"/>
          </a:xfrm>
        </p:spPr>
        <p:txBody>
          <a:bodyPr>
            <a:noAutofit/>
          </a:bodyPr>
          <a:lstStyle/>
          <a:p>
            <a:r>
              <a:rPr lang="es-ES" sz="2800" b="1" dirty="0" smtClean="0">
                <a:solidFill>
                  <a:schemeClr val="tx1"/>
                </a:solidFill>
                <a:latin typeface="Arial" pitchFamily="34" charset="0"/>
                <a:cs typeface="Arial" pitchFamily="34" charset="0"/>
              </a:rPr>
              <a:t>DISPOSICION FINAL DE LA BASURA:</a:t>
            </a:r>
          </a:p>
          <a:p>
            <a:pPr algn="just"/>
            <a:r>
              <a:rPr lang="es-ES" sz="2800" dirty="0" smtClean="0">
                <a:solidFill>
                  <a:schemeClr val="tx1"/>
                </a:solidFill>
                <a:latin typeface="Arial" pitchFamily="34" charset="0"/>
                <a:cs typeface="Arial" pitchFamily="34" charset="0"/>
              </a:rPr>
              <a:t>Recolección diaria en tanques tapados hasta la disposición final</a:t>
            </a:r>
          </a:p>
          <a:p>
            <a:pPr algn="just"/>
            <a:endParaRPr lang="es-ES" sz="2800" dirty="0" smtClean="0">
              <a:solidFill>
                <a:schemeClr val="tx1"/>
              </a:solidFill>
              <a:latin typeface="Arial" pitchFamily="34" charset="0"/>
              <a:cs typeface="Arial" pitchFamily="34" charset="0"/>
            </a:endParaRPr>
          </a:p>
          <a:p>
            <a:pPr algn="just"/>
            <a:r>
              <a:rPr lang="es-ES" sz="2800" b="1" dirty="0" smtClean="0">
                <a:solidFill>
                  <a:schemeClr val="tx1"/>
                </a:solidFill>
                <a:latin typeface="Arial" pitchFamily="34" charset="0"/>
                <a:cs typeface="Arial" pitchFamily="34" charset="0"/>
              </a:rPr>
              <a:t>Procedimientos:</a:t>
            </a:r>
          </a:p>
          <a:p>
            <a:pPr algn="just">
              <a:lnSpc>
                <a:spcPct val="130000"/>
              </a:lnSpc>
              <a:buSzPct val="160000"/>
              <a:buFont typeface="Arial" pitchFamily="34" charset="0"/>
              <a:buChar char="•"/>
            </a:pPr>
            <a:r>
              <a:rPr lang="es-ES" sz="2800" dirty="0" smtClean="0">
                <a:solidFill>
                  <a:schemeClr val="tx1"/>
                </a:solidFill>
                <a:latin typeface="Arial" pitchFamily="34" charset="0"/>
                <a:cs typeface="Arial" pitchFamily="34" charset="0"/>
              </a:rPr>
              <a:t> Soterramiento</a:t>
            </a:r>
          </a:p>
          <a:p>
            <a:pPr algn="just">
              <a:lnSpc>
                <a:spcPct val="130000"/>
              </a:lnSpc>
              <a:buSzPct val="160000"/>
              <a:buFont typeface="Arial" pitchFamily="34" charset="0"/>
              <a:buChar char="•"/>
            </a:pPr>
            <a:r>
              <a:rPr lang="es-ES" sz="2800" dirty="0" smtClean="0">
                <a:solidFill>
                  <a:schemeClr val="tx1"/>
                </a:solidFill>
                <a:latin typeface="Arial" pitchFamily="34" charset="0"/>
                <a:cs typeface="Arial" pitchFamily="34" charset="0"/>
              </a:rPr>
              <a:t> Incineración</a:t>
            </a:r>
          </a:p>
          <a:p>
            <a:pPr algn="just">
              <a:lnSpc>
                <a:spcPct val="130000"/>
              </a:lnSpc>
              <a:buSzPct val="160000"/>
              <a:buFont typeface="Arial" pitchFamily="34" charset="0"/>
              <a:buChar char="•"/>
            </a:pPr>
            <a:r>
              <a:rPr lang="es-ES" sz="2800" dirty="0" smtClean="0">
                <a:solidFill>
                  <a:schemeClr val="tx1"/>
                </a:solidFill>
                <a:latin typeface="Arial" pitchFamily="34" charset="0"/>
                <a:cs typeface="Arial" pitchFamily="34" charset="0"/>
              </a:rPr>
              <a:t> Evacuación hacia vertederos autorizados</a:t>
            </a:r>
            <a:endParaRPr lang="es-ES" dirty="0" smtClean="0">
              <a:solidFill>
                <a:schemeClr val="tx1"/>
              </a:solidFill>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500042"/>
            <a:ext cx="8572528" cy="3214710"/>
          </a:xfrm>
        </p:spPr>
        <p:txBody>
          <a:bodyPr>
            <a:noAutofit/>
          </a:bodyPr>
          <a:lstStyle/>
          <a:p>
            <a:pPr algn="just"/>
            <a:r>
              <a:rPr lang="es-ES" sz="2800" b="1" dirty="0" smtClean="0">
                <a:solidFill>
                  <a:schemeClr val="tx1"/>
                </a:solidFill>
                <a:latin typeface="Arial" pitchFamily="34" charset="0"/>
                <a:cs typeface="Arial" pitchFamily="34" charset="0"/>
              </a:rPr>
              <a:t>SOTERRAMIENTO</a:t>
            </a:r>
          </a:p>
          <a:p>
            <a:pPr algn="just">
              <a:lnSpc>
                <a:spcPct val="140000"/>
              </a:lnSpc>
            </a:pPr>
            <a:r>
              <a:rPr lang="es-ES" sz="2400" dirty="0" smtClean="0">
                <a:solidFill>
                  <a:schemeClr val="tx1"/>
                </a:solidFill>
                <a:latin typeface="Arial" pitchFamily="34" charset="0"/>
                <a:cs typeface="Arial" pitchFamily="34" charset="0"/>
              </a:rPr>
              <a:t>Durante el vivaqueo (estancia de 2-3 días)</a:t>
            </a:r>
          </a:p>
          <a:p>
            <a:pPr algn="just">
              <a:lnSpc>
                <a:spcPct val="140000"/>
              </a:lnSpc>
            </a:pPr>
            <a:r>
              <a:rPr lang="es-ES" sz="2400" dirty="0" smtClean="0">
                <a:solidFill>
                  <a:schemeClr val="tx1"/>
                </a:solidFill>
                <a:latin typeface="Arial" pitchFamily="34" charset="0"/>
                <a:cs typeface="Arial" pitchFamily="34" charset="0"/>
              </a:rPr>
              <a:t>Trinchera sanitaria (zanja de 0.7 m de profundidad, 0.3 m de ancho y con el largo suficiente para albergar la basura durante ese tiempo)</a:t>
            </a:r>
          </a:p>
          <a:p>
            <a:pPr algn="just"/>
            <a:r>
              <a:rPr lang="es-ES" sz="2400" dirty="0" smtClean="0">
                <a:solidFill>
                  <a:schemeClr val="tx1"/>
                </a:solidFill>
                <a:latin typeface="Arial" pitchFamily="34" charset="0"/>
                <a:cs typeface="Arial" pitchFamily="34" charset="0"/>
              </a:rPr>
              <a:t>Debe ubicarse a sotavento</a:t>
            </a:r>
          </a:p>
          <a:p>
            <a:pPr algn="just">
              <a:lnSpc>
                <a:spcPct val="130000"/>
              </a:lnSpc>
              <a:buSzPct val="160000"/>
            </a:pPr>
            <a:endParaRPr lang="es-ES" dirty="0" smtClean="0">
              <a:solidFill>
                <a:schemeClr val="tx1"/>
              </a:solidFill>
              <a:latin typeface="Arial" pitchFamily="34" charset="0"/>
              <a:cs typeface="Arial" pitchFamily="34" charset="0"/>
            </a:endParaRPr>
          </a:p>
        </p:txBody>
      </p:sp>
      <p:pic>
        <p:nvPicPr>
          <p:cNvPr id="4" name="Picture 7" descr="Imagen1"/>
          <p:cNvPicPr>
            <a:picLocks noChangeAspect="1" noChangeArrowheads="1"/>
          </p:cNvPicPr>
          <p:nvPr/>
        </p:nvPicPr>
        <p:blipFill>
          <a:blip r:embed="rId3"/>
          <a:srcRect/>
          <a:stretch>
            <a:fillRect/>
          </a:stretch>
        </p:blipFill>
        <p:spPr bwMode="auto">
          <a:xfrm>
            <a:off x="249238" y="3856056"/>
            <a:ext cx="8645525" cy="257334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500042"/>
            <a:ext cx="8572528" cy="4786346"/>
          </a:xfrm>
        </p:spPr>
        <p:txBody>
          <a:bodyPr>
            <a:noAutofit/>
          </a:bodyPr>
          <a:lstStyle/>
          <a:p>
            <a:pPr algn="just"/>
            <a:r>
              <a:rPr lang="es-ES" sz="2800" b="1" dirty="0" smtClean="0">
                <a:solidFill>
                  <a:schemeClr val="tx1"/>
                </a:solidFill>
                <a:latin typeface="Arial" pitchFamily="34" charset="0"/>
                <a:cs typeface="Arial" pitchFamily="34" charset="0"/>
              </a:rPr>
              <a:t>SOTERRAMIENTO</a:t>
            </a:r>
          </a:p>
          <a:p>
            <a:pPr algn="just"/>
            <a:endParaRPr lang="es-ES" sz="2800" b="1" dirty="0" smtClean="0">
              <a:solidFill>
                <a:schemeClr val="tx1"/>
              </a:solidFill>
              <a:latin typeface="Arial" pitchFamily="34" charset="0"/>
              <a:cs typeface="Arial" pitchFamily="34" charset="0"/>
            </a:endParaRPr>
          </a:p>
          <a:p>
            <a:pPr algn="just">
              <a:lnSpc>
                <a:spcPct val="130000"/>
              </a:lnSpc>
            </a:pPr>
            <a:r>
              <a:rPr lang="es-ES" sz="2400" dirty="0" smtClean="0">
                <a:solidFill>
                  <a:schemeClr val="tx1"/>
                </a:solidFill>
                <a:latin typeface="Arial" pitchFamily="34" charset="0"/>
                <a:cs typeface="Arial" pitchFamily="34" charset="0"/>
              </a:rPr>
              <a:t>Se llenará hasta la mitad de la altura y se rellena con tierra (impedir el acceso de roedores y moscas)</a:t>
            </a:r>
          </a:p>
          <a:p>
            <a:pPr algn="just">
              <a:lnSpc>
                <a:spcPct val="130000"/>
              </a:lnSpc>
            </a:pPr>
            <a:r>
              <a:rPr lang="es-ES" sz="2400" dirty="0" smtClean="0">
                <a:solidFill>
                  <a:schemeClr val="tx1"/>
                </a:solidFill>
                <a:latin typeface="Arial" pitchFamily="34" charset="0"/>
                <a:cs typeface="Arial" pitchFamily="34" charset="0"/>
              </a:rPr>
              <a:t>Para las estancias de hasta una semana se realizará excavación de 1.2 m de profundidad, 1.2 m de ancho y 1.3 de largo (se deja la tierra en los bordes para ir cubriendo cada vertimiento de basuras)</a:t>
            </a:r>
          </a:p>
          <a:p>
            <a:pPr algn="just">
              <a:lnSpc>
                <a:spcPct val="130000"/>
              </a:lnSpc>
            </a:pPr>
            <a:r>
              <a:rPr lang="es-ES" sz="2400" dirty="0" smtClean="0">
                <a:solidFill>
                  <a:schemeClr val="tx1"/>
                </a:solidFill>
                <a:latin typeface="Arial" pitchFamily="34" charset="0"/>
                <a:cs typeface="Arial" pitchFamily="34" charset="0"/>
              </a:rPr>
              <a:t>Cuando queden 0.6 m sin cubrir se rellena con tierra</a:t>
            </a:r>
          </a:p>
          <a:p>
            <a:pPr algn="just">
              <a:lnSpc>
                <a:spcPct val="130000"/>
              </a:lnSpc>
              <a:buSzPct val="160000"/>
            </a:pPr>
            <a:endParaRPr lang="es-ES" sz="2400" dirty="0" smtClean="0">
              <a:solidFill>
                <a:schemeClr val="tx1"/>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500042"/>
            <a:ext cx="8572528" cy="2286016"/>
          </a:xfrm>
        </p:spPr>
        <p:txBody>
          <a:bodyPr>
            <a:noAutofit/>
          </a:bodyPr>
          <a:lstStyle/>
          <a:p>
            <a:pPr algn="just"/>
            <a:r>
              <a:rPr lang="es-ES" sz="2800" b="1" dirty="0" smtClean="0">
                <a:solidFill>
                  <a:schemeClr val="tx1"/>
                </a:solidFill>
                <a:latin typeface="Arial" pitchFamily="34" charset="0"/>
                <a:cs typeface="Arial" pitchFamily="34" charset="0"/>
              </a:rPr>
              <a:t>INCINERACIÓN:</a:t>
            </a:r>
          </a:p>
          <a:p>
            <a:pPr algn="just"/>
            <a:endParaRPr lang="es-ES" sz="2400" b="1" dirty="0" smtClean="0">
              <a:solidFill>
                <a:schemeClr val="tx1"/>
              </a:solidFill>
              <a:latin typeface="Arial" pitchFamily="34" charset="0"/>
              <a:cs typeface="Arial" pitchFamily="34" charset="0"/>
            </a:endParaRPr>
          </a:p>
          <a:p>
            <a:pPr algn="just"/>
            <a:r>
              <a:rPr lang="es-ES" sz="2400" dirty="0" smtClean="0">
                <a:solidFill>
                  <a:schemeClr val="tx1"/>
                </a:solidFill>
                <a:latin typeface="Arial" pitchFamily="34" charset="0"/>
                <a:cs typeface="Arial" pitchFamily="34" charset="0"/>
              </a:rPr>
              <a:t>En terreno propicio se puede usar en incinerador de zanjas cruzadas, o un incinerador de pila de piedras.</a:t>
            </a:r>
          </a:p>
          <a:p>
            <a:pPr algn="just"/>
            <a:r>
              <a:rPr lang="es-ES" sz="2400" dirty="0" smtClean="0">
                <a:solidFill>
                  <a:schemeClr val="tx1"/>
                </a:solidFill>
                <a:latin typeface="Arial" pitchFamily="34" charset="0"/>
                <a:cs typeface="Arial" pitchFamily="34" charset="0"/>
              </a:rPr>
              <a:t>Ubicar a más de 450 m del campamento</a:t>
            </a:r>
            <a:endParaRPr lang="es-ES" sz="2400" dirty="0">
              <a:solidFill>
                <a:schemeClr val="tx1"/>
              </a:solidFill>
              <a:latin typeface="Arial" pitchFamily="34" charset="0"/>
              <a:cs typeface="Arial" pitchFamily="34" charset="0"/>
            </a:endParaRPr>
          </a:p>
        </p:txBody>
      </p:sp>
      <p:graphicFrame>
        <p:nvGraphicFramePr>
          <p:cNvPr id="1026" name="Object 2"/>
          <p:cNvGraphicFramePr>
            <a:graphicFrameLocks noChangeAspect="1"/>
          </p:cNvGraphicFramePr>
          <p:nvPr/>
        </p:nvGraphicFramePr>
        <p:xfrm>
          <a:off x="428596" y="3013088"/>
          <a:ext cx="2500330" cy="2524124"/>
        </p:xfrm>
        <a:graphic>
          <a:graphicData uri="http://schemas.openxmlformats.org/presentationml/2006/ole">
            <mc:AlternateContent xmlns:mc="http://schemas.openxmlformats.org/markup-compatibility/2006">
              <mc:Choice xmlns:v="urn:schemas-microsoft-com:vml" Requires="v">
                <p:oleObj spid="_x0000_s1029" r:id="rId4" imgW="3057143" imgH="2295238" progId="">
                  <p:embed/>
                </p:oleObj>
              </mc:Choice>
              <mc:Fallback>
                <p:oleObj r:id="rId4" imgW="3057143" imgH="2295238"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596" y="3013088"/>
                        <a:ext cx="2500330" cy="2524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4" name="Picture 4" descr="PICT0282"/>
          <p:cNvPicPr>
            <a:picLocks noChangeAspect="1" noChangeArrowheads="1"/>
          </p:cNvPicPr>
          <p:nvPr/>
        </p:nvPicPr>
        <p:blipFill>
          <a:blip r:embed="rId6"/>
          <a:srcRect/>
          <a:stretch>
            <a:fillRect/>
          </a:stretch>
        </p:blipFill>
        <p:spPr bwMode="auto">
          <a:xfrm>
            <a:off x="3286116" y="3013088"/>
            <a:ext cx="2428892" cy="2559052"/>
          </a:xfrm>
          <a:prstGeom prst="rect">
            <a:avLst/>
          </a:prstGeom>
          <a:noFill/>
        </p:spPr>
      </p:pic>
      <p:pic>
        <p:nvPicPr>
          <p:cNvPr id="5" name="Picture 7" descr="Imagen2"/>
          <p:cNvPicPr>
            <a:picLocks noChangeAspect="1" noChangeArrowheads="1"/>
          </p:cNvPicPr>
          <p:nvPr/>
        </p:nvPicPr>
        <p:blipFill>
          <a:blip r:embed="rId7"/>
          <a:srcRect/>
          <a:stretch>
            <a:fillRect/>
          </a:stretch>
        </p:blipFill>
        <p:spPr bwMode="auto">
          <a:xfrm>
            <a:off x="6000760" y="3013088"/>
            <a:ext cx="2713026" cy="250033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58" y="500042"/>
            <a:ext cx="8572528" cy="4786346"/>
          </a:xfrm>
        </p:spPr>
        <p:txBody>
          <a:bodyPr>
            <a:noAutofit/>
          </a:bodyPr>
          <a:lstStyle/>
          <a:p>
            <a:r>
              <a:rPr lang="es-ES" sz="2800" b="1" dirty="0" smtClean="0">
                <a:solidFill>
                  <a:schemeClr val="tx1"/>
                </a:solidFill>
                <a:latin typeface="Arial" pitchFamily="34" charset="0"/>
                <a:cs typeface="Arial" pitchFamily="34" charset="0"/>
              </a:rPr>
              <a:t>DISPOSICION DE EXCRETAS</a:t>
            </a:r>
          </a:p>
          <a:p>
            <a:endParaRPr lang="es-ES" sz="2800" b="1" dirty="0" smtClean="0">
              <a:solidFill>
                <a:schemeClr val="tx1"/>
              </a:solidFill>
              <a:latin typeface="Arial" pitchFamily="34" charset="0"/>
              <a:cs typeface="Arial" pitchFamily="34" charset="0"/>
            </a:endParaRPr>
          </a:p>
          <a:p>
            <a:pPr algn="just">
              <a:lnSpc>
                <a:spcPct val="120000"/>
              </a:lnSpc>
            </a:pPr>
            <a:r>
              <a:rPr lang="es-ES" sz="2400" dirty="0" smtClean="0">
                <a:solidFill>
                  <a:schemeClr val="tx1"/>
                </a:solidFill>
                <a:latin typeface="Arial" pitchFamily="34" charset="0"/>
                <a:cs typeface="Arial" pitchFamily="34" charset="0"/>
              </a:rPr>
              <a:t>En campaña no es posible un sistema de </a:t>
            </a:r>
            <a:r>
              <a:rPr lang="es-ES" sz="2400" dirty="0" err="1" smtClean="0">
                <a:solidFill>
                  <a:schemeClr val="tx1"/>
                </a:solidFill>
                <a:latin typeface="Arial" pitchFamily="34" charset="0"/>
                <a:cs typeface="Arial" pitchFamily="34" charset="0"/>
              </a:rPr>
              <a:t>vehiculización</a:t>
            </a:r>
            <a:r>
              <a:rPr lang="es-ES" sz="2400" dirty="0" smtClean="0">
                <a:solidFill>
                  <a:schemeClr val="tx1"/>
                </a:solidFill>
                <a:latin typeface="Arial" pitchFamily="34" charset="0"/>
                <a:cs typeface="Arial" pitchFamily="34" charset="0"/>
              </a:rPr>
              <a:t> hídrica de las excretas, por lo que se recurre a la construcción de dispositivos sanitarios de uso temporal como:</a:t>
            </a:r>
          </a:p>
          <a:p>
            <a:pPr algn="just"/>
            <a:endParaRPr lang="es-ES" sz="2400" dirty="0" smtClean="0">
              <a:solidFill>
                <a:schemeClr val="tx1"/>
              </a:solidFill>
              <a:latin typeface="Arial" pitchFamily="34" charset="0"/>
              <a:cs typeface="Arial" pitchFamily="34" charset="0"/>
            </a:endParaRPr>
          </a:p>
          <a:p>
            <a:pPr algn="just">
              <a:lnSpc>
                <a:spcPct val="120000"/>
              </a:lnSpc>
              <a:buSzPct val="170000"/>
              <a:buFontTx/>
              <a:buChar char="•"/>
            </a:pPr>
            <a:r>
              <a:rPr lang="es-ES" sz="2400" dirty="0" smtClean="0">
                <a:solidFill>
                  <a:schemeClr val="tx1"/>
                </a:solidFill>
                <a:latin typeface="Arial" pitchFamily="34" charset="0"/>
                <a:cs typeface="Arial" pitchFamily="34" charset="0"/>
              </a:rPr>
              <a:t>El hoyo individual</a:t>
            </a:r>
          </a:p>
          <a:p>
            <a:pPr algn="just">
              <a:lnSpc>
                <a:spcPct val="120000"/>
              </a:lnSpc>
              <a:buSzPct val="170000"/>
              <a:buFontTx/>
              <a:buChar char="•"/>
            </a:pPr>
            <a:r>
              <a:rPr lang="es-ES" sz="2400" dirty="0" smtClean="0">
                <a:solidFill>
                  <a:schemeClr val="tx1"/>
                </a:solidFill>
                <a:latin typeface="Arial" pitchFamily="34" charset="0"/>
                <a:cs typeface="Arial" pitchFamily="34" charset="0"/>
              </a:rPr>
              <a:t>La letrina a horcajadas</a:t>
            </a:r>
          </a:p>
          <a:p>
            <a:pPr algn="just">
              <a:lnSpc>
                <a:spcPct val="120000"/>
              </a:lnSpc>
              <a:buSzPct val="170000"/>
              <a:buFontTx/>
              <a:buChar char="•"/>
            </a:pPr>
            <a:r>
              <a:rPr lang="es-ES" sz="2400" dirty="0" smtClean="0">
                <a:solidFill>
                  <a:schemeClr val="tx1"/>
                </a:solidFill>
                <a:latin typeface="Arial" pitchFamily="34" charset="0"/>
                <a:cs typeface="Arial" pitchFamily="34" charset="0"/>
              </a:rPr>
              <a:t>Distintos tipos de letrinas sanitarias</a:t>
            </a:r>
          </a:p>
          <a:p>
            <a:pPr algn="just">
              <a:lnSpc>
                <a:spcPct val="120000"/>
              </a:lnSpc>
              <a:buSzPct val="170000"/>
              <a:buFontTx/>
              <a:buChar char="•"/>
            </a:pPr>
            <a:r>
              <a:rPr lang="es-ES" sz="2400" dirty="0" smtClean="0">
                <a:solidFill>
                  <a:schemeClr val="tx1"/>
                </a:solidFill>
                <a:latin typeface="Arial" pitchFamily="34" charset="0"/>
                <a:cs typeface="Arial" pitchFamily="34" charset="0"/>
              </a:rPr>
              <a:t>Urinarios de fosa de absorción y otros</a:t>
            </a:r>
            <a:endParaRPr lang="es-ES" sz="2400" dirty="0">
              <a:solidFill>
                <a:schemeClr val="tx1"/>
              </a:solidFill>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594</TotalTime>
  <Words>1266</Words>
  <Application>Microsoft Office PowerPoint</Application>
  <PresentationFormat>Presentación en pantalla (4:3)</PresentationFormat>
  <Paragraphs>140</Paragraphs>
  <Slides>22</Slides>
  <Notes>21</Notes>
  <HiddenSlides>0</HiddenSlides>
  <MMClips>0</MMClips>
  <ScaleCrop>false</ScaleCrop>
  <HeadingPairs>
    <vt:vector size="8" baseType="variant">
      <vt:variant>
        <vt:lpstr>Fuentes usadas</vt:lpstr>
      </vt:variant>
      <vt:variant>
        <vt:i4>2</vt:i4>
      </vt:variant>
      <vt:variant>
        <vt:lpstr>Tema</vt:lpstr>
      </vt:variant>
      <vt:variant>
        <vt:i4>1</vt:i4>
      </vt:variant>
      <vt:variant>
        <vt:lpstr>Servidores OLE incrustados</vt:lpstr>
      </vt:variant>
      <vt:variant>
        <vt:i4>0</vt:i4>
      </vt:variant>
      <vt:variant>
        <vt:lpstr>Títulos de diapositiva</vt:lpstr>
      </vt:variant>
      <vt:variant>
        <vt:i4>22</vt:i4>
      </vt:variant>
    </vt:vector>
  </HeadingPairs>
  <TitlesOfParts>
    <vt:vector size="25"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DORIS</dc:creator>
  <cp:lastModifiedBy>PPD</cp:lastModifiedBy>
  <cp:revision>25</cp:revision>
  <dcterms:created xsi:type="dcterms:W3CDTF">2022-09-04T19:00:31Z</dcterms:created>
  <dcterms:modified xsi:type="dcterms:W3CDTF">2022-09-09T14:11:42Z</dcterms:modified>
</cp:coreProperties>
</file>