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257" r:id="rId4"/>
    <p:sldId id="258" r:id="rId5"/>
    <p:sldId id="259" r:id="rId6"/>
    <p:sldId id="260" r:id="rId7"/>
    <p:sldId id="261" r:id="rId8"/>
    <p:sldId id="262" r:id="rId9"/>
    <p:sldId id="263" r:id="rId10"/>
    <p:sldId id="264" r:id="rId11"/>
    <p:sldId id="265" r:id="rId12"/>
    <p:sldId id="266" r:id="rId13"/>
    <p:sldId id="267" r:id="rId14"/>
    <p:sldId id="280"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5" r:id="rId52"/>
    <p:sldId id="307"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7" autoAdjust="0"/>
  </p:normalViewPr>
  <p:slideViewPr>
    <p:cSldViewPr>
      <p:cViewPr varScale="1">
        <p:scale>
          <a:sx n="90" d="100"/>
          <a:sy n="90"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301561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335860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230302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237539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418824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11167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99159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376299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66133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204077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F403FE-B504-45D7-907F-B79743AFC37B}" type="datetimeFigureOut">
              <a:rPr lang="es-ES" smtClean="0"/>
              <a:t>27/10/2021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4742F7-21D5-425C-9475-F05D827C0765}" type="slidenum">
              <a:rPr lang="es-ES" smtClean="0"/>
              <a:t>‹Nº›</a:t>
            </a:fld>
            <a:endParaRPr lang="es-ES"/>
          </a:p>
        </p:txBody>
      </p:sp>
    </p:spTree>
    <p:extLst>
      <p:ext uri="{BB962C8B-B14F-4D97-AF65-F5344CB8AC3E}">
        <p14:creationId xmlns:p14="http://schemas.microsoft.com/office/powerpoint/2010/main" val="44949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403FE-B504-45D7-907F-B79743AFC37B}" type="datetimeFigureOut">
              <a:rPr lang="es-ES" smtClean="0"/>
              <a:t>27/10/2021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742F7-21D5-425C-9475-F05D827C0765}" type="slidenum">
              <a:rPr lang="es-ES" smtClean="0"/>
              <a:t>‹Nº›</a:t>
            </a:fld>
            <a:endParaRPr lang="es-ES"/>
          </a:p>
        </p:txBody>
      </p:sp>
    </p:spTree>
    <p:extLst>
      <p:ext uri="{BB962C8B-B14F-4D97-AF65-F5344CB8AC3E}">
        <p14:creationId xmlns:p14="http://schemas.microsoft.com/office/powerpoint/2010/main" val="335726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418689"/>
            <a:ext cx="7920880" cy="4569456"/>
          </a:xfrm>
          <a:prstGeom prst="rect">
            <a:avLst/>
          </a:prstGeom>
        </p:spPr>
        <p:txBody>
          <a:bodyPr wrap="square">
            <a:spAutoFit/>
          </a:bodyPr>
          <a:lstStyle/>
          <a:p>
            <a:pPr>
              <a:lnSpc>
                <a:spcPct val="115000"/>
              </a:lnSpc>
              <a:spcAft>
                <a:spcPts val="1000"/>
              </a:spcAft>
            </a:pPr>
            <a:r>
              <a:rPr lang="es-ES" sz="2400" dirty="0">
                <a:latin typeface="Arial" pitchFamily="34" charset="0"/>
                <a:ea typeface="Calibri"/>
                <a:cs typeface="Arial" pitchFamily="34" charset="0"/>
              </a:rPr>
              <a:t>Tema 9 Equipos Utilizados para el control químico </a:t>
            </a:r>
          </a:p>
          <a:p>
            <a:pPr>
              <a:lnSpc>
                <a:spcPct val="115000"/>
              </a:lnSpc>
              <a:spcAft>
                <a:spcPts val="1000"/>
              </a:spcAft>
            </a:pPr>
            <a:r>
              <a:rPr lang="es-ES" sz="2000" dirty="0">
                <a:latin typeface="Arial" pitchFamily="34" charset="0"/>
                <a:ea typeface="Calibri"/>
                <a:cs typeface="Arial" pitchFamily="34" charset="0"/>
              </a:rPr>
              <a:t>9.1Equipos de Aspersión Planta 5 Hudson, mochilas chinas, mochilas Kiorits, IKA-9, AO-2, Pistolas Indico. Su funcionamiento y conservación</a:t>
            </a:r>
          </a:p>
          <a:p>
            <a:pPr>
              <a:lnSpc>
                <a:spcPct val="115000"/>
              </a:lnSpc>
              <a:spcAft>
                <a:spcPts val="1000"/>
              </a:spcAft>
            </a:pPr>
            <a:r>
              <a:rPr lang="es-ES" sz="2000" dirty="0">
                <a:latin typeface="Arial" pitchFamily="34" charset="0"/>
                <a:ea typeface="Calibri"/>
                <a:cs typeface="Arial" pitchFamily="34" charset="0"/>
              </a:rPr>
              <a:t>9.2Equipos de nebulización Térmica portátil. La Bazooka.</a:t>
            </a:r>
          </a:p>
          <a:p>
            <a:pPr>
              <a:lnSpc>
                <a:spcPct val="115000"/>
              </a:lnSpc>
              <a:spcAft>
                <a:spcPts val="1000"/>
              </a:spcAft>
            </a:pPr>
            <a:r>
              <a:rPr lang="es-ES" sz="2000" dirty="0">
                <a:latin typeface="Arial" pitchFamily="34" charset="0"/>
                <a:ea typeface="Calibri"/>
                <a:cs typeface="Arial" pitchFamily="34" charset="0"/>
              </a:rPr>
              <a:t>9.3Equipos de nebulización térmica de Alta productividad: Tifa, Dyna-Fog, TDA. Características su uso correcto y funcionamiento, mantenimiento y conservación.</a:t>
            </a:r>
          </a:p>
          <a:p>
            <a:pPr>
              <a:lnSpc>
                <a:spcPct val="115000"/>
              </a:lnSpc>
              <a:spcAft>
                <a:spcPts val="1000"/>
              </a:spcAft>
            </a:pPr>
            <a:r>
              <a:rPr lang="es-ES" sz="2000" dirty="0">
                <a:latin typeface="Arial" pitchFamily="34" charset="0"/>
                <a:ea typeface="Calibri"/>
                <a:cs typeface="Arial" pitchFamily="34" charset="0"/>
              </a:rPr>
              <a:t>9.4 Equipos de tratamiento espacial en Frio UBV portátiles La motomochila Características uso y conservación. equipos UBV de alta productividad el Leco.</a:t>
            </a:r>
          </a:p>
        </p:txBody>
      </p:sp>
    </p:spTree>
    <p:extLst>
      <p:ext uri="{BB962C8B-B14F-4D97-AF65-F5344CB8AC3E}">
        <p14:creationId xmlns:p14="http://schemas.microsoft.com/office/powerpoint/2010/main" val="229047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730569"/>
            <a:ext cx="7704856" cy="4447371"/>
          </a:xfrm>
          <a:prstGeom prst="rect">
            <a:avLst/>
          </a:prstGeom>
        </p:spPr>
        <p:txBody>
          <a:bodyPr wrap="square">
            <a:spAutoFit/>
          </a:bodyPr>
          <a:lstStyle/>
          <a:p>
            <a:pPr>
              <a:spcAft>
                <a:spcPts val="0"/>
              </a:spcAft>
            </a:pPr>
            <a:r>
              <a:rPr lang="es-ES" sz="2000" b="1" dirty="0">
                <a:solidFill>
                  <a:srgbClr val="000000"/>
                </a:solidFill>
                <a:effectLst/>
                <a:latin typeface="Arial" pitchFamily="34" charset="0"/>
                <a:ea typeface="Calibri"/>
                <a:cs typeface="Arial" pitchFamily="34" charset="0"/>
              </a:rPr>
              <a:t>Desventajas </a:t>
            </a:r>
            <a:endParaRPr lang="es-ES" sz="2000" dirty="0">
              <a:solidFill>
                <a:srgbClr val="000000"/>
              </a:solidFill>
              <a:effectLst/>
              <a:latin typeface="Arial" pitchFamily="34" charset="0"/>
              <a:ea typeface="Calibri"/>
              <a:cs typeface="Arial" pitchFamily="34" charset="0"/>
            </a:endParaRP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1. Se necesita mezclar el plaguicida con petróleo.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2. El precio es un 30% superior.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3. Utiliza 4 pilas de 1.5 volts para el arranque.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4. Corre el riesgo de incendiarse, de operarse incorrectamente.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5. Mayor consumo de gasolina en un 25 %.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6. Menor control de las gotas de nebulización. </a:t>
            </a:r>
          </a:p>
          <a:p>
            <a:pPr>
              <a:lnSpc>
                <a:spcPct val="115000"/>
              </a:lnSpc>
              <a:spcAft>
                <a:spcPts val="1000"/>
              </a:spcAft>
            </a:pPr>
            <a:r>
              <a:rPr lang="es-ES" sz="2000" dirty="0">
                <a:latin typeface="Arial" pitchFamily="34" charset="0"/>
                <a:ea typeface="Calibri"/>
                <a:cs typeface="Arial" pitchFamily="34" charset="0"/>
              </a:rPr>
              <a:t> </a:t>
            </a:r>
          </a:p>
        </p:txBody>
      </p:sp>
    </p:spTree>
    <p:extLst>
      <p:ext uri="{BB962C8B-B14F-4D97-AF65-F5344CB8AC3E}">
        <p14:creationId xmlns:p14="http://schemas.microsoft.com/office/powerpoint/2010/main" val="326317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997839"/>
            <a:ext cx="8352928" cy="2554545"/>
          </a:xfrm>
          <a:prstGeom prst="rect">
            <a:avLst/>
          </a:prstGeom>
        </p:spPr>
        <p:txBody>
          <a:bodyPr wrap="square">
            <a:spAutoFit/>
          </a:bodyPr>
          <a:lstStyle/>
          <a:p>
            <a:pPr>
              <a:spcAft>
                <a:spcPts val="0"/>
              </a:spcAft>
            </a:pPr>
            <a:r>
              <a:rPr lang="es-ES" sz="2000" b="1" dirty="0">
                <a:solidFill>
                  <a:srgbClr val="000000"/>
                </a:solidFill>
                <a:effectLst/>
                <a:latin typeface="Arial" pitchFamily="34" charset="0"/>
                <a:ea typeface="Calibri"/>
                <a:cs typeface="Arial" pitchFamily="34" charset="0"/>
              </a:rPr>
              <a:t>Motomochilas </a:t>
            </a:r>
            <a:endParaRPr lang="es-ES" sz="2000" dirty="0">
              <a:solidFill>
                <a:srgbClr val="000000"/>
              </a:solidFill>
              <a:effectLst/>
              <a:latin typeface="Arial" pitchFamily="34" charset="0"/>
              <a:ea typeface="Calibri"/>
              <a:cs typeface="Arial" pitchFamily="34" charset="0"/>
            </a:endParaRPr>
          </a:p>
          <a:p>
            <a:pPr>
              <a:spcAft>
                <a:spcPts val="0"/>
              </a:spcAft>
            </a:pPr>
            <a:r>
              <a:rPr lang="es-ES" sz="2000" b="1" dirty="0">
                <a:solidFill>
                  <a:srgbClr val="000000"/>
                </a:solidFill>
                <a:effectLst/>
                <a:latin typeface="Arial" pitchFamily="34" charset="0"/>
                <a:ea typeface="Calibri"/>
                <a:cs typeface="Arial" pitchFamily="34" charset="0"/>
              </a:rPr>
              <a:t>Ventajas </a:t>
            </a:r>
            <a:endParaRPr lang="es-ES" sz="2000" dirty="0">
              <a:solidFill>
                <a:srgbClr val="000000"/>
              </a:solidFill>
              <a:effectLst/>
              <a:latin typeface="Arial" pitchFamily="34" charset="0"/>
              <a:ea typeface="Calibri"/>
              <a:cs typeface="Arial" pitchFamily="34" charset="0"/>
            </a:endParaRP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1. El precio es un 30% inferior.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2. No necesita petróleo para la mezcla, la misma se realiza con agua. </a:t>
            </a:r>
          </a:p>
          <a:p>
            <a:pPr>
              <a:spcAft>
                <a:spcPts val="0"/>
              </a:spcAft>
            </a:pPr>
            <a:r>
              <a:rPr lang="es-ES" sz="2000" dirty="0">
                <a:solidFill>
                  <a:srgbClr val="000000"/>
                </a:solidFill>
                <a:effectLst/>
                <a:latin typeface="Arial" pitchFamily="34" charset="0"/>
                <a:ea typeface="Calibri"/>
                <a:cs typeface="Arial" pitchFamily="34" charset="0"/>
              </a:rPr>
              <a:t> </a:t>
            </a:r>
          </a:p>
          <a:p>
            <a:r>
              <a:rPr lang="es-ES_tradnl" sz="2000" dirty="0">
                <a:latin typeface="Arial" pitchFamily="34" charset="0"/>
                <a:ea typeface="Calibri"/>
                <a:cs typeface="Arial" pitchFamily="34" charset="0"/>
              </a:rPr>
              <a:t>3. Se logra un mayor control de las gotas de nebulización. </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257431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74345"/>
            <a:ext cx="7992888" cy="5632311"/>
          </a:xfrm>
          <a:prstGeom prst="rect">
            <a:avLst/>
          </a:prstGeom>
        </p:spPr>
        <p:txBody>
          <a:bodyPr wrap="square">
            <a:spAutoFit/>
          </a:bodyPr>
          <a:lstStyle/>
          <a:p>
            <a:pPr>
              <a:spcAft>
                <a:spcPts val="0"/>
              </a:spcAft>
            </a:pPr>
            <a:r>
              <a:rPr lang="es-ES" sz="2000" b="1" dirty="0">
                <a:solidFill>
                  <a:srgbClr val="000000"/>
                </a:solidFill>
                <a:effectLst/>
                <a:latin typeface="Arial"/>
                <a:ea typeface="Calibri"/>
              </a:rPr>
              <a:t>Desventajas </a:t>
            </a:r>
            <a:endParaRPr lang="es-ES" sz="2000" dirty="0">
              <a:solidFill>
                <a:srgbClr val="000000"/>
              </a:solidFill>
              <a:effectLst/>
              <a:latin typeface="Arial"/>
              <a:ea typeface="Calibri"/>
            </a:endParaRP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1. Requieren una mayor técnica y capacitación del personal.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2. Menor productividad, aproximadamente 80 viviendas o locales por día.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3. Es necesario tener cuidado con objetos de la casa pues puede tumbarlos debido a la presión del aire.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4. Menor efecto visual en la población.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5. Menor vida útil del equipo.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6. Peso superior en unos 6 kg.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7. Es necesario velar por la correcta mezcla de aceite y gasolina. </a:t>
            </a:r>
          </a:p>
          <a:p>
            <a:pPr>
              <a:spcAft>
                <a:spcPts val="0"/>
              </a:spcAft>
            </a:pPr>
            <a:r>
              <a:rPr lang="es-ES" sz="2000" dirty="0">
                <a:solidFill>
                  <a:srgbClr val="000000"/>
                </a:solidFill>
                <a:effectLst/>
                <a:latin typeface="Arial"/>
                <a:ea typeface="Calibri"/>
              </a:rPr>
              <a:t> </a:t>
            </a:r>
          </a:p>
        </p:txBody>
      </p:sp>
    </p:spTree>
    <p:extLst>
      <p:ext uri="{BB962C8B-B14F-4D97-AF65-F5344CB8AC3E}">
        <p14:creationId xmlns:p14="http://schemas.microsoft.com/office/powerpoint/2010/main" val="26339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949364"/>
            <a:ext cx="8280920" cy="4339650"/>
          </a:xfrm>
          <a:prstGeom prst="rect">
            <a:avLst/>
          </a:prstGeom>
        </p:spPr>
        <p:txBody>
          <a:bodyPr wrap="square">
            <a:spAutoFit/>
          </a:bodyPr>
          <a:lstStyle/>
          <a:p>
            <a:pPr>
              <a:lnSpc>
                <a:spcPct val="115000"/>
              </a:lnSpc>
              <a:spcAft>
                <a:spcPts val="0"/>
              </a:spcAft>
            </a:pPr>
            <a:r>
              <a:rPr lang="es-ES" sz="2400" b="1" dirty="0">
                <a:solidFill>
                  <a:srgbClr val="000000"/>
                </a:solidFill>
                <a:effectLst/>
                <a:latin typeface="Arial" pitchFamily="34" charset="0"/>
                <a:ea typeface="Calibri"/>
                <a:cs typeface="Arial" pitchFamily="34" charset="0"/>
              </a:rPr>
              <a:t>Tratamientos adulticidas intradomiciliarios. Equipamiento.</a:t>
            </a:r>
            <a:endParaRPr lang="es-ES" sz="2400" dirty="0">
              <a:latin typeface="Arial" pitchFamily="34" charset="0"/>
              <a:ea typeface="Calibri"/>
              <a:cs typeface="Arial" pitchFamily="34" charset="0"/>
            </a:endParaRPr>
          </a:p>
          <a:p>
            <a:pPr>
              <a:lnSpc>
                <a:spcPct val="115000"/>
              </a:lnSpc>
              <a:spcAft>
                <a:spcPts val="0"/>
              </a:spcAft>
            </a:pPr>
            <a:r>
              <a:rPr lang="es-ES" sz="2400" dirty="0">
                <a:solidFill>
                  <a:srgbClr val="000000"/>
                </a:solidFill>
                <a:effectLst/>
                <a:latin typeface="Arial" pitchFamily="34" charset="0"/>
                <a:ea typeface="Calibri"/>
                <a:cs typeface="Arial" pitchFamily="34" charset="0"/>
              </a:rPr>
              <a:t>En los tratamientos intradomiciliarios se emplean fundamentalmente tres tipos de equipos:</a:t>
            </a:r>
          </a:p>
          <a:p>
            <a:pPr>
              <a:lnSpc>
                <a:spcPct val="115000"/>
              </a:lnSpc>
              <a:spcAft>
                <a:spcPts val="0"/>
              </a:spcAft>
            </a:pPr>
            <a:r>
              <a:rPr lang="es-ES" sz="2400" dirty="0">
                <a:solidFill>
                  <a:srgbClr val="000000"/>
                </a:solidFill>
                <a:effectLst/>
                <a:latin typeface="Arial" pitchFamily="34" charset="0"/>
                <a:ea typeface="Calibri"/>
                <a:cs typeface="Arial" pitchFamily="34" charset="0"/>
              </a:rPr>
              <a:t> motomochila</a:t>
            </a:r>
          </a:p>
          <a:p>
            <a:pPr>
              <a:lnSpc>
                <a:spcPct val="115000"/>
              </a:lnSpc>
              <a:spcAft>
                <a:spcPts val="0"/>
              </a:spcAft>
            </a:pPr>
            <a:r>
              <a:rPr lang="es-ES" sz="2400" dirty="0">
                <a:solidFill>
                  <a:srgbClr val="000000"/>
                </a:solidFill>
                <a:effectLst/>
                <a:latin typeface="Arial" pitchFamily="34" charset="0"/>
                <a:ea typeface="Calibri"/>
                <a:cs typeface="Arial" pitchFamily="34" charset="0"/>
              </a:rPr>
              <a:t>termonebulizadores </a:t>
            </a:r>
            <a:endParaRPr lang="es-ES" sz="2400" dirty="0">
              <a:solidFill>
                <a:srgbClr val="000000"/>
              </a:solidFill>
              <a:latin typeface="Arial" pitchFamily="34" charset="0"/>
              <a:ea typeface="Calibri"/>
              <a:cs typeface="Arial" pitchFamily="34" charset="0"/>
            </a:endParaRPr>
          </a:p>
          <a:p>
            <a:pPr>
              <a:lnSpc>
                <a:spcPct val="115000"/>
              </a:lnSpc>
              <a:spcAft>
                <a:spcPts val="0"/>
              </a:spcAft>
            </a:pPr>
            <a:r>
              <a:rPr lang="es-ES" sz="2400" dirty="0">
                <a:solidFill>
                  <a:srgbClr val="000000"/>
                </a:solidFill>
                <a:effectLst/>
                <a:latin typeface="Arial" pitchFamily="34" charset="0"/>
                <a:ea typeface="Calibri"/>
                <a:cs typeface="Arial" pitchFamily="34" charset="0"/>
              </a:rPr>
              <a:t>aspersores.</a:t>
            </a:r>
          </a:p>
          <a:p>
            <a:pPr>
              <a:lnSpc>
                <a:spcPct val="115000"/>
              </a:lnSpc>
              <a:spcAft>
                <a:spcPts val="0"/>
              </a:spcAft>
            </a:pPr>
            <a:endParaRPr lang="es-ES" sz="2400" dirty="0">
              <a:solidFill>
                <a:srgbClr val="000000"/>
              </a:solidFill>
              <a:effectLst/>
              <a:latin typeface="Arial" pitchFamily="34" charset="0"/>
              <a:ea typeface="Calibri"/>
              <a:cs typeface="Arial" pitchFamily="34" charset="0"/>
            </a:endParaRPr>
          </a:p>
          <a:p>
            <a:pPr>
              <a:lnSpc>
                <a:spcPct val="115000"/>
              </a:lnSpc>
              <a:spcAft>
                <a:spcPts val="0"/>
              </a:spcAft>
            </a:pPr>
            <a:r>
              <a:rPr lang="es-ES" sz="2400" dirty="0">
                <a:solidFill>
                  <a:srgbClr val="000000"/>
                </a:solidFill>
                <a:effectLst/>
                <a:latin typeface="Arial" pitchFamily="34" charset="0"/>
                <a:ea typeface="Calibri"/>
                <a:cs typeface="Arial" pitchFamily="34" charset="0"/>
              </a:rPr>
              <a:t> Los dos primeros se utilizan para el tratamiento espacial y el último para el tratamiento residual.</a:t>
            </a:r>
            <a:endParaRPr lang="es-ES" sz="2400" dirty="0">
              <a:latin typeface="Arial" pitchFamily="34" charset="0"/>
              <a:ea typeface="Calibri"/>
              <a:cs typeface="Arial" pitchFamily="34" charset="0"/>
            </a:endParaRPr>
          </a:p>
        </p:txBody>
      </p:sp>
    </p:spTree>
    <p:extLst>
      <p:ext uri="{BB962C8B-B14F-4D97-AF65-F5344CB8AC3E}">
        <p14:creationId xmlns:p14="http://schemas.microsoft.com/office/powerpoint/2010/main" val="405179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755465"/>
            <a:ext cx="7776864" cy="4508927"/>
          </a:xfrm>
          <a:prstGeom prst="rect">
            <a:avLst/>
          </a:prstGeom>
        </p:spPr>
        <p:txBody>
          <a:bodyPr wrap="square">
            <a:spAutoFit/>
          </a:bodyPr>
          <a:lstStyle/>
          <a:p>
            <a:pPr>
              <a:lnSpc>
                <a:spcPct val="115000"/>
              </a:lnSpc>
              <a:spcAft>
                <a:spcPts val="0"/>
              </a:spcAft>
            </a:pPr>
            <a:r>
              <a:rPr lang="es-ES" sz="2000" b="1" dirty="0">
                <a:solidFill>
                  <a:srgbClr val="000000"/>
                </a:solidFill>
                <a:effectLst/>
                <a:latin typeface="Arial" pitchFamily="34" charset="0"/>
                <a:ea typeface="Calibri"/>
                <a:cs typeface="Arial" pitchFamily="34" charset="0"/>
              </a:rPr>
              <a:t>Modelos existentes en Cuba</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Actualmente la mayoría de las motomochilas existentes en nuestro país son de los modelos </a:t>
            </a:r>
          </a:p>
          <a:p>
            <a:pPr>
              <a:lnSpc>
                <a:spcPct val="115000"/>
              </a:lnSpc>
              <a:spcAft>
                <a:spcPts val="0"/>
              </a:spcAft>
            </a:pPr>
            <a:endParaRPr lang="es-ES" sz="2000" dirty="0">
              <a:solidFill>
                <a:srgbClr val="000000"/>
              </a:solidFill>
              <a:effectLst/>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Stihl SR-420 </a:t>
            </a:r>
          </a:p>
          <a:p>
            <a:pPr>
              <a:lnSpc>
                <a:spcPct val="115000"/>
              </a:lnSpc>
              <a:spcAft>
                <a:spcPts val="0"/>
              </a:spcAft>
            </a:pPr>
            <a:endParaRPr lang="es-ES" sz="2000" dirty="0">
              <a:solidFill>
                <a:srgbClr val="000000"/>
              </a:solidFill>
              <a:effectLst/>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 Solo Port 423</a:t>
            </a:r>
          </a:p>
          <a:p>
            <a:pPr>
              <a:lnSpc>
                <a:spcPct val="115000"/>
              </a:lnSpc>
              <a:spcAft>
                <a:spcPts val="0"/>
              </a:spcAft>
            </a:pPr>
            <a:endParaRPr lang="es-ES" sz="2000" dirty="0">
              <a:solidFill>
                <a:srgbClr val="000000"/>
              </a:solidFill>
              <a:effectLst/>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 </a:t>
            </a:r>
            <a:r>
              <a:rPr lang="es-ES" sz="2000" dirty="0">
                <a:solidFill>
                  <a:srgbClr val="000000"/>
                </a:solidFill>
                <a:latin typeface="Arial" pitchFamily="34" charset="0"/>
                <a:ea typeface="Calibri"/>
                <a:cs typeface="Arial" pitchFamily="34" charset="0"/>
              </a:rPr>
              <a:t>A</a:t>
            </a:r>
            <a:r>
              <a:rPr lang="es-ES" sz="2000" dirty="0">
                <a:solidFill>
                  <a:srgbClr val="000000"/>
                </a:solidFill>
                <a:effectLst/>
                <a:latin typeface="Arial" pitchFamily="34" charset="0"/>
                <a:ea typeface="Calibri"/>
                <a:cs typeface="Arial" pitchFamily="34" charset="0"/>
              </a:rPr>
              <a:t>mbos de procedencia alemana.</a:t>
            </a:r>
            <a:endParaRPr lang="es-ES" sz="2000" dirty="0">
              <a:latin typeface="Arial" pitchFamily="34" charset="0"/>
              <a:ea typeface="Calibri"/>
              <a:cs typeface="Arial" pitchFamily="34" charset="0"/>
            </a:endParaRPr>
          </a:p>
          <a:p>
            <a:r>
              <a:rPr lang="es-ES" sz="2000" dirty="0">
                <a:solidFill>
                  <a:srgbClr val="000000"/>
                </a:solidFill>
                <a:effectLst/>
                <a:latin typeface="Arial" pitchFamily="34" charset="0"/>
                <a:ea typeface="Calibri"/>
                <a:cs typeface="Arial" pitchFamily="34" charset="0"/>
              </a:rPr>
              <a:t>En el caso de las motomochilas Stihl viene de fábrica con una boquilla de color naranja para uso en la agricultura. La misma no debe ser utilizada en labores de control de vectores en Salud Pública pues no garantiza un tamaño de gota adecuado. </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323837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3456383"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484783"/>
            <a:ext cx="331236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5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471541"/>
            <a:ext cx="7128792" cy="3631763"/>
          </a:xfrm>
          <a:prstGeom prst="rect">
            <a:avLst/>
          </a:prstGeom>
        </p:spPr>
        <p:txBody>
          <a:bodyPr wrap="square">
            <a:spAutoFit/>
          </a:bodyPr>
          <a:lstStyle/>
          <a:p>
            <a:pPr>
              <a:lnSpc>
                <a:spcPct val="115000"/>
              </a:lnSpc>
              <a:spcAft>
                <a:spcPts val="0"/>
              </a:spcAft>
            </a:pPr>
            <a:r>
              <a:rPr lang="es-ES" sz="2000" b="1" dirty="0">
                <a:solidFill>
                  <a:srgbClr val="000000"/>
                </a:solidFill>
                <a:effectLst/>
                <a:latin typeface="Arial" pitchFamily="34" charset="0"/>
                <a:ea typeface="Calibri"/>
                <a:cs typeface="Arial" pitchFamily="34" charset="0"/>
              </a:rPr>
              <a:t>Motomochilas:</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Durante mucho tiempo las motomochilas fueron los equipos más utilizados en los tratamientos intradomiciliarios espaciales en Cuba por encima de los termonebulizadores. </a:t>
            </a:r>
          </a:p>
          <a:p>
            <a:pPr>
              <a:lnSpc>
                <a:spcPct val="115000"/>
              </a:lnSpc>
              <a:spcAft>
                <a:spcPts val="0"/>
              </a:spcAft>
            </a:pPr>
            <a:endParaRPr lang="es-ES" sz="2000" dirty="0">
              <a:solidFill>
                <a:srgbClr val="000000"/>
              </a:solidFill>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En la epidemia del año 1981 se emplearon casi 4 000 de estos equipos con muy buenos resultados, no obstante a partir de finales de los noventa esta tendencia cambió, siendo los termonebulizadores los más empleados actualmente.</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51340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9752" y="1124744"/>
            <a:ext cx="6984776" cy="3631763"/>
          </a:xfrm>
          <a:prstGeom prst="rect">
            <a:avLst/>
          </a:prstGeom>
        </p:spPr>
        <p:txBody>
          <a:bodyPr wrap="square">
            <a:spAutoFit/>
          </a:bodyPr>
          <a:lstStyle/>
          <a:p>
            <a:pPr>
              <a:lnSpc>
                <a:spcPct val="115000"/>
              </a:lnSpc>
              <a:spcAft>
                <a:spcPts val="0"/>
              </a:spcAft>
            </a:pPr>
            <a:r>
              <a:rPr lang="es-ES" sz="2000" b="1" dirty="0">
                <a:solidFill>
                  <a:srgbClr val="000000"/>
                </a:solidFill>
                <a:effectLst/>
                <a:latin typeface="Arial" pitchFamily="34" charset="0"/>
                <a:ea typeface="Calibri"/>
                <a:cs typeface="Arial" pitchFamily="34" charset="0"/>
              </a:rPr>
              <a:t>Principio de funcionamiento.</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Un motor de combustión interna de 2 tiempos, con una capacidad en el rango de 35 – 70 cm3, es operado a máxima velocidad para mover un ventilador conectado a un tubo donde está instalado una boquilla en su extremo. La función de la boquilla es regular la entrada de plaguicida a la corriente de aire.</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La boquilla puede ser de caudal variable o fijo, siendo esta última la más recomendable pues de esta forma el operario no puede variar la aplicación de plaguicida.</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228676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1755465"/>
            <a:ext cx="7416824" cy="2385268"/>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pitchFamily="34" charset="0"/>
                <a:ea typeface="Calibri"/>
                <a:cs typeface="Arial" pitchFamily="34" charset="0"/>
              </a:rPr>
              <a:t>Las motomochilas proyectan la niebla horizontalmente de 9 a 12 metros y verticalmente de 6 a 9 metros, variando en función de la potencia del motor y la eficiencia de la máquina.</a:t>
            </a:r>
            <a:endParaRPr lang="es-ES" sz="2000" dirty="0">
              <a:latin typeface="Arial" pitchFamily="34" charset="0"/>
              <a:ea typeface="Calibri"/>
              <a:cs typeface="Arial" pitchFamily="34" charset="0"/>
            </a:endParaRPr>
          </a:p>
          <a:p>
            <a:r>
              <a:rPr lang="es-ES" sz="2000" dirty="0">
                <a:solidFill>
                  <a:srgbClr val="000000"/>
                </a:solidFill>
                <a:effectLst/>
                <a:latin typeface="Arial" pitchFamily="34" charset="0"/>
                <a:ea typeface="Calibri"/>
                <a:cs typeface="Arial" pitchFamily="34" charset="0"/>
              </a:rPr>
              <a:t>Los motores de dos tiempos son accionados por una mezcla de combustible y aceite, el cual debe ser propio para este tipo de motores. Los motores de dos y cuatro tiempos utilizan diferentes tipos de aceite. </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414604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997839"/>
            <a:ext cx="7992888" cy="1938992"/>
          </a:xfrm>
          <a:prstGeom prst="rect">
            <a:avLst/>
          </a:prstGeom>
        </p:spPr>
        <p:txBody>
          <a:bodyPr wrap="square">
            <a:spAutoFit/>
          </a:bodyPr>
          <a:lstStyle/>
          <a:p>
            <a:r>
              <a:rPr lang="es-ES" sz="2000" dirty="0">
                <a:solidFill>
                  <a:srgbClr val="000000"/>
                </a:solidFill>
                <a:effectLst/>
                <a:latin typeface="Arial" pitchFamily="34" charset="0"/>
                <a:ea typeface="Calibri"/>
                <a:cs typeface="Arial" pitchFamily="34" charset="0"/>
              </a:rPr>
              <a:t>En los motores de cuatro tiempos el aceite y el combustible circulan por vías diferentes y el aceite no está diseñado para combustionar, a diferencia de los motores de dos tiempos donde el aceite es mezclado con el combustible y sí está diseñado para combustionar. Por eso cuando se utiliza aceite de motores de cuatro tiempos en motores de dos se crea mucho carbón en el motor.</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351987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19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2586461"/>
            <a:ext cx="6552728" cy="1508105"/>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a:ea typeface="Calibri"/>
                <a:cs typeface="Times New Roman"/>
              </a:rPr>
              <a:t>En Cuba durante muchos años se ha utilizado aceite de motores de cuatro tiempos en las motomochilas, como el Multi A, lo que provoca un desgaste prematuro de los equipos.</a:t>
            </a:r>
            <a:endParaRPr lang="es-ES" sz="2000" dirty="0">
              <a:ea typeface="Calibri"/>
              <a:cs typeface="Times New Roman"/>
            </a:endParaRPr>
          </a:p>
        </p:txBody>
      </p:sp>
    </p:spTree>
    <p:extLst>
      <p:ext uri="{BB962C8B-B14F-4D97-AF65-F5344CB8AC3E}">
        <p14:creationId xmlns:p14="http://schemas.microsoft.com/office/powerpoint/2010/main" val="4215401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764704"/>
            <a:ext cx="7776864" cy="4693593"/>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pitchFamily="34" charset="0"/>
                <a:ea typeface="Calibri"/>
                <a:cs typeface="Arial" pitchFamily="34" charset="0"/>
              </a:rPr>
              <a:t>Generalmente la mezcla de aceite recomendada por los fabricantes es de 1:25, o sea, 1 parte de aceite por cada 25 partes de gasolina. Esta relación equivale a 40 mililitros (40 cm3) de aceite por cada litro de gasolina.</a:t>
            </a:r>
          </a:p>
          <a:p>
            <a:pPr>
              <a:lnSpc>
                <a:spcPct val="115000"/>
              </a:lnSpc>
              <a:spcAft>
                <a:spcPts val="0"/>
              </a:spcAft>
            </a:pPr>
            <a:endParaRPr lang="es-ES" sz="2000" dirty="0">
              <a:solidFill>
                <a:srgbClr val="000000"/>
              </a:solidFill>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 Es necesario señalar que algunos fabricantes recomiendan una mezcla de 1:20 (Kioritz), lo que equivale a 50 mililitros (50 cm3) de aceite por cada litro de gasolina.</a:t>
            </a:r>
          </a:p>
          <a:p>
            <a:pPr>
              <a:lnSpc>
                <a:spcPct val="115000"/>
              </a:lnSpc>
              <a:spcAft>
                <a:spcPts val="0"/>
              </a:spcAft>
            </a:pP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La calidad del combustible influirá apreciablemente en el funcionamiento y la vida útil del motor. El uso de gasolina especial, con octanajes superiores a 90 ROZ garantizará un rendimiento superior del motor.</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328180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949364"/>
            <a:ext cx="6912768" cy="3255058"/>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a:ea typeface="Calibri"/>
                <a:cs typeface="Times New Roman"/>
              </a:rPr>
              <a:t>En Cuba para las aplicaciones de este tipo el plaguicida es mezclado con agua. </a:t>
            </a:r>
          </a:p>
          <a:p>
            <a:pPr>
              <a:lnSpc>
                <a:spcPct val="115000"/>
              </a:lnSpc>
              <a:spcAft>
                <a:spcPts val="0"/>
              </a:spcAft>
            </a:pPr>
            <a:endParaRPr lang="es-ES" sz="2000" dirty="0">
              <a:solidFill>
                <a:srgbClr val="000000"/>
              </a:solidFill>
              <a:effectLst/>
              <a:latin typeface="Arial"/>
              <a:ea typeface="Calibri"/>
              <a:cs typeface="Times New Roman"/>
            </a:endParaRPr>
          </a:p>
          <a:p>
            <a:pPr>
              <a:lnSpc>
                <a:spcPct val="115000"/>
              </a:lnSpc>
              <a:spcAft>
                <a:spcPts val="0"/>
              </a:spcAft>
            </a:pPr>
            <a:r>
              <a:rPr lang="es-ES" sz="2000" dirty="0">
                <a:solidFill>
                  <a:srgbClr val="000000"/>
                </a:solidFill>
                <a:effectLst/>
                <a:latin typeface="Arial"/>
                <a:ea typeface="Calibri"/>
                <a:cs typeface="Times New Roman"/>
              </a:rPr>
              <a:t>Pudiera utilizarse diesel para mezclar con el plaguicida, pero el uso de este trae aparejado un desgaste prematuro de juntas y mangueras del equipo. </a:t>
            </a:r>
          </a:p>
          <a:p>
            <a:pPr>
              <a:lnSpc>
                <a:spcPct val="115000"/>
              </a:lnSpc>
              <a:spcAft>
                <a:spcPts val="0"/>
              </a:spcAft>
            </a:pPr>
            <a:endParaRPr lang="es-ES" sz="2000" dirty="0">
              <a:solidFill>
                <a:srgbClr val="000000"/>
              </a:solidFill>
              <a:latin typeface="Arial"/>
              <a:ea typeface="Calibri"/>
              <a:cs typeface="Times New Roman"/>
            </a:endParaRPr>
          </a:p>
          <a:p>
            <a:pPr>
              <a:lnSpc>
                <a:spcPct val="115000"/>
              </a:lnSpc>
              <a:spcAft>
                <a:spcPts val="0"/>
              </a:spcAft>
            </a:pPr>
            <a:r>
              <a:rPr lang="es-ES" sz="2000" dirty="0">
                <a:solidFill>
                  <a:srgbClr val="000000"/>
                </a:solidFill>
                <a:effectLst/>
                <a:latin typeface="Arial"/>
                <a:ea typeface="Calibri"/>
                <a:cs typeface="Times New Roman"/>
              </a:rPr>
              <a:t>En los tratamientos intradomiciliarios no existe una gran diferencia en el efecto del agua y el diesel.</a:t>
            </a:r>
            <a:endParaRPr lang="es-ES" sz="2000" dirty="0">
              <a:ea typeface="Calibri"/>
              <a:cs typeface="Times New Roman"/>
            </a:endParaRPr>
          </a:p>
        </p:txBody>
      </p:sp>
    </p:spTree>
    <p:extLst>
      <p:ext uri="{BB962C8B-B14F-4D97-AF65-F5344CB8AC3E}">
        <p14:creationId xmlns:p14="http://schemas.microsoft.com/office/powerpoint/2010/main" val="428241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902428"/>
            <a:ext cx="7848872" cy="1815882"/>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pitchFamily="34" charset="0"/>
                <a:ea typeface="Calibri"/>
                <a:cs typeface="Arial" pitchFamily="34" charset="0"/>
              </a:rPr>
              <a:t>Las motomochilas son principalmente utilizadas en la agricultura. Por esta razón vienen de fábrica con una boquilla propia para esos usos y que no puede ser empleada en Salud Pública. Todos los fabricantes suministran otras boquillas que</a:t>
            </a:r>
            <a:endParaRPr lang="es-ES" sz="2000" dirty="0">
              <a:latin typeface="Arial" pitchFamily="34" charset="0"/>
              <a:ea typeface="Calibri"/>
              <a:cs typeface="Arial" pitchFamily="34" charset="0"/>
            </a:endParaRPr>
          </a:p>
          <a:p>
            <a:r>
              <a:rPr lang="es-ES" sz="2000" dirty="0">
                <a:solidFill>
                  <a:srgbClr val="000000"/>
                </a:solidFill>
                <a:effectLst/>
                <a:latin typeface="Arial" pitchFamily="34" charset="0"/>
                <a:ea typeface="Calibri"/>
                <a:cs typeface="Arial" pitchFamily="34" charset="0"/>
              </a:rPr>
              <a:t>tienen un diámetro interno entre 0.5 y 0.8 m </a:t>
            </a:r>
            <a:r>
              <a:rPr lang="es-ES" sz="2000" dirty="0" err="1">
                <a:solidFill>
                  <a:srgbClr val="000000"/>
                </a:solidFill>
                <a:effectLst/>
                <a:latin typeface="Arial" pitchFamily="34" charset="0"/>
                <a:ea typeface="Calibri"/>
                <a:cs typeface="Arial" pitchFamily="34" charset="0"/>
              </a:rPr>
              <a:t>m</a:t>
            </a:r>
            <a:r>
              <a:rPr lang="es-ES" sz="2000" dirty="0">
                <a:solidFill>
                  <a:srgbClr val="000000"/>
                </a:solidFill>
                <a:effectLst/>
                <a:latin typeface="Arial" pitchFamily="34" charset="0"/>
                <a:ea typeface="Calibri"/>
                <a:cs typeface="Arial" pitchFamily="34" charset="0"/>
              </a:rPr>
              <a:t>.</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24685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471541"/>
            <a:ext cx="7056784" cy="2923877"/>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pitchFamily="34" charset="0"/>
                <a:ea typeface="Calibri"/>
                <a:cs typeface="Arial" pitchFamily="34" charset="0"/>
              </a:rPr>
              <a:t>La boquilla recomendada para el tratamiento contra mosquitos es la de diámetro interior de 0.5 mm que es la que permite alcanzar tamaños de gotas inferiores las cuales permanecen mayor tiempo en el aire.</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En nuestro país estos equipos se trabajan con 8 litros de mezcla, pese a que la capacidad del tanque es superior a 10 litros. La cantidad de 8 litros permite tratar 80 viviendas, a una media de 100 mililitros de mezcla por vivienda.</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1148227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586462"/>
            <a:ext cx="7272808" cy="1485343"/>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a:ea typeface="Calibri"/>
                <a:cs typeface="Times New Roman"/>
              </a:rPr>
              <a:t>En algunos modelos, mediante la instalación de un accesorio, se puede aplicar polvos, lo cual resulta de gran utilidad en la aplicación de larvicidas como el Temephos al 2% en exteriores.</a:t>
            </a:r>
            <a:endParaRPr lang="es-ES" sz="2000" dirty="0">
              <a:ea typeface="Calibri"/>
              <a:cs typeface="Times New Roman"/>
            </a:endParaRPr>
          </a:p>
        </p:txBody>
      </p:sp>
    </p:spTree>
    <p:extLst>
      <p:ext uri="{BB962C8B-B14F-4D97-AF65-F5344CB8AC3E}">
        <p14:creationId xmlns:p14="http://schemas.microsoft.com/office/powerpoint/2010/main" val="254192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790090"/>
            <a:ext cx="7128792" cy="2923877"/>
          </a:xfrm>
          <a:prstGeom prst="rect">
            <a:avLst/>
          </a:prstGeom>
        </p:spPr>
        <p:txBody>
          <a:bodyPr wrap="square">
            <a:spAutoFit/>
          </a:bodyPr>
          <a:lstStyle/>
          <a:p>
            <a:pPr>
              <a:lnSpc>
                <a:spcPct val="115000"/>
              </a:lnSpc>
              <a:spcAft>
                <a:spcPts val="0"/>
              </a:spcAft>
            </a:pPr>
            <a:r>
              <a:rPr lang="es-ES" sz="2000" b="1" dirty="0">
                <a:solidFill>
                  <a:srgbClr val="000000"/>
                </a:solidFill>
                <a:effectLst/>
                <a:latin typeface="Arial" pitchFamily="34" charset="0"/>
                <a:ea typeface="Calibri"/>
                <a:cs typeface="Arial" pitchFamily="34" charset="0"/>
              </a:rPr>
              <a:t>Termonebulizadores.</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Desde finales de la década del noventa los termonebulizadores han pasado a ser los equipos más utilizados en los tratamientos intradomiciliarios espaciales, por sus ventajas sobre las motomochilas en cuanto a maniobrabilidad, productividad, peso, entre otras características. Son conocidos comúnmente en Cuba por el término de “bazookas” por su apariencia.</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8429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785813"/>
            <a:ext cx="81057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6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790090"/>
            <a:ext cx="7344816" cy="3898247"/>
          </a:xfrm>
          <a:prstGeom prst="rect">
            <a:avLst/>
          </a:prstGeom>
        </p:spPr>
        <p:txBody>
          <a:bodyPr wrap="square">
            <a:spAutoFit/>
          </a:bodyPr>
          <a:lstStyle/>
          <a:p>
            <a:pPr>
              <a:lnSpc>
                <a:spcPct val="115000"/>
              </a:lnSpc>
              <a:spcAft>
                <a:spcPts val="0"/>
              </a:spcAft>
            </a:pPr>
            <a:r>
              <a:rPr lang="es-ES" sz="2000" b="1" dirty="0">
                <a:solidFill>
                  <a:srgbClr val="000000"/>
                </a:solidFill>
                <a:effectLst/>
                <a:latin typeface="Arial" pitchFamily="34" charset="0"/>
                <a:ea typeface="Calibri"/>
                <a:cs typeface="Arial" pitchFamily="34" charset="0"/>
              </a:rPr>
              <a:t>Principio de funcionamiento de los termonebulizadores.</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Los termonebulizadores portátiles emplean el principio de chorro pulsante (pulse-jet, en inglés) generando una corriente de gases caliente que fluye a alta velocidad a través un tubo llamado resonador. En la cámara de combustión se enciende una mezcla de gasolina y aire, que genera oscilaciones a unos 90 ciclos por segundo. Casi al final del resonador se inyecta una solución plaguicida que es evaporada en ese instante y que al ponerse en contacto con el exterior se condensa formando una neblina visible.</a:t>
            </a:r>
            <a:endParaRPr lang="es-ES" sz="2000" dirty="0">
              <a:latin typeface="Arial" pitchFamily="34" charset="0"/>
              <a:ea typeface="Calibri"/>
              <a:cs typeface="Arial" pitchFamily="34" charset="0"/>
            </a:endParaRPr>
          </a:p>
          <a:p>
            <a:pPr>
              <a:lnSpc>
                <a:spcPct val="115000"/>
              </a:lnSpc>
              <a:spcAft>
                <a:spcPts val="0"/>
              </a:spcAft>
            </a:pPr>
            <a:endParaRPr lang="es-ES" sz="1600" dirty="0">
              <a:ea typeface="Calibri"/>
              <a:cs typeface="Times New Roman"/>
            </a:endParaRPr>
          </a:p>
        </p:txBody>
      </p:sp>
    </p:spTree>
    <p:extLst>
      <p:ext uri="{BB962C8B-B14F-4D97-AF65-F5344CB8AC3E}">
        <p14:creationId xmlns:p14="http://schemas.microsoft.com/office/powerpoint/2010/main" val="2810076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312267"/>
            <a:ext cx="6696744" cy="3277820"/>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pitchFamily="34" charset="0"/>
                <a:ea typeface="Calibri"/>
                <a:cs typeface="Arial" pitchFamily="34" charset="0"/>
              </a:rPr>
              <a:t>El motor de los termonebulizadores no tiene piezas móviles y no necesita lubricación por lo que utiliza gasolina solamente a diferencia de los motores de combustión interna. En su mayoría cuentan con una bomba de aire. El encendido cambia en dependencia del modelo pero el principio es semejante. En la anterior figura se puede apreciar las diferentes partes de un termonebulizador Pulsfog K-10 SP.</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Partes de un termonebulizador Pulsfog K-10 SP</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271175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767520"/>
            <a:ext cx="8280920" cy="4083169"/>
          </a:xfrm>
          <a:prstGeom prst="rect">
            <a:avLst/>
          </a:prstGeom>
        </p:spPr>
        <p:txBody>
          <a:bodyPr wrap="square">
            <a:spAutoFit/>
          </a:bodyPr>
          <a:lstStyle/>
          <a:p>
            <a:pPr>
              <a:spcAft>
                <a:spcPts val="0"/>
              </a:spcAft>
            </a:pPr>
            <a:r>
              <a:rPr lang="es-ES" sz="2400" b="1" dirty="0">
                <a:solidFill>
                  <a:srgbClr val="000000"/>
                </a:solidFill>
                <a:effectLst/>
                <a:latin typeface="Arial"/>
                <a:ea typeface="Calibri"/>
              </a:rPr>
              <a:t>Tratamientos adulticidas. Generalidades. </a:t>
            </a:r>
          </a:p>
          <a:p>
            <a:pPr>
              <a:spcAft>
                <a:spcPts val="0"/>
              </a:spcAft>
            </a:pPr>
            <a:endParaRPr lang="es-ES" dirty="0">
              <a:solidFill>
                <a:srgbClr val="000000"/>
              </a:solidFill>
              <a:effectLst/>
              <a:latin typeface="Arial"/>
              <a:ea typeface="Calibri"/>
            </a:endParaRPr>
          </a:p>
          <a:p>
            <a:pPr>
              <a:lnSpc>
                <a:spcPct val="115000"/>
              </a:lnSpc>
              <a:spcAft>
                <a:spcPts val="1000"/>
              </a:spcAft>
            </a:pPr>
            <a:r>
              <a:rPr lang="es-ES_tradnl" sz="2000" dirty="0">
                <a:latin typeface="Arial" pitchFamily="34" charset="0"/>
                <a:ea typeface="Calibri"/>
                <a:cs typeface="Arial" pitchFamily="34" charset="0"/>
              </a:rPr>
              <a:t>El tratamiento adulticida garantiza la muerte de la población de mosquitos adultos en las viviendas, su peridomicilio y áreas exteriores en un área positiva al vector.</a:t>
            </a:r>
            <a:endParaRPr lang="es-ES" sz="2000" dirty="0">
              <a:latin typeface="Arial" pitchFamily="34" charset="0"/>
              <a:ea typeface="Calibri"/>
              <a:cs typeface="Arial" pitchFamily="34" charset="0"/>
            </a:endParaRPr>
          </a:p>
          <a:p>
            <a:pPr>
              <a:lnSpc>
                <a:spcPct val="115000"/>
              </a:lnSpc>
              <a:spcAft>
                <a:spcPts val="1000"/>
              </a:spcAft>
            </a:pPr>
            <a:r>
              <a:rPr lang="es-ES" sz="2000" dirty="0">
                <a:effectLst/>
                <a:latin typeface="Arial" pitchFamily="34" charset="0"/>
                <a:ea typeface="Calibri"/>
                <a:cs typeface="Arial" pitchFamily="34" charset="0"/>
              </a:rPr>
              <a:t>Es la acción de control más importante para combatir una epidemia (por ser la que elimina al mosquito infectante).</a:t>
            </a:r>
          </a:p>
          <a:p>
            <a:pPr>
              <a:lnSpc>
                <a:spcPct val="115000"/>
              </a:lnSpc>
              <a:spcAft>
                <a:spcPts val="1000"/>
              </a:spcAft>
            </a:pPr>
            <a:r>
              <a:rPr lang="es-ES" sz="2000" dirty="0">
                <a:effectLst/>
                <a:latin typeface="Arial" pitchFamily="34" charset="0"/>
                <a:ea typeface="Calibri"/>
                <a:cs typeface="Arial" pitchFamily="34" charset="0"/>
              </a:rPr>
              <a:t> Estos se dividen en :</a:t>
            </a:r>
          </a:p>
          <a:p>
            <a:pPr>
              <a:lnSpc>
                <a:spcPct val="115000"/>
              </a:lnSpc>
              <a:spcAft>
                <a:spcPts val="1000"/>
              </a:spcAft>
            </a:pPr>
            <a:r>
              <a:rPr lang="es-ES" sz="2000" dirty="0">
                <a:effectLst/>
                <a:latin typeface="Arial" pitchFamily="34" charset="0"/>
                <a:ea typeface="Calibri"/>
                <a:cs typeface="Arial" pitchFamily="34" charset="0"/>
              </a:rPr>
              <a:t>espaciales </a:t>
            </a:r>
            <a:endParaRPr lang="es-ES" sz="2000" dirty="0">
              <a:latin typeface="Arial" pitchFamily="34" charset="0"/>
              <a:ea typeface="Calibri"/>
              <a:cs typeface="Arial" pitchFamily="34" charset="0"/>
            </a:endParaRPr>
          </a:p>
          <a:p>
            <a:pPr>
              <a:lnSpc>
                <a:spcPct val="115000"/>
              </a:lnSpc>
              <a:spcAft>
                <a:spcPts val="1000"/>
              </a:spcAft>
            </a:pPr>
            <a:r>
              <a:rPr lang="es-ES" sz="2000" dirty="0">
                <a:effectLst/>
                <a:latin typeface="Arial" pitchFamily="34" charset="0"/>
                <a:ea typeface="Calibri"/>
                <a:cs typeface="Arial" pitchFamily="34" charset="0"/>
              </a:rPr>
              <a:t> residuales.</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1726524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020153"/>
            <a:ext cx="6912768" cy="1862048"/>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pitchFamily="34" charset="0"/>
                <a:ea typeface="Calibri"/>
                <a:cs typeface="Arial" pitchFamily="34" charset="0"/>
              </a:rPr>
              <a:t>El encendido de la mezcla de aire y gasolina se produce por la bujía que es accionada por diferentes vías en función del modelo. La energía utilizada para el</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encendido procede de 4 u 8 baterías de 1.5 volt en dependencia del modelo en cuestión.</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508528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790090"/>
            <a:ext cx="7128792" cy="2569934"/>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a:ea typeface="Calibri"/>
                <a:cs typeface="Times New Roman"/>
              </a:rPr>
              <a:t>Cuando la corriente de gas se pone en contacto con la mezcla de diesel y plaguicida, esta última se evapora, formándose millones de gotas muy pequeñas. La alta temperatura de los gases es absorbido por las gotas que se forman en ese punto, enfriándola hasta los 600 C. Al ponerse en contacto estas gotas con la temperatura ambiente se condensan formándose una niebla visible.</a:t>
            </a:r>
            <a:endParaRPr lang="es-ES" sz="2000" dirty="0">
              <a:ea typeface="Calibri"/>
              <a:cs typeface="Times New Roman"/>
            </a:endParaRPr>
          </a:p>
        </p:txBody>
      </p:sp>
    </p:spTree>
    <p:extLst>
      <p:ext uri="{BB962C8B-B14F-4D97-AF65-F5344CB8AC3E}">
        <p14:creationId xmlns:p14="http://schemas.microsoft.com/office/powerpoint/2010/main" val="382667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2905011"/>
            <a:ext cx="6912768" cy="800219"/>
          </a:xfrm>
          <a:prstGeom prst="rect">
            <a:avLst/>
          </a:prstGeom>
        </p:spPr>
        <p:txBody>
          <a:bodyPr wrap="square">
            <a:spAutoFit/>
          </a:bodyPr>
          <a:lstStyle/>
          <a:p>
            <a:pPr>
              <a:lnSpc>
                <a:spcPct val="115000"/>
              </a:lnSpc>
              <a:spcAft>
                <a:spcPts val="0"/>
              </a:spcAft>
            </a:pPr>
            <a:r>
              <a:rPr lang="es-ES" sz="2000" b="1" dirty="0">
                <a:solidFill>
                  <a:srgbClr val="000000"/>
                </a:solidFill>
                <a:effectLst/>
                <a:latin typeface="Arial" pitchFamily="34" charset="0"/>
                <a:ea typeface="Calibri"/>
                <a:cs typeface="Arial" pitchFamily="34" charset="0"/>
              </a:rPr>
              <a:t>Resonador de un termonebulizador Pulsfog K-10 SP.</a:t>
            </a:r>
            <a:endParaRPr lang="es-ES" sz="2000" dirty="0">
              <a:latin typeface="Arial" pitchFamily="34" charset="0"/>
              <a:ea typeface="Calibri"/>
              <a:cs typeface="Arial" pitchFamily="34" charset="0"/>
            </a:endParaRPr>
          </a:p>
          <a:p>
            <a:pPr>
              <a:lnSpc>
                <a:spcPct val="115000"/>
              </a:lnSpc>
              <a:spcAft>
                <a:spcPts val="0"/>
              </a:spcAft>
            </a:pPr>
            <a:r>
              <a:rPr lang="es-ES" sz="2000" b="1" dirty="0">
                <a:solidFill>
                  <a:srgbClr val="000000"/>
                </a:solidFill>
                <a:effectLst/>
                <a:latin typeface="Arial" pitchFamily="34" charset="0"/>
                <a:ea typeface="Calibri"/>
                <a:cs typeface="Arial" pitchFamily="34" charset="0"/>
              </a:rPr>
              <a:t>Modelos existentes en Cuba</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4292781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6863"/>
            <a:ext cx="6984776"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340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630816"/>
            <a:ext cx="7128792" cy="2569934"/>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pitchFamily="34" charset="0"/>
                <a:ea typeface="Calibri"/>
                <a:cs typeface="Arial" pitchFamily="34" charset="0"/>
              </a:rPr>
              <a:t>En el mundo existen 4 fábricas reconocidas de termonebulizadores portátiles, Igeba, Pulsfog, Curtis Dyna-Fog y Swingtec. La mayoría de los existentes en Cuba son Igeba TF-34 y Pulsfog K-10 SP. En la tabla a continuación se puede apreciar las diferencias entre estos modelos.</a:t>
            </a:r>
            <a:endParaRPr lang="es-ES" sz="2000" dirty="0">
              <a:latin typeface="Arial" pitchFamily="34" charset="0"/>
              <a:ea typeface="Calibri"/>
              <a:cs typeface="Arial" pitchFamily="34" charset="0"/>
            </a:endParaRPr>
          </a:p>
          <a:p>
            <a:pPr>
              <a:lnSpc>
                <a:spcPct val="115000"/>
              </a:lnSpc>
              <a:spcAft>
                <a:spcPts val="0"/>
              </a:spcAft>
            </a:pPr>
            <a:r>
              <a:rPr lang="es-ES" sz="2000" b="1" dirty="0">
                <a:solidFill>
                  <a:srgbClr val="000000"/>
                </a:solidFill>
                <a:effectLst/>
                <a:latin typeface="Arial" pitchFamily="34" charset="0"/>
                <a:ea typeface="Calibri"/>
                <a:cs typeface="Arial" pitchFamily="34" charset="0"/>
              </a:rPr>
              <a:t>Características principales de los principales modelos de termonebulizadores.</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1257806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834444"/>
            <a:ext cx="7920880" cy="3985706"/>
          </a:xfrm>
          <a:prstGeom prst="rect">
            <a:avLst/>
          </a:prstGeom>
        </p:spPr>
        <p:txBody>
          <a:bodyPr wrap="square">
            <a:spAutoFit/>
          </a:bodyPr>
          <a:lstStyle/>
          <a:p>
            <a:pPr>
              <a:lnSpc>
                <a:spcPct val="115000"/>
              </a:lnSpc>
              <a:spcAft>
                <a:spcPts val="0"/>
              </a:spcAft>
            </a:pPr>
            <a:r>
              <a:rPr lang="es-ES" sz="2000" b="1" dirty="0">
                <a:solidFill>
                  <a:srgbClr val="000000"/>
                </a:solidFill>
                <a:effectLst/>
                <a:latin typeface="Arial" pitchFamily="34" charset="0"/>
                <a:ea typeface="Calibri"/>
                <a:cs typeface="Arial" pitchFamily="34" charset="0"/>
              </a:rPr>
              <a:t>Organización del trabajo para el tratamiento adulticida intradomiciliario.</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Se organizará por manzanas a partir de una productividad del equipo entre 80 y 120 viviendas diarias ante un foco de </a:t>
            </a:r>
            <a:r>
              <a:rPr lang="es-ES" sz="2000" i="1" dirty="0">
                <a:solidFill>
                  <a:srgbClr val="000000"/>
                </a:solidFill>
                <a:effectLst/>
                <a:latin typeface="Arial" pitchFamily="34" charset="0"/>
                <a:ea typeface="Calibri"/>
                <a:cs typeface="Arial" pitchFamily="34" charset="0"/>
              </a:rPr>
              <a:t>Aedes aegypti, albopictus o Anopheles </a:t>
            </a:r>
            <a:r>
              <a:rPr lang="es-ES" sz="2000" dirty="0">
                <a:solidFill>
                  <a:srgbClr val="000000"/>
                </a:solidFill>
                <a:effectLst/>
                <a:latin typeface="Arial" pitchFamily="34" charset="0"/>
                <a:ea typeface="Calibri"/>
                <a:cs typeface="Arial" pitchFamily="34" charset="0"/>
              </a:rPr>
              <a:t>sp. y ante la presencia de febriles inespecíficos o casos de enfermedades transmitidas por estos mosquitos.</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Cuando se realizan acciones intensivas, los ciclos se organizarán en 6 días, de esta manera se tendrá un día para la recuperación de viviendas cerradas, mantenimiento, reparación de equipos o tratamientos diferenciados a manzanas o zonas de alto riesgo.</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1557187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834444"/>
            <a:ext cx="7128792" cy="3985706"/>
          </a:xfrm>
          <a:prstGeom prst="rect">
            <a:avLst/>
          </a:prstGeom>
        </p:spPr>
        <p:txBody>
          <a:bodyPr wrap="square">
            <a:spAutoFit/>
          </a:bodyPr>
          <a:lstStyle/>
          <a:p>
            <a:pPr>
              <a:lnSpc>
                <a:spcPct val="115000"/>
              </a:lnSpc>
              <a:spcAft>
                <a:spcPts val="0"/>
              </a:spcAft>
            </a:pPr>
            <a:r>
              <a:rPr lang="es-ES" sz="2000" dirty="0">
                <a:solidFill>
                  <a:srgbClr val="000000"/>
                </a:solidFill>
                <a:effectLst/>
                <a:latin typeface="Arial" pitchFamily="34" charset="0"/>
                <a:ea typeface="Calibri"/>
                <a:cs typeface="Arial" pitchFamily="34" charset="0"/>
              </a:rPr>
              <a:t>Para lograr un tratamiento con calidad, es imprescindible comunicarle a la población el día fijo en que su manzana será tratada (ver esquema), garantizando así, la preparación previa de las viviendas por los moradores y la apertura del 100% de las mismas.</a:t>
            </a:r>
            <a:endParaRPr lang="es-ES" sz="2000" dirty="0">
              <a:latin typeface="Arial" pitchFamily="34" charset="0"/>
              <a:ea typeface="Calibri"/>
              <a:cs typeface="Arial" pitchFamily="34" charset="0"/>
            </a:endParaRPr>
          </a:p>
          <a:p>
            <a:pPr>
              <a:lnSpc>
                <a:spcPct val="115000"/>
              </a:lnSpc>
              <a:spcAft>
                <a:spcPts val="0"/>
              </a:spcAft>
            </a:pPr>
            <a:r>
              <a:rPr lang="es-ES" sz="2000" dirty="0">
                <a:solidFill>
                  <a:srgbClr val="000000"/>
                </a:solidFill>
                <a:effectLst/>
                <a:latin typeface="Arial" pitchFamily="34" charset="0"/>
                <a:ea typeface="Calibri"/>
                <a:cs typeface="Arial" pitchFamily="34" charset="0"/>
              </a:rPr>
              <a:t>Como esta acción es la más importante para matar el mosquito responsable de la transmisión, la comunidad debe organizarse existiendo en cada manzana un líder que viabilice la apertura de las viviendas, el apoyo al tratamiento y el mantenimiento de las viviendas cerradas durante el tiempo establecido posterior al tratamiento.</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2907636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720840"/>
            <a:ext cx="7488832" cy="2862322"/>
          </a:xfrm>
          <a:prstGeom prst="rect">
            <a:avLst/>
          </a:prstGeom>
        </p:spPr>
        <p:txBody>
          <a:bodyPr wrap="square">
            <a:spAutoFit/>
          </a:bodyPr>
          <a:lstStyle/>
          <a:p>
            <a:pPr>
              <a:spcAft>
                <a:spcPts val="0"/>
              </a:spcAft>
            </a:pPr>
            <a:r>
              <a:rPr lang="es-ES" sz="2000" b="1" dirty="0">
                <a:solidFill>
                  <a:srgbClr val="000000"/>
                </a:solidFill>
                <a:effectLst/>
                <a:latin typeface="Arial"/>
                <a:ea typeface="Calibri"/>
              </a:rPr>
              <a:t>Tratamientos adulticidas extradomiciliarios. Generalidades. </a:t>
            </a:r>
          </a:p>
          <a:p>
            <a:pPr>
              <a:spcAft>
                <a:spcPts val="0"/>
              </a:spcAft>
            </a:pPr>
            <a:endParaRPr lang="es-ES" sz="2000" dirty="0">
              <a:solidFill>
                <a:srgbClr val="000000"/>
              </a:solidFill>
              <a:effectLst/>
              <a:latin typeface="Arial"/>
              <a:ea typeface="Calibri"/>
            </a:endParaRPr>
          </a:p>
          <a:p>
            <a:pPr>
              <a:spcAft>
                <a:spcPts val="0"/>
              </a:spcAft>
            </a:pPr>
            <a:r>
              <a:rPr lang="es-ES" sz="2000" dirty="0">
                <a:solidFill>
                  <a:srgbClr val="000000"/>
                </a:solidFill>
                <a:effectLst/>
                <a:latin typeface="Arial"/>
                <a:ea typeface="Calibri"/>
              </a:rPr>
              <a:t>Los tratamientos extradomiciliarios, como su nombre lo indica, se realizan en el exterior de las viviendas, es decir, al aire libre. Los mismos se pueden realizar con cualquier tipo de equipo pero generalmente se emplea este término para los tratamientos con equipos pesados de alta productividad, también denominados equipos de arrastre, así como por aviones o helicópteros. </a:t>
            </a:r>
          </a:p>
        </p:txBody>
      </p:sp>
    </p:spTree>
    <p:extLst>
      <p:ext uri="{BB962C8B-B14F-4D97-AF65-F5344CB8AC3E}">
        <p14:creationId xmlns:p14="http://schemas.microsoft.com/office/powerpoint/2010/main" val="1278475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136339"/>
            <a:ext cx="7632848" cy="1938992"/>
          </a:xfrm>
          <a:prstGeom prst="rect">
            <a:avLst/>
          </a:prstGeom>
        </p:spPr>
        <p:txBody>
          <a:bodyPr wrap="square">
            <a:spAutoFit/>
          </a:bodyPr>
          <a:lstStyle/>
          <a:p>
            <a:pPr>
              <a:spcAft>
                <a:spcPts val="0"/>
              </a:spcAft>
            </a:pPr>
            <a:r>
              <a:rPr lang="es-ES" sz="2000" dirty="0">
                <a:solidFill>
                  <a:srgbClr val="000000"/>
                </a:solidFill>
                <a:effectLst/>
                <a:latin typeface="Arial"/>
                <a:ea typeface="Calibri"/>
              </a:rPr>
              <a:t>Antes de proceder con la nebulización, el operador debe estar familiarizado con la operación del equipo. Es fundamental que el operador se lea el manual de operaciones del equipo antes de comenzar a trabajar. Estos equipos son caros y de no manipularse con cuidado pueden producirse incendios debido a las altas temperaturas con que opera. </a:t>
            </a:r>
          </a:p>
        </p:txBody>
      </p:sp>
    </p:spTree>
    <p:extLst>
      <p:ext uri="{BB962C8B-B14F-4D97-AF65-F5344CB8AC3E}">
        <p14:creationId xmlns:p14="http://schemas.microsoft.com/office/powerpoint/2010/main" val="592374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997839"/>
            <a:ext cx="7560840" cy="2246769"/>
          </a:xfrm>
          <a:prstGeom prst="rect">
            <a:avLst/>
          </a:prstGeom>
        </p:spPr>
        <p:txBody>
          <a:bodyPr wrap="square">
            <a:spAutoFit/>
          </a:bodyPr>
          <a:lstStyle/>
          <a:p>
            <a:r>
              <a:rPr lang="es-ES_tradnl" sz="2000" dirty="0">
                <a:latin typeface="Arial" pitchFamily="34" charset="0"/>
                <a:ea typeface="Calibri"/>
                <a:cs typeface="Arial" pitchFamily="34" charset="0"/>
              </a:rPr>
              <a:t>Los vehículos ideales para transportar estos equipos son las camionetas, aunque pudieran ser colocados en pequeños carros de remolque, preferentemente que cuenten con cuatro ruedas ya que se garantiza una mayor estabilidad del mismo. Los camiones no son recomendados debido a su poca amortiguación, pues los continuos movimientos debido a las fluctuaciones del terreno pueden afectar al equipo. </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337186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288688"/>
            <a:ext cx="8424936" cy="2985433"/>
          </a:xfrm>
          <a:prstGeom prst="rect">
            <a:avLst/>
          </a:prstGeom>
        </p:spPr>
        <p:txBody>
          <a:bodyPr wrap="square">
            <a:spAutoFit/>
          </a:bodyPr>
          <a:lstStyle/>
          <a:p>
            <a:pPr>
              <a:spcAft>
                <a:spcPts val="0"/>
              </a:spcAft>
            </a:pPr>
            <a:r>
              <a:rPr lang="es-ES" sz="2400" b="1" dirty="0">
                <a:solidFill>
                  <a:srgbClr val="000000"/>
                </a:solidFill>
                <a:effectLst/>
                <a:latin typeface="Arial"/>
                <a:ea typeface="Calibri"/>
              </a:rPr>
              <a:t>Tratamientos adulticidas espaciales. </a:t>
            </a:r>
          </a:p>
          <a:p>
            <a:pPr>
              <a:spcAft>
                <a:spcPts val="0"/>
              </a:spcAft>
            </a:pPr>
            <a:endParaRPr lang="es-ES" sz="2400" dirty="0">
              <a:solidFill>
                <a:srgbClr val="000000"/>
              </a:solidFill>
              <a:effectLst/>
              <a:latin typeface="Arial"/>
              <a:ea typeface="Calibri"/>
            </a:endParaRPr>
          </a:p>
          <a:p>
            <a:pPr>
              <a:lnSpc>
                <a:spcPct val="115000"/>
              </a:lnSpc>
              <a:spcAft>
                <a:spcPts val="1000"/>
              </a:spcAft>
            </a:pPr>
            <a:r>
              <a:rPr lang="es-ES_tradnl" sz="2000" dirty="0">
                <a:latin typeface="Arial" pitchFamily="34" charset="0"/>
                <a:ea typeface="Calibri"/>
                <a:cs typeface="Arial" pitchFamily="34" charset="0"/>
              </a:rPr>
              <a:t>Los tratamientos adulticidas espaciales se dividen en:</a:t>
            </a:r>
          </a:p>
          <a:p>
            <a:pPr>
              <a:lnSpc>
                <a:spcPct val="115000"/>
              </a:lnSpc>
              <a:spcAft>
                <a:spcPts val="1000"/>
              </a:spcAft>
            </a:pPr>
            <a:r>
              <a:rPr lang="es-ES_tradnl" sz="2000" dirty="0">
                <a:latin typeface="Arial" pitchFamily="34" charset="0"/>
                <a:ea typeface="Calibri"/>
                <a:cs typeface="Arial" pitchFamily="34" charset="0"/>
              </a:rPr>
              <a:t> intradomiciliarios </a:t>
            </a:r>
          </a:p>
          <a:p>
            <a:pPr>
              <a:lnSpc>
                <a:spcPct val="115000"/>
              </a:lnSpc>
              <a:spcAft>
                <a:spcPts val="1000"/>
              </a:spcAft>
            </a:pPr>
            <a:r>
              <a:rPr lang="es-ES_tradnl" sz="2000" dirty="0">
                <a:latin typeface="Arial" pitchFamily="34" charset="0"/>
                <a:ea typeface="Calibri"/>
                <a:cs typeface="Arial" pitchFamily="34" charset="0"/>
              </a:rPr>
              <a:t> extradomiciliarios </a:t>
            </a:r>
          </a:p>
          <a:p>
            <a:pPr>
              <a:lnSpc>
                <a:spcPct val="115000"/>
              </a:lnSpc>
              <a:spcAft>
                <a:spcPts val="1000"/>
              </a:spcAft>
            </a:pPr>
            <a:r>
              <a:rPr lang="es-ES_tradnl" sz="2000" dirty="0">
                <a:latin typeface="Arial" pitchFamily="34" charset="0"/>
                <a:ea typeface="Calibri"/>
                <a:cs typeface="Arial" pitchFamily="34" charset="0"/>
              </a:rPr>
              <a:t>En función de donde se realicen, siendo los primeros los de mayor impacto en el control del mosquito </a:t>
            </a:r>
            <a:r>
              <a:rPr lang="es-ES_tradnl" sz="2000" i="1" dirty="0">
                <a:latin typeface="Arial" pitchFamily="34" charset="0"/>
                <a:ea typeface="Calibri"/>
                <a:cs typeface="Arial" pitchFamily="34" charset="0"/>
              </a:rPr>
              <a:t>Aedes aegypti </a:t>
            </a:r>
            <a:r>
              <a:rPr lang="es-ES_tradnl" sz="2000" dirty="0">
                <a:latin typeface="Arial" pitchFamily="34" charset="0"/>
                <a:ea typeface="Calibri"/>
                <a:cs typeface="Arial" pitchFamily="34" charset="0"/>
              </a:rPr>
              <a:t>debido a su hábitat.</a:t>
            </a:r>
            <a:endParaRPr lang="es-ES" sz="2000" dirty="0">
              <a:latin typeface="Arial" pitchFamily="34" charset="0"/>
              <a:ea typeface="Calibri"/>
              <a:cs typeface="Arial" pitchFamily="34" charset="0"/>
            </a:endParaRPr>
          </a:p>
        </p:txBody>
      </p:sp>
    </p:spTree>
    <p:extLst>
      <p:ext uri="{BB962C8B-B14F-4D97-AF65-F5344CB8AC3E}">
        <p14:creationId xmlns:p14="http://schemas.microsoft.com/office/powerpoint/2010/main" val="4086699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720840"/>
            <a:ext cx="7416824" cy="2554545"/>
          </a:xfrm>
          <a:prstGeom prst="rect">
            <a:avLst/>
          </a:prstGeom>
        </p:spPr>
        <p:txBody>
          <a:bodyPr wrap="square">
            <a:spAutoFit/>
          </a:bodyPr>
          <a:lstStyle/>
          <a:p>
            <a:pPr>
              <a:spcAft>
                <a:spcPts val="0"/>
              </a:spcAft>
            </a:pPr>
            <a:r>
              <a:rPr lang="es-ES" sz="2000" dirty="0">
                <a:solidFill>
                  <a:srgbClr val="000000"/>
                </a:solidFill>
                <a:effectLst/>
                <a:latin typeface="Arial"/>
                <a:ea typeface="Calibri"/>
              </a:rPr>
              <a:t>La nube de plaguicida puede desplazarse considerables distancias y generalmente son realizadas en áreas ocupadas por el hombre y otros organismos que no constituyen objetivos, por lo que deben tomarse una serie de medidas para que estos no sean afectados. La neblina producida por la termonebulización es tan densa que no se recomienda su empleo en calles de mucho tráfico o en situaciones de donde un fallo de visibilidad puede provocar accidentes. </a:t>
            </a:r>
          </a:p>
        </p:txBody>
      </p:sp>
    </p:spTree>
    <p:extLst>
      <p:ext uri="{BB962C8B-B14F-4D97-AF65-F5344CB8AC3E}">
        <p14:creationId xmlns:p14="http://schemas.microsoft.com/office/powerpoint/2010/main" val="3206798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720840"/>
            <a:ext cx="7128792" cy="2862322"/>
          </a:xfrm>
          <a:prstGeom prst="rect">
            <a:avLst/>
          </a:prstGeom>
        </p:spPr>
        <p:txBody>
          <a:bodyPr wrap="square">
            <a:spAutoFit/>
          </a:bodyPr>
          <a:lstStyle/>
          <a:p>
            <a:pPr>
              <a:spcAft>
                <a:spcPts val="0"/>
              </a:spcAft>
            </a:pPr>
            <a:r>
              <a:rPr lang="es-ES" sz="2000" dirty="0">
                <a:solidFill>
                  <a:srgbClr val="000000"/>
                </a:solidFill>
                <a:effectLst/>
                <a:latin typeface="Arial"/>
                <a:ea typeface="Calibri"/>
              </a:rPr>
              <a:t>Uno de los términos empleados con mayor frecuencia es el ancho de faja efectivo, que no es más que la distancia a la cual se obtiene un control efectivo. Generalmente un ancho de faja efectivo es determinado por experimentación. Uno de los métodos más utilizados es la evaluación directa de la mortalidad de mosquitos enjaulados. El alcance o ancho de faja alcanzado por estos equipos es de 100 a 200 metros en el caso de los equipos grandes y de 50 a 60 metros para el caso de los pequeños. </a:t>
            </a:r>
          </a:p>
        </p:txBody>
      </p:sp>
    </p:spTree>
    <p:extLst>
      <p:ext uri="{BB962C8B-B14F-4D97-AF65-F5344CB8AC3E}">
        <p14:creationId xmlns:p14="http://schemas.microsoft.com/office/powerpoint/2010/main" val="2928755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413338"/>
            <a:ext cx="6984776" cy="1631216"/>
          </a:xfrm>
          <a:prstGeom prst="rect">
            <a:avLst/>
          </a:prstGeom>
        </p:spPr>
        <p:txBody>
          <a:bodyPr wrap="square">
            <a:spAutoFit/>
          </a:bodyPr>
          <a:lstStyle/>
          <a:p>
            <a:pPr>
              <a:spcAft>
                <a:spcPts val="0"/>
              </a:spcAft>
            </a:pPr>
            <a:r>
              <a:rPr lang="es-ES" sz="2000" dirty="0">
                <a:solidFill>
                  <a:srgbClr val="000000"/>
                </a:solidFill>
                <a:effectLst/>
                <a:latin typeface="Arial"/>
                <a:ea typeface="Calibri"/>
              </a:rPr>
              <a:t>El ancho de faja efectivo es de vital importancia para la preparación de la mezcla a aplicar en un área dada. Siempre se debe preparar la mezcla en función del área a tratar para que la misma no permanezca almacenada de un día para otro porque puede perder efectividad. </a:t>
            </a:r>
          </a:p>
        </p:txBody>
      </p:sp>
    </p:spTree>
    <p:extLst>
      <p:ext uri="{BB962C8B-B14F-4D97-AF65-F5344CB8AC3E}">
        <p14:creationId xmlns:p14="http://schemas.microsoft.com/office/powerpoint/2010/main" val="89850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582341"/>
            <a:ext cx="7056784" cy="2862322"/>
          </a:xfrm>
          <a:prstGeom prst="rect">
            <a:avLst/>
          </a:prstGeom>
        </p:spPr>
        <p:txBody>
          <a:bodyPr wrap="square">
            <a:spAutoFit/>
          </a:bodyPr>
          <a:lstStyle/>
          <a:p>
            <a:pPr>
              <a:spcAft>
                <a:spcPts val="0"/>
              </a:spcAft>
            </a:pPr>
            <a:r>
              <a:rPr lang="es-ES" sz="2000" dirty="0">
                <a:solidFill>
                  <a:srgbClr val="000000"/>
                </a:solidFill>
                <a:effectLst/>
                <a:latin typeface="Arial"/>
                <a:ea typeface="Calibri"/>
              </a:rPr>
              <a:t>El efecto de la aplicación espacial es temporal, es decir dura el tiempo que las gotas permanezcan en el aire, por esto en situaciones de grandes infestaciones, deben realizarse tratamientos en intervalos frecuentes. Estos tratamientos tienen impacto principalmente en mosquitos que se encuentran en el exterior y en áreas abiertas. Las gotas que tienen mayor posibilidad de impactar a los mosquitos o de ser recogidas por las alas y antenas de estos, son aquellas que quedan más tiempo flotando en el ambiente. </a:t>
            </a:r>
          </a:p>
        </p:txBody>
      </p:sp>
    </p:spTree>
    <p:extLst>
      <p:ext uri="{BB962C8B-B14F-4D97-AF65-F5344CB8AC3E}">
        <p14:creationId xmlns:p14="http://schemas.microsoft.com/office/powerpoint/2010/main" val="2511336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690336"/>
            <a:ext cx="7128792" cy="2554545"/>
          </a:xfrm>
          <a:prstGeom prst="rect">
            <a:avLst/>
          </a:prstGeom>
        </p:spPr>
        <p:txBody>
          <a:bodyPr wrap="square">
            <a:spAutoFit/>
          </a:bodyPr>
          <a:lstStyle/>
          <a:p>
            <a:pPr>
              <a:spcAft>
                <a:spcPts val="0"/>
              </a:spcAft>
            </a:pPr>
            <a:r>
              <a:rPr lang="es-ES" sz="2000" dirty="0">
                <a:solidFill>
                  <a:srgbClr val="000000"/>
                </a:solidFill>
                <a:effectLst/>
                <a:latin typeface="Arial" pitchFamily="34" charset="0"/>
                <a:ea typeface="Calibri"/>
                <a:cs typeface="Arial" pitchFamily="34" charset="0"/>
              </a:rPr>
              <a:t>Los tratamientos adulticidas extradomiciliarios solamente tienen impacto en los adultos, no así en larvas, pupas y huevos. Esto obliga a repetir los tratamientos cada menos de 7 días. Los tratamientos combinados de adulticida y larvicida, aplicados simultáneamente, dan mejores resultados. </a:t>
            </a:r>
          </a:p>
          <a:p>
            <a:r>
              <a:rPr lang="es-ES_tradnl" sz="2000" dirty="0">
                <a:latin typeface="Arial" pitchFamily="34" charset="0"/>
                <a:ea typeface="Calibri"/>
                <a:cs typeface="Arial" pitchFamily="34" charset="0"/>
              </a:rPr>
              <a:t>Cuando se combate el mosquito </a:t>
            </a:r>
            <a:r>
              <a:rPr lang="es-ES_tradnl" sz="2000" i="1" dirty="0">
                <a:latin typeface="Arial" pitchFamily="34" charset="0"/>
                <a:ea typeface="Calibri"/>
                <a:cs typeface="Arial" pitchFamily="34" charset="0"/>
              </a:rPr>
              <a:t>Aedes aegypti</a:t>
            </a:r>
            <a:r>
              <a:rPr lang="es-ES_tradnl" sz="2000" dirty="0">
                <a:latin typeface="Arial" pitchFamily="34" charset="0"/>
                <a:ea typeface="Calibri"/>
                <a:cs typeface="Arial" pitchFamily="34" charset="0"/>
              </a:rPr>
              <a:t>, se debe tratar cada manzana cada 7 días como máximo, coincidiendo con el ciclo de vida del vector.</a:t>
            </a:r>
            <a:r>
              <a:rPr lang="es-ES" sz="2000" dirty="0">
                <a:solidFill>
                  <a:srgbClr val="000000"/>
                </a:solidFill>
                <a:effectLst/>
                <a:latin typeface="Arial" pitchFamily="34" charset="0"/>
                <a:ea typeface="Calibri"/>
                <a:cs typeface="Arial" pitchFamily="34" charset="0"/>
              </a:rPr>
              <a:t> </a:t>
            </a:r>
          </a:p>
        </p:txBody>
      </p:sp>
    </p:spTree>
    <p:extLst>
      <p:ext uri="{BB962C8B-B14F-4D97-AF65-F5344CB8AC3E}">
        <p14:creationId xmlns:p14="http://schemas.microsoft.com/office/powerpoint/2010/main" val="1186037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028343"/>
            <a:ext cx="7488832" cy="3785652"/>
          </a:xfrm>
          <a:prstGeom prst="rect">
            <a:avLst/>
          </a:prstGeom>
        </p:spPr>
        <p:txBody>
          <a:bodyPr wrap="square">
            <a:spAutoFit/>
          </a:bodyPr>
          <a:lstStyle/>
          <a:p>
            <a:pPr>
              <a:spcAft>
                <a:spcPts val="0"/>
              </a:spcAft>
            </a:pPr>
            <a:r>
              <a:rPr lang="es-ES" sz="2000" dirty="0">
                <a:solidFill>
                  <a:srgbClr val="000000"/>
                </a:solidFill>
                <a:effectLst/>
                <a:latin typeface="Arial"/>
                <a:ea typeface="Calibri"/>
              </a:rPr>
              <a:t>En casos de epidemias se puede reducir el ciclo y realizarlo cada 3 a 5 días. Los tratamientos se deben prolongar hasta que los niveles de infestación disminuyan y no constituyan peligro para la transmisión de enfermedades como el dengue. </a:t>
            </a:r>
          </a:p>
          <a:p>
            <a:pPr>
              <a:spcAft>
                <a:spcPts val="0"/>
              </a:spcAft>
            </a:pPr>
            <a:r>
              <a:rPr lang="es-ES" sz="2000" dirty="0">
                <a:solidFill>
                  <a:srgbClr val="000000"/>
                </a:solidFill>
                <a:effectLst/>
                <a:latin typeface="Arial"/>
                <a:ea typeface="Calibri"/>
              </a:rPr>
              <a:t>Debido a que las nebulizaciones en frío y en caliente proporcionan el mismo nivel de efectividad biológica, la selección del método de aplicación estará determinada por otros factores como costo y disponibilidad. No obstante, en los casos de existencia de abundante vegetación son más efectivos los tratamientos con termonebulización pues su poder de penetración es mayor. </a:t>
            </a:r>
          </a:p>
          <a:p>
            <a:pPr>
              <a:spcAft>
                <a:spcPts val="0"/>
              </a:spcAft>
            </a:pPr>
            <a:r>
              <a:rPr lang="es-ES" sz="2000" b="1" dirty="0">
                <a:solidFill>
                  <a:srgbClr val="000000"/>
                </a:solidFill>
                <a:effectLst/>
                <a:latin typeface="Arial"/>
                <a:ea typeface="Calibri"/>
              </a:rPr>
              <a:t> </a:t>
            </a:r>
            <a:endParaRPr lang="es-ES" sz="2000" dirty="0">
              <a:solidFill>
                <a:srgbClr val="000000"/>
              </a:solidFill>
              <a:effectLst/>
              <a:latin typeface="Arial"/>
              <a:ea typeface="Calibri"/>
            </a:endParaRPr>
          </a:p>
        </p:txBody>
      </p:sp>
    </p:spTree>
    <p:extLst>
      <p:ext uri="{BB962C8B-B14F-4D97-AF65-F5344CB8AC3E}">
        <p14:creationId xmlns:p14="http://schemas.microsoft.com/office/powerpoint/2010/main" val="2660235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028343"/>
            <a:ext cx="7416824" cy="3970318"/>
          </a:xfrm>
          <a:prstGeom prst="rect">
            <a:avLst/>
          </a:prstGeom>
        </p:spPr>
        <p:txBody>
          <a:bodyPr wrap="square">
            <a:spAutoFit/>
          </a:bodyPr>
          <a:lstStyle/>
          <a:p>
            <a:pPr>
              <a:spcAft>
                <a:spcPts val="0"/>
              </a:spcAft>
            </a:pPr>
            <a:r>
              <a:rPr lang="es-ES" b="1" dirty="0">
                <a:solidFill>
                  <a:srgbClr val="000000"/>
                </a:solidFill>
                <a:effectLst/>
                <a:latin typeface="Arial"/>
                <a:ea typeface="Calibri"/>
              </a:rPr>
              <a:t>Equipos de tratamiento extradomiciliario. Principio de funcionamiento. </a:t>
            </a:r>
            <a:endParaRPr lang="es-ES" dirty="0">
              <a:solidFill>
                <a:srgbClr val="000000"/>
              </a:solidFill>
              <a:effectLst/>
              <a:latin typeface="Arial"/>
              <a:ea typeface="Calibri"/>
            </a:endParaRPr>
          </a:p>
          <a:p>
            <a:pPr>
              <a:spcAft>
                <a:spcPts val="0"/>
              </a:spcAft>
            </a:pPr>
            <a:r>
              <a:rPr lang="es-ES" dirty="0">
                <a:solidFill>
                  <a:srgbClr val="000000"/>
                </a:solidFill>
                <a:effectLst/>
                <a:latin typeface="Arial"/>
                <a:ea typeface="Calibri"/>
              </a:rPr>
              <a:t> </a:t>
            </a:r>
          </a:p>
          <a:p>
            <a:pPr>
              <a:spcAft>
                <a:spcPts val="0"/>
              </a:spcAft>
            </a:pPr>
            <a:r>
              <a:rPr lang="es-ES" dirty="0">
                <a:solidFill>
                  <a:srgbClr val="000000"/>
                </a:solidFill>
                <a:effectLst/>
                <a:latin typeface="Arial"/>
                <a:ea typeface="Calibri"/>
              </a:rPr>
              <a:t>Los equipos de tratamiento extradomiciliario se dividen en :</a:t>
            </a:r>
          </a:p>
          <a:p>
            <a:pPr>
              <a:spcAft>
                <a:spcPts val="0"/>
              </a:spcAft>
            </a:pPr>
            <a:endParaRPr lang="es-ES" dirty="0">
              <a:solidFill>
                <a:srgbClr val="000000"/>
              </a:solidFill>
              <a:effectLst/>
              <a:latin typeface="Arial"/>
              <a:ea typeface="Calibri"/>
            </a:endParaRPr>
          </a:p>
          <a:p>
            <a:pPr>
              <a:spcAft>
                <a:spcPts val="0"/>
              </a:spcAft>
            </a:pPr>
            <a:r>
              <a:rPr lang="es-ES" dirty="0">
                <a:solidFill>
                  <a:srgbClr val="000000"/>
                </a:solidFill>
                <a:effectLst/>
                <a:latin typeface="Arial"/>
                <a:ea typeface="Calibri"/>
              </a:rPr>
              <a:t>equipos de nebulización frío (UBV) </a:t>
            </a:r>
            <a:endParaRPr lang="es-ES" dirty="0">
              <a:solidFill>
                <a:srgbClr val="000000"/>
              </a:solidFill>
              <a:latin typeface="Arial"/>
              <a:ea typeface="Calibri"/>
            </a:endParaRPr>
          </a:p>
          <a:p>
            <a:pPr>
              <a:spcAft>
                <a:spcPts val="0"/>
              </a:spcAft>
            </a:pPr>
            <a:endParaRPr lang="es-ES" dirty="0" err="1">
              <a:solidFill>
                <a:srgbClr val="000000"/>
              </a:solidFill>
              <a:effectLst/>
              <a:latin typeface="Arial"/>
              <a:ea typeface="Calibri"/>
            </a:endParaRPr>
          </a:p>
          <a:p>
            <a:pPr>
              <a:spcAft>
                <a:spcPts val="0"/>
              </a:spcAft>
            </a:pPr>
            <a:r>
              <a:rPr lang="es-ES" dirty="0">
                <a:solidFill>
                  <a:srgbClr val="000000"/>
                </a:solidFill>
                <a:effectLst/>
                <a:latin typeface="Arial"/>
                <a:ea typeface="Calibri"/>
              </a:rPr>
              <a:t>equipos de nebulización en caliente o termonebulización. </a:t>
            </a:r>
          </a:p>
          <a:p>
            <a:pPr>
              <a:spcAft>
                <a:spcPts val="0"/>
              </a:spcAft>
            </a:pPr>
            <a:endParaRPr lang="es-ES" dirty="0">
              <a:solidFill>
                <a:srgbClr val="000000"/>
              </a:solidFill>
              <a:effectLst/>
              <a:latin typeface="Arial"/>
              <a:ea typeface="Calibri"/>
            </a:endParaRPr>
          </a:p>
          <a:p>
            <a:pPr>
              <a:spcAft>
                <a:spcPts val="0"/>
              </a:spcAft>
            </a:pPr>
            <a:r>
              <a:rPr lang="es-ES" b="1" dirty="0">
                <a:solidFill>
                  <a:srgbClr val="000000"/>
                </a:solidFill>
                <a:effectLst/>
                <a:latin typeface="Arial"/>
                <a:ea typeface="Calibri"/>
              </a:rPr>
              <a:t>Equipos de nebulización en frio o UBV. </a:t>
            </a:r>
            <a:endParaRPr lang="es-ES" dirty="0">
              <a:solidFill>
                <a:srgbClr val="000000"/>
              </a:solidFill>
              <a:effectLst/>
              <a:latin typeface="Arial"/>
              <a:ea typeface="Calibri"/>
            </a:endParaRPr>
          </a:p>
          <a:p>
            <a:r>
              <a:rPr lang="es-ES_tradnl" dirty="0">
                <a:ea typeface="Calibri"/>
                <a:cs typeface="Times New Roman"/>
              </a:rPr>
              <a:t>Este tipo de equipo es accionado por un motor de gasolina de dos cilindros y cuatro tiempos de 16 a 18 HP, que acciona un compresor produciendo una corriente de aire a alta velocidad, la cual fragmenta la mezcla plaguicida. La niebla resultante será visible a menos de 10 metros del equipo. </a:t>
            </a:r>
            <a:endParaRPr lang="es-ES" dirty="0"/>
          </a:p>
        </p:txBody>
      </p:sp>
    </p:spTree>
    <p:extLst>
      <p:ext uri="{BB962C8B-B14F-4D97-AF65-F5344CB8AC3E}">
        <p14:creationId xmlns:p14="http://schemas.microsoft.com/office/powerpoint/2010/main" val="1246864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997839"/>
            <a:ext cx="7344816" cy="2246769"/>
          </a:xfrm>
          <a:prstGeom prst="rect">
            <a:avLst/>
          </a:prstGeom>
        </p:spPr>
        <p:txBody>
          <a:bodyPr wrap="square">
            <a:spAutoFit/>
          </a:bodyPr>
          <a:lstStyle/>
          <a:p>
            <a:pPr>
              <a:spcAft>
                <a:spcPts val="0"/>
              </a:spcAft>
            </a:pPr>
            <a:r>
              <a:rPr lang="es-ES" sz="2000" dirty="0">
                <a:solidFill>
                  <a:srgbClr val="000000"/>
                </a:solidFill>
                <a:effectLst/>
                <a:latin typeface="Arial"/>
                <a:ea typeface="Calibri"/>
              </a:rPr>
              <a:t>El tanque de mezcla es como máximo de 80 litros ya que esta capacidad permite 160 hectáreas a un dosis de 0.5 l/ha (dosis empleada tratamientos UBV). La limitante siempre en estos tratamientos es el tiempo y no la capacidad del tanque de mezcla. Los equipos de UBV grandes tienen un caudal máximo que ronda los 50 l/h, lo que permite tratar más de 100 hectáreas en menos de 2 horas. </a:t>
            </a:r>
          </a:p>
        </p:txBody>
      </p:sp>
    </p:spTree>
    <p:extLst>
      <p:ext uri="{BB962C8B-B14F-4D97-AF65-F5344CB8AC3E}">
        <p14:creationId xmlns:p14="http://schemas.microsoft.com/office/powerpoint/2010/main" val="3656154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751344"/>
            <a:ext cx="7704856" cy="3785652"/>
          </a:xfrm>
          <a:prstGeom prst="rect">
            <a:avLst/>
          </a:prstGeom>
        </p:spPr>
        <p:txBody>
          <a:bodyPr wrap="square">
            <a:spAutoFit/>
          </a:bodyPr>
          <a:lstStyle/>
          <a:p>
            <a:pPr>
              <a:spcAft>
                <a:spcPts val="0"/>
              </a:spcAft>
            </a:pPr>
            <a:r>
              <a:rPr lang="es-ES" sz="2000" b="1" dirty="0">
                <a:solidFill>
                  <a:srgbClr val="000000"/>
                </a:solidFill>
                <a:effectLst/>
                <a:latin typeface="Arial"/>
                <a:ea typeface="Calibri"/>
              </a:rPr>
              <a:t>Equipos de termonebulización. </a:t>
            </a:r>
            <a:endParaRPr lang="es-ES" sz="2000" dirty="0">
              <a:solidFill>
                <a:srgbClr val="000000"/>
              </a:solidFill>
              <a:effectLst/>
              <a:latin typeface="Arial"/>
              <a:ea typeface="Calibri"/>
            </a:endParaRPr>
          </a:p>
          <a:p>
            <a:pPr>
              <a:spcAft>
                <a:spcPts val="0"/>
              </a:spcAft>
            </a:pPr>
            <a:r>
              <a:rPr lang="es-ES" sz="2000" dirty="0">
                <a:solidFill>
                  <a:srgbClr val="000000"/>
                </a:solidFill>
                <a:effectLst/>
                <a:latin typeface="Arial"/>
                <a:ea typeface="Calibri"/>
              </a:rPr>
              <a:t>La generalidad de los equipos de termonebulización emplean el concepto del calefactor automático de diesel (petróleo) para generar gases calientes circulando a alta velocidad. Los gases calientes de alta velocidad vaporizan la formulación y la descargan a la atmósfera donde es condensada rápidamente, de modo que el daño causado a la formulación es insignificante. </a:t>
            </a:r>
          </a:p>
          <a:p>
            <a:pPr>
              <a:spcAft>
                <a:spcPts val="0"/>
              </a:spcAft>
            </a:pPr>
            <a:r>
              <a:rPr lang="es-ES" sz="2000" dirty="0">
                <a:solidFill>
                  <a:srgbClr val="000000"/>
                </a:solidFill>
                <a:effectLst/>
                <a:latin typeface="Arial"/>
                <a:ea typeface="Calibri"/>
              </a:rPr>
              <a:t>Existen dos tipos de motores empleados en los termonebulizadores pesados. Los más grandes cuentan con un motor combustión interna de alrededor de 9 HP y un solo cilindro. En cambio los medianos utilizan motores de pulso resonante o pulse-jet semejante a los termonebulizadores portátiles. </a:t>
            </a:r>
          </a:p>
        </p:txBody>
      </p:sp>
    </p:spTree>
    <p:extLst>
      <p:ext uri="{BB962C8B-B14F-4D97-AF65-F5344CB8AC3E}">
        <p14:creationId xmlns:p14="http://schemas.microsoft.com/office/powerpoint/2010/main" val="3353146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720840"/>
            <a:ext cx="7560840" cy="4801314"/>
          </a:xfrm>
          <a:prstGeom prst="rect">
            <a:avLst/>
          </a:prstGeom>
        </p:spPr>
        <p:txBody>
          <a:bodyPr wrap="square">
            <a:spAutoFit/>
          </a:bodyPr>
          <a:lstStyle/>
          <a:p>
            <a:pPr>
              <a:spcAft>
                <a:spcPts val="0"/>
              </a:spcAft>
            </a:pPr>
            <a:r>
              <a:rPr lang="es-ES" b="1" dirty="0">
                <a:solidFill>
                  <a:srgbClr val="000000"/>
                </a:solidFill>
                <a:effectLst/>
                <a:latin typeface="Arial"/>
                <a:ea typeface="Calibri"/>
              </a:rPr>
              <a:t>Descripción de algunos equipos. </a:t>
            </a:r>
            <a:endParaRPr lang="es-ES" dirty="0">
              <a:solidFill>
                <a:srgbClr val="000000"/>
              </a:solidFill>
              <a:effectLst/>
              <a:latin typeface="Arial"/>
              <a:ea typeface="Calibri"/>
            </a:endParaRPr>
          </a:p>
          <a:p>
            <a:pPr>
              <a:spcAft>
                <a:spcPts val="0"/>
              </a:spcAft>
            </a:pPr>
            <a:endParaRPr lang="es-ES" dirty="0">
              <a:solidFill>
                <a:srgbClr val="000000"/>
              </a:solidFill>
              <a:effectLst/>
              <a:latin typeface="Arial"/>
              <a:ea typeface="Calibri"/>
            </a:endParaRPr>
          </a:p>
          <a:p>
            <a:pPr>
              <a:spcAft>
                <a:spcPts val="0"/>
              </a:spcAft>
            </a:pPr>
            <a:r>
              <a:rPr lang="es-ES" dirty="0">
                <a:solidFill>
                  <a:srgbClr val="000000"/>
                </a:solidFill>
                <a:effectLst/>
                <a:latin typeface="Arial"/>
                <a:ea typeface="Calibri"/>
              </a:rPr>
              <a:t>En Cuba se emplean mayormente los equipos de nebulización en caliente</a:t>
            </a:r>
          </a:p>
          <a:p>
            <a:pPr>
              <a:spcAft>
                <a:spcPts val="0"/>
              </a:spcAft>
            </a:pPr>
            <a:r>
              <a:rPr lang="es-ES" dirty="0">
                <a:solidFill>
                  <a:srgbClr val="000000"/>
                </a:solidFill>
                <a:effectLst/>
                <a:latin typeface="Arial"/>
                <a:ea typeface="Calibri"/>
              </a:rPr>
              <a:t> entre ellos:</a:t>
            </a:r>
          </a:p>
          <a:p>
            <a:pPr>
              <a:spcAft>
                <a:spcPts val="0"/>
              </a:spcAft>
            </a:pPr>
            <a:endParaRPr lang="es-ES" dirty="0">
              <a:solidFill>
                <a:srgbClr val="000000"/>
              </a:solidFill>
              <a:effectLst/>
              <a:latin typeface="Arial"/>
              <a:ea typeface="Calibri"/>
            </a:endParaRPr>
          </a:p>
          <a:p>
            <a:pPr>
              <a:spcAft>
                <a:spcPts val="0"/>
              </a:spcAft>
            </a:pPr>
            <a:r>
              <a:rPr lang="es-ES" dirty="0">
                <a:solidFill>
                  <a:srgbClr val="000000"/>
                </a:solidFill>
                <a:effectLst/>
                <a:latin typeface="Arial"/>
                <a:ea typeface="Calibri"/>
              </a:rPr>
              <a:t> El Igeba TF-95 de procedencia alemana </a:t>
            </a:r>
          </a:p>
          <a:p>
            <a:pPr>
              <a:spcAft>
                <a:spcPts val="0"/>
              </a:spcAft>
            </a:pPr>
            <a:endParaRPr lang="es-ES" dirty="0">
              <a:solidFill>
                <a:srgbClr val="000000"/>
              </a:solidFill>
              <a:effectLst/>
              <a:latin typeface="Arial"/>
              <a:ea typeface="Calibri"/>
            </a:endParaRPr>
          </a:p>
          <a:p>
            <a:pPr>
              <a:spcAft>
                <a:spcPts val="0"/>
              </a:spcAft>
            </a:pPr>
            <a:r>
              <a:rPr lang="es-ES" dirty="0">
                <a:solidFill>
                  <a:srgbClr val="000000"/>
                </a:solidFill>
                <a:effectLst/>
                <a:latin typeface="Arial"/>
                <a:ea typeface="Calibri"/>
              </a:rPr>
              <a:t> El Dyna-Fog 1 200 de la empresa Curtis Dyna-Fog, fabricado en EE.UU. </a:t>
            </a:r>
          </a:p>
          <a:p>
            <a:pPr>
              <a:spcAft>
                <a:spcPts val="0"/>
              </a:spcAft>
            </a:pPr>
            <a:endParaRPr lang="es-ES" dirty="0">
              <a:solidFill>
                <a:srgbClr val="000000"/>
              </a:solidFill>
              <a:effectLst/>
              <a:latin typeface="Arial"/>
              <a:ea typeface="Calibri"/>
            </a:endParaRPr>
          </a:p>
          <a:p>
            <a:pPr>
              <a:spcAft>
                <a:spcPts val="0"/>
              </a:spcAft>
            </a:pPr>
            <a:r>
              <a:rPr lang="es-ES" b="1" dirty="0">
                <a:solidFill>
                  <a:srgbClr val="000000"/>
                </a:solidFill>
                <a:effectLst/>
                <a:latin typeface="Arial"/>
                <a:ea typeface="Calibri"/>
              </a:rPr>
              <a:t>Termonebulizador Igeba TF-95 </a:t>
            </a:r>
          </a:p>
          <a:p>
            <a:pPr>
              <a:spcAft>
                <a:spcPts val="0"/>
              </a:spcAft>
            </a:pPr>
            <a:endParaRPr lang="es-ES" b="1" dirty="0">
              <a:solidFill>
                <a:srgbClr val="000000"/>
              </a:solidFill>
              <a:effectLst/>
              <a:latin typeface="Arial"/>
              <a:ea typeface="Calibri"/>
            </a:endParaRPr>
          </a:p>
          <a:p>
            <a:pPr>
              <a:spcAft>
                <a:spcPts val="0"/>
              </a:spcAft>
            </a:pPr>
            <a:r>
              <a:rPr lang="es-ES" b="1" dirty="0">
                <a:solidFill>
                  <a:srgbClr val="000000"/>
                </a:solidFill>
                <a:effectLst/>
                <a:latin typeface="Arial"/>
                <a:ea typeface="Calibri"/>
              </a:rPr>
              <a:t>Termonebulización Dyna-Fog 1 200. </a:t>
            </a:r>
          </a:p>
          <a:p>
            <a:pPr>
              <a:spcAft>
                <a:spcPts val="0"/>
              </a:spcAft>
            </a:pPr>
            <a:endParaRPr lang="es-ES" dirty="0">
              <a:solidFill>
                <a:srgbClr val="000000"/>
              </a:solidFill>
              <a:effectLst/>
              <a:latin typeface="Arial"/>
              <a:ea typeface="Calibri"/>
            </a:endParaRPr>
          </a:p>
          <a:p>
            <a:pPr>
              <a:spcAft>
                <a:spcPts val="0"/>
              </a:spcAft>
            </a:pPr>
            <a:r>
              <a:rPr lang="es-ES" dirty="0">
                <a:solidFill>
                  <a:srgbClr val="000000"/>
                </a:solidFill>
                <a:effectLst/>
                <a:latin typeface="Arial"/>
                <a:ea typeface="Calibri"/>
              </a:rPr>
              <a:t>En el caso del Dyna-fog 1200 es necesario tener en cuenta lo siguiente: </a:t>
            </a:r>
          </a:p>
          <a:p>
            <a:pPr>
              <a:spcAft>
                <a:spcPts val="0"/>
              </a:spcAft>
            </a:pPr>
            <a:r>
              <a:rPr lang="es-ES" dirty="0">
                <a:solidFill>
                  <a:srgbClr val="000000"/>
                </a:solidFill>
                <a:effectLst/>
                <a:latin typeface="Arial"/>
                <a:ea typeface="Calibri"/>
              </a:rPr>
              <a:t> </a:t>
            </a:r>
          </a:p>
        </p:txBody>
      </p:sp>
    </p:spTree>
    <p:extLst>
      <p:ext uri="{BB962C8B-B14F-4D97-AF65-F5344CB8AC3E}">
        <p14:creationId xmlns:p14="http://schemas.microsoft.com/office/powerpoint/2010/main" val="42645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828836"/>
            <a:ext cx="8496944" cy="1569660"/>
          </a:xfrm>
          <a:prstGeom prst="rect">
            <a:avLst/>
          </a:prstGeom>
        </p:spPr>
        <p:txBody>
          <a:bodyPr wrap="square">
            <a:spAutoFit/>
          </a:bodyPr>
          <a:lstStyle/>
          <a:p>
            <a:r>
              <a:rPr lang="es-ES_tradnl" sz="2400" dirty="0">
                <a:ea typeface="Calibri"/>
                <a:cs typeface="Times New Roman"/>
              </a:rPr>
              <a:t>Los equipos empleados en los tratamientos espaciales utilizan dos principios diferentes de producción de gotas: </a:t>
            </a:r>
          </a:p>
          <a:p>
            <a:r>
              <a:rPr lang="es-ES_tradnl" sz="2400" dirty="0">
                <a:ea typeface="Calibri"/>
                <a:cs typeface="Times New Roman"/>
              </a:rPr>
              <a:t>termonebulización </a:t>
            </a:r>
          </a:p>
          <a:p>
            <a:r>
              <a:rPr lang="es-ES_tradnl" sz="2400" dirty="0">
                <a:ea typeface="Calibri"/>
                <a:cs typeface="Times New Roman"/>
              </a:rPr>
              <a:t> nebulización en frío (Ultra Bajo Volumen).</a:t>
            </a:r>
            <a:endParaRPr lang="es-ES" sz="2400" dirty="0"/>
          </a:p>
        </p:txBody>
      </p:sp>
    </p:spTree>
    <p:extLst>
      <p:ext uri="{BB962C8B-B14F-4D97-AF65-F5344CB8AC3E}">
        <p14:creationId xmlns:p14="http://schemas.microsoft.com/office/powerpoint/2010/main" val="2372460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5229200"/>
            <a:ext cx="7772400" cy="864096"/>
          </a:xfrm>
        </p:spPr>
        <p:txBody>
          <a:bodyPr/>
          <a:lstStyle/>
          <a:p>
            <a:r>
              <a:rPr lang="es-ES" dirty="0"/>
              <a:t> </a:t>
            </a:r>
            <a:r>
              <a:rPr lang="es-ES" sz="3200" dirty="0"/>
              <a:t>Pulsfog K10 SP      -              Igeba TF 95    </a:t>
            </a:r>
            <a:r>
              <a:rPr lang="es-ES" dirty="0"/>
              <a:t>       </a:t>
            </a:r>
          </a:p>
        </p:txBody>
      </p:sp>
      <p:sp>
        <p:nvSpPr>
          <p:cNvPr id="3" name="2 Marcador de texto"/>
          <p:cNvSpPr>
            <a:spLocks noGrp="1"/>
          </p:cNvSpPr>
          <p:nvPr>
            <p:ph type="body" idx="1"/>
          </p:nvPr>
        </p:nvSpPr>
        <p:spPr>
          <a:xfrm>
            <a:off x="722313" y="764704"/>
            <a:ext cx="7772400" cy="4392487"/>
          </a:xfrm>
        </p:spPr>
        <p:txBody>
          <a:bodyPr/>
          <a:lstStyle/>
          <a:p>
            <a:endParaRPr lang="es-E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75678"/>
            <a:ext cx="2279650" cy="356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980728"/>
            <a:ext cx="452437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962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274838"/>
            <a:ext cx="7560840" cy="3447098"/>
          </a:xfrm>
          <a:prstGeom prst="rect">
            <a:avLst/>
          </a:prstGeom>
        </p:spPr>
        <p:txBody>
          <a:bodyPr wrap="square">
            <a:spAutoFit/>
          </a:bodyPr>
          <a:lstStyle/>
          <a:p>
            <a:pPr>
              <a:spcAft>
                <a:spcPts val="0"/>
              </a:spcAft>
            </a:pPr>
            <a:r>
              <a:rPr lang="es-ES" sz="2000" dirty="0">
                <a:solidFill>
                  <a:srgbClr val="000000"/>
                </a:solidFill>
                <a:effectLst/>
                <a:latin typeface="Arial"/>
                <a:ea typeface="Calibri"/>
              </a:rPr>
              <a:t>La bomba de plaguicida se debe calibrar a 120 libras por pulgadas cuadradas (PSI), medida que aparece en reloj de presión de la misma. La presión se puede alterar mediante una mariposa que existe en la bomba de plaguicida, la cual permite aumentar o disminuir esta para así aumentar o disminuir el caudal. De asumir un ancho de faja de 200 metros se debe seleccionar el Tiro Alto (caudal: 380 litros/hora). En caso de asumir ancho de faja de 100 metros se debe seleccionar el Tiro Bajo (caudal: 190 litros/hora) </a:t>
            </a:r>
          </a:p>
          <a:p>
            <a:pPr>
              <a:spcAft>
                <a:spcPts val="0"/>
              </a:spcAft>
            </a:pPr>
            <a:r>
              <a:rPr lang="es-ES" sz="2000" dirty="0">
                <a:solidFill>
                  <a:srgbClr val="000000"/>
                </a:solidFill>
                <a:effectLst/>
                <a:latin typeface="Arial"/>
                <a:ea typeface="Calibri"/>
              </a:rPr>
              <a:t> </a:t>
            </a:r>
          </a:p>
          <a:p>
            <a:pPr>
              <a:spcAft>
                <a:spcPts val="0"/>
              </a:spcAft>
            </a:pPr>
            <a:r>
              <a:rPr lang="es-ES" dirty="0">
                <a:solidFill>
                  <a:srgbClr val="000000"/>
                </a:solidFill>
                <a:effectLst/>
                <a:latin typeface="Arial"/>
                <a:ea typeface="Calibri"/>
              </a:rPr>
              <a:t> </a:t>
            </a:r>
          </a:p>
        </p:txBody>
      </p:sp>
    </p:spTree>
    <p:extLst>
      <p:ext uri="{BB962C8B-B14F-4D97-AF65-F5344CB8AC3E}">
        <p14:creationId xmlns:p14="http://schemas.microsoft.com/office/powerpoint/2010/main" val="3463408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348880"/>
            <a:ext cx="8229600" cy="1440160"/>
          </a:xfrm>
        </p:spPr>
        <p:txBody>
          <a:bodyPr/>
          <a:lstStyle/>
          <a:p>
            <a:r>
              <a:rPr lang="es-ES" dirty="0">
                <a:latin typeface="Arial" pitchFamily="34" charset="0"/>
                <a:cs typeface="Arial" pitchFamily="34" charset="0"/>
              </a:rPr>
              <a:t>Muchas Gracias</a:t>
            </a:r>
          </a:p>
        </p:txBody>
      </p:sp>
    </p:spTree>
    <p:extLst>
      <p:ext uri="{BB962C8B-B14F-4D97-AF65-F5344CB8AC3E}">
        <p14:creationId xmlns:p14="http://schemas.microsoft.com/office/powerpoint/2010/main" val="226849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889844"/>
            <a:ext cx="8352928" cy="5262979"/>
          </a:xfrm>
          <a:prstGeom prst="rect">
            <a:avLst/>
          </a:prstGeom>
        </p:spPr>
        <p:txBody>
          <a:bodyPr wrap="square">
            <a:spAutoFit/>
          </a:bodyPr>
          <a:lstStyle/>
          <a:p>
            <a:pPr>
              <a:spcAft>
                <a:spcPts val="0"/>
              </a:spcAft>
            </a:pPr>
            <a:r>
              <a:rPr lang="es-ES" sz="2400" b="1" dirty="0">
                <a:solidFill>
                  <a:srgbClr val="000000"/>
                </a:solidFill>
                <a:effectLst/>
                <a:latin typeface="Arial"/>
                <a:ea typeface="Calibri"/>
              </a:rPr>
              <a:t>La nebulización en frío </a:t>
            </a:r>
            <a:r>
              <a:rPr lang="es-ES" sz="2400" dirty="0">
                <a:solidFill>
                  <a:srgbClr val="000000"/>
                </a:solidFill>
                <a:effectLst/>
                <a:latin typeface="Arial"/>
                <a:ea typeface="Calibri"/>
              </a:rPr>
              <a:t>se produce mediante un proceso neumático, utilizando un sistema de chorro o de rotación (disco giratorio), mientras que la nebulización térmica involucra un proceso termo-neumático, en el que el producto químico se inyecta en la corriente de gas residual caliente que sale del aparato. </a:t>
            </a:r>
          </a:p>
          <a:p>
            <a:pPr>
              <a:spcAft>
                <a:spcPts val="0"/>
              </a:spcAft>
            </a:pPr>
            <a:r>
              <a:rPr lang="es-ES" sz="2400" dirty="0">
                <a:solidFill>
                  <a:srgbClr val="000000"/>
                </a:solidFill>
                <a:effectLst/>
                <a:latin typeface="Arial"/>
                <a:ea typeface="Calibri"/>
              </a:rPr>
              <a:t>En comparación con los nebulizadores en frío, los térmicos al tener mayor capacidad, permiten teóricamente nebulizar un área dada más rápidamente, usando la misma concentración de ingrediente activo. </a:t>
            </a:r>
            <a:endParaRPr lang="es-ES" sz="2400" dirty="0">
              <a:solidFill>
                <a:srgbClr val="000000"/>
              </a:solidFill>
              <a:latin typeface="Arial"/>
              <a:ea typeface="Calibri"/>
            </a:endParaRPr>
          </a:p>
          <a:p>
            <a:pPr>
              <a:spcAft>
                <a:spcPts val="0"/>
              </a:spcAft>
            </a:pPr>
            <a:r>
              <a:rPr lang="es-ES" sz="2400" dirty="0">
                <a:solidFill>
                  <a:srgbClr val="000000"/>
                </a:solidFill>
                <a:effectLst/>
                <a:latin typeface="Arial"/>
                <a:ea typeface="Calibri"/>
              </a:rPr>
              <a:t>Sin embargo, en muchos casos no se puede cubrir mayor terreno porque la velocidad de marcha del operario o del vehículo depende del rendimiento personal o del estado del terreno. </a:t>
            </a:r>
          </a:p>
        </p:txBody>
      </p:sp>
    </p:spTree>
    <p:extLst>
      <p:ext uri="{BB962C8B-B14F-4D97-AF65-F5344CB8AC3E}">
        <p14:creationId xmlns:p14="http://schemas.microsoft.com/office/powerpoint/2010/main" val="219727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5846"/>
            <a:ext cx="8352928" cy="5324535"/>
          </a:xfrm>
          <a:prstGeom prst="rect">
            <a:avLst/>
          </a:prstGeom>
        </p:spPr>
        <p:txBody>
          <a:bodyPr wrap="square">
            <a:spAutoFit/>
          </a:bodyPr>
          <a:lstStyle/>
          <a:p>
            <a:pPr>
              <a:spcAft>
                <a:spcPts val="0"/>
              </a:spcAft>
            </a:pPr>
            <a:r>
              <a:rPr lang="es-ES" sz="2000" b="1" dirty="0">
                <a:solidFill>
                  <a:srgbClr val="000000"/>
                </a:solidFill>
                <a:effectLst/>
                <a:latin typeface="Arial" pitchFamily="34" charset="0"/>
                <a:ea typeface="Calibri"/>
                <a:cs typeface="Arial" pitchFamily="34" charset="0"/>
              </a:rPr>
              <a:t>El concepto de Ultra Bajo Volumen (UBV) </a:t>
            </a:r>
            <a:r>
              <a:rPr lang="es-ES" sz="2000" dirty="0">
                <a:solidFill>
                  <a:srgbClr val="000000"/>
                </a:solidFill>
                <a:effectLst/>
                <a:latin typeface="Arial" pitchFamily="34" charset="0"/>
                <a:ea typeface="Calibri"/>
                <a:cs typeface="Arial" pitchFamily="34" charset="0"/>
              </a:rPr>
              <a:t>encierra dos condiciones, que son: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 Aplicación de una pequeña cantidad de plaguicida por hectárea.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 El Diámetro Volumétrico Medio (DVM) de las gotas debe estar por debajo de 20 m y el 80% de las gotas debe estar en un rango de 0.1 a 30 micras (m). </a:t>
            </a:r>
          </a:p>
          <a:p>
            <a:pPr>
              <a:spcAft>
                <a:spcPts val="0"/>
              </a:spcAft>
            </a:pPr>
            <a:r>
              <a:rPr lang="es-ES" sz="2000" dirty="0">
                <a:solidFill>
                  <a:srgbClr val="000000"/>
                </a:solidFill>
                <a:effectLst/>
                <a:latin typeface="Arial" pitchFamily="34" charset="0"/>
                <a:ea typeface="Calibri"/>
                <a:cs typeface="Arial" pitchFamily="34" charset="0"/>
              </a:rPr>
              <a:t> </a:t>
            </a:r>
          </a:p>
          <a:p>
            <a:pPr>
              <a:spcAft>
                <a:spcPts val="0"/>
              </a:spcAft>
            </a:pPr>
            <a:r>
              <a:rPr lang="es-ES" sz="2000" dirty="0">
                <a:solidFill>
                  <a:srgbClr val="000000"/>
                </a:solidFill>
                <a:effectLst/>
                <a:latin typeface="Arial" pitchFamily="34" charset="0"/>
                <a:ea typeface="Calibri"/>
                <a:cs typeface="Arial" pitchFamily="34" charset="0"/>
              </a:rPr>
              <a:t>  La consideración más importante a tener en cuenta con los generadores de UBV es la calibración y exactitud del tamaño de la gota.</a:t>
            </a:r>
          </a:p>
          <a:p>
            <a:pPr>
              <a:spcAft>
                <a:spcPts val="0"/>
              </a:spcAft>
            </a:pPr>
            <a:endParaRPr lang="es-ES" sz="2000" dirty="0">
              <a:solidFill>
                <a:srgbClr val="000000"/>
              </a:solidFill>
              <a:latin typeface="Arial" pitchFamily="34" charset="0"/>
              <a:ea typeface="Calibri"/>
              <a:cs typeface="Arial" pitchFamily="34" charset="0"/>
            </a:endParaRPr>
          </a:p>
          <a:p>
            <a:pPr>
              <a:spcAft>
                <a:spcPts val="0"/>
              </a:spcAft>
            </a:pPr>
            <a:r>
              <a:rPr lang="es-ES" sz="2000" dirty="0">
                <a:solidFill>
                  <a:srgbClr val="000000"/>
                </a:solidFill>
                <a:effectLst/>
                <a:latin typeface="Arial" pitchFamily="34" charset="0"/>
                <a:ea typeface="Calibri"/>
                <a:cs typeface="Arial" pitchFamily="34" charset="0"/>
              </a:rPr>
              <a:t> Los equipos de UBV generan </a:t>
            </a:r>
            <a:r>
              <a:rPr lang="es-ES" sz="2000" dirty="0" err="1">
                <a:solidFill>
                  <a:srgbClr val="000000"/>
                </a:solidFill>
                <a:effectLst/>
                <a:latin typeface="Arial" pitchFamily="34" charset="0"/>
                <a:ea typeface="Calibri"/>
                <a:cs typeface="Arial" pitchFamily="34" charset="0"/>
              </a:rPr>
              <a:t>microgotas</a:t>
            </a:r>
            <a:r>
              <a:rPr lang="es-ES" sz="2000" dirty="0">
                <a:solidFill>
                  <a:srgbClr val="000000"/>
                </a:solidFill>
                <a:effectLst/>
                <a:latin typeface="Arial" pitchFamily="34" charset="0"/>
                <a:ea typeface="Calibri"/>
                <a:cs typeface="Arial" pitchFamily="34" charset="0"/>
              </a:rPr>
              <a:t> mediante la utilización de un alto volumen de aire a baja presión, lo </a:t>
            </a:r>
            <a:r>
              <a:rPr lang="es-ES" sz="2000" dirty="0">
                <a:solidFill>
                  <a:srgbClr val="5A5A5A"/>
                </a:solidFill>
                <a:latin typeface="Arial" pitchFamily="34" charset="0"/>
                <a:ea typeface="Calibri"/>
                <a:cs typeface="Arial" pitchFamily="34" charset="0"/>
              </a:rPr>
              <a:t> </a:t>
            </a:r>
            <a:r>
              <a:rPr lang="es-ES" sz="2000" dirty="0">
                <a:solidFill>
                  <a:srgbClr val="000000"/>
                </a:solidFill>
                <a:effectLst/>
                <a:latin typeface="Arial" pitchFamily="34" charset="0"/>
                <a:ea typeface="Calibri"/>
                <a:cs typeface="Arial" pitchFamily="34" charset="0"/>
              </a:rPr>
              <a:t>que permite obtener gotas de un tamaño más preciso que en la termonebulización.</a:t>
            </a:r>
          </a:p>
          <a:p>
            <a:pPr>
              <a:spcAft>
                <a:spcPts val="0"/>
              </a:spcAft>
            </a:pPr>
            <a:r>
              <a:rPr lang="es-ES" sz="2000" dirty="0">
                <a:solidFill>
                  <a:srgbClr val="000000"/>
                </a:solidFill>
                <a:effectLst/>
                <a:latin typeface="Arial" pitchFamily="34" charset="0"/>
                <a:ea typeface="Calibri"/>
                <a:cs typeface="Arial" pitchFamily="34" charset="0"/>
              </a:rPr>
              <a:t> Los generadores de UBV generan una niebla en forma más concentrada pues necesitan menos diluente. </a:t>
            </a:r>
          </a:p>
        </p:txBody>
      </p:sp>
    </p:spTree>
    <p:extLst>
      <p:ext uri="{BB962C8B-B14F-4D97-AF65-F5344CB8AC3E}">
        <p14:creationId xmlns:p14="http://schemas.microsoft.com/office/powerpoint/2010/main" val="134010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2586462"/>
            <a:ext cx="8064896" cy="2308068"/>
          </a:xfrm>
          <a:prstGeom prst="rect">
            <a:avLst/>
          </a:prstGeom>
        </p:spPr>
        <p:txBody>
          <a:bodyPr wrap="square">
            <a:spAutoFit/>
          </a:bodyPr>
          <a:lstStyle/>
          <a:p>
            <a:pPr>
              <a:lnSpc>
                <a:spcPct val="115000"/>
              </a:lnSpc>
              <a:spcAft>
                <a:spcPts val="1000"/>
              </a:spcAft>
            </a:pPr>
            <a:r>
              <a:rPr lang="es-ES_tradnl" sz="2400" dirty="0">
                <a:latin typeface="Arial" pitchFamily="34" charset="0"/>
                <a:ea typeface="Calibri"/>
                <a:cs typeface="Arial" pitchFamily="34" charset="0"/>
              </a:rPr>
              <a:t>A continuación se relacionan las principales ventajas y desventajas de los nebulizadores en frío y los termonebulizadores.</a:t>
            </a:r>
          </a:p>
          <a:p>
            <a:pPr>
              <a:lnSpc>
                <a:spcPct val="115000"/>
              </a:lnSpc>
              <a:spcAft>
                <a:spcPts val="1000"/>
              </a:spcAft>
            </a:pPr>
            <a:r>
              <a:rPr lang="es-ES_tradnl" sz="2400" dirty="0">
                <a:latin typeface="Arial" pitchFamily="34" charset="0"/>
                <a:ea typeface="Calibri"/>
                <a:cs typeface="Arial" pitchFamily="34" charset="0"/>
              </a:rPr>
              <a:t> Esta comparación sólo tiene en cuenta las características de los equipos portátiles.</a:t>
            </a:r>
            <a:endParaRPr lang="es-ES" sz="2400" dirty="0">
              <a:latin typeface="Arial" pitchFamily="34" charset="0"/>
              <a:ea typeface="Calibri"/>
              <a:cs typeface="Arial" pitchFamily="34" charset="0"/>
            </a:endParaRPr>
          </a:p>
        </p:txBody>
      </p:sp>
    </p:spTree>
    <p:extLst>
      <p:ext uri="{BB962C8B-B14F-4D97-AF65-F5344CB8AC3E}">
        <p14:creationId xmlns:p14="http://schemas.microsoft.com/office/powerpoint/2010/main" val="407626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12845"/>
            <a:ext cx="7776864" cy="5324535"/>
          </a:xfrm>
          <a:prstGeom prst="rect">
            <a:avLst/>
          </a:prstGeom>
        </p:spPr>
        <p:txBody>
          <a:bodyPr wrap="square">
            <a:spAutoFit/>
          </a:bodyPr>
          <a:lstStyle/>
          <a:p>
            <a:pPr>
              <a:spcAft>
                <a:spcPts val="0"/>
              </a:spcAft>
            </a:pPr>
            <a:r>
              <a:rPr lang="es-ES" sz="2000" b="1" dirty="0">
                <a:solidFill>
                  <a:srgbClr val="000000"/>
                </a:solidFill>
                <a:effectLst/>
                <a:latin typeface="Arial"/>
                <a:ea typeface="Calibri"/>
              </a:rPr>
              <a:t>Termonebulizadores </a:t>
            </a:r>
            <a:endParaRPr lang="es-ES" sz="2000" dirty="0">
              <a:solidFill>
                <a:srgbClr val="000000"/>
              </a:solidFill>
              <a:effectLst/>
              <a:latin typeface="Arial"/>
              <a:ea typeface="Calibri"/>
            </a:endParaRPr>
          </a:p>
          <a:p>
            <a:pPr>
              <a:spcAft>
                <a:spcPts val="0"/>
              </a:spcAft>
            </a:pPr>
            <a:r>
              <a:rPr lang="es-ES" sz="2000" b="1" dirty="0">
                <a:solidFill>
                  <a:srgbClr val="000000"/>
                </a:solidFill>
                <a:effectLst/>
                <a:latin typeface="Arial"/>
                <a:ea typeface="Calibri"/>
              </a:rPr>
              <a:t>Ventajas </a:t>
            </a:r>
            <a:endParaRPr lang="es-ES" sz="2000" dirty="0">
              <a:solidFill>
                <a:srgbClr val="000000"/>
              </a:solidFill>
              <a:effectLst/>
              <a:latin typeface="Arial"/>
              <a:ea typeface="Calibri"/>
            </a:endParaRP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1. Requieren menor capacitación del personal.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2. Mayor productividad, de 100 a 120 viviendas o locales por día.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3. El peso es inferior en más de 6 kg.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4. Es más sencilla y económica su reparación.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5. Mayor efecto visual en la población.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6. Mayor vida útil. </a:t>
            </a:r>
          </a:p>
          <a:p>
            <a:pPr>
              <a:spcAft>
                <a:spcPts val="0"/>
              </a:spcAft>
            </a:pPr>
            <a:r>
              <a:rPr lang="es-ES" sz="2000" dirty="0">
                <a:solidFill>
                  <a:srgbClr val="000000"/>
                </a:solidFill>
                <a:effectLst/>
                <a:latin typeface="Arial"/>
                <a:ea typeface="Calibri"/>
              </a:rPr>
              <a:t> </a:t>
            </a:r>
          </a:p>
          <a:p>
            <a:pPr>
              <a:spcAft>
                <a:spcPts val="0"/>
              </a:spcAft>
            </a:pPr>
            <a:r>
              <a:rPr lang="es-ES" sz="2000" dirty="0">
                <a:solidFill>
                  <a:srgbClr val="000000"/>
                </a:solidFill>
                <a:effectLst/>
                <a:latin typeface="Arial"/>
                <a:ea typeface="Calibri"/>
              </a:rPr>
              <a:t>7. Mayor maniobrabilidad en la vivienda. </a:t>
            </a:r>
          </a:p>
          <a:p>
            <a:pPr>
              <a:spcAft>
                <a:spcPts val="0"/>
              </a:spcAft>
            </a:pPr>
            <a:r>
              <a:rPr lang="es-ES" sz="2000" dirty="0">
                <a:solidFill>
                  <a:srgbClr val="000000"/>
                </a:solidFill>
                <a:effectLst/>
                <a:latin typeface="Arial"/>
                <a:ea typeface="Calibri"/>
              </a:rPr>
              <a:t> </a:t>
            </a:r>
          </a:p>
        </p:txBody>
      </p:sp>
    </p:spTree>
    <p:extLst>
      <p:ext uri="{BB962C8B-B14F-4D97-AF65-F5344CB8AC3E}">
        <p14:creationId xmlns:p14="http://schemas.microsoft.com/office/powerpoint/2010/main" val="13281418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2862</Words>
  <Application>Microsoft Office PowerPoint</Application>
  <PresentationFormat>Presentación en pantalla (4:3)</PresentationFormat>
  <Paragraphs>199</Paragraphs>
  <Slides>52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52</vt:i4>
      </vt:variant>
    </vt:vector>
  </HeadingPairs>
  <TitlesOfParts>
    <vt:vector size="5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Pulsfog K10 SP      -              Igeba TF 95           </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dc:creator>
  <cp:lastModifiedBy>Marcos</cp:lastModifiedBy>
  <cp:revision>10</cp:revision>
  <dcterms:created xsi:type="dcterms:W3CDTF">2014-03-18T13:56:27Z</dcterms:created>
  <dcterms:modified xsi:type="dcterms:W3CDTF">2021-10-27T02:04:10Z</dcterms:modified>
</cp:coreProperties>
</file>