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2" r:id="rId2"/>
  </p:sldMasterIdLst>
  <p:notesMasterIdLst>
    <p:notesMasterId r:id="rId22"/>
  </p:notesMasterIdLst>
  <p:handoutMasterIdLst>
    <p:handoutMasterId r:id="rId23"/>
  </p:handoutMasterIdLst>
  <p:sldIdLst>
    <p:sldId id="335" r:id="rId3"/>
    <p:sldId id="336" r:id="rId4"/>
    <p:sldId id="356" r:id="rId5"/>
    <p:sldId id="357" r:id="rId6"/>
    <p:sldId id="358" r:id="rId7"/>
    <p:sldId id="338" r:id="rId8"/>
    <p:sldId id="339" r:id="rId9"/>
    <p:sldId id="340" r:id="rId10"/>
    <p:sldId id="342" r:id="rId11"/>
    <p:sldId id="341" r:id="rId12"/>
    <p:sldId id="353" r:id="rId13"/>
    <p:sldId id="354" r:id="rId14"/>
    <p:sldId id="346" r:id="rId15"/>
    <p:sldId id="347" r:id="rId16"/>
    <p:sldId id="348" r:id="rId17"/>
    <p:sldId id="355" r:id="rId18"/>
    <p:sldId id="312" r:id="rId19"/>
    <p:sldId id="359" r:id="rId20"/>
    <p:sldId id="317" r:id="rId21"/>
  </p:sldIdLst>
  <p:sldSz cx="9144000" cy="5143500" type="screen16x9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FFFFCC"/>
    <a:srgbClr val="333300"/>
    <a:srgbClr val="CC3300"/>
    <a:srgbClr val="006699"/>
    <a:srgbClr val="996633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7" autoAdjust="0"/>
    <p:restoredTop sz="92945" autoAdjust="0"/>
  </p:normalViewPr>
  <p:slideViewPr>
    <p:cSldViewPr>
      <p:cViewPr varScale="1">
        <p:scale>
          <a:sx n="58" d="100"/>
          <a:sy n="58" d="100"/>
        </p:scale>
        <p:origin x="60" y="5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318"/>
    </p:cViewPr>
  </p:sorterViewPr>
  <p:notesViewPr>
    <p:cSldViewPr>
      <p:cViewPr>
        <p:scale>
          <a:sx n="160" d="100"/>
          <a:sy n="160" d="100"/>
        </p:scale>
        <p:origin x="504" y="-255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2473DD-6832-4EED-B55D-E67CC4C7652E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C22B427-EAF5-45EF-B400-4B69BFB96F76}">
      <dgm:prSet phldrT="[Texto]" custT="1"/>
      <dgm:spPr/>
      <dgm:t>
        <a:bodyPr/>
        <a:lstStyle/>
        <a:p>
          <a:r>
            <a:rPr lang="es-E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Investigación</a:t>
          </a:r>
          <a:endParaRPr lang="es-ES" sz="3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5F442A-96DA-4C01-BC31-2A61C099B254}" type="parTrans" cxnId="{39764EAF-4014-4255-905A-FF0F88D5C112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6BFFAE09-3469-45BF-822F-06106D53EE86}" type="sibTrans" cxnId="{39764EAF-4014-4255-905A-FF0F88D5C112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4EB153AF-E57F-41CA-83B6-4CC85406D421}">
      <dgm:prSet phldrT="[Texto]" custT="1"/>
      <dgm:spPr/>
      <dgm:t>
        <a:bodyPr/>
        <a:lstStyle/>
        <a:p>
          <a:r>
            <a:rPr lang="es-ES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Investigación Científica</a:t>
          </a:r>
          <a:endParaRPr lang="es-ES" sz="3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C5125C-8E06-4867-AC95-68AF30D33ACF}" type="parTrans" cxnId="{2E79E3F5-1DD7-4D91-A03D-31B894931968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4CA16290-B82B-448A-8F13-E1AAC11EC951}" type="sibTrans" cxnId="{2E79E3F5-1DD7-4D91-A03D-31B894931968}">
      <dgm:prSet/>
      <dgm:spPr/>
      <dgm:t>
        <a:bodyPr/>
        <a:lstStyle/>
        <a:p>
          <a:endParaRPr lang="es-ES">
            <a:solidFill>
              <a:schemeClr val="bg1"/>
            </a:solidFill>
          </a:endParaRPr>
        </a:p>
      </dgm:t>
    </dgm:pt>
    <dgm:pt modelId="{5B3FAC77-9AC5-4087-83BC-63B51FF2A6CC}" type="pres">
      <dgm:prSet presAssocID="{8B2473DD-6832-4EED-B55D-E67CC4C7652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4AA66A0-9ED5-44E5-9F4F-A955913C242F}" type="pres">
      <dgm:prSet presAssocID="{7C22B427-EAF5-45EF-B400-4B69BFB96F76}" presName="upArrow" presStyleLbl="node1" presStyleIdx="0" presStyleCnt="2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</dgm:pt>
    <dgm:pt modelId="{7C23E965-76AA-49AF-B52E-35F8B04E9F70}" type="pres">
      <dgm:prSet presAssocID="{7C22B427-EAF5-45EF-B400-4B69BFB96F76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1B5B7A-27AF-4810-95A4-B30B248C696B}" type="pres">
      <dgm:prSet presAssocID="{4EB153AF-E57F-41CA-83B6-4CC85406D421}" presName="downArrow" presStyleLbl="node1" presStyleIdx="1" presStyleCnt="2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</dgm:pt>
    <dgm:pt modelId="{3C34A5F0-561B-485C-841B-2534FE5CDA77}" type="pres">
      <dgm:prSet presAssocID="{4EB153AF-E57F-41CA-83B6-4CC85406D421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9764EAF-4014-4255-905A-FF0F88D5C112}" srcId="{8B2473DD-6832-4EED-B55D-E67CC4C7652E}" destId="{7C22B427-EAF5-45EF-B400-4B69BFB96F76}" srcOrd="0" destOrd="0" parTransId="{785F442A-96DA-4C01-BC31-2A61C099B254}" sibTransId="{6BFFAE09-3469-45BF-822F-06106D53EE86}"/>
    <dgm:cxn modelId="{82F881DB-9C3B-4126-A172-DF6B1E8286FA}" type="presOf" srcId="{8B2473DD-6832-4EED-B55D-E67CC4C7652E}" destId="{5B3FAC77-9AC5-4087-83BC-63B51FF2A6CC}" srcOrd="0" destOrd="0" presId="urn:microsoft.com/office/officeart/2005/8/layout/arrow4"/>
    <dgm:cxn modelId="{B4603621-1B58-431B-A480-E2338955DB04}" type="presOf" srcId="{4EB153AF-E57F-41CA-83B6-4CC85406D421}" destId="{3C34A5F0-561B-485C-841B-2534FE5CDA77}" srcOrd="0" destOrd="0" presId="urn:microsoft.com/office/officeart/2005/8/layout/arrow4"/>
    <dgm:cxn modelId="{2E79E3F5-1DD7-4D91-A03D-31B894931968}" srcId="{8B2473DD-6832-4EED-B55D-E67CC4C7652E}" destId="{4EB153AF-E57F-41CA-83B6-4CC85406D421}" srcOrd="1" destOrd="0" parTransId="{0BC5125C-8E06-4867-AC95-68AF30D33ACF}" sibTransId="{4CA16290-B82B-448A-8F13-E1AAC11EC951}"/>
    <dgm:cxn modelId="{51E8D48B-0988-4D9C-A7FB-17806A7462EB}" type="presOf" srcId="{7C22B427-EAF5-45EF-B400-4B69BFB96F76}" destId="{7C23E965-76AA-49AF-B52E-35F8B04E9F70}" srcOrd="0" destOrd="0" presId="urn:microsoft.com/office/officeart/2005/8/layout/arrow4"/>
    <dgm:cxn modelId="{4C4421F7-98F0-4C6B-8112-28C4428A36A4}" type="presParOf" srcId="{5B3FAC77-9AC5-4087-83BC-63B51FF2A6CC}" destId="{C4AA66A0-9ED5-44E5-9F4F-A955913C242F}" srcOrd="0" destOrd="0" presId="urn:microsoft.com/office/officeart/2005/8/layout/arrow4"/>
    <dgm:cxn modelId="{4227B84C-F15B-4930-BFEB-ACC502577F38}" type="presParOf" srcId="{5B3FAC77-9AC5-4087-83BC-63B51FF2A6CC}" destId="{7C23E965-76AA-49AF-B52E-35F8B04E9F70}" srcOrd="1" destOrd="0" presId="urn:microsoft.com/office/officeart/2005/8/layout/arrow4"/>
    <dgm:cxn modelId="{DD846A5E-3EF2-4BDD-BEF7-107FC5D3042B}" type="presParOf" srcId="{5B3FAC77-9AC5-4087-83BC-63B51FF2A6CC}" destId="{D51B5B7A-27AF-4810-95A4-B30B248C696B}" srcOrd="2" destOrd="0" presId="urn:microsoft.com/office/officeart/2005/8/layout/arrow4"/>
    <dgm:cxn modelId="{E1921FD4-9A26-4687-A00B-56CCF981CA3E}" type="presParOf" srcId="{5B3FAC77-9AC5-4087-83BC-63B51FF2A6CC}" destId="{3C34A5F0-561B-485C-841B-2534FE5CDA77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082120-151C-4139-814B-2A84F543B1B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FC662532-6F2D-45FD-9A32-766399845A94}">
      <dgm:prSet phldrT="[Texto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r>
            <a:rPr lang="es-ES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Planificación</a:t>
          </a:r>
        </a:p>
        <a:p>
          <a:endParaRPr lang="es-ES" sz="1600" b="1" u="sng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ES" sz="1400" b="1" dirty="0" smtClean="0"/>
            <a:t>Ordenar  las actividades que nos conducirán a  la obtención de  los resultados</a:t>
          </a:r>
        </a:p>
        <a:p>
          <a:r>
            <a:rPr lang="es-ES" sz="1400" b="1" dirty="0" smtClean="0"/>
            <a:t>Termina con  el </a:t>
          </a:r>
          <a:r>
            <a:rPr lang="es-ES" sz="2000" b="1" u="sng" dirty="0" smtClean="0"/>
            <a:t>Proyecto</a:t>
          </a:r>
          <a:endParaRPr lang="es-ES" sz="2000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2B58C3-BE76-4B54-8285-8912A0AFD6B5}" type="parTrans" cxnId="{88ED6161-9ACE-4E08-8134-98998B3E3553}">
      <dgm:prSet/>
      <dgm:spPr/>
      <dgm:t>
        <a:bodyPr/>
        <a:lstStyle/>
        <a:p>
          <a:endParaRPr lang="es-ES"/>
        </a:p>
      </dgm:t>
    </dgm:pt>
    <dgm:pt modelId="{2B52FC5A-B7BD-4746-92F0-F23412999287}" type="sibTrans" cxnId="{88ED6161-9ACE-4E08-8134-98998B3E3553}">
      <dgm:prSet/>
      <dgm:spPr/>
      <dgm:t>
        <a:bodyPr/>
        <a:lstStyle/>
        <a:p>
          <a:endParaRPr lang="es-ES"/>
        </a:p>
      </dgm:t>
    </dgm:pt>
    <dgm:pt modelId="{B803FD6B-CAC1-4A5A-BEC7-D068067F6099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pPr marL="0" indent="0">
            <a:tabLst>
              <a:tab pos="92075" algn="l"/>
            </a:tabLst>
          </a:pPr>
          <a:r>
            <a:rPr lang="es-ES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Organización</a:t>
          </a:r>
        </a:p>
        <a:p>
          <a:pPr marL="0" indent="0">
            <a:tabLst>
              <a:tab pos="92075" algn="l"/>
            </a:tabLst>
          </a:pPr>
          <a:endParaRPr lang="es-ES" sz="1400" b="1" u="sng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indent="0">
            <a:tabLst>
              <a:tab pos="92075" algn="l"/>
            </a:tabLst>
          </a:pPr>
          <a:r>
            <a:rPr lang="es-ES" sz="1400" b="1" dirty="0" smtClean="0"/>
            <a:t>Recepción de recursos, entrenamiento de personal, estudio y caracterización del campo de estudio</a:t>
          </a:r>
        </a:p>
        <a:p>
          <a:pPr marL="0" indent="0">
            <a:tabLst>
              <a:tab pos="92075" algn="l"/>
            </a:tabLst>
          </a:pPr>
          <a:r>
            <a:rPr lang="es-ES" sz="1400" b="1" dirty="0" smtClean="0"/>
            <a:t>Preparación y validación de instrumentos</a:t>
          </a:r>
          <a:endParaRPr lang="es-ES" sz="1400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A5B953-156D-41E0-8B54-2D6DC8E894D9}" type="parTrans" cxnId="{4AF3AF7B-F83B-487B-A8D2-2F6421B359D2}">
      <dgm:prSet/>
      <dgm:spPr/>
      <dgm:t>
        <a:bodyPr/>
        <a:lstStyle/>
        <a:p>
          <a:endParaRPr lang="es-ES"/>
        </a:p>
      </dgm:t>
    </dgm:pt>
    <dgm:pt modelId="{72D2B1EF-0E30-4A89-9C90-A336F599FE02}" type="sibTrans" cxnId="{4AF3AF7B-F83B-487B-A8D2-2F6421B359D2}">
      <dgm:prSet/>
      <dgm:spPr/>
      <dgm:t>
        <a:bodyPr/>
        <a:lstStyle/>
        <a:p>
          <a:endParaRPr lang="es-ES"/>
        </a:p>
      </dgm:t>
    </dgm:pt>
    <dgm:pt modelId="{B88FD426-BBCA-43DC-8DA9-7CFC131F7E53}">
      <dgm:prSet phldrT="[Texto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r>
            <a:rPr lang="es-ES" sz="1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Ejecución</a:t>
          </a:r>
        </a:p>
        <a:p>
          <a:endParaRPr lang="es-ES" sz="1400" b="1" u="sng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ES" sz="1400" b="1" dirty="0" smtClean="0"/>
            <a:t>Recolección de la información, procesamiento y análisis.</a:t>
          </a:r>
          <a:endParaRPr lang="es-ES" sz="1400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3041D8-8998-42D2-8156-BABBEE4E670C}" type="parTrans" cxnId="{30BA106D-2FBE-420A-B140-93838647C62A}">
      <dgm:prSet/>
      <dgm:spPr/>
      <dgm:t>
        <a:bodyPr/>
        <a:lstStyle/>
        <a:p>
          <a:endParaRPr lang="es-ES"/>
        </a:p>
      </dgm:t>
    </dgm:pt>
    <dgm:pt modelId="{CC767B3E-BE3B-48EF-BC8E-38D498D5A8DD}" type="sibTrans" cxnId="{30BA106D-2FBE-420A-B140-93838647C62A}">
      <dgm:prSet/>
      <dgm:spPr/>
      <dgm:t>
        <a:bodyPr/>
        <a:lstStyle/>
        <a:p>
          <a:endParaRPr lang="es-ES"/>
        </a:p>
      </dgm:t>
    </dgm:pt>
    <dgm:pt modelId="{3E8E4EF4-26A6-4FFC-8799-5B8D1024DE11}">
      <dgm:prSet phldrT="[Texto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r>
            <a:rPr lang="es-ES" sz="18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Evaluación</a:t>
          </a:r>
        </a:p>
        <a:p>
          <a:endParaRPr lang="es-ES" sz="1400" b="1" u="sng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ES" sz="1400" b="1" dirty="0" smtClean="0"/>
            <a:t>Se evalúa el cumplimiento de los objetivos y de los resultados esperados.</a:t>
          </a:r>
          <a:endParaRPr lang="es-ES" sz="1400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9B2EF59-DB51-45B0-8572-C1875697A9B5}" type="parTrans" cxnId="{5050F80C-E1F3-47C6-93A2-73EDB16D24D4}">
      <dgm:prSet/>
      <dgm:spPr/>
      <dgm:t>
        <a:bodyPr/>
        <a:lstStyle/>
        <a:p>
          <a:endParaRPr lang="es-ES"/>
        </a:p>
      </dgm:t>
    </dgm:pt>
    <dgm:pt modelId="{F99B52C6-7485-440F-A2EB-4E86C4219011}" type="sibTrans" cxnId="{5050F80C-E1F3-47C6-93A2-73EDB16D24D4}">
      <dgm:prSet/>
      <dgm:spPr/>
      <dgm:t>
        <a:bodyPr/>
        <a:lstStyle/>
        <a:p>
          <a:endParaRPr lang="es-ES"/>
        </a:p>
      </dgm:t>
    </dgm:pt>
    <dgm:pt modelId="{87B74168-563A-4A95-9E98-5FAF891711F0}">
      <dgm:prSet phldrT="[Texto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r>
            <a:rPr lang="es-ES" sz="1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Informe Final</a:t>
          </a:r>
        </a:p>
        <a:p>
          <a:endParaRPr lang="es-ES" sz="1400" b="1" u="sng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ES" sz="1400" b="1" dirty="0" smtClean="0"/>
            <a:t>Recoge el resultado completo de la investigación en forma escrita.</a:t>
          </a:r>
          <a:endParaRPr lang="es-ES" sz="1400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481338-82DD-40F1-8BCB-214C355731EC}" type="parTrans" cxnId="{F7E0BF07-629F-45F3-9225-8362904F9D74}">
      <dgm:prSet/>
      <dgm:spPr/>
      <dgm:t>
        <a:bodyPr/>
        <a:lstStyle/>
        <a:p>
          <a:endParaRPr lang="es-ES"/>
        </a:p>
      </dgm:t>
    </dgm:pt>
    <dgm:pt modelId="{85A85A59-F95D-41A1-9A0C-18DA1A628899}" type="sibTrans" cxnId="{F7E0BF07-629F-45F3-9225-8362904F9D74}">
      <dgm:prSet/>
      <dgm:spPr/>
      <dgm:t>
        <a:bodyPr/>
        <a:lstStyle/>
        <a:p>
          <a:endParaRPr lang="es-ES"/>
        </a:p>
      </dgm:t>
    </dgm:pt>
    <dgm:pt modelId="{19A9E523-D21D-4DFD-8552-131F0E057B9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 w="38100"/>
      </dgm:spPr>
      <dgm:t>
        <a:bodyPr/>
        <a:lstStyle/>
        <a:p>
          <a:r>
            <a:rPr lang="es-ES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Publicación</a:t>
          </a:r>
        </a:p>
        <a:p>
          <a:endParaRPr lang="es-ES" sz="1400" b="1" u="sng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s-ES" sz="1800" b="1" dirty="0" smtClean="0"/>
            <a:t>(</a:t>
          </a:r>
          <a:r>
            <a:rPr lang="es-ES" sz="1800" b="1" u="sng" dirty="0" smtClean="0"/>
            <a:t>Artículo Científico</a:t>
          </a:r>
          <a:r>
            <a:rPr lang="es-ES" sz="1800" b="1" dirty="0" smtClean="0"/>
            <a:t>) </a:t>
          </a:r>
          <a:r>
            <a:rPr lang="es-ES" sz="1400" b="1" dirty="0" smtClean="0"/>
            <a:t>o introducción en la práctica social del resultado obtenido.</a:t>
          </a:r>
          <a:endParaRPr lang="es-ES" sz="1400" b="1" u="sng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A2E515-1723-4224-81C7-EEF70EE7A5AC}" type="parTrans" cxnId="{DDB53665-BD9B-4FD8-AB09-64B94877E772}">
      <dgm:prSet/>
      <dgm:spPr/>
      <dgm:t>
        <a:bodyPr/>
        <a:lstStyle/>
        <a:p>
          <a:endParaRPr lang="es-ES"/>
        </a:p>
      </dgm:t>
    </dgm:pt>
    <dgm:pt modelId="{5F8CF6C8-D873-4C38-8056-9809CAEBE975}" type="sibTrans" cxnId="{DDB53665-BD9B-4FD8-AB09-64B94877E772}">
      <dgm:prSet/>
      <dgm:spPr/>
      <dgm:t>
        <a:bodyPr/>
        <a:lstStyle/>
        <a:p>
          <a:endParaRPr lang="es-ES"/>
        </a:p>
      </dgm:t>
    </dgm:pt>
    <dgm:pt modelId="{3C24C26C-5823-4778-B354-4306F23360D4}" type="pres">
      <dgm:prSet presAssocID="{23082120-151C-4139-814B-2A84F543B1B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E7D2B05-7D31-40BE-ACD6-A54CAD2F2E48}" type="pres">
      <dgm:prSet presAssocID="{FC662532-6F2D-45FD-9A32-766399845A94}" presName="node" presStyleLbl="node1" presStyleIdx="0" presStyleCnt="6" custScaleX="9801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7A5223-857C-4DC7-90C6-8CF198AAC6AF}" type="pres">
      <dgm:prSet presAssocID="{2B52FC5A-B7BD-4746-92F0-F23412999287}" presName="sibTrans" presStyleCnt="0"/>
      <dgm:spPr/>
    </dgm:pt>
    <dgm:pt modelId="{7BABA339-A5FF-42AD-AB2C-B5BE06B28212}" type="pres">
      <dgm:prSet presAssocID="{B803FD6B-CAC1-4A5A-BEC7-D068067F6099}" presName="node" presStyleLbl="node1" presStyleIdx="1" presStyleCnt="6" custScaleX="1015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CA96A09-59FF-4FA3-ACF3-EEF2150364EC}" type="pres">
      <dgm:prSet presAssocID="{72D2B1EF-0E30-4A89-9C90-A336F599FE02}" presName="sibTrans" presStyleCnt="0"/>
      <dgm:spPr/>
    </dgm:pt>
    <dgm:pt modelId="{086E2E38-90BB-40F1-A4BB-9B3544A065AA}" type="pres">
      <dgm:prSet presAssocID="{B88FD426-BBCA-43DC-8DA9-7CFC131F7E53}" presName="node" presStyleLbl="node1" presStyleIdx="2" presStyleCnt="6" custScaleX="9760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8049BD-F93C-46AB-80FB-6CB0CA79C731}" type="pres">
      <dgm:prSet presAssocID="{CC767B3E-BE3B-48EF-BC8E-38D498D5A8DD}" presName="sibTrans" presStyleCnt="0"/>
      <dgm:spPr/>
    </dgm:pt>
    <dgm:pt modelId="{DBA3F86D-A5BF-4AE2-9906-E69BB4A90B66}" type="pres">
      <dgm:prSet presAssocID="{3E8E4EF4-26A6-4FFC-8799-5B8D1024DE11}" presName="node" presStyleLbl="node1" presStyleIdx="3" presStyleCnt="6" custScaleX="10780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CF8C70-0B41-4FE1-B8EF-6DDA76EC9557}" type="pres">
      <dgm:prSet presAssocID="{F99B52C6-7485-440F-A2EB-4E86C4219011}" presName="sibTrans" presStyleCnt="0"/>
      <dgm:spPr/>
    </dgm:pt>
    <dgm:pt modelId="{C5A3BC5A-7DDF-493E-A233-D5166513C67A}" type="pres">
      <dgm:prSet presAssocID="{87B74168-563A-4A95-9E98-5FAF891711F0}" presName="node" presStyleLbl="node1" presStyleIdx="4" presStyleCnt="6" custScaleX="826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059189F-8EA6-4670-9729-61D094E17881}" type="pres">
      <dgm:prSet presAssocID="{85A85A59-F95D-41A1-9A0C-18DA1A628899}" presName="sibTrans" presStyleCnt="0"/>
      <dgm:spPr/>
    </dgm:pt>
    <dgm:pt modelId="{A645F47B-EED6-4D3D-8D99-CB745D8E8090}" type="pres">
      <dgm:prSet presAssocID="{19A9E523-D21D-4DFD-8552-131F0E057B96}" presName="node" presStyleLbl="node1" presStyleIdx="5" presStyleCnt="6" custScaleX="7798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6C86858-9377-4D0E-A040-B8938E0A4AEE}" type="presOf" srcId="{3E8E4EF4-26A6-4FFC-8799-5B8D1024DE11}" destId="{DBA3F86D-A5BF-4AE2-9906-E69BB4A90B66}" srcOrd="0" destOrd="0" presId="urn:microsoft.com/office/officeart/2005/8/layout/hList6"/>
    <dgm:cxn modelId="{9DB70AF6-53A6-4FD1-AB7C-CCD624735B4E}" type="presOf" srcId="{23082120-151C-4139-814B-2A84F543B1B0}" destId="{3C24C26C-5823-4778-B354-4306F23360D4}" srcOrd="0" destOrd="0" presId="urn:microsoft.com/office/officeart/2005/8/layout/hList6"/>
    <dgm:cxn modelId="{767E7827-0D77-4142-BFFB-8A2D6B8AC644}" type="presOf" srcId="{87B74168-563A-4A95-9E98-5FAF891711F0}" destId="{C5A3BC5A-7DDF-493E-A233-D5166513C67A}" srcOrd="0" destOrd="0" presId="urn:microsoft.com/office/officeart/2005/8/layout/hList6"/>
    <dgm:cxn modelId="{F7E0BF07-629F-45F3-9225-8362904F9D74}" srcId="{23082120-151C-4139-814B-2A84F543B1B0}" destId="{87B74168-563A-4A95-9E98-5FAF891711F0}" srcOrd="4" destOrd="0" parTransId="{6E481338-82DD-40F1-8BCB-214C355731EC}" sibTransId="{85A85A59-F95D-41A1-9A0C-18DA1A628899}"/>
    <dgm:cxn modelId="{30BA106D-2FBE-420A-B140-93838647C62A}" srcId="{23082120-151C-4139-814B-2A84F543B1B0}" destId="{B88FD426-BBCA-43DC-8DA9-7CFC131F7E53}" srcOrd="2" destOrd="0" parTransId="{6B3041D8-8998-42D2-8156-BABBEE4E670C}" sibTransId="{CC767B3E-BE3B-48EF-BC8E-38D498D5A8DD}"/>
    <dgm:cxn modelId="{E2E46AAB-4AA0-4C9F-935D-4DF83DEE572C}" type="presOf" srcId="{B803FD6B-CAC1-4A5A-BEC7-D068067F6099}" destId="{7BABA339-A5FF-42AD-AB2C-B5BE06B28212}" srcOrd="0" destOrd="0" presId="urn:microsoft.com/office/officeart/2005/8/layout/hList6"/>
    <dgm:cxn modelId="{5050F80C-E1F3-47C6-93A2-73EDB16D24D4}" srcId="{23082120-151C-4139-814B-2A84F543B1B0}" destId="{3E8E4EF4-26A6-4FFC-8799-5B8D1024DE11}" srcOrd="3" destOrd="0" parTransId="{29B2EF59-DB51-45B0-8572-C1875697A9B5}" sibTransId="{F99B52C6-7485-440F-A2EB-4E86C4219011}"/>
    <dgm:cxn modelId="{88ED6161-9ACE-4E08-8134-98998B3E3553}" srcId="{23082120-151C-4139-814B-2A84F543B1B0}" destId="{FC662532-6F2D-45FD-9A32-766399845A94}" srcOrd="0" destOrd="0" parTransId="{732B58C3-BE76-4B54-8285-8912A0AFD6B5}" sibTransId="{2B52FC5A-B7BD-4746-92F0-F23412999287}"/>
    <dgm:cxn modelId="{BCFC7FD6-EC4C-4F83-B973-232CAE721EE8}" type="presOf" srcId="{19A9E523-D21D-4DFD-8552-131F0E057B96}" destId="{A645F47B-EED6-4D3D-8D99-CB745D8E8090}" srcOrd="0" destOrd="0" presId="urn:microsoft.com/office/officeart/2005/8/layout/hList6"/>
    <dgm:cxn modelId="{4AF3AF7B-F83B-487B-A8D2-2F6421B359D2}" srcId="{23082120-151C-4139-814B-2A84F543B1B0}" destId="{B803FD6B-CAC1-4A5A-BEC7-D068067F6099}" srcOrd="1" destOrd="0" parTransId="{4CA5B953-156D-41E0-8B54-2D6DC8E894D9}" sibTransId="{72D2B1EF-0E30-4A89-9C90-A336F599FE02}"/>
    <dgm:cxn modelId="{DDB53665-BD9B-4FD8-AB09-64B94877E772}" srcId="{23082120-151C-4139-814B-2A84F543B1B0}" destId="{19A9E523-D21D-4DFD-8552-131F0E057B96}" srcOrd="5" destOrd="0" parTransId="{22A2E515-1723-4224-81C7-EEF70EE7A5AC}" sibTransId="{5F8CF6C8-D873-4C38-8056-9809CAEBE975}"/>
    <dgm:cxn modelId="{0C843D12-C51B-4E9C-B98B-4BF3241B331C}" type="presOf" srcId="{B88FD426-BBCA-43DC-8DA9-7CFC131F7E53}" destId="{086E2E38-90BB-40F1-A4BB-9B3544A065AA}" srcOrd="0" destOrd="0" presId="urn:microsoft.com/office/officeart/2005/8/layout/hList6"/>
    <dgm:cxn modelId="{17E111D3-8F33-4B6E-99B2-71986944FA33}" type="presOf" srcId="{FC662532-6F2D-45FD-9A32-766399845A94}" destId="{0E7D2B05-7D31-40BE-ACD6-A54CAD2F2E48}" srcOrd="0" destOrd="0" presId="urn:microsoft.com/office/officeart/2005/8/layout/hList6"/>
    <dgm:cxn modelId="{C3D6BAB4-2CCF-424B-B5B6-4A7689560F82}" type="presParOf" srcId="{3C24C26C-5823-4778-B354-4306F23360D4}" destId="{0E7D2B05-7D31-40BE-ACD6-A54CAD2F2E48}" srcOrd="0" destOrd="0" presId="urn:microsoft.com/office/officeart/2005/8/layout/hList6"/>
    <dgm:cxn modelId="{9F4169C6-301B-44CF-A3B4-C3540863FEE5}" type="presParOf" srcId="{3C24C26C-5823-4778-B354-4306F23360D4}" destId="{BB7A5223-857C-4DC7-90C6-8CF198AAC6AF}" srcOrd="1" destOrd="0" presId="urn:microsoft.com/office/officeart/2005/8/layout/hList6"/>
    <dgm:cxn modelId="{010519C2-2A50-42F6-8F07-34A5CAD0AAA6}" type="presParOf" srcId="{3C24C26C-5823-4778-B354-4306F23360D4}" destId="{7BABA339-A5FF-42AD-AB2C-B5BE06B28212}" srcOrd="2" destOrd="0" presId="urn:microsoft.com/office/officeart/2005/8/layout/hList6"/>
    <dgm:cxn modelId="{FD1B15C8-8D67-43B9-9CC4-D9558FA133FE}" type="presParOf" srcId="{3C24C26C-5823-4778-B354-4306F23360D4}" destId="{8CA96A09-59FF-4FA3-ACF3-EEF2150364EC}" srcOrd="3" destOrd="0" presId="urn:microsoft.com/office/officeart/2005/8/layout/hList6"/>
    <dgm:cxn modelId="{D7E7C577-5FF8-4922-BB43-71C461604647}" type="presParOf" srcId="{3C24C26C-5823-4778-B354-4306F23360D4}" destId="{086E2E38-90BB-40F1-A4BB-9B3544A065AA}" srcOrd="4" destOrd="0" presId="urn:microsoft.com/office/officeart/2005/8/layout/hList6"/>
    <dgm:cxn modelId="{47415A9E-0221-4A02-A56E-83B8CA4EEC20}" type="presParOf" srcId="{3C24C26C-5823-4778-B354-4306F23360D4}" destId="{118049BD-F93C-46AB-80FB-6CB0CA79C731}" srcOrd="5" destOrd="0" presId="urn:microsoft.com/office/officeart/2005/8/layout/hList6"/>
    <dgm:cxn modelId="{1B88C0E1-8A95-4CD6-B5C2-756B88ABCD1F}" type="presParOf" srcId="{3C24C26C-5823-4778-B354-4306F23360D4}" destId="{DBA3F86D-A5BF-4AE2-9906-E69BB4A90B66}" srcOrd="6" destOrd="0" presId="urn:microsoft.com/office/officeart/2005/8/layout/hList6"/>
    <dgm:cxn modelId="{F936D334-3E80-4CFE-A727-062CCD88B9D0}" type="presParOf" srcId="{3C24C26C-5823-4778-B354-4306F23360D4}" destId="{01CF8C70-0B41-4FE1-B8EF-6DDA76EC9557}" srcOrd="7" destOrd="0" presId="urn:microsoft.com/office/officeart/2005/8/layout/hList6"/>
    <dgm:cxn modelId="{C0F2B5B2-8FE4-403B-A009-BA254436D68C}" type="presParOf" srcId="{3C24C26C-5823-4778-B354-4306F23360D4}" destId="{C5A3BC5A-7DDF-493E-A233-D5166513C67A}" srcOrd="8" destOrd="0" presId="urn:microsoft.com/office/officeart/2005/8/layout/hList6"/>
    <dgm:cxn modelId="{84ADCF47-8BBE-4B67-A618-B772646D66F9}" type="presParOf" srcId="{3C24C26C-5823-4778-B354-4306F23360D4}" destId="{D059189F-8EA6-4670-9729-61D094E17881}" srcOrd="9" destOrd="0" presId="urn:microsoft.com/office/officeart/2005/8/layout/hList6"/>
    <dgm:cxn modelId="{C94F4908-DB40-4928-9844-316F6136F550}" type="presParOf" srcId="{3C24C26C-5823-4778-B354-4306F23360D4}" destId="{A645F47B-EED6-4D3D-8D99-CB745D8E8090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A66A0-9ED5-44E5-9F4F-A955913C242F}">
      <dsp:nvSpPr>
        <dsp:cNvPr id="0" name=""/>
        <dsp:cNvSpPr/>
      </dsp:nvSpPr>
      <dsp:spPr>
        <a:xfrm>
          <a:off x="2632" y="0"/>
          <a:ext cx="1579494" cy="1463040"/>
        </a:xfrm>
        <a:prstGeom prst="upArrow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7C23E965-76AA-49AF-B52E-35F8B04E9F70}">
      <dsp:nvSpPr>
        <dsp:cNvPr id="0" name=""/>
        <dsp:cNvSpPr/>
      </dsp:nvSpPr>
      <dsp:spPr>
        <a:xfrm>
          <a:off x="1629511" y="0"/>
          <a:ext cx="2680353" cy="14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Investigación</a:t>
          </a:r>
          <a:endParaRPr lang="es-ES" sz="3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29511" y="0"/>
        <a:ext cx="2680353" cy="1463040"/>
      </dsp:txXfrm>
    </dsp:sp>
    <dsp:sp modelId="{D51B5B7A-27AF-4810-95A4-B30B248C696B}">
      <dsp:nvSpPr>
        <dsp:cNvPr id="0" name=""/>
        <dsp:cNvSpPr/>
      </dsp:nvSpPr>
      <dsp:spPr>
        <a:xfrm>
          <a:off x="476480" y="1584959"/>
          <a:ext cx="1579494" cy="1463040"/>
        </a:xfrm>
        <a:prstGeom prst="downArrow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  <dsp:sp modelId="{3C34A5F0-561B-485C-841B-2534FE5CDA77}">
      <dsp:nvSpPr>
        <dsp:cNvPr id="0" name=""/>
        <dsp:cNvSpPr/>
      </dsp:nvSpPr>
      <dsp:spPr>
        <a:xfrm>
          <a:off x="2103359" y="1584959"/>
          <a:ext cx="2680353" cy="1463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Investigación Científica</a:t>
          </a:r>
          <a:endParaRPr lang="es-ES" sz="32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103359" y="1584959"/>
        <a:ext cx="2680353" cy="1463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D2B05-7D31-40BE-ACD6-A54CAD2F2E48}">
      <dsp:nvSpPr>
        <dsp:cNvPr id="0" name=""/>
        <dsp:cNvSpPr/>
      </dsp:nvSpPr>
      <dsp:spPr>
        <a:xfrm rot="16200000">
          <a:off x="-1157857" y="1159219"/>
          <a:ext cx="3769304" cy="1450864"/>
        </a:xfrm>
        <a:prstGeom prst="flowChartManualOperati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Planificación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600" b="1" u="sng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Ordenar  las actividades que nos conducirán a  la obtención de  los resultados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Termina con  el </a:t>
          </a:r>
          <a:r>
            <a:rPr lang="es-ES" sz="2000" b="1" u="sng" kern="1200" dirty="0" smtClean="0"/>
            <a:t>Proyecto</a:t>
          </a:r>
          <a:endParaRPr lang="es-ES" sz="20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1363" y="753860"/>
        <a:ext cx="1450864" cy="2261582"/>
      </dsp:txXfrm>
    </dsp:sp>
    <dsp:sp modelId="{7BABA339-A5FF-42AD-AB2C-B5BE06B28212}">
      <dsp:nvSpPr>
        <dsp:cNvPr id="0" name=""/>
        <dsp:cNvSpPr/>
      </dsp:nvSpPr>
      <dsp:spPr>
        <a:xfrm rot="16200000">
          <a:off x="429978" y="1133270"/>
          <a:ext cx="3769304" cy="1502763"/>
        </a:xfrm>
        <a:prstGeom prst="flowChartManualOperation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92075" algn="l"/>
            </a:tabLst>
          </a:pPr>
          <a:r>
            <a:rPr lang="es-ES" sz="16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Organización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92075" algn="l"/>
            </a:tabLst>
          </a:pPr>
          <a:endParaRPr lang="es-ES" sz="1400" b="1" u="sng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92075" algn="l"/>
            </a:tabLst>
          </a:pPr>
          <a:r>
            <a:rPr lang="es-ES" sz="1400" b="1" kern="1200" dirty="0" smtClean="0"/>
            <a:t>Recepción de recursos, entrenamiento de personal, estudio y caracterización del campo de estudio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>
              <a:tab pos="92075" algn="l"/>
            </a:tabLst>
          </a:pPr>
          <a:r>
            <a:rPr lang="es-ES" sz="1400" b="1" kern="1200" dirty="0" smtClean="0"/>
            <a:t>Preparación y validación de instrumentos</a:t>
          </a:r>
          <a:endParaRPr lang="es-ES" sz="14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1563248" y="753861"/>
        <a:ext cx="1502763" cy="2261582"/>
      </dsp:txXfrm>
    </dsp:sp>
    <dsp:sp modelId="{086E2E38-90BB-40F1-A4BB-9B3544A065AA}">
      <dsp:nvSpPr>
        <dsp:cNvPr id="0" name=""/>
        <dsp:cNvSpPr/>
      </dsp:nvSpPr>
      <dsp:spPr>
        <a:xfrm rot="16200000">
          <a:off x="2014816" y="1162217"/>
          <a:ext cx="3769304" cy="1444869"/>
        </a:xfrm>
        <a:prstGeom prst="flowChartManualOperation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Ejecución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b="1" u="sng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Recolección de la información, procesamiento y análisis.</a:t>
          </a:r>
          <a:endParaRPr lang="es-ES" sz="14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177033" y="753861"/>
        <a:ext cx="1444869" cy="2261582"/>
      </dsp:txXfrm>
    </dsp:sp>
    <dsp:sp modelId="{DBA3F86D-A5BF-4AE2-9906-E69BB4A90B66}">
      <dsp:nvSpPr>
        <dsp:cNvPr id="0" name=""/>
        <dsp:cNvSpPr/>
      </dsp:nvSpPr>
      <dsp:spPr>
        <a:xfrm rot="16200000">
          <a:off x="3646180" y="1086744"/>
          <a:ext cx="3769304" cy="1595814"/>
        </a:xfrm>
        <a:prstGeom prst="flowChartManualOperation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Evaluación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b="1" u="sng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Se evalúa el cumplimiento de los objetivos y de los resultados esperados.</a:t>
          </a:r>
          <a:endParaRPr lang="es-ES" sz="14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4732925" y="753860"/>
        <a:ext cx="1595814" cy="2261582"/>
      </dsp:txXfrm>
    </dsp:sp>
    <dsp:sp modelId="{C5A3BC5A-7DDF-493E-A233-D5166513C67A}">
      <dsp:nvSpPr>
        <dsp:cNvPr id="0" name=""/>
        <dsp:cNvSpPr/>
      </dsp:nvSpPr>
      <dsp:spPr>
        <a:xfrm rot="16200000">
          <a:off x="5166685" y="1273076"/>
          <a:ext cx="3769304" cy="1223150"/>
        </a:xfrm>
        <a:prstGeom prst="flowChartManualOperation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Informe Final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b="1" u="sng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/>
            <a:t>Recoge el resultado completo de la investigación en forma escrita.</a:t>
          </a:r>
          <a:endParaRPr lang="es-ES" sz="14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6439762" y="753860"/>
        <a:ext cx="1223150" cy="2261582"/>
      </dsp:txXfrm>
    </dsp:sp>
    <dsp:sp modelId="{A645F47B-EED6-4D3D-8D99-CB745D8E8090}">
      <dsp:nvSpPr>
        <dsp:cNvPr id="0" name=""/>
        <dsp:cNvSpPr/>
      </dsp:nvSpPr>
      <dsp:spPr>
        <a:xfrm rot="16200000">
          <a:off x="6466493" y="1307441"/>
          <a:ext cx="3769304" cy="1154420"/>
        </a:xfrm>
        <a:prstGeom prst="flowChartManualOperation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38100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u="sng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Publicación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400" b="1" u="sng" kern="1200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(</a:t>
          </a:r>
          <a:r>
            <a:rPr lang="es-ES" sz="1800" b="1" u="sng" kern="1200" dirty="0" smtClean="0"/>
            <a:t>Artículo Científico</a:t>
          </a:r>
          <a:r>
            <a:rPr lang="es-ES" sz="1800" b="1" kern="1200" dirty="0" smtClean="0"/>
            <a:t>) </a:t>
          </a:r>
          <a:r>
            <a:rPr lang="es-ES" sz="1400" b="1" kern="1200" dirty="0" smtClean="0"/>
            <a:t>o introducción en la práctica social del resultado obtenido.</a:t>
          </a:r>
          <a:endParaRPr lang="es-ES" sz="1400" b="1" u="sng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7773935" y="753860"/>
        <a:ext cx="1154420" cy="2261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1A49DFC-A4E1-4715-A46E-94E763F2E43B}" type="datetimeFigureOut">
              <a:rPr lang="es-ES"/>
              <a:pPr>
                <a:defRPr/>
              </a:pPr>
              <a:t>21/10/2020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AEF1586-1062-4A27-AB59-CDD26880A235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33954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CU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4FBE948-12F5-4176-BBC1-309BC76126DB}" type="datetimeFigureOut">
              <a:rPr lang="es-CU"/>
              <a:pPr>
                <a:defRPr/>
              </a:pPr>
              <a:t>21/10/2020</a:t>
            </a:fld>
            <a:endParaRPr lang="es-CU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U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Editar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U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s-CU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D24584E-08BA-49FD-AF80-5D04D654C78B}" type="slidenum">
              <a:rPr lang="es-CU"/>
              <a:pPr>
                <a:defRPr/>
              </a:pPr>
              <a:t>‹Nº›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4227558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24584E-08BA-49FD-AF80-5D04D654C78B}" type="slidenum">
              <a:rPr lang="es-CU" smtClean="0"/>
              <a:pPr>
                <a:defRPr/>
              </a:pPr>
              <a:t>1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3280050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24584E-08BA-49FD-AF80-5D04D654C78B}" type="slidenum">
              <a:rPr lang="es-CU" smtClean="0"/>
              <a:pPr>
                <a:defRPr/>
              </a:pPr>
              <a:t>2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3746456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24584E-08BA-49FD-AF80-5D04D654C78B}" type="slidenum">
              <a:rPr lang="es-CU" smtClean="0"/>
              <a:pPr>
                <a:defRPr/>
              </a:pPr>
              <a:t>6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70169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s-E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Arial" pitchFamily="34" charset="0"/>
              </a:rPr>
              <a:t>Su utilidad para el propio investigador ya que sirve como instrumento de guía y control del proceso investigativo. 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s-E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Arial" pitchFamily="34" charset="0"/>
              </a:rPr>
              <a:t> Es necesario contar con un documento detallado sobre qué se investiga, por qué y sobre todo cómo, dado el carácter eminentemente social de la investigación.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s-E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SimSun" pitchFamily="2" charset="-122"/>
                <a:cs typeface="Arial" pitchFamily="34" charset="0"/>
              </a:rPr>
              <a:t>Su carácter organizativo o administrativo ya que los dirigentes de la institución donde se realice tienen el deber de controlar y evaluar esta actividad.</a:t>
            </a:r>
            <a:endParaRPr kumimoji="0" lang="es-ES" altLang="zh-CN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24584E-08BA-49FD-AF80-5D04D654C78B}" type="slidenum">
              <a:rPr lang="es-CU" smtClean="0"/>
              <a:pPr>
                <a:defRPr/>
              </a:pPr>
              <a:t>7</a:t>
            </a:fld>
            <a:endParaRPr lang="es-CU"/>
          </a:p>
        </p:txBody>
      </p:sp>
    </p:spTree>
    <p:extLst>
      <p:ext uri="{BB962C8B-B14F-4D97-AF65-F5344CB8AC3E}">
        <p14:creationId xmlns:p14="http://schemas.microsoft.com/office/powerpoint/2010/main" val="2035996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CU" dirty="0" smtClean="0"/>
          </a:p>
        </p:txBody>
      </p:sp>
      <p:sp>
        <p:nvSpPr>
          <p:cNvPr id="14340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6344550-28E3-422A-B00C-870331433446}" type="slidenum">
              <a:rPr lang="es-CU" sz="1200"/>
              <a:pPr/>
              <a:t>8</a:t>
            </a:fld>
            <a:endParaRPr lang="es-CU" sz="1200"/>
          </a:p>
        </p:txBody>
      </p:sp>
    </p:spTree>
    <p:extLst>
      <p:ext uri="{BB962C8B-B14F-4D97-AF65-F5344CB8AC3E}">
        <p14:creationId xmlns:p14="http://schemas.microsoft.com/office/powerpoint/2010/main" val="4276453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U" dirty="0" smtClean="0"/>
              <a:t>Título: Debe redactarse de modo claro, preciso, en correspondencia con el problema y los objetivos.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CU" dirty="0" smtClean="0"/>
              <a:t>Errores en el título: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s-MX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Sobre explicación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. Ejemplo:  “análisis de…”; “estudio sobre…” , </a:t>
            </a:r>
            <a:r>
              <a:rPr lang="es-MX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 no especifica 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:”intervención educativa ¿?…”, “ actividades educativas….”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No especificar el </a:t>
            </a:r>
            <a:r>
              <a:rPr lang="es-MX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resultado.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Ejemplo: metodología, sistema de acciones, estrategia, modelo, programa….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Demasiado extenso  por el uso de preposiciones, artículos, </a:t>
            </a:r>
            <a:r>
              <a:rPr lang="es-MX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o breve que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No señala qué  o quiénes serán los sujetos, objetos, sucesos, comunidades de estudio, servicio de salud </a:t>
            </a:r>
            <a:r>
              <a:rPr lang="es-MX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(unidades de análisis).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es-MX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Utilización de siglas y/o abreviaturas.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es-MX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es-MX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CU" dirty="0"/>
          </a:p>
        </p:txBody>
      </p:sp>
      <p:sp>
        <p:nvSpPr>
          <p:cNvPr id="16388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17F443-DECC-476E-81D6-16EB3934174B}" type="slidenum">
              <a:rPr lang="es-CU" sz="1200"/>
              <a:pPr/>
              <a:t>9</a:t>
            </a:fld>
            <a:endParaRPr lang="es-CU" sz="1200"/>
          </a:p>
        </p:txBody>
      </p:sp>
    </p:spTree>
    <p:extLst>
      <p:ext uri="{BB962C8B-B14F-4D97-AF65-F5344CB8AC3E}">
        <p14:creationId xmlns:p14="http://schemas.microsoft.com/office/powerpoint/2010/main" val="1091967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s-ES" smtClean="0"/>
              <a:t>Se plantea (describir)el problema  general , se explica importancia teórica, práctica o social del problema.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s-ES" smtClean="0"/>
              <a:t>Cuáles son los antecedentes sobre el problema de salud identificado?( </a:t>
            </a:r>
            <a:r>
              <a:rPr lang="es-ES" b="1" smtClean="0"/>
              <a:t>históricos</a:t>
            </a:r>
            <a:r>
              <a:rPr lang="es-ES" smtClean="0"/>
              <a:t>) y la situación o  actual del mismo.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s-ES" smtClean="0"/>
              <a:t>¿Qué se ha hecho en el mundo, en el país (acotar referencias), en el estado y en el lugar donde usted realiza la investigación?  (Del macro al micro)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s-ES" smtClean="0"/>
              <a:t>Describir resultados ¿Cuáles han sido las formas de resolver el problema? (Citar ejemplos de intervenciones educativas en el mundo, en el país y qué resultados se han obtenido)</a:t>
            </a:r>
            <a:r>
              <a:rPr lang="es-ES" u="sng" smtClean="0"/>
              <a:t> </a:t>
            </a:r>
            <a:r>
              <a:rPr lang="es-ES_tradnl" b="1" smtClean="0"/>
              <a:t>por qué y para qué </a:t>
            </a:r>
            <a:r>
              <a:rPr lang="es-ES_tradnl" smtClean="0"/>
              <a:t>es necesario </a:t>
            </a:r>
            <a:r>
              <a:rPr lang="es-ES" smtClean="0"/>
              <a:t>la investigación 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s-ES" smtClean="0"/>
              <a:t> Citar sobre el programa de Cuba que corresponde  al tema  a investigar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s-ES" smtClean="0"/>
              <a:t>Exponer la justificación de su realización ¿Por qué? ¿Cuál es la situación Problemática  que genera la necesidad de la intervención educativa? O sea  </a:t>
            </a:r>
            <a:endParaRPr lang="en-US" smtClean="0"/>
          </a:p>
          <a:p>
            <a:pPr>
              <a:spcBef>
                <a:spcPct val="0"/>
              </a:spcBef>
            </a:pPr>
            <a:r>
              <a:rPr lang="es-ES" smtClean="0"/>
              <a:t>¿Cuál es la magnitud del problema objeto de estudio? (cuántos están afectados, quiénes) ¿Cuál es la trascendencia?, (Tasas  de morbilidad, mortalidad, discapacidad( </a:t>
            </a:r>
            <a:r>
              <a:rPr lang="es-ES" b="1" smtClean="0"/>
              <a:t>tienen que ser del último año) No se pueden referenciar  artículos TTE, ASIS que no estén publicados.</a:t>
            </a:r>
          </a:p>
          <a:p>
            <a:pPr>
              <a:spcBef>
                <a:spcPct val="0"/>
              </a:spcBef>
            </a:pPr>
            <a:r>
              <a:rPr lang="es-ES" smtClean="0"/>
              <a:t>Se sintetiza el </a:t>
            </a:r>
            <a:r>
              <a:rPr lang="es-ES" b="1" smtClean="0"/>
              <a:t>problema científico</a:t>
            </a:r>
            <a:r>
              <a:rPr lang="es-ES" smtClean="0"/>
              <a:t>¿? y  se  justifica  el  problema  con  los  beneficios de la investigación</a:t>
            </a:r>
            <a:endParaRPr lang="en-US" smtClean="0"/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endParaRPr lang="es-CU" smtClean="0"/>
          </a:p>
        </p:txBody>
      </p:sp>
      <p:sp>
        <p:nvSpPr>
          <p:cNvPr id="18436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A27810-2C37-4238-91A8-854C4684F3D0}" type="slidenum">
              <a:rPr lang="es-CU" sz="1200"/>
              <a:pPr/>
              <a:t>10</a:t>
            </a:fld>
            <a:endParaRPr lang="es-CU" sz="1200"/>
          </a:p>
        </p:txBody>
      </p:sp>
    </p:spTree>
    <p:extLst>
      <p:ext uri="{BB962C8B-B14F-4D97-AF65-F5344CB8AC3E}">
        <p14:creationId xmlns:p14="http://schemas.microsoft.com/office/powerpoint/2010/main" val="26322546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Metodología: (VA SEPARADO DE LOS OBJETIVOS) 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Aquí se describe la metodología a utilizar para enfrentar el problema a investigar y que garantice la forma en que se alcanzarán los objetivos del proyecto, la calidad en su ejecución, la obtención de resultados y que posibiliten replicar la investigación 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(VA EN HOJAS UNA A CONTINUACIÓN DE LA OTRA Y NO TIENE UN LÍMITE DE PÁGINAS ESTABLECIDAS) (SE DEBE ORGANIZAR TENIENDO EN CUENTA LOS SIGUIENTES ASPECTOS)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Tipo de estudio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clasifican en función de la estrategia de investigación que se vaya de utilizar) y 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Contexto de la investigación: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contexto temporal y geográfico (Dónde y cuando se realizará la investigación, ) ( 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todo en un párrafo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)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Población y Muestra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Especificar la población de dónde se extrajo la muestra ( incluye tamaño) , </a:t>
            </a:r>
            <a:r>
              <a:rPr lang="es-ES_trad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tipo de muestreo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 probabilístico o no probabilístico) y el 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Diseño </a:t>
            </a:r>
            <a:r>
              <a:rPr lang="es-ES_trad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muestral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utilizado para extraer la misma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, cálculo del tamaño de la muestra y su selección de manera que sea representativa). Señale las formas para controlar sesgos de diseño como por ejemplo: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Aleatorizacion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apareamiento o enmascaramiento.( ANEXE Consentimiento informado)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Método Técnicas y procedimientos 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Métodos Empíricos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Sobre la obtención de la información: Observación, entrevista, análisis documental, encuestas u otros. 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(AQUÍ SE DESCRIBEN TODOS LOS MÉTODOS EMPÍRICOS QUE SE VAN A UTILIZAR a quien se le aplicará y con qué objetivo) Incluir referencia al anexo en cada caso.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anexe los cuestionarios guías de revisión documental , entrevistas  ,encuesta a especialistas u otros aplicadas.</a:t>
            </a:r>
          </a:p>
          <a:p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Métodos estadísticos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Referirse a los métodos matemáticos y estadísticos que se utilizarán para el análisis , procesamiento y presentación de la información.( </a:t>
            </a:r>
            <a:r>
              <a:rPr lang="es-ES_trad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Ej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medidas descriptivas según el tipo de variable como razones , proporciones,  moda, media  aritmética, por cientos , además si se utilizan las técnicas de la estadística inferencial ¿cuáles? 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Principales variables de medición de respuesta. 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(Se puede describir en un párrafo todas las posibles variables que se van a utilizar en la investigación)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Operacionalización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conceptualización de las variables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definición de las escalas de medición. 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(Aquí se </a:t>
            </a:r>
            <a:r>
              <a:rPr lang="es-ES_trad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operacionalizan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todas las variables que dan respuesta al problema y los objetivos planteados en la investigación)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Variable: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Clasificación :Descripción de la variable. Escala de Medición (precise  aunque no lo escriba como recogerá la información de dicha variable EJ HC, encuesta, observación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Acotar  la descripción o conceptualización por la literatura  utilice  el criterio autoral solo para las variables que no estén definidas en las literaturas 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Procesamiento, análisis, resumen y presentación de la información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(Se describe en un breve párrafo cómo se procesará la información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incluir las Técnicas de análisis estadístico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Técnicas y procedimientos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Describa brevemente las técnicas y procedimientos por objetivos (específicos) (qué se realizará en investigación para darle salida a cada objetivo) ,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especificar los aspectos metodológicos para el resultado que se propone obtener,  </a:t>
            </a:r>
            <a:r>
              <a:rPr lang="es-ES_trad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Ej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programa, metodología, sistema de acciones , estrategia, modelo </a:t>
            </a:r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forma general( acotar) ,explicar cómo se realizará sin poner los temas a tratar  pues no tiene identificadas las necesidades. 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Consideraciones éticas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 estudio. Anexe consentimiento informado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s-ES_trad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caso de que la investigación incluya a sujetos humanos o animales de laboratorio, describa los procedimientos éticos necesarios para la seguridad de los sujetos participantes.  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Principales Resultados a Alcanzar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Científicos 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Sociales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Económicos  (si procede  </a:t>
            </a:r>
            <a:r>
              <a:rPr lang="es-ES_trad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ej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cuando en la </a:t>
            </a:r>
            <a:r>
              <a:rPr lang="es-ES_tradnl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</a:t>
            </a:r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analicen  costo  )</a:t>
            </a:r>
            <a:endParaRPr lang="es-E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_tradnl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Pueden redactarse además en forma de párrafo los que darán salida a los objetivos de la investigación</a:t>
            </a:r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0484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4E877D-7C37-4EE2-895C-F98C4DE84894}" type="slidenum">
              <a:rPr lang="es-CU" sz="1200"/>
              <a:pPr/>
              <a:t>11</a:t>
            </a:fld>
            <a:endParaRPr lang="es-CU" sz="1200"/>
          </a:p>
        </p:txBody>
      </p:sp>
    </p:spTree>
    <p:extLst>
      <p:ext uri="{BB962C8B-B14F-4D97-AF65-F5344CB8AC3E}">
        <p14:creationId xmlns:p14="http://schemas.microsoft.com/office/powerpoint/2010/main" val="129304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1505917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CF32C-9E67-4FED-BC65-52F0A55C28B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3159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539C3-CDFD-4248-8B68-E7E44D03744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41168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399" y="205979"/>
            <a:ext cx="2057401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1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02751-EF84-4E6E-B9A8-380CAC2B743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91727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EF3C-4A47-46FC-933D-6491386E127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8D1DF-6F71-4521-A1F8-67A7913E0CD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732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EF3C-4A47-46FC-933D-6491386E127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8D1DF-6F71-4521-A1F8-67A7913E0CD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08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EF3C-4A47-46FC-933D-6491386E127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8D1DF-6F71-4521-A1F8-67A7913E0CD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84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EF3C-4A47-46FC-933D-6491386E127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8D1DF-6F71-4521-A1F8-67A7913E0CD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2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EF3C-4A47-46FC-933D-6491386E127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8D1DF-6F71-4521-A1F8-67A7913E0CD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7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EF3C-4A47-46FC-933D-6491386E127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8D1DF-6F71-4521-A1F8-67A7913E0CD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1205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EF3C-4A47-46FC-933D-6491386E127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8D1DF-6F71-4521-A1F8-67A7913E0CD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501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EF3C-4A47-46FC-933D-6491386E127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8D1DF-6F71-4521-A1F8-67A7913E0CD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33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655B3-B3B5-448F-A997-70897FEBF37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8300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EF3C-4A47-46FC-933D-6491386E127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8D1DF-6F71-4521-A1F8-67A7913E0CD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3775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EF3C-4A47-46FC-933D-6491386E127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8D1DF-6F71-4521-A1F8-67A7913E0CD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821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5EF3C-4A47-46FC-933D-6491386E1270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21/10/2020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8D1DF-6F71-4521-A1F8-67A7913E0CDB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59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2596755"/>
            <a:ext cx="7885113" cy="1125140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EAADD-8C7D-4532-9C72-068BB1CB7BD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0770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1" y="1200150"/>
            <a:ext cx="3733801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1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92F61-56B5-42FB-942C-30E09AA95A7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765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1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1" y="1657350"/>
            <a:ext cx="3733801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200150"/>
            <a:ext cx="3733801" cy="431006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1" cy="431006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ACDA6-57AF-42EA-8CAF-5F82243F41B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7997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59365-8DAF-4B16-8F8A-5F4A9BD6821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907804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AE364-4757-45C5-8080-4BCE9008661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79019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1" y="1085850"/>
            <a:ext cx="4648201" cy="3200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1085850"/>
            <a:ext cx="2971801" cy="82296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7" y="1910919"/>
            <a:ext cx="2971801" cy="2375332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FC995-E61D-432C-A19C-F39C713AC6F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7467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1" cy="82296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5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1" cy="1803832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26B06-1BD3-4CC3-A8A9-1176A670257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58617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383838"/>
            </a:gs>
            <a:gs pos="31000">
              <a:srgbClr val="000000"/>
            </a:gs>
            <a:gs pos="100000">
              <a:srgbClr val="0000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6375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79248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/>
            </a:lvl1pPr>
          </a:lstStyle>
          <a:p>
            <a:pPr>
              <a:defRPr/>
            </a:pPr>
            <a:fld id="{3705575C-B083-4842-8439-6DE4B60BDF29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691" r:id="rId2"/>
    <p:sldLayoutId id="2147483700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701" r:id="rId9"/>
    <p:sldLayoutId id="2147483697" r:id="rId10"/>
    <p:sldLayoutId id="214748369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anose="020B0606020202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5F5EF3C-4A47-46FC-933D-6491386E1270}" type="datetimeFigureOut">
              <a:rPr lang="es-ES" u="non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21/10/2020</a:t>
            </a:fld>
            <a:endParaRPr lang="es-ES" u="non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 u="non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818D1DF-6F71-4521-A1F8-67A7913E0CDB}" type="slidenum">
              <a:rPr lang="es-ES" u="non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lang="es-ES" u="non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056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1692275" y="627063"/>
            <a:ext cx="5994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UNIVERSIDAD DE CIENCIAS MÉDICAS DE VILLA CLARA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sz="1600" b="1" dirty="0">
                <a:latin typeface="Arial" panose="020B0604020202020204" pitchFamily="34" charset="0"/>
                <a:cs typeface="Arial" panose="020B0604020202020204" pitchFamily="34" charset="0"/>
              </a:rPr>
              <a:t>CURSO </a:t>
            </a:r>
            <a:r>
              <a:rPr lang="es-E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2020-2021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s-CU" sz="1600" b="1" dirty="0">
                <a:latin typeface="Arial" panose="020B0604020202020204" pitchFamily="34" charset="0"/>
                <a:cs typeface="Arial" panose="020B0604020202020204" pitchFamily="34" charset="0"/>
              </a:rPr>
              <a:t>FACULTAD DE CIENCIAS MÉDICAS </a:t>
            </a:r>
          </a:p>
          <a:p>
            <a:pPr algn="ctr" eaLnBrk="1" hangingPunct="1">
              <a:spcBef>
                <a:spcPct val="50000"/>
              </a:spcBef>
            </a:pPr>
            <a:r>
              <a:rPr lang="es-CU" sz="1600" b="1" dirty="0">
                <a:latin typeface="Arial" panose="020B0604020202020204" pitchFamily="34" charset="0"/>
                <a:cs typeface="Arial" panose="020B0604020202020204" pitchFamily="34" charset="0"/>
              </a:rPr>
              <a:t>“SAGUA LA GRANDE”</a:t>
            </a:r>
            <a:endParaRPr lang="es-E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1339850" y="222250"/>
            <a:ext cx="6510338" cy="40306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s-ES" sz="1800"/>
          </a:p>
        </p:txBody>
      </p:sp>
      <p:sp>
        <p:nvSpPr>
          <p:cNvPr id="2" name="Rectángulo 1"/>
          <p:cNvSpPr/>
          <p:nvPr/>
        </p:nvSpPr>
        <p:spPr>
          <a:xfrm>
            <a:off x="2223194" y="2237759"/>
            <a:ext cx="5184577" cy="1315745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es-ES" sz="4050" b="1" spc="38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Metodología de la Investigación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42988" y="1851025"/>
            <a:ext cx="7273925" cy="2170113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s-ES" sz="1800" u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Planteamiento del problema</a:t>
            </a: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s-ES" sz="1800" u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Pregunta de investigación.</a:t>
            </a: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s-ES" sz="1800" u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hipótesis de investigación.</a:t>
            </a: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s-ES" sz="1800" u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Principales resultados, económicos y/o sociales a obtener.</a:t>
            </a:r>
          </a:p>
          <a:p>
            <a: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s-ES" sz="1800" u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Novedad científico y bibliografía.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042988" y="1419225"/>
            <a:ext cx="7273925" cy="369888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sz="1800" b="1" u="none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ES" sz="1800" b="1" u="none">
                <a:latin typeface="Arial" panose="020B0604020202020204" pitchFamily="34" charset="0"/>
                <a:cs typeface="Arial" panose="020B0604020202020204" pitchFamily="34" charset="0"/>
              </a:rPr>
              <a:t>) ESTADO DE LA TEMÁTICA A INVESTIGAR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042988" y="555625"/>
            <a:ext cx="7273925" cy="461963"/>
          </a:xfrm>
          <a:prstGeom prst="rect">
            <a:avLst/>
          </a:prstGeom>
          <a:noFill/>
          <a:ln w="57150" algn="ctr">
            <a:solidFill>
              <a:srgbClr val="C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zh-CN" b="1" u="none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Partes del Proyecto de investigación		</a:t>
            </a:r>
            <a:endParaRPr lang="es-ES" b="1" u="none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021315" y="771550"/>
            <a:ext cx="7273924" cy="1010533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s-ES"/>
            </a:defPPr>
            <a:lvl1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 sz="1800" u="none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indent="0">
              <a:buNone/>
            </a:pPr>
            <a:r>
              <a:rPr lang="es-ES" altLang="zh-CN" dirty="0">
                <a:solidFill>
                  <a:srgbClr val="FFFF00"/>
                </a:solidFill>
              </a:rPr>
              <a:t>2.</a:t>
            </a:r>
            <a:r>
              <a:rPr lang="es-ES" altLang="zh-CN" dirty="0"/>
              <a:t> </a:t>
            </a:r>
            <a:r>
              <a:rPr lang="es-ES" altLang="zh-CN" sz="2400" dirty="0" smtClean="0"/>
              <a:t>Objetivos</a:t>
            </a:r>
            <a:r>
              <a:rPr lang="es-ES" altLang="zh-CN" dirty="0" smtClean="0"/>
              <a:t>: </a:t>
            </a:r>
            <a:r>
              <a:rPr lang="es-ES" dirty="0"/>
              <a:t>Enuncie (el o los) Objetivos generales y específicos (Deben ser medibles y alcanzables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21315" y="196298"/>
            <a:ext cx="7273925" cy="461665"/>
          </a:xfrm>
          <a:prstGeom prst="rect">
            <a:avLst/>
          </a:prstGeom>
          <a:noFill/>
          <a:ln w="57150" algn="ctr">
            <a:solidFill>
              <a:srgbClr val="C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zh-CN" b="1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Partes </a:t>
            </a:r>
            <a:r>
              <a:rPr lang="es-ES" altLang="zh-CN" b="1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del Proyecto de investigación	</a:t>
            </a:r>
            <a:endParaRPr lang="es-ES" b="1" u="none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19801" y="1923678"/>
            <a:ext cx="7273924" cy="3139321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s-ES"/>
            </a:defPPr>
            <a:lvl1pPr marL="285750" indent="-285750" eaLnBrk="1" hangingPunct="1">
              <a:lnSpc>
                <a:spcPct val="150000"/>
              </a:lnSpc>
              <a:buFont typeface="Wingdings" panose="05000000000000000000" pitchFamily="2" charset="2"/>
              <a:buChar char="ü"/>
              <a:defRPr sz="1800" u="none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indent="0">
              <a:buNone/>
            </a:pPr>
            <a:r>
              <a:rPr lang="es-ES" altLang="zh-CN" dirty="0" smtClean="0">
                <a:solidFill>
                  <a:srgbClr val="FFFF00"/>
                </a:solidFill>
              </a:rPr>
              <a:t>3.</a:t>
            </a:r>
            <a:r>
              <a:rPr lang="es-ES" altLang="zh-CN" dirty="0" smtClean="0"/>
              <a:t> </a:t>
            </a:r>
            <a:r>
              <a:rPr lang="es-ES" altLang="zh-CN" sz="2400" dirty="0" smtClean="0"/>
              <a:t>Metodología</a:t>
            </a:r>
            <a:r>
              <a:rPr lang="es-ES" altLang="zh-CN" dirty="0" smtClean="0"/>
              <a:t>:</a:t>
            </a:r>
          </a:p>
          <a:p>
            <a:r>
              <a:rPr lang="es-ES" dirty="0"/>
              <a:t> </a:t>
            </a:r>
            <a:r>
              <a:rPr lang="es-ES" dirty="0" smtClean="0"/>
              <a:t>Contexto de la investigación (temporal y geográfico). </a:t>
            </a:r>
          </a:p>
          <a:p>
            <a:r>
              <a:rPr lang="es-ES" dirty="0"/>
              <a:t> </a:t>
            </a:r>
            <a:r>
              <a:rPr lang="es-ES" dirty="0" smtClean="0"/>
              <a:t>Tipo de estudio.</a:t>
            </a:r>
          </a:p>
          <a:p>
            <a:r>
              <a:rPr lang="es-ES" dirty="0"/>
              <a:t> </a:t>
            </a:r>
            <a:r>
              <a:rPr lang="es-ES" dirty="0" smtClean="0"/>
              <a:t>Población. Muestra y diseño </a:t>
            </a:r>
            <a:r>
              <a:rPr lang="es-ES" dirty="0" err="1" smtClean="0"/>
              <a:t>muestral</a:t>
            </a:r>
            <a:r>
              <a:rPr lang="es-ES" dirty="0"/>
              <a:t> </a:t>
            </a:r>
            <a:r>
              <a:rPr lang="es-ES" dirty="0" smtClean="0"/>
              <a:t>(cálculo y selección).</a:t>
            </a:r>
          </a:p>
          <a:p>
            <a:r>
              <a:rPr lang="es-ES" dirty="0"/>
              <a:t> </a:t>
            </a:r>
            <a:r>
              <a:rPr lang="es-ES" dirty="0" smtClean="0"/>
              <a:t>Métodos, técnicas y procedimientos.</a:t>
            </a:r>
          </a:p>
          <a:p>
            <a:r>
              <a:rPr lang="es-ES" dirty="0"/>
              <a:t> </a:t>
            </a:r>
            <a:r>
              <a:rPr lang="es-ES" dirty="0" smtClean="0"/>
              <a:t>Describir las variables y su </a:t>
            </a:r>
            <a:r>
              <a:rPr lang="es-ES" dirty="0" err="1" smtClean="0"/>
              <a:t>operacionalización</a:t>
            </a:r>
            <a:r>
              <a:rPr lang="es-ES" dirty="0" smtClean="0"/>
              <a:t>.</a:t>
            </a:r>
          </a:p>
          <a:p>
            <a:r>
              <a:rPr lang="es-ES" dirty="0"/>
              <a:t> </a:t>
            </a:r>
            <a:r>
              <a:rPr lang="es-ES" dirty="0" smtClean="0"/>
              <a:t>Consideraciones éticas.</a:t>
            </a:r>
            <a:endParaRPr lang="es-E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21315" y="196298"/>
            <a:ext cx="7273925" cy="461665"/>
          </a:xfrm>
          <a:prstGeom prst="rect">
            <a:avLst/>
          </a:prstGeom>
          <a:noFill/>
          <a:ln w="57150" algn="ctr">
            <a:solidFill>
              <a:srgbClr val="C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zh-CN" b="1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   Partes </a:t>
            </a:r>
            <a:r>
              <a:rPr lang="es-ES" altLang="zh-CN" b="1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del Proyecto de investigación	</a:t>
            </a:r>
            <a:endParaRPr lang="es-ES" b="1" u="none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6 Rectángulo"/>
          <p:cNvSpPr/>
          <p:nvPr/>
        </p:nvSpPr>
        <p:spPr>
          <a:xfrm>
            <a:off x="899591" y="803850"/>
            <a:ext cx="7273925" cy="2169825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s-ES" sz="1800" b="1" u="non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s-ES" sz="1800" u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Cronograma.</a:t>
            </a:r>
          </a:p>
          <a:p>
            <a:pPr eaLnBrk="1" hangingPunct="1">
              <a:lnSpc>
                <a:spcPct val="150000"/>
              </a:lnSpc>
              <a:defRPr/>
            </a:pPr>
            <a:endParaRPr lang="es-ES" sz="1800" u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s-ES" sz="1800" u="none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s-ES" sz="1800" u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defRPr/>
            </a:pPr>
            <a:endParaRPr lang="es-ES" sz="1800" u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6735"/>
              </p:ext>
            </p:extLst>
          </p:nvPr>
        </p:nvGraphicFramePr>
        <p:xfrm>
          <a:off x="1115616" y="1491630"/>
          <a:ext cx="684075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1824202"/>
                <a:gridCol w="2280253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Actividades principales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Fecha</a:t>
                      </a:r>
                      <a:r>
                        <a:rPr lang="es-ES" baseline="0" dirty="0" smtClean="0"/>
                        <a:t> de inicio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Fecha de</a:t>
                      </a:r>
                      <a:r>
                        <a:rPr lang="es-ES" baseline="0" dirty="0" smtClean="0"/>
                        <a:t> terminación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6 Rectángulo"/>
          <p:cNvSpPr/>
          <p:nvPr/>
        </p:nvSpPr>
        <p:spPr>
          <a:xfrm>
            <a:off x="899591" y="2973675"/>
            <a:ext cx="7273925" cy="1754326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1" algn="just" eaLnBrk="1" hangingPunct="1">
              <a:lnSpc>
                <a:spcPct val="150000"/>
              </a:lnSpc>
              <a:buClr>
                <a:srgbClr val="FFFF00"/>
              </a:buClr>
            </a:pPr>
            <a:r>
              <a:rPr lang="es-ES" sz="1800" b="1" u="none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pt-PT" altLang="zh-CN" sz="1800" u="none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Recursos (</a:t>
            </a:r>
            <a:r>
              <a:rPr lang="es-ES" altLang="zh-CN" sz="1800" u="none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incluye recursos materiales, salarios, servicios e 	inversiones que conforman la ficha de costo planificada).</a:t>
            </a:r>
          </a:p>
          <a:p>
            <a:pPr marL="0" lvl="1" algn="just" eaLnBrk="1" hangingPunct="1">
              <a:lnSpc>
                <a:spcPct val="150000"/>
              </a:lnSpc>
              <a:buClr>
                <a:srgbClr val="FFFF00"/>
              </a:buClr>
            </a:pPr>
            <a:r>
              <a:rPr lang="pt-PT" altLang="zh-CN" sz="1800" b="1" u="none" dirty="0" smtClean="0">
                <a:solidFill>
                  <a:srgbClr val="FFFF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6.  </a:t>
            </a:r>
            <a:r>
              <a:rPr lang="pt-PT" altLang="zh-CN" sz="1800" u="none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Referencias bibliográficas.</a:t>
            </a:r>
          </a:p>
          <a:p>
            <a:pPr marL="0" lvl="1" algn="just" eaLnBrk="1" hangingPunct="1">
              <a:lnSpc>
                <a:spcPct val="150000"/>
              </a:lnSpc>
              <a:buClr>
                <a:srgbClr val="FFFF00"/>
              </a:buClr>
            </a:pPr>
            <a:r>
              <a:rPr lang="pt-PT" altLang="zh-CN" sz="1800" b="1" u="none" dirty="0" smtClean="0">
                <a:solidFill>
                  <a:srgbClr val="FFFF00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7. </a:t>
            </a:r>
            <a:r>
              <a:rPr lang="pt-PT" altLang="zh-CN" sz="1800" u="none" dirty="0" smtClean="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Anexos (incluye plan de tabulación e instrumentos a utilizar).</a:t>
            </a:r>
            <a:endParaRPr lang="es-ES" sz="1800" u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30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951820" y="224664"/>
            <a:ext cx="3186354" cy="4860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500" b="1" u="none" dirty="0">
                <a:latin typeface="Arial" pitchFamily="34" charset="0"/>
                <a:cs typeface="Arial" pitchFamily="34" charset="0"/>
              </a:rPr>
              <a:t>TIPOS DE  PROYECTOS</a:t>
            </a:r>
            <a:endParaRPr lang="es-MX" sz="1500" b="1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646239" y="965733"/>
            <a:ext cx="1842492" cy="4860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500" b="1" u="none" dirty="0">
                <a:latin typeface="Arial" pitchFamily="34" charset="0"/>
                <a:cs typeface="Arial" pitchFamily="34" charset="0"/>
              </a:rPr>
              <a:t>¿Qué quiero?</a:t>
            </a:r>
            <a:endParaRPr lang="es-MX" sz="1500" b="1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3168650" y="1450975"/>
            <a:ext cx="1133475" cy="4175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4787900" y="1450975"/>
            <a:ext cx="1135063" cy="4175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2354610" y="1881279"/>
            <a:ext cx="1245282" cy="4860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500" u="none" dirty="0">
                <a:latin typeface="Arial" pitchFamily="34" charset="0"/>
                <a:cs typeface="Arial" pitchFamily="34" charset="0"/>
              </a:rPr>
              <a:t>Saber</a:t>
            </a:r>
            <a:endParaRPr lang="es-MX" sz="1500" u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5436096" y="1869672"/>
            <a:ext cx="1191276" cy="48605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1500" u="none" dirty="0">
                <a:latin typeface="Arial" pitchFamily="34" charset="0"/>
                <a:cs typeface="Arial" pitchFamily="34" charset="0"/>
              </a:rPr>
              <a:t>Hacer</a:t>
            </a:r>
            <a:endParaRPr lang="es-MX" sz="1500" u="none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14 Conector recto de flecha"/>
          <p:cNvCxnSpPr/>
          <p:nvPr/>
        </p:nvCxnSpPr>
        <p:spPr>
          <a:xfrm flipH="1">
            <a:off x="2141538" y="2366963"/>
            <a:ext cx="809625" cy="5286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2951163" y="2366963"/>
            <a:ext cx="695325" cy="5286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 flipH="1">
            <a:off x="5227638" y="2355850"/>
            <a:ext cx="809625" cy="5286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>
            <a:off x="6037263" y="2355850"/>
            <a:ext cx="695325" cy="5286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"/>
          <p:cNvSpPr/>
          <p:nvPr/>
        </p:nvSpPr>
        <p:spPr>
          <a:xfrm>
            <a:off x="1331640" y="2893293"/>
            <a:ext cx="1457995" cy="118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500" b="1" u="none" dirty="0"/>
              <a:t>Algo nuevo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1500" b="1" u="none" dirty="0"/>
              <a:t>Desconocido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1500" b="1" u="none" dirty="0"/>
              <a:t>Poco claro</a:t>
            </a:r>
          </a:p>
        </p:txBody>
      </p:sp>
      <p:sp>
        <p:nvSpPr>
          <p:cNvPr id="21" name="20 Rectángulo"/>
          <p:cNvSpPr/>
          <p:nvPr/>
        </p:nvSpPr>
        <p:spPr>
          <a:xfrm>
            <a:off x="2951560" y="2893293"/>
            <a:ext cx="1565672" cy="118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500" b="1" u="none" dirty="0"/>
              <a:t>La eficiencia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1500" b="1" u="none" dirty="0"/>
              <a:t>La calidad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1500" b="1" u="none" dirty="0"/>
              <a:t>El impacto</a:t>
            </a:r>
          </a:p>
        </p:txBody>
      </p:sp>
      <p:sp>
        <p:nvSpPr>
          <p:cNvPr id="22" name="21 Rectángulo"/>
          <p:cNvSpPr/>
          <p:nvPr/>
        </p:nvSpPr>
        <p:spPr>
          <a:xfrm>
            <a:off x="4680347" y="2895674"/>
            <a:ext cx="1457326" cy="11882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500" b="1" u="none" dirty="0"/>
              <a:t>Cambios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1500" b="1" u="none" dirty="0"/>
              <a:t>Variantes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1500" b="1" u="none" dirty="0"/>
              <a:t>Novedades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6278166" y="2893293"/>
            <a:ext cx="1503759" cy="11870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500" b="1" u="none" dirty="0"/>
              <a:t>Programas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1500" b="1" u="none" dirty="0"/>
              <a:t>Manuales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ES" sz="1500" b="1" u="none" dirty="0"/>
              <a:t>Guías</a:t>
            </a:r>
          </a:p>
        </p:txBody>
      </p:sp>
      <p:cxnSp>
        <p:nvCxnSpPr>
          <p:cNvPr id="24" name="23 Conector recto de flecha"/>
          <p:cNvCxnSpPr/>
          <p:nvPr/>
        </p:nvCxnSpPr>
        <p:spPr>
          <a:xfrm>
            <a:off x="1979712" y="4083918"/>
            <a:ext cx="0" cy="3794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3779912" y="4083918"/>
            <a:ext cx="0" cy="3794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5436096" y="4083918"/>
            <a:ext cx="0" cy="3794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7020272" y="4083918"/>
            <a:ext cx="0" cy="37941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Elipse"/>
          <p:cNvSpPr/>
          <p:nvPr/>
        </p:nvSpPr>
        <p:spPr>
          <a:xfrm>
            <a:off x="790823" y="4443958"/>
            <a:ext cx="2160737" cy="62745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500" dirty="0">
                <a:latin typeface="Arial" pitchFamily="34" charset="0"/>
                <a:cs typeface="Arial" pitchFamily="34" charset="0"/>
              </a:rPr>
              <a:t>Investigación</a:t>
            </a:r>
          </a:p>
        </p:txBody>
      </p:sp>
      <p:sp>
        <p:nvSpPr>
          <p:cNvPr id="29" name="28 Elipse"/>
          <p:cNvSpPr/>
          <p:nvPr/>
        </p:nvSpPr>
        <p:spPr>
          <a:xfrm>
            <a:off x="2897039" y="4443958"/>
            <a:ext cx="1783308" cy="627459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500" dirty="0">
                <a:latin typeface="Arial" pitchFamily="34" charset="0"/>
                <a:cs typeface="Arial" pitchFamily="34" charset="0"/>
              </a:rPr>
              <a:t>Evaluación</a:t>
            </a:r>
          </a:p>
        </p:txBody>
      </p:sp>
      <p:sp>
        <p:nvSpPr>
          <p:cNvPr id="30" name="29 Elipse"/>
          <p:cNvSpPr/>
          <p:nvPr/>
        </p:nvSpPr>
        <p:spPr>
          <a:xfrm>
            <a:off x="4608263" y="4474914"/>
            <a:ext cx="1760936" cy="6119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500" dirty="0">
                <a:latin typeface="Arial" pitchFamily="34" charset="0"/>
                <a:cs typeface="Arial" pitchFamily="34" charset="0"/>
              </a:rPr>
              <a:t>Intervención</a:t>
            </a:r>
          </a:p>
        </p:txBody>
      </p:sp>
      <p:sp>
        <p:nvSpPr>
          <p:cNvPr id="31" name="30 Elipse"/>
          <p:cNvSpPr/>
          <p:nvPr/>
        </p:nvSpPr>
        <p:spPr>
          <a:xfrm>
            <a:off x="6278166" y="4459436"/>
            <a:ext cx="1722834" cy="611981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500" dirty="0">
                <a:latin typeface="Arial" pitchFamily="34" charset="0"/>
                <a:cs typeface="Arial" pitchFamily="34" charset="0"/>
              </a:rPr>
              <a:t>Desarrollo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1385888" y="773113"/>
            <a:ext cx="6318250" cy="3416300"/>
          </a:xfrm>
          <a:prstGeom prst="rect">
            <a:avLst/>
          </a:prstGeom>
          <a:noFill/>
          <a:ln w="38100" algn="ctr">
            <a:solidFill>
              <a:srgbClr val="0099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lIns="40500" rIns="205740" anchor="ctr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173288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809875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446463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90366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36086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81806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27526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None/>
            </a:pPr>
            <a:r>
              <a:rPr lang="es-ES" altLang="zh-CN" sz="18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Fuentes fundamentales de financiamiento de proyectos en Salud Pública en Cuba: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8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Ministerio de Ciencia, Tecnología y Medio Ambiente (CITMA).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8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Ministerio de Salud Pública.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8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Consejo de Estado.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8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Otros ministerios, empresas y ramas de la economía nacional.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627784" y="82666"/>
            <a:ext cx="6516216" cy="4847994"/>
          </a:xfrm>
          <a:prstGeom prst="rect">
            <a:avLst/>
          </a:prstGeom>
          <a:noFill/>
          <a:ln w="38100" algn="ctr">
            <a:solidFill>
              <a:srgbClr val="0099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wrap="square" lIns="40500" rIns="205740" anchor="ctr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2173288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809875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3446463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90366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436086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81806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527526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6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Salud Materno - Infantil.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6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Calidad de vida.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6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Enfermedades transmisibles.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6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Enfermedades crónicas no transmisibles.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6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Investigaciones en Sistemas y Servicios de Salud.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6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Medicamentos.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6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Evaluación de Tecnologías Sanitarias.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6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Medicina Natural, Tradicional y Termalismo.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6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Adulto Mayor.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6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Medicina Familiar.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6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Cáncer.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6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Actitudes físicas y mentales de los niños.</a:t>
            </a: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s-ES" altLang="zh-CN" sz="16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Formación de recursos </a:t>
            </a:r>
            <a:r>
              <a:rPr lang="es-ES" altLang="zh-CN" sz="1600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humanos.</a:t>
            </a:r>
            <a:endParaRPr lang="es-ES" altLang="zh-CN" sz="1600" u="none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79512" y="867752"/>
            <a:ext cx="2304256" cy="327782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zh-CN" sz="1800" b="1" u="none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Programas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altLang="zh-CN" sz="1800" b="1" u="none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los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altLang="zh-CN" sz="1800" b="1" u="none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que deben 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altLang="zh-CN" sz="1800" b="1" u="none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responder 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altLang="zh-CN" sz="1800" b="1" u="none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los 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altLang="zh-CN" sz="1800" b="1" u="none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proyectos 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altLang="zh-CN" sz="1800" b="1" u="none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en 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altLang="zh-CN" sz="1800" b="1" u="none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Salud Pública</a:t>
            </a:r>
            <a:endParaRPr lang="es-ES" sz="1800" b="1" u="none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473075" y="339502"/>
            <a:ext cx="8059738" cy="4419671"/>
          </a:xfrm>
          <a:prstGeom prst="rect">
            <a:avLst/>
          </a:prstGeom>
          <a:noFill/>
          <a:ln w="9525">
            <a:solidFill>
              <a:srgbClr val="00B0F0">
                <a:alpha val="93000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0">
            <a:spAutoFit/>
          </a:bodyPr>
          <a:lstStyle>
            <a:lvl1pPr marL="4572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59410" indent="-179705" algn="ctr">
              <a:spcAft>
                <a:spcPts val="0"/>
              </a:spcAft>
            </a:pPr>
            <a:r>
              <a:rPr lang="es-ES" sz="2800" b="1" u="none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 </a:t>
            </a:r>
            <a:r>
              <a:rPr lang="es-ES" sz="2800" b="1" u="none" kern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  <a:ea typeface="+mj-ea"/>
                <a:cs typeface="+mj-cs"/>
              </a:rPr>
              <a:t> </a:t>
            </a:r>
            <a:r>
              <a:rPr lang="es-ES" b="1" u="none" dirty="0">
                <a:latin typeface="Arial" panose="020B0604020202020204" pitchFamily="34" charset="0"/>
                <a:cs typeface="方正姚体"/>
              </a:rPr>
              <a:t>Antecedentes históricos del problema a investigar</a:t>
            </a:r>
            <a:endParaRPr lang="es-ES_tradnl" b="1" u="none" dirty="0">
              <a:latin typeface="Arial" panose="020B0604020202020204" pitchFamily="34" charset="0"/>
              <a:cs typeface="方正姚体"/>
            </a:endParaRPr>
          </a:p>
          <a:p>
            <a:pPr algn="just">
              <a:spcAft>
                <a:spcPts val="0"/>
              </a:spcAft>
            </a:pPr>
            <a:endParaRPr lang="es-ES" u="none" dirty="0" smtClean="0">
              <a:solidFill>
                <a:srgbClr val="FFFFFF"/>
              </a:solidFill>
              <a:latin typeface="Times New Roman"/>
              <a:ea typeface="Times New Roman"/>
            </a:endParaRPr>
          </a:p>
          <a:p>
            <a:pPr marL="342900" lvl="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</a:pPr>
            <a:r>
              <a:rPr lang="es-ES_tradnl" sz="1800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Explicación </a:t>
            </a:r>
            <a:r>
              <a:rPr lang="es-ES_tradnl" sz="18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que permita conocer la situación que motiva el proyecto propuesto</a:t>
            </a:r>
            <a:r>
              <a:rPr lang="es-ES" sz="18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ES" sz="1800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  <a:r>
              <a:rPr lang="es-ES_tradnl" sz="1800" b="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es-ES_tradnl" sz="1800" b="1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marL="342900" lvl="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</a:pPr>
            <a:endParaRPr lang="es-ES" sz="1800" u="none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</a:pPr>
            <a:r>
              <a:rPr lang="es-ES_tradnl" sz="18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Describir detalladamente la información que existe sobre investigaciones similares en el país o en el mundo</a:t>
            </a:r>
            <a:r>
              <a:rPr lang="es-ES" sz="18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y </a:t>
            </a:r>
            <a:r>
              <a:rPr lang="es-ES_tradnl" sz="1800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cuáles </a:t>
            </a:r>
            <a:r>
              <a:rPr lang="es-ES_tradnl" sz="18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son los resultados al </a:t>
            </a:r>
            <a:r>
              <a:rPr lang="es-ES_tradnl" sz="1800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respecto.</a:t>
            </a:r>
            <a:endParaRPr lang="es-ES" sz="1800" u="none" dirty="0" smtClean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</a:pPr>
            <a:endParaRPr lang="es-ES" sz="1800" u="none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</a:pPr>
            <a:r>
              <a:rPr lang="es-ES_tradnl" sz="1800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Por  qué </a:t>
            </a:r>
            <a:r>
              <a:rPr lang="es-ES_tradnl" sz="18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lo que se ha hecho es insuficiente</a:t>
            </a:r>
            <a:r>
              <a:rPr lang="es-ES_tradnl" sz="1800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 marL="0" lvl="0" indent="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</a:pPr>
            <a:endParaRPr lang="es-ES_tradnl" sz="1800" u="none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</a:pPr>
            <a:r>
              <a:rPr lang="es-ES_tradnl" sz="18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En qué sentido lo que </a:t>
            </a:r>
            <a:r>
              <a:rPr lang="es-ES_tradnl" sz="1800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se va </a:t>
            </a:r>
            <a:r>
              <a:rPr lang="es-ES_tradnl" sz="18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 </a:t>
            </a:r>
            <a:r>
              <a:rPr lang="es-ES_tradnl" sz="1800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hacer </a:t>
            </a:r>
            <a:r>
              <a:rPr lang="es-ES_tradnl" sz="18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es </a:t>
            </a:r>
            <a:r>
              <a:rPr lang="es-ES_tradnl" sz="1800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diferente.</a:t>
            </a:r>
            <a:r>
              <a:rPr lang="es-ES" sz="1800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endParaRPr lang="es-ES" sz="1800" u="none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es-ES" sz="1800" u="none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09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473074" y="850900"/>
            <a:ext cx="8059739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457200">
            <a:spAutoFit/>
          </a:bodyPr>
          <a:lstStyle>
            <a:lvl1pPr marL="4572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359410" indent="-179705">
              <a:spcAft>
                <a:spcPts val="0"/>
              </a:spcAft>
            </a:pPr>
            <a:endParaRPr lang="es-ES_tradnl" u="none" dirty="0" smtClean="0">
              <a:latin typeface="Arial"/>
              <a:ea typeface="Times New Roman"/>
            </a:endParaRPr>
          </a:p>
          <a:p>
            <a:pPr marL="359410" indent="-179705">
              <a:spcAft>
                <a:spcPts val="0"/>
              </a:spcAft>
            </a:pPr>
            <a:r>
              <a:rPr lang="es-ES_tradnl" u="none" dirty="0" smtClean="0">
                <a:latin typeface="Arial"/>
                <a:ea typeface="Times New Roman"/>
              </a:rPr>
              <a:t>. Elaborar un perfil de proyecto según el tema seleccionado </a:t>
            </a:r>
            <a:r>
              <a:rPr lang="es-ES" u="none" dirty="0" smtClean="0">
                <a:solidFill>
                  <a:srgbClr val="FFFFFF"/>
                </a:solidFill>
                <a:latin typeface="Arial"/>
                <a:ea typeface="Times New Roman"/>
              </a:rPr>
              <a:t>y discusión grupal de sus componentes básicos.</a:t>
            </a:r>
          </a:p>
          <a:p>
            <a:pPr marL="359410" indent="-179705">
              <a:spcAft>
                <a:spcPts val="0"/>
              </a:spcAft>
            </a:pPr>
            <a:r>
              <a:rPr lang="es-ES_tradnl" u="none" dirty="0" smtClean="0">
                <a:latin typeface="Arial"/>
                <a:ea typeface="Times New Roman"/>
              </a:rPr>
              <a:t> </a:t>
            </a:r>
            <a:r>
              <a:rPr lang="es-ES" u="none" dirty="0" smtClean="0">
                <a:latin typeface="Arial"/>
                <a:ea typeface="Times New Roman"/>
              </a:rPr>
              <a:t> </a:t>
            </a:r>
          </a:p>
          <a:p>
            <a:pPr marL="0" indent="0">
              <a:spcAft>
                <a:spcPts val="0"/>
              </a:spcAft>
            </a:pPr>
            <a:r>
              <a:rPr lang="es-ES_tradnl" u="none" dirty="0" smtClean="0">
                <a:latin typeface="Arial"/>
                <a:ea typeface="Times New Roman"/>
              </a:rPr>
              <a:t>El acto final de examen consistirá en la presentación del perfil en un tiempo no mayor de 15 min y la defensa del mismo a partir de las preguntas del tribunal. </a:t>
            </a:r>
            <a:endParaRPr lang="es-ES" u="none" dirty="0" smtClean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</a:pPr>
            <a:endParaRPr lang="es-ES" u="none" dirty="0" smtClean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es-ES_tradnl" u="none" dirty="0" smtClean="0">
                <a:latin typeface="Arial"/>
                <a:ea typeface="Times New Roman"/>
              </a:rPr>
              <a:t> </a:t>
            </a:r>
            <a:endParaRPr lang="es-ES" u="none" dirty="0">
              <a:effectLst/>
              <a:latin typeface="Times New Roman"/>
              <a:ea typeface="Times New Roman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73075" y="195263"/>
            <a:ext cx="8059738" cy="468312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CCFFFF"/>
              </a:gs>
              <a:gs pos="100000">
                <a:srgbClr val="CC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s-ES" altLang="zh-CN" sz="2400" b="1" u="none" dirty="0">
                <a:solidFill>
                  <a:srgbClr val="002060"/>
                </a:solidFill>
                <a:latin typeface="Arial" panose="020B0604020202020204" pitchFamily="34" charset="0"/>
                <a:cs typeface="方正姚体"/>
              </a:rPr>
              <a:t>Orientación </a:t>
            </a:r>
            <a:r>
              <a:rPr lang="es-ES" altLang="zh-CN" sz="2400" b="1" u="none" dirty="0" smtClean="0">
                <a:solidFill>
                  <a:srgbClr val="002060"/>
                </a:solidFill>
                <a:latin typeface="Arial" panose="020B0604020202020204" pitchFamily="34" charset="0"/>
                <a:cs typeface="方正姚体"/>
              </a:rPr>
              <a:t>de la </a:t>
            </a:r>
            <a:r>
              <a:rPr lang="es-ES" altLang="zh-CN" sz="2400" b="1" u="none" dirty="0">
                <a:solidFill>
                  <a:srgbClr val="002060"/>
                </a:solidFill>
                <a:latin typeface="Arial" panose="020B0604020202020204" pitchFamily="34" charset="0"/>
                <a:cs typeface="方正姚体"/>
              </a:rPr>
              <a:t>E</a:t>
            </a:r>
            <a:r>
              <a:rPr lang="es-ES" altLang="zh-CN" sz="2400" b="1" u="none" dirty="0" smtClean="0">
                <a:solidFill>
                  <a:srgbClr val="002060"/>
                </a:solidFill>
                <a:latin typeface="Arial" panose="020B0604020202020204" pitchFamily="34" charset="0"/>
                <a:cs typeface="方正姚体"/>
              </a:rPr>
              <a:t>valuación Final</a:t>
            </a:r>
            <a:endParaRPr lang="es-ES" altLang="es-ES" sz="2400" b="1" u="none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73075" y="195263"/>
            <a:ext cx="8059738" cy="468312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CCFFFF"/>
              </a:gs>
              <a:gs pos="100000">
                <a:srgbClr val="CC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s-ES" altLang="zh-CN" sz="2400" b="1" u="none">
                <a:solidFill>
                  <a:srgbClr val="002060"/>
                </a:solidFill>
                <a:latin typeface="Arial" panose="020B0604020202020204" pitchFamily="34" charset="0"/>
                <a:cs typeface="方正姚体"/>
              </a:rPr>
              <a:t>Orientación </a:t>
            </a:r>
            <a:r>
              <a:rPr lang="es-ES" altLang="zh-CN" sz="2400" b="1" u="none" smtClean="0">
                <a:solidFill>
                  <a:srgbClr val="002060"/>
                </a:solidFill>
                <a:latin typeface="Arial" panose="020B0604020202020204" pitchFamily="34" charset="0"/>
                <a:cs typeface="方正姚体"/>
              </a:rPr>
              <a:t>del </a:t>
            </a:r>
            <a:r>
              <a:rPr lang="es-ES" altLang="zh-CN" sz="2400" b="1" u="none" dirty="0" smtClean="0">
                <a:solidFill>
                  <a:srgbClr val="002060"/>
                </a:solidFill>
                <a:latin typeface="Arial" panose="020B0604020202020204" pitchFamily="34" charset="0"/>
                <a:cs typeface="方正姚体"/>
              </a:rPr>
              <a:t>Trabajo Independiente</a:t>
            </a:r>
            <a:endParaRPr lang="es-ES" altLang="es-ES" sz="2400" b="1" u="none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73075" y="1563638"/>
            <a:ext cx="8208912" cy="22467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CU" sz="2800" b="1" u="none" dirty="0" smtClean="0">
                <a:latin typeface="+mj-lt"/>
              </a:rPr>
              <a:t>Elaborar a partir de su tema de investigación,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U" sz="2800" b="1" u="none" dirty="0" smtClean="0">
                <a:latin typeface="+mj-lt"/>
              </a:rPr>
              <a:t>Título apropiado teniendo en cuenta los  requisitos para su elaboración.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CU" sz="2800" b="1" u="none" dirty="0" smtClean="0">
                <a:latin typeface="+mj-lt"/>
              </a:rPr>
              <a:t>Elaborar antecedentes del problema a partir de una revisión bibliografía. </a:t>
            </a:r>
            <a:endParaRPr lang="es-ES" sz="2800" b="1" u="non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038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539750" y="1353492"/>
            <a:ext cx="7993063" cy="1938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0">
            <a:spAutoFit/>
          </a:bodyPr>
          <a:lstStyle>
            <a:lvl1pPr marL="4572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Arial Narrow" panose="020B0606020202030204" pitchFamily="34" charset="0"/>
              <a:buAutoNum type="arabicPeriod"/>
            </a:pPr>
            <a:r>
              <a:rPr lang="es-ES" altLang="zh-CN" b="1" u="none">
                <a:latin typeface="Arial" panose="020B0604020202020204" pitchFamily="34" charset="0"/>
                <a:cs typeface="方正姚体"/>
              </a:rPr>
              <a:t>Libro de Texto. Informática Médica II. Capítulo 7. pág 206 – 210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 typeface="Arial Narrow" panose="020B0606020202030204" pitchFamily="34" charset="0"/>
              <a:buAutoNum type="arabicPeriod"/>
            </a:pPr>
            <a:r>
              <a:rPr lang="es-ES" altLang="zh-CN" b="1" u="none">
                <a:latin typeface="Arial" panose="020B0604020202020204" pitchFamily="34" charset="0"/>
                <a:cs typeface="方正姚体"/>
              </a:rPr>
              <a:t>Metodología de la investigación para las ciencias de la salud. Capítulo III. Leticia Artiles Visbal. 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473075" y="195263"/>
            <a:ext cx="8059738" cy="461962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CCFFFF"/>
              </a:gs>
              <a:gs pos="100000">
                <a:srgbClr val="CCFFCC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7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r>
              <a:rPr lang="es-ES" altLang="zh-CN" sz="2400" b="1" u="none">
                <a:solidFill>
                  <a:srgbClr val="002060"/>
                </a:solidFill>
                <a:latin typeface="Arial" panose="020B0604020202020204" pitchFamily="34" charset="0"/>
                <a:cs typeface="方正姚体"/>
              </a:rPr>
              <a:t>Bibliografía</a:t>
            </a:r>
            <a:endParaRPr lang="es-ES" altLang="es-ES" sz="2400" b="1" u="none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1671662" y="616506"/>
            <a:ext cx="5852666" cy="394210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50000">
                <a:schemeClr val="bg1"/>
              </a:gs>
              <a:gs pos="100000">
                <a:srgbClr val="CCFFFF"/>
              </a:gs>
            </a:gsLst>
            <a:lin ang="2700000" scaled="1"/>
          </a:gradFill>
          <a:ln w="38100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lnSpc>
                <a:spcPct val="120000"/>
              </a:lnSpc>
              <a:defRPr/>
            </a:pPr>
            <a:r>
              <a:rPr lang="es-ES" altLang="zh-CN" sz="1800" b="1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Tema: Investigación Práctica en la Profesión</a:t>
            </a:r>
            <a:endParaRPr lang="es-ES" altLang="zh-CN" sz="1800" b="1" u="none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760849"/>
              </p:ext>
            </p:extLst>
          </p:nvPr>
        </p:nvGraphicFramePr>
        <p:xfrm>
          <a:off x="467544" y="1563638"/>
          <a:ext cx="8352928" cy="2194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52928"/>
              </a:tblGrid>
              <a:tr h="18097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b="1" dirty="0" smtClean="0">
                          <a:effectLst/>
                        </a:rPr>
                        <a:t>SUMARIO:</a:t>
                      </a:r>
                      <a:r>
                        <a:rPr lang="es-ES" sz="1800" b="1" baseline="0" dirty="0" smtClean="0">
                          <a:effectLst/>
                        </a:rPr>
                        <a:t> </a:t>
                      </a: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-   La investigación </a:t>
                      </a:r>
                      <a:r>
                        <a:rPr lang="es-ES" sz="1800" dirty="0">
                          <a:effectLst/>
                        </a:rPr>
                        <a:t>científica. Etapas.</a:t>
                      </a: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-</a:t>
                      </a:r>
                      <a:r>
                        <a:rPr lang="es-ES" sz="1800" baseline="0" dirty="0" smtClean="0">
                          <a:effectLst/>
                        </a:rPr>
                        <a:t> </a:t>
                      </a:r>
                      <a:r>
                        <a:rPr lang="es-ES" sz="1800" dirty="0" smtClean="0">
                          <a:effectLst/>
                        </a:rPr>
                        <a:t> </a:t>
                      </a:r>
                      <a:r>
                        <a:rPr lang="es-ES" sz="1800" dirty="0">
                          <a:effectLst/>
                        </a:rPr>
                        <a:t>El proyecto de investigación científica. Importancia. Partes que lo integran</a:t>
                      </a:r>
                      <a:r>
                        <a:rPr lang="es-ES" sz="1800" dirty="0" smtClean="0">
                          <a:effectLst/>
                        </a:rPr>
                        <a:t>.</a:t>
                      </a:r>
                      <a:r>
                        <a:rPr lang="es-ES" sz="1800" dirty="0">
                          <a:effectLst/>
                        </a:rPr>
                        <a:t> </a:t>
                      </a:r>
                      <a:endParaRPr lang="es-ES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/>
                </a:tc>
              </a:tr>
              <a:tr h="4445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ES" sz="1800" dirty="0" smtClean="0">
                          <a:effectLst/>
                        </a:rPr>
                        <a:t>-  El </a:t>
                      </a:r>
                      <a:r>
                        <a:rPr lang="es-ES" sz="1800" dirty="0">
                          <a:effectLst/>
                        </a:rPr>
                        <a:t>título del proyecto de investigación</a:t>
                      </a:r>
                      <a:r>
                        <a:rPr lang="es-ES" sz="1800" dirty="0" smtClean="0">
                          <a:effectLst/>
                        </a:rPr>
                        <a:t>. </a:t>
                      </a:r>
                      <a:r>
                        <a:rPr lang="es-MX" sz="1800" dirty="0" smtClean="0">
                          <a:effectLst/>
                        </a:rPr>
                        <a:t>Antecedentes </a:t>
                      </a:r>
                      <a:r>
                        <a:rPr lang="es-MX" sz="1800" dirty="0">
                          <a:effectLst/>
                        </a:rPr>
                        <a:t>históricos del problema a investigar.</a:t>
                      </a:r>
                      <a:endParaRPr lang="es-ES" sz="1800" b="1" i="1" dirty="0"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067600971"/>
              </p:ext>
            </p:extLst>
          </p:nvPr>
        </p:nvGraphicFramePr>
        <p:xfrm>
          <a:off x="0" y="267875"/>
          <a:ext cx="4786346" cy="304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Flecha doblada hacia arriba"/>
          <p:cNvSpPr/>
          <p:nvPr/>
        </p:nvSpPr>
        <p:spPr>
          <a:xfrm>
            <a:off x="3428992" y="589346"/>
            <a:ext cx="1428760" cy="696521"/>
          </a:xfrm>
          <a:prstGeom prst="bent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 sz="1800" u="none">
              <a:solidFill>
                <a:prstClr val="white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929190" y="214296"/>
            <a:ext cx="4000528" cy="1077218"/>
          </a:xfrm>
          <a:prstGeom prst="rect">
            <a:avLst/>
          </a:prstGeom>
          <a:ln w="635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b="1" u="none" dirty="0" smtClean="0">
                <a:solidFill>
                  <a:prstClr val="black"/>
                </a:solidFill>
              </a:rPr>
              <a:t>Proviene del latín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000" dirty="0" smtClean="0">
                <a:solidFill>
                  <a:prstClr val="black"/>
                </a:solidFill>
              </a:rPr>
              <a:t> </a:t>
            </a:r>
            <a:r>
              <a:rPr lang="es-ES" sz="2000" b="1" dirty="0" smtClean="0">
                <a:solidFill>
                  <a:prstClr val="black"/>
                </a:solidFill>
              </a:rPr>
              <a:t>in </a:t>
            </a:r>
            <a:r>
              <a:rPr lang="es-ES" sz="2000" b="1" u="none" dirty="0" smtClean="0">
                <a:solidFill>
                  <a:prstClr val="black"/>
                </a:solidFill>
              </a:rPr>
              <a:t>(en)  y   </a:t>
            </a:r>
            <a:r>
              <a:rPr lang="es-ES" sz="2000" b="1" dirty="0" smtClean="0">
                <a:solidFill>
                  <a:prstClr val="black"/>
                </a:solidFill>
              </a:rPr>
              <a:t>vestigare</a:t>
            </a:r>
            <a:r>
              <a:rPr lang="es-ES" sz="2000" b="1" u="none" dirty="0" smtClean="0">
                <a:solidFill>
                  <a:prstClr val="black"/>
                </a:solidFill>
              </a:rPr>
              <a:t> (hallar, inquirir,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000" b="1" u="none" dirty="0" smtClean="0">
                <a:solidFill>
                  <a:prstClr val="black"/>
                </a:solidFill>
              </a:rPr>
              <a:t>                    indagar, seguir vestigios)</a:t>
            </a:r>
            <a:endParaRPr lang="es-ES" sz="2000" b="1" u="none" dirty="0">
              <a:solidFill>
                <a:prstClr val="black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286512" y="3099613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b="1" u="none" dirty="0" smtClean="0">
                <a:solidFill>
                  <a:prstClr val="black"/>
                </a:solidFill>
                <a:latin typeface="Calibri"/>
              </a:rPr>
              <a:t>“</a:t>
            </a:r>
            <a:r>
              <a:rPr lang="es-ES" b="1" u="none" dirty="0" smtClean="0">
                <a:solidFill>
                  <a:schemeClr val="bg1"/>
                </a:solidFill>
                <a:latin typeface="Calibri"/>
              </a:rPr>
              <a:t>averiguar o descubrir alguna cosa”</a:t>
            </a:r>
            <a:endParaRPr lang="es-ES" b="1" u="none" dirty="0">
              <a:solidFill>
                <a:schemeClr val="bg1"/>
              </a:solidFill>
              <a:latin typeface="Calibri"/>
            </a:endParaRPr>
          </a:p>
        </p:txBody>
      </p:sp>
      <p:pic>
        <p:nvPicPr>
          <p:cNvPr id="1026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12558" y="1687705"/>
            <a:ext cx="1428760" cy="1125149"/>
          </a:xfrm>
          <a:prstGeom prst="rect">
            <a:avLst/>
          </a:prstGeom>
          <a:ln w="635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1027" name="UTurnArrow"/>
          <p:cNvSpPr>
            <a:spLocks noEditPoints="1" noChangeArrowheads="1"/>
          </p:cNvSpPr>
          <p:nvPr/>
        </p:nvSpPr>
        <p:spPr bwMode="auto">
          <a:xfrm rot="6110322">
            <a:off x="4079838" y="2511601"/>
            <a:ext cx="1328738" cy="1771650"/>
          </a:xfrm>
          <a:custGeom>
            <a:avLst/>
            <a:gdLst>
              <a:gd name="G0" fmla="+- 0 0 0"/>
              <a:gd name="G1" fmla="+- 5574 0 0"/>
              <a:gd name="G2" fmla="*/ 5574 1 2"/>
              <a:gd name="G3" fmla="*/ 9725 1 2"/>
              <a:gd name="G4" fmla="+- 10800 G3 G2"/>
              <a:gd name="G5" fmla="+- 10800 G3 0"/>
              <a:gd name="G6" fmla="+- G5 G2 0"/>
              <a:gd name="G7" fmla="*/ G6 1 2"/>
              <a:gd name="G8" fmla="+- 9725 0 0"/>
              <a:gd name="G9" fmla="+- 21600 0 5574"/>
              <a:gd name="G10" fmla="+- 21600 0 9725"/>
              <a:gd name="G11" fmla="min G10 8691"/>
              <a:gd name="G12" fmla="+- 8826 0 0"/>
              <a:gd name="G13" fmla="+- 14865 0 5975"/>
              <a:gd name="G14" fmla="+- 14865 0 0"/>
              <a:gd name="G15" fmla="*/ 5574 5842 6110"/>
              <a:gd name="G16" fmla="+- 8826 1350 0"/>
              <a:gd name="G17" fmla="+- 8310 0 G15"/>
              <a:gd name="G18" fmla="*/ G17 G7 8310"/>
              <a:gd name="G19" fmla="+- 5574 G18 0"/>
              <a:gd name="G20" fmla="+- G4 0 G18"/>
              <a:gd name="T0" fmla="*/ 9225 w 21600"/>
              <a:gd name="T1" fmla="*/ 0 h 21600"/>
              <a:gd name="T2" fmla="*/ 2787 w 21600"/>
              <a:gd name="T3" fmla="*/ 21600 h 21600"/>
              <a:gd name="T4" fmla="*/ 9725 w 21600"/>
              <a:gd name="T5" fmla="*/ 8826 h 21600"/>
              <a:gd name="T6" fmla="*/ 15663 w 21600"/>
              <a:gd name="T7" fmla="*/ 14865 h 21600"/>
              <a:gd name="T8" fmla="*/ 21600 w 21600"/>
              <a:gd name="T9" fmla="*/ 8826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G1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3" y="14865"/>
                </a:moveTo>
                <a:lnTo>
                  <a:pt x="21600" y="8826"/>
                </a:lnTo>
                <a:lnTo>
                  <a:pt x="18450" y="8826"/>
                </a:lnTo>
                <a:lnTo>
                  <a:pt x="18450" y="8310"/>
                </a:lnTo>
                <a:cubicBezTo>
                  <a:pt x="18450" y="3721"/>
                  <a:pt x="14320" y="0"/>
                  <a:pt x="9225" y="0"/>
                </a:cubicBezTo>
                <a:cubicBezTo>
                  <a:pt x="4130" y="0"/>
                  <a:pt x="0" y="3799"/>
                  <a:pt x="0" y="8485"/>
                </a:cubicBezTo>
                <a:lnTo>
                  <a:pt x="0" y="21600"/>
                </a:lnTo>
                <a:lnTo>
                  <a:pt x="5574" y="21600"/>
                </a:lnTo>
                <a:lnTo>
                  <a:pt x="5574" y="8310"/>
                </a:lnTo>
                <a:cubicBezTo>
                  <a:pt x="5574" y="6664"/>
                  <a:pt x="7055" y="5330"/>
                  <a:pt x="8882" y="5330"/>
                </a:cubicBezTo>
                <a:lnTo>
                  <a:pt x="9568" y="5330"/>
                </a:lnTo>
                <a:cubicBezTo>
                  <a:pt x="11395" y="5330"/>
                  <a:pt x="12876" y="6664"/>
                  <a:pt x="12876" y="8310"/>
                </a:cubicBezTo>
                <a:lnTo>
                  <a:pt x="12876" y="8826"/>
                </a:lnTo>
                <a:lnTo>
                  <a:pt x="9725" y="8826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 sz="1800" u="none">
              <a:solidFill>
                <a:prstClr val="white"/>
              </a:solidFill>
            </a:endParaRPr>
          </a:p>
        </p:txBody>
      </p:sp>
      <p:sp>
        <p:nvSpPr>
          <p:cNvPr id="13" name="12 CuadroTexto">
            <a:hlinkHover r:id="" action="ppaction://noaction" highlightClick="1"/>
          </p:cNvPr>
          <p:cNvSpPr txBox="1"/>
          <p:nvPr/>
        </p:nvSpPr>
        <p:spPr>
          <a:xfrm>
            <a:off x="714348" y="3321851"/>
            <a:ext cx="3500462" cy="1908215"/>
          </a:xfrm>
          <a:prstGeom prst="rect">
            <a:avLst/>
          </a:prstGeom>
          <a:ln w="6350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s-ES" sz="2000" b="1" u="none" dirty="0" smtClean="0">
                <a:solidFill>
                  <a:prstClr val="black"/>
                </a:solidFill>
              </a:rPr>
              <a:t>Conjunto de acciones planificadas que se realizan con la finalidad de </a:t>
            </a:r>
            <a:r>
              <a:rPr lang="es-ES" sz="2000" b="1" i="1" u="none" dirty="0" smtClean="0">
                <a:solidFill>
                  <a:prstClr val="black"/>
                </a:solidFill>
              </a:rPr>
              <a:t>resolver, total o parcialmente, un </a:t>
            </a:r>
            <a:r>
              <a:rPr lang="es-ES" sz="2000" b="1" i="1" dirty="0" smtClean="0">
                <a:solidFill>
                  <a:prstClr val="black"/>
                </a:solidFill>
              </a:rPr>
              <a:t>problema científico</a:t>
            </a:r>
            <a:r>
              <a:rPr lang="es-ES" sz="2000" dirty="0" smtClean="0">
                <a:solidFill>
                  <a:prstClr val="black"/>
                </a:solidFill>
              </a:rPr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s-ES" sz="1800" u="non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8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89399919"/>
              </p:ext>
            </p:extLst>
          </p:nvPr>
        </p:nvGraphicFramePr>
        <p:xfrm>
          <a:off x="214282" y="1178710"/>
          <a:ext cx="8929718" cy="3769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Etapas en la Investigación </a:t>
            </a:r>
            <a:endParaRPr lang="es-E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82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 de planificación</a:t>
            </a:r>
            <a:b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(Tareas en esta etapa)</a:t>
            </a:r>
            <a:endParaRPr lang="es-E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534"/>
            <a:ext cx="8229600" cy="3394472"/>
          </a:xfr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" sz="2800" b="1" dirty="0" smtClean="0">
                <a:solidFill>
                  <a:schemeClr val="bg1"/>
                </a:solidFill>
              </a:rPr>
              <a:t>Delimitación del problema</a:t>
            </a:r>
          </a:p>
          <a:p>
            <a:r>
              <a:rPr lang="es-ES" sz="2800" b="1" dirty="0" smtClean="0">
                <a:solidFill>
                  <a:schemeClr val="bg1"/>
                </a:solidFill>
              </a:rPr>
              <a:t>Formulación de objetivos</a:t>
            </a:r>
          </a:p>
          <a:p>
            <a:r>
              <a:rPr lang="es-ES" sz="2800" b="1" dirty="0" smtClean="0">
                <a:solidFill>
                  <a:schemeClr val="bg1"/>
                </a:solidFill>
              </a:rPr>
              <a:t>Selección de métodos y técnicas</a:t>
            </a:r>
          </a:p>
          <a:p>
            <a:r>
              <a:rPr lang="es-ES" sz="2800" b="1" dirty="0" smtClean="0">
                <a:solidFill>
                  <a:schemeClr val="bg1"/>
                </a:solidFill>
              </a:rPr>
              <a:t>Determinar la forma y procedimientos para elaborar y analizar los resultados </a:t>
            </a:r>
            <a:endParaRPr lang="es-E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6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493838" y="1446213"/>
            <a:ext cx="6156325" cy="1755775"/>
          </a:xfrm>
          <a:prstGeom prst="rect">
            <a:avLst/>
          </a:prstGeom>
          <a:noFill/>
          <a:ln w="38100">
            <a:solidFill>
              <a:srgbClr val="0099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lIns="40500" rIns="205740" anchor="ctr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722438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359025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995613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4528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100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3672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8244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s-ES" altLang="zh-CN" sz="1800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Es el documento que contiene la exposición razonada de lo que se quiere estudiar o resolver, fundamenta la necesidad de su ejecución y expone cómo se realizará el proceso.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49400" y="915988"/>
            <a:ext cx="60452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ES" altLang="zh-CN" sz="1800" b="1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Proyecto de investigación:</a:t>
            </a:r>
            <a:endParaRPr lang="es-ES" sz="1800" b="1" u="none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268538" y="1819275"/>
            <a:ext cx="3959225" cy="455613"/>
          </a:xfrm>
          <a:prstGeom prst="rect">
            <a:avLst/>
          </a:prstGeom>
          <a:noFill/>
          <a:ln w="38100" algn="ctr">
            <a:solidFill>
              <a:srgbClr val="0099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lIns="40500" rIns="205740" anchor="ctr">
            <a:spAutoFit/>
          </a:bodyPr>
          <a:lstStyle>
            <a:lvl1pPr marL="4572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722438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359025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995613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4528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100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3672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8244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AutoNum type="arabicPeriod"/>
            </a:pPr>
            <a:r>
              <a:rPr lang="es-ES" altLang="zh-CN" sz="1800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Planificación</a:t>
            </a:r>
            <a:endParaRPr lang="es-ES" altLang="zh-CN" sz="18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601788" y="1025525"/>
            <a:ext cx="6048375" cy="369888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s-ES" altLang="zh-CN" sz="1800" b="1" u="none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Funciones del Proyecto  de investigación:</a:t>
            </a:r>
            <a:endParaRPr lang="es-ES" sz="1800" b="1" u="none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68538" y="3440113"/>
            <a:ext cx="3959225" cy="455612"/>
          </a:xfrm>
          <a:prstGeom prst="rect">
            <a:avLst/>
          </a:prstGeom>
          <a:noFill/>
          <a:ln w="38100" algn="ctr">
            <a:solidFill>
              <a:srgbClr val="0099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lIns="40500" rIns="205740" anchor="ctr">
            <a:spAutoFit/>
          </a:bodyPr>
          <a:lstStyle>
            <a:lvl1pPr marL="4572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722438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359025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995613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4528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100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3672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8244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AutoNum type="arabicPeriod" startAt="3"/>
            </a:pPr>
            <a:r>
              <a:rPr lang="es-ES" altLang="zh-CN" sz="1800" u="none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Administrativa</a:t>
            </a:r>
            <a:endParaRPr lang="es-ES" altLang="zh-CN" sz="180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268538" y="2549525"/>
            <a:ext cx="3959225" cy="508000"/>
          </a:xfrm>
          <a:prstGeom prst="rect">
            <a:avLst/>
          </a:prstGeom>
          <a:noFill/>
          <a:ln w="38100" algn="ctr">
            <a:solidFill>
              <a:srgbClr val="009999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lIns="40500" rIns="205740" anchor="ctr">
            <a:spAutoFit/>
          </a:bodyPr>
          <a:lstStyle>
            <a:lvl1pPr marL="45720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722438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359025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995613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4528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100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3672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8244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buClr>
                <a:srgbClr val="FFFF00"/>
              </a:buClr>
              <a:buFont typeface="Wingdings" panose="05000000000000000000" pitchFamily="2" charset="2"/>
              <a:buAutoNum type="arabicPeriod" startAt="2"/>
            </a:pPr>
            <a:r>
              <a:rPr lang="es-ES" altLang="zh-CN" sz="1800" u="none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Cognoscitiva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33525" y="1276350"/>
            <a:ext cx="7286625" cy="738188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hangingPunct="1">
              <a:tabLst>
                <a:tab pos="177800" algn="l"/>
              </a:tabLst>
              <a:defRPr/>
            </a:pPr>
            <a:r>
              <a:rPr lang="es-ES" sz="2100" u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Nombre del programa nacional al que se presenta el</a:t>
            </a:r>
          </a:p>
          <a:p>
            <a:pPr algn="just" eaLnBrk="1" hangingPunct="1">
              <a:defRPr/>
            </a:pPr>
            <a:r>
              <a:rPr lang="es-ES" sz="2100" u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proyecto:</a:t>
            </a:r>
          </a:p>
        </p:txBody>
      </p:sp>
      <p:sp>
        <p:nvSpPr>
          <p:cNvPr id="3" name="2 Rectángulo"/>
          <p:cNvSpPr/>
          <p:nvPr/>
        </p:nvSpPr>
        <p:spPr>
          <a:xfrm>
            <a:off x="1544638" y="2211388"/>
            <a:ext cx="2754312" cy="415925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2100" u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Titulo del Proyecto: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574800" y="2787650"/>
            <a:ext cx="2754313" cy="415925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1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Institución Ejecutora: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589088" y="3363913"/>
            <a:ext cx="2595562" cy="415925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100" u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Jefe del Proyecto: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547813" y="3990975"/>
            <a:ext cx="6372225" cy="739775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2100" u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Duración:   Fecha de inicio:____/___/____    Fecha de Terminación:___/___/____ </a:t>
            </a:r>
            <a:endParaRPr lang="es-MX" sz="2100" u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brir llave 6"/>
          <p:cNvSpPr/>
          <p:nvPr/>
        </p:nvSpPr>
        <p:spPr>
          <a:xfrm>
            <a:off x="692150" y="123825"/>
            <a:ext cx="639763" cy="4824413"/>
          </a:xfrm>
          <a:prstGeom prst="leftBrace">
            <a:avLst>
              <a:gd name="adj1" fmla="val 8333"/>
              <a:gd name="adj2" fmla="val 52707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U"/>
          </a:p>
        </p:txBody>
      </p:sp>
      <p:sp>
        <p:nvSpPr>
          <p:cNvPr id="13320" name="CuadroTexto 7"/>
          <p:cNvSpPr txBox="1">
            <a:spLocks noChangeArrowheads="1"/>
          </p:cNvSpPr>
          <p:nvPr/>
        </p:nvSpPr>
        <p:spPr bwMode="auto">
          <a:xfrm>
            <a:off x="131763" y="550863"/>
            <a:ext cx="431800" cy="39703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s-CU" sz="3600" u="none"/>
              <a:t>PORTADA</a:t>
            </a:r>
          </a:p>
        </p:txBody>
      </p:sp>
      <p:sp>
        <p:nvSpPr>
          <p:cNvPr id="9" name="1 Rectángulo"/>
          <p:cNvSpPr/>
          <p:nvPr/>
        </p:nvSpPr>
        <p:spPr>
          <a:xfrm>
            <a:off x="1547813" y="320675"/>
            <a:ext cx="7272337" cy="738188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tabLst>
                <a:tab pos="177800" algn="l"/>
              </a:tabLst>
              <a:defRPr/>
            </a:pPr>
            <a:r>
              <a:rPr lang="es-ES" sz="2100" u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Universidad de Ciencias Medica “Villa Clara”</a:t>
            </a:r>
          </a:p>
          <a:p>
            <a:pPr algn="ctr" eaLnBrk="1" hangingPunct="1">
              <a:tabLst>
                <a:tab pos="177800" algn="l"/>
              </a:tabLst>
              <a:defRPr/>
            </a:pPr>
            <a:r>
              <a:rPr lang="es-ES" sz="2100" u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Facultad de Medicina “</a:t>
            </a:r>
            <a:r>
              <a:rPr lang="es-ES" sz="2100" u="none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Sagua</a:t>
            </a:r>
            <a:r>
              <a:rPr lang="es-ES" sz="2100" u="none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 Grande”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71600" y="627534"/>
            <a:ext cx="7273925" cy="3859518"/>
          </a:xfrm>
          <a:prstGeom prst="rect">
            <a:avLst/>
          </a:prstGeom>
          <a:noFill/>
          <a:ln w="38100" algn="ctr">
            <a:solidFill>
              <a:srgbClr val="0099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</a:extLst>
        </p:spPr>
        <p:txBody>
          <a:bodyPr lIns="40500" rIns="205740" anchor="ctr">
            <a:spAutoFit/>
          </a:bodyPr>
          <a:lstStyle>
            <a:lvl1pPr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358775" indent="1588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995613" indent="-457200"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4528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9100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3672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824413" indent="-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buClr>
                <a:srgbClr val="FFFF00"/>
              </a:buClr>
            </a:pPr>
            <a:r>
              <a:rPr lang="es-ES" altLang="zh-CN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Título: </a:t>
            </a:r>
            <a:endParaRPr lang="es-ES" altLang="zh-CN" u="none" dirty="0" smtClean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 algn="just" eaLnBrk="1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</a:pPr>
            <a:r>
              <a:rPr lang="es-ES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Debe ser redactado en forma específica, clara, sencilla, concisa</a:t>
            </a:r>
            <a:r>
              <a:rPr lang="es-ES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ES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y en</a:t>
            </a:r>
            <a:r>
              <a:rPr lang="es-CU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s-CU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correspondencia con el problema y los objetivos.</a:t>
            </a:r>
            <a:endParaRPr lang="es-ES" u="none" dirty="0" smtClean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342900" lvl="0" indent="-342900" algn="just" eaLnBrk="1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</a:pPr>
            <a:r>
              <a:rPr lang="es-ES" u="none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No </a:t>
            </a:r>
            <a:r>
              <a:rPr lang="es-ES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más de 15 palabras.  </a:t>
            </a:r>
          </a:p>
          <a:p>
            <a:pPr marL="342900" lvl="0" indent="-342900" algn="just" eaLnBrk="1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</a:pPr>
            <a:r>
              <a:rPr lang="es-ES" u="none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Evitar siglas, abreviaturas y términos imprecisos. </a:t>
            </a:r>
          </a:p>
          <a:p>
            <a:pPr marL="342900" lvl="0" indent="-342900" algn="just" eaLnBrk="1" hangingPunct="1">
              <a:spcBef>
                <a:spcPct val="20000"/>
              </a:spcBef>
              <a:buClr>
                <a:srgbClr val="FFCC00"/>
              </a:buClr>
            </a:pPr>
            <a:endParaRPr lang="es-ES" sz="3200" b="1" u="none" kern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algn="just" eaLnBrk="1" hangingPunct="1">
              <a:lnSpc>
                <a:spcPct val="150000"/>
              </a:lnSpc>
              <a:buClr>
                <a:srgbClr val="FFFF00"/>
              </a:buClr>
            </a:pPr>
            <a:endParaRPr lang="es-ES" altLang="zh-CN" u="none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ln w="63500"/>
      </a:spPr>
      <a:bodyPr wrap="square" rtlCol="0">
        <a:spAutoFit/>
      </a:bodyPr>
      <a:lstStyle>
        <a:defPPr>
          <a:defRPr sz="2000" b="1" dirty="0" smtClean="0"/>
        </a:defPPr>
      </a:lstStyle>
      <a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3726</TotalTime>
  <Words>1582</Words>
  <Application>Microsoft Office PowerPoint</Application>
  <PresentationFormat>Presentación en pantalla (16:9)</PresentationFormat>
  <Paragraphs>209</Paragraphs>
  <Slides>19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9" baseType="lpstr">
      <vt:lpstr>SimSun</vt:lpstr>
      <vt:lpstr>Arial</vt:lpstr>
      <vt:lpstr>Arial Narrow</vt:lpstr>
      <vt:lpstr>Calibri</vt:lpstr>
      <vt:lpstr>Courier New</vt:lpstr>
      <vt:lpstr>方正姚体</vt:lpstr>
      <vt:lpstr>Times New Roman</vt:lpstr>
      <vt:lpstr>Wingdings</vt:lpstr>
      <vt:lpstr>Horizonte</vt:lpstr>
      <vt:lpstr>Tema de Office</vt:lpstr>
      <vt:lpstr>Presentación de PowerPoint</vt:lpstr>
      <vt:lpstr>Presentación de PowerPoint</vt:lpstr>
      <vt:lpstr>Presentación de PowerPoint</vt:lpstr>
      <vt:lpstr>Etapas en la Investigación </vt:lpstr>
      <vt:lpstr>Etapa de planificación (Tareas en esta etapa)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Fac. Medicina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barreto</dc:creator>
  <cp:lastModifiedBy>FCMSAGUA</cp:lastModifiedBy>
  <cp:revision>351</cp:revision>
  <dcterms:created xsi:type="dcterms:W3CDTF">2005-05-06T00:08:21Z</dcterms:created>
  <dcterms:modified xsi:type="dcterms:W3CDTF">2020-10-21T17:20:20Z</dcterms:modified>
</cp:coreProperties>
</file>