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79" r:id="rId3"/>
    <p:sldId id="257" r:id="rId4"/>
    <p:sldId id="258" r:id="rId5"/>
    <p:sldId id="261" r:id="rId6"/>
    <p:sldId id="262" r:id="rId7"/>
    <p:sldId id="263" r:id="rId8"/>
    <p:sldId id="265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79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Hoja_de_c_lculo_de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6998468606432"/>
          <c:y val="9.5768374164810807E-2"/>
          <c:w val="0.58805513016845345"/>
          <c:h val="0.63251670378619151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Este</c:v>
                </c:pt>
              </c:strCache>
            </c:strRef>
          </c:tx>
          <c:spPr>
            <a:solidFill>
              <a:schemeClr val="accent1"/>
            </a:solidFill>
            <a:ln w="12706">
              <a:solidFill>
                <a:schemeClr val="tx1"/>
              </a:solidFill>
              <a:prstDash val="solid"/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FF00FF"/>
              </a:solidFill>
              <a:ln w="12706">
                <a:solidFill>
                  <a:schemeClr val="tx1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chemeClr val="hlink"/>
              </a:solidFill>
              <a:ln w="12706">
                <a:solidFill>
                  <a:schemeClr val="tx1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chemeClr val="folHlink"/>
              </a:solidFill>
              <a:ln w="12706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Sheet1!$B$1:$E$1</c:f>
              <c:strCache>
                <c:ptCount val="4"/>
                <c:pt idx="0">
                  <c:v>Ausente</c:v>
                </c:pt>
                <c:pt idx="1">
                  <c:v>Baja</c:v>
                </c:pt>
                <c:pt idx="2">
                  <c:v>Media</c:v>
                </c:pt>
                <c:pt idx="3">
                  <c:v>Alta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25</c:v>
                </c:pt>
                <c:pt idx="1">
                  <c:v>31.25</c:v>
                </c:pt>
                <c:pt idx="2">
                  <c:v>25</c:v>
                </c:pt>
                <c:pt idx="3">
                  <c:v>18.75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92043072"/>
        <c:axId val="1692038176"/>
      </c:barChart>
      <c:catAx>
        <c:axId val="1692043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8119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1851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s-ES"/>
          </a:p>
        </c:txPr>
        <c:crossAx val="16920381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92038176"/>
        <c:scaling>
          <c:orientation val="minMax"/>
          <c:max val="35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8119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2901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s-ES"/>
          </a:p>
        </c:txPr>
        <c:crossAx val="1692043072"/>
        <c:crosses val="autoZero"/>
        <c:crossBetween val="between"/>
        <c:majorUnit val="5"/>
      </c:valAx>
      <c:spPr>
        <a:noFill/>
        <a:ln w="25413">
          <a:noFill/>
        </a:ln>
      </c:spPr>
    </c:plotArea>
    <c:legend>
      <c:legendPos val="b"/>
      <c:layout>
        <c:manualLayout>
          <c:xMode val="edge"/>
          <c:yMode val="edge"/>
          <c:x val="5.3598774885145528E-2"/>
          <c:y val="0.88195991091314063"/>
          <c:w val="0.87136294027565031"/>
          <c:h val="0.11135857461024495"/>
        </c:manualLayout>
      </c:layout>
      <c:overlay val="0"/>
      <c:spPr>
        <a:noFill/>
        <a:ln w="25413">
          <a:noFill/>
        </a:ln>
      </c:spPr>
      <c:txPr>
        <a:bodyPr/>
        <a:lstStyle/>
        <a:p>
          <a:pPr>
            <a:defRPr sz="2576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5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91275167785241"/>
          <c:y val="8.1534772182254342E-2"/>
          <c:w val="0.46845637583892646"/>
          <c:h val="0.83693045563549207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Este</c:v>
                </c:pt>
              </c:strCache>
            </c:strRef>
          </c:tx>
          <c:spPr>
            <a:solidFill>
              <a:schemeClr val="accent1"/>
            </a:solidFill>
            <a:ln w="12685">
              <a:solidFill>
                <a:srgbClr val="FFFF00"/>
              </a:solidFill>
              <a:prstDash val="solid"/>
            </a:ln>
          </c:spPr>
          <c:dPt>
            <c:idx val="1"/>
            <c:bubble3D val="0"/>
            <c:spPr>
              <a:solidFill>
                <a:schemeClr val="accent2"/>
              </a:solidFill>
              <a:ln w="12685">
                <a:solidFill>
                  <a:srgbClr val="FFFF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hlink"/>
              </a:solidFill>
              <a:ln w="12685">
                <a:solidFill>
                  <a:srgbClr val="FFFF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chemeClr val="folHlink"/>
              </a:solidFill>
              <a:ln w="12685">
                <a:solidFill>
                  <a:srgbClr val="FFFF00"/>
                </a:solidFill>
                <a:prstDash val="solid"/>
              </a:ln>
            </c:spPr>
          </c:dPt>
          <c:cat>
            <c:strRef>
              <c:f>Sheet1!$B$1:$E$1</c:f>
              <c:strCache>
                <c:ptCount val="4"/>
                <c:pt idx="0">
                  <c:v>Ausente</c:v>
                </c:pt>
                <c:pt idx="1">
                  <c:v>Baja</c:v>
                </c:pt>
                <c:pt idx="2">
                  <c:v>Media</c:v>
                </c:pt>
                <c:pt idx="3">
                  <c:v>Alta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25</c:v>
                </c:pt>
                <c:pt idx="1">
                  <c:v>31.25</c:v>
                </c:pt>
                <c:pt idx="2">
                  <c:v>25</c:v>
                </c:pt>
                <c:pt idx="3">
                  <c:v>18.75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0">
          <a:noFill/>
        </a:ln>
      </c:spPr>
    </c:plotArea>
    <c:legend>
      <c:legendPos val="r"/>
      <c:layout>
        <c:manualLayout>
          <c:xMode val="edge"/>
          <c:yMode val="edge"/>
          <c:x val="0.74496644295302061"/>
          <c:y val="0.26378896882494052"/>
          <c:w val="0.25100671140939596"/>
          <c:h val="0.47242206235012013"/>
        </c:manualLayout>
      </c:layout>
      <c:overlay val="0"/>
      <c:spPr>
        <a:noFill/>
        <a:ln w="25370">
          <a:noFill/>
        </a:ln>
      </c:spPr>
      <c:txPr>
        <a:bodyPr/>
        <a:lstStyle/>
        <a:p>
          <a:pPr>
            <a:defRPr sz="2572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s-E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98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s-E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93"/>
      <c:rotY val="20"/>
      <c:depthPercent val="100"/>
      <c:rAngAx val="1"/>
    </c:view3D>
    <c:floor>
      <c:thickness val="0"/>
      <c:spPr>
        <a:solidFill>
          <a:srgbClr val="C0C0C0"/>
        </a:solidFill>
        <a:ln w="12700">
          <a:solidFill>
            <a:srgbClr val="FFFF0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0793650793650804"/>
          <c:y val="7.4340527577937715E-2"/>
          <c:w val="0.58571428571428519"/>
          <c:h val="0.7673860911270983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Blanca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Masculino</c:v>
                </c:pt>
                <c:pt idx="1">
                  <c:v>Femenino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42.9</c:v>
                </c:pt>
                <c:pt idx="1">
                  <c:v>51.7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Negra</c:v>
                </c:pt>
              </c:strCache>
            </c:strRef>
          </c:tx>
          <c:spPr>
            <a:solidFill>
              <a:srgbClr val="CC99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Masculino</c:v>
                </c:pt>
                <c:pt idx="1">
                  <c:v>Femenino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34.200000000000003</c:v>
                </c:pt>
                <c:pt idx="1">
                  <c:v>29.3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Mestiza</c:v>
                </c:pt>
              </c:strCache>
            </c:strRef>
          </c:tx>
          <c:spPr>
            <a:solidFill>
              <a:schemeClr val="hlink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Masculino</c:v>
                </c:pt>
                <c:pt idx="1">
                  <c:v>Femenino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22.8</c:v>
                </c:pt>
                <c:pt idx="1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692040352"/>
        <c:axId val="1692041984"/>
        <c:axId val="0"/>
      </c:bar3DChart>
      <c:catAx>
        <c:axId val="1692040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8099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22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16920419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920419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8099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28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1692040352"/>
        <c:crosses val="autoZero"/>
        <c:crossBetween val="between"/>
      </c:valAx>
      <c:spPr>
        <a:noFill/>
        <a:ln w="25399">
          <a:noFill/>
        </a:ln>
      </c:spPr>
    </c:plotArea>
    <c:legend>
      <c:legendPos val="r"/>
      <c:layout>
        <c:manualLayout>
          <c:xMode val="edge"/>
          <c:yMode val="edge"/>
          <c:x val="0.70793650793650797"/>
          <c:y val="0.6043165467625895"/>
          <c:w val="0.27936507936507976"/>
          <c:h val="0.35491606714628338"/>
        </c:manualLayout>
      </c:layout>
      <c:overlay val="0"/>
      <c:spPr>
        <a:noFill/>
        <a:ln w="25399">
          <a:noFill/>
        </a:ln>
      </c:spPr>
      <c:txPr>
        <a:bodyPr/>
        <a:lstStyle/>
        <a:p>
          <a:pPr>
            <a:defRPr sz="2575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301587301587301"/>
          <c:y val="9.8321342925659666E-2"/>
          <c:w val="0.52380952380952384"/>
          <c:h val="0.71223021582733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Blanca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Masculino</c:v>
                </c:pt>
                <c:pt idx="1">
                  <c:v>Femenino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42.9</c:v>
                </c:pt>
                <c:pt idx="1">
                  <c:v>51.7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Negra</c:v>
                </c:pt>
              </c:strCache>
            </c:strRef>
          </c:tx>
          <c:spPr>
            <a:solidFill>
              <a:srgbClr val="CC99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Masculino</c:v>
                </c:pt>
                <c:pt idx="1">
                  <c:v>Femenino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34.200000000000003</c:v>
                </c:pt>
                <c:pt idx="1">
                  <c:v>29.3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Mestiza</c:v>
                </c:pt>
              </c:strCache>
            </c:strRef>
          </c:tx>
          <c:spPr>
            <a:solidFill>
              <a:srgbClr val="00FF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Sheet1!$B$1:$C$1</c:f>
              <c:strCache>
                <c:ptCount val="2"/>
                <c:pt idx="0">
                  <c:v>Masculino</c:v>
                </c:pt>
                <c:pt idx="1">
                  <c:v>Femenino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22.8</c:v>
                </c:pt>
                <c:pt idx="1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92034368"/>
        <c:axId val="1692034912"/>
      </c:barChart>
      <c:catAx>
        <c:axId val="1692034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700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22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16920349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92034912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8099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28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1692034368"/>
        <c:crosses val="autoZero"/>
        <c:crossBetween val="between"/>
      </c:valAx>
      <c:spPr>
        <a:noFill/>
        <a:ln w="25399">
          <a:noFill/>
        </a:ln>
      </c:spPr>
    </c:plotArea>
    <c:legend>
      <c:legendPos val="r"/>
      <c:layout>
        <c:manualLayout>
          <c:xMode val="edge"/>
          <c:yMode val="edge"/>
          <c:x val="0.72222222222222221"/>
          <c:y val="0.61390887290167906"/>
          <c:w val="0.27460317460317463"/>
          <c:h val="0.36211031175059977"/>
        </c:manualLayout>
      </c:layout>
      <c:overlay val="0"/>
      <c:spPr>
        <a:noFill/>
        <a:ln w="25399">
          <a:noFill/>
        </a:ln>
      </c:spPr>
      <c:txPr>
        <a:bodyPr/>
        <a:lstStyle/>
        <a:p>
          <a:pPr>
            <a:defRPr sz="239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s-E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968253968253969"/>
          <c:y val="0.10071942446043169"/>
          <c:w val="0.84444444444444489"/>
          <c:h val="0.79856115107913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15-19</c:v>
                </c:pt>
              </c:strCache>
            </c:strRef>
          </c:tx>
          <c:spPr>
            <a:solidFill>
              <a:srgbClr val="FF00FF"/>
            </a:solidFill>
            <a:ln w="11346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Sheet1!$B$2:$B$2</c:f>
              <c:numCache>
                <c:formatCode>General</c:formatCode>
                <c:ptCount val="1"/>
                <c:pt idx="0">
                  <c:v>12.2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20-24</c:v>
                </c:pt>
              </c:strCache>
            </c:strRef>
          </c:tx>
          <c:spPr>
            <a:solidFill>
              <a:srgbClr val="FF00FF"/>
            </a:solidFill>
            <a:ln w="11346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Sheet1!$B$3:$B$3</c:f>
              <c:numCache>
                <c:formatCode>General</c:formatCode>
                <c:ptCount val="1"/>
                <c:pt idx="0">
                  <c:v>18.899999999999999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25-29</c:v>
                </c:pt>
              </c:strCache>
            </c:strRef>
          </c:tx>
          <c:spPr>
            <a:solidFill>
              <a:srgbClr val="FF00FF"/>
            </a:solidFill>
            <a:ln w="11346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Sheet1!$B$4:$B$4</c:f>
              <c:numCache>
                <c:formatCode>General</c:formatCode>
                <c:ptCount val="1"/>
                <c:pt idx="0">
                  <c:v>13.5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30-34</c:v>
                </c:pt>
              </c:strCache>
            </c:strRef>
          </c:tx>
          <c:spPr>
            <a:solidFill>
              <a:srgbClr val="FF00FF"/>
            </a:solidFill>
            <a:ln w="11346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Sheet1!$B$5:$B$5</c:f>
              <c:numCache>
                <c:formatCode>General</c:formatCode>
                <c:ptCount val="1"/>
                <c:pt idx="0">
                  <c:v>21.6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35-39</c:v>
                </c:pt>
              </c:strCache>
            </c:strRef>
          </c:tx>
          <c:spPr>
            <a:solidFill>
              <a:srgbClr val="FF00FF"/>
            </a:solidFill>
            <a:ln w="11346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Sheet1!$B$6:$B$6</c:f>
              <c:numCache>
                <c:formatCode>General</c:formatCode>
                <c:ptCount val="1"/>
                <c:pt idx="0">
                  <c:v>33.800000000000004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692134528"/>
        <c:axId val="1692135072"/>
      </c:barChart>
      <c:catAx>
        <c:axId val="1692134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83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8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s-ES"/>
          </a:p>
        </c:txPr>
        <c:crossAx val="16921350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921350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4039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250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1692134528"/>
        <c:crosses val="autoZero"/>
        <c:crossBetween val="between"/>
        <c:majorUnit val="5"/>
      </c:valAx>
      <c:spPr>
        <a:noFill/>
        <a:ln w="2269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08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s-E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857142857142867"/>
          <c:y val="9.8321342925659666E-2"/>
          <c:w val="0.5774801509186348"/>
          <c:h val="0.67146282973621041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Masculino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olid"/>
            </a:ln>
          </c:spPr>
          <c:marker>
            <c:symbol val="diamond"/>
            <c:size val="4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Sheet1!$B$1:$F$1</c:f>
              <c:numCache>
                <c:formatCode>General</c:formatCode>
                <c:ptCount val="5"/>
                <c:pt idx="0">
                  <c:v>15</c:v>
                </c:pt>
                <c:pt idx="1">
                  <c:v>20</c:v>
                </c:pt>
                <c:pt idx="2">
                  <c:v>25</c:v>
                </c:pt>
                <c:pt idx="3">
                  <c:v>30</c:v>
                </c:pt>
                <c:pt idx="4">
                  <c:v>35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12.8</c:v>
                </c:pt>
                <c:pt idx="1">
                  <c:v>17.399999999999999</c:v>
                </c:pt>
                <c:pt idx="2">
                  <c:v>15.9</c:v>
                </c:pt>
                <c:pt idx="3">
                  <c:v>14.9</c:v>
                </c:pt>
                <c:pt idx="4">
                  <c:v>38.9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Femenino</c:v>
                </c:pt>
              </c:strCache>
            </c:strRef>
          </c:tx>
          <c:spPr>
            <a:ln w="12700">
              <a:solidFill>
                <a:srgbClr val="FFFF00"/>
              </a:solidFill>
              <a:prstDash val="solid"/>
            </a:ln>
          </c:spPr>
          <c:marker>
            <c:symbol val="square"/>
            <c:size val="4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cat>
            <c:numRef>
              <c:f>Sheet1!$B$1:$F$1</c:f>
              <c:numCache>
                <c:formatCode>General</c:formatCode>
                <c:ptCount val="5"/>
                <c:pt idx="0">
                  <c:v>15</c:v>
                </c:pt>
                <c:pt idx="1">
                  <c:v>20</c:v>
                </c:pt>
                <c:pt idx="2">
                  <c:v>25</c:v>
                </c:pt>
                <c:pt idx="3">
                  <c:v>30</c:v>
                </c:pt>
                <c:pt idx="4">
                  <c:v>35</c:v>
                </c:pt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0">
                  <c:v>11.4</c:v>
                </c:pt>
                <c:pt idx="1">
                  <c:v>20.6</c:v>
                </c:pt>
                <c:pt idx="2">
                  <c:v>10.8</c:v>
                </c:pt>
                <c:pt idx="3">
                  <c:v>29.1</c:v>
                </c:pt>
                <c:pt idx="4">
                  <c:v>28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9908320"/>
        <c:axId val="1889915392"/>
      </c:lineChart>
      <c:catAx>
        <c:axId val="1889908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8099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28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18899153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89915392"/>
        <c:scaling>
          <c:orientation val="minMax"/>
          <c:max val="45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8099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26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1889908320"/>
        <c:crosses val="autoZero"/>
        <c:crossBetween val="between"/>
        <c:majorUnit val="5"/>
      </c:valAx>
      <c:spPr>
        <a:noFill/>
        <a:ln w="25399">
          <a:noFill/>
        </a:ln>
      </c:spPr>
    </c:plotArea>
    <c:legend>
      <c:legendPos val="r"/>
      <c:layout>
        <c:manualLayout>
          <c:xMode val="edge"/>
          <c:yMode val="edge"/>
          <c:x val="0.63601197506561669"/>
          <c:y val="0.56042658602100959"/>
          <c:w val="0.36190476190476262"/>
          <c:h val="0.43645083932853745"/>
        </c:manualLayout>
      </c:layout>
      <c:overlay val="0"/>
      <c:spPr>
        <a:noFill/>
        <a:ln w="25399">
          <a:noFill/>
        </a:ln>
      </c:spPr>
      <c:txPr>
        <a:bodyPr/>
        <a:lstStyle/>
        <a:p>
          <a:pPr>
            <a:defRPr sz="202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s-E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98412698412698"/>
          <c:y val="9.8321342925659666E-2"/>
          <c:w val="0.66666666666666663"/>
          <c:h val="0.69544364508393286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Neo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olid"/>
            </a:ln>
          </c:spPr>
          <c:marker>
            <c:symbol val="diamond"/>
            <c:size val="4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Sheet1!$B$1:$J$1</c:f>
              <c:numCache>
                <c:formatCode>General</c:formatCode>
                <c:ptCount val="9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</c:numCache>
            </c:numRef>
          </c:cat>
          <c:val>
            <c:numRef>
              <c:f>Sheet1!$B$2:$J$2</c:f>
              <c:numCache>
                <c:formatCode>General</c:formatCode>
                <c:ptCount val="9"/>
                <c:pt idx="0">
                  <c:v>4.5999999999999996</c:v>
                </c:pt>
                <c:pt idx="1">
                  <c:v>4.5999999999999996</c:v>
                </c:pt>
                <c:pt idx="2">
                  <c:v>4.5999999999999996</c:v>
                </c:pt>
                <c:pt idx="3">
                  <c:v>4</c:v>
                </c:pt>
                <c:pt idx="4">
                  <c:v>4</c:v>
                </c:pt>
                <c:pt idx="5">
                  <c:v>3.9</c:v>
                </c:pt>
                <c:pt idx="6">
                  <c:v>3.2</c:v>
                </c:pt>
                <c:pt idx="7">
                  <c:v>3</c:v>
                </c:pt>
                <c:pt idx="8">
                  <c:v>2.8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Fetal</c:v>
                </c:pt>
              </c:strCache>
            </c:strRef>
          </c:tx>
          <c:spPr>
            <a:ln w="12700">
              <a:solidFill>
                <a:srgbClr val="FFFF00"/>
              </a:solidFill>
              <a:prstDash val="solid"/>
            </a:ln>
          </c:spPr>
          <c:marker>
            <c:symbol val="square"/>
            <c:size val="4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cat>
            <c:numRef>
              <c:f>Sheet1!$B$1:$J$1</c:f>
              <c:numCache>
                <c:formatCode>General</c:formatCode>
                <c:ptCount val="9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</c:numCache>
            </c:numRef>
          </c:cat>
          <c:val>
            <c:numRef>
              <c:f>Sheet1!$B$3:$J$3</c:f>
              <c:numCache>
                <c:formatCode>General</c:formatCode>
                <c:ptCount val="9"/>
                <c:pt idx="0">
                  <c:v>10.1</c:v>
                </c:pt>
                <c:pt idx="1">
                  <c:v>9.7000000000000011</c:v>
                </c:pt>
                <c:pt idx="2">
                  <c:v>9.6</c:v>
                </c:pt>
                <c:pt idx="3">
                  <c:v>9.8000000000000007</c:v>
                </c:pt>
                <c:pt idx="4">
                  <c:v>9.7000000000000011</c:v>
                </c:pt>
                <c:pt idx="5">
                  <c:v>9.6</c:v>
                </c:pt>
                <c:pt idx="6">
                  <c:v>9.2000000000000011</c:v>
                </c:pt>
                <c:pt idx="7">
                  <c:v>9.5</c:v>
                </c:pt>
                <c:pt idx="8">
                  <c:v>10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9909408"/>
        <c:axId val="1889903424"/>
      </c:lineChart>
      <c:catAx>
        <c:axId val="1889909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700">
            <a:solidFill>
              <a:srgbClr val="FFFF00"/>
            </a:solidFill>
            <a:prstDash val="solid"/>
          </a:ln>
        </c:spPr>
        <c:txPr>
          <a:bodyPr rot="-540000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18899034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899034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12700">
            <a:solidFill>
              <a:srgbClr val="FFFF00"/>
            </a:solidFill>
            <a:prstDash val="solid"/>
          </a:ln>
        </c:spPr>
        <c:txPr>
          <a:bodyPr rot="0" vert="horz"/>
          <a:lstStyle/>
          <a:p>
            <a:pPr>
              <a:defRPr sz="26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s-ES"/>
          </a:p>
        </c:txPr>
        <c:crossAx val="1889909408"/>
        <c:crosses val="autoZero"/>
        <c:crossBetween val="between"/>
      </c:valAx>
      <c:spPr>
        <a:noFill/>
        <a:ln w="25399">
          <a:noFill/>
        </a:ln>
      </c:spPr>
    </c:plotArea>
    <c:legend>
      <c:legendPos val="r"/>
      <c:layout>
        <c:manualLayout>
          <c:xMode val="edge"/>
          <c:yMode val="edge"/>
          <c:x val="0.81428571428571461"/>
          <c:y val="0.68824940047961702"/>
          <c:w val="0.18571428571428594"/>
          <c:h val="0.19904076738609128"/>
        </c:manualLayout>
      </c:layout>
      <c:overlay val="0"/>
      <c:spPr>
        <a:noFill/>
        <a:ln w="25399">
          <a:noFill/>
        </a:ln>
      </c:spPr>
      <c:txPr>
        <a:bodyPr/>
        <a:lstStyle/>
        <a:p>
          <a:pPr>
            <a:defRPr sz="202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s-E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0.38742</cdr:x>
      <cdr:y>0.24619</cdr:y>
    </cdr:from>
    <cdr:to>
      <cdr:x>0.51656</cdr:x>
      <cdr:y>0.31653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2786082" y="1000132"/>
          <a:ext cx="92869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s-ES" sz="1600" b="1" dirty="0" smtClean="0">
              <a:solidFill>
                <a:schemeClr val="bg1"/>
              </a:solidFill>
            </a:rPr>
            <a:t>25%</a:t>
          </a:r>
          <a:endParaRPr lang="es-ES" sz="16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0.19868</cdr:x>
      <cdr:y>0.52755</cdr:y>
    </cdr:from>
    <cdr:to>
      <cdr:x>0.29802</cdr:x>
      <cdr:y>0.59789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1428760" y="2143140"/>
          <a:ext cx="71438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s-ES" sz="1800" dirty="0" smtClean="0">
              <a:solidFill>
                <a:schemeClr val="bg1"/>
              </a:solidFill>
            </a:rPr>
            <a:t>31,3</a:t>
          </a:r>
          <a:endParaRPr lang="es-ES" sz="18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0.39735</cdr:x>
      <cdr:y>0.63306</cdr:y>
    </cdr:from>
    <cdr:to>
      <cdr:x>0.51656</cdr:x>
      <cdr:y>0.72099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2857520" y="2571768"/>
          <a:ext cx="857256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s-ES" sz="1600" b="1" dirty="0" smtClean="0">
              <a:solidFill>
                <a:schemeClr val="bg1"/>
              </a:solidFill>
            </a:rPr>
            <a:t>25</a:t>
          </a:r>
          <a:r>
            <a:rPr lang="es-ES" sz="1100" b="1" dirty="0" smtClean="0">
              <a:solidFill>
                <a:schemeClr val="bg1"/>
              </a:solidFill>
            </a:rPr>
            <a:t>%</a:t>
          </a:r>
          <a:endParaRPr lang="es-ES" sz="11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0.22848</cdr:x>
      <cdr:y>0.24619</cdr:y>
    </cdr:from>
    <cdr:to>
      <cdr:x>0.33775</cdr:x>
      <cdr:y>0.33412</cdr:y>
    </cdr:to>
    <cdr:sp macro="" textlink="">
      <cdr:nvSpPr>
        <cdr:cNvPr id="5" name="4 CuadroTexto"/>
        <cdr:cNvSpPr txBox="1"/>
      </cdr:nvSpPr>
      <cdr:spPr>
        <a:xfrm xmlns:a="http://schemas.openxmlformats.org/drawingml/2006/main">
          <a:off x="1643074" y="1000132"/>
          <a:ext cx="785818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s-ES" sz="1600" b="1" dirty="0" smtClean="0">
              <a:solidFill>
                <a:schemeClr val="bg1"/>
              </a:solidFill>
            </a:rPr>
            <a:t>18,7</a:t>
          </a:r>
          <a:endParaRPr lang="es-ES" sz="1600" b="1" dirty="0">
            <a:solidFill>
              <a:schemeClr val="bg1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1F3DD-3F90-4BEF-8DD0-22CF23DF0B00}" type="datetimeFigureOut">
              <a:rPr lang="es-ES" smtClean="0"/>
              <a:pPr/>
              <a:t>17/10/2022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C6814-5A98-4FD0-A9E6-74700775A7E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1F3DD-3F90-4BEF-8DD0-22CF23DF0B00}" type="datetimeFigureOut">
              <a:rPr lang="es-ES" smtClean="0"/>
              <a:pPr/>
              <a:t>17/10/2022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C6814-5A98-4FD0-A9E6-74700775A7E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1F3DD-3F90-4BEF-8DD0-22CF23DF0B00}" type="datetimeFigureOut">
              <a:rPr lang="es-ES" smtClean="0"/>
              <a:pPr/>
              <a:t>17/10/2022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C6814-5A98-4FD0-A9E6-74700775A7E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90600" y="228600"/>
            <a:ext cx="7772400" cy="762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1169988" y="1946275"/>
            <a:ext cx="7772400" cy="4114800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8EA65FC-7776-456A-8771-7615B1764C8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4A95-F30F-49AC-BE54-E852E2AF3EAA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17/10/2022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A2876-6852-40D2-9A10-08BA113D348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1357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4A95-F30F-49AC-BE54-E852E2AF3EAA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17/10/2022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A2876-6852-40D2-9A10-08BA113D348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8986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4A95-F30F-49AC-BE54-E852E2AF3EAA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17/10/2022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A2876-6852-40D2-9A10-08BA113D348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7693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4A95-F30F-49AC-BE54-E852E2AF3EAA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17/10/2022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A2876-6852-40D2-9A10-08BA113D348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218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4A95-F30F-49AC-BE54-E852E2AF3EAA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17/10/2022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A2876-6852-40D2-9A10-08BA113D348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7555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4A95-F30F-49AC-BE54-E852E2AF3EAA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17/10/2022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A2876-6852-40D2-9A10-08BA113D348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4748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4A95-F30F-49AC-BE54-E852E2AF3EAA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17/10/2022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A2876-6852-40D2-9A10-08BA113D348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51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1F3DD-3F90-4BEF-8DD0-22CF23DF0B00}" type="datetimeFigureOut">
              <a:rPr lang="es-ES" smtClean="0"/>
              <a:pPr/>
              <a:t>17/10/2022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C6814-5A98-4FD0-A9E6-74700775A7E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4A95-F30F-49AC-BE54-E852E2AF3EAA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17/10/2022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A2876-6852-40D2-9A10-08BA113D348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2637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4A95-F30F-49AC-BE54-E852E2AF3EAA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17/10/2022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A2876-6852-40D2-9A10-08BA113D348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0863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4A95-F30F-49AC-BE54-E852E2AF3EAA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17/10/2022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A2876-6852-40D2-9A10-08BA113D348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6468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4A95-F30F-49AC-BE54-E852E2AF3EAA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17/10/2022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A2876-6852-40D2-9A10-08BA113D348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3041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abla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A7FDA8F-C3F9-4514-9893-D6732EB6B8E7}" type="slidenum">
              <a:rPr lang="es-ES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847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1F3DD-3F90-4BEF-8DD0-22CF23DF0B00}" type="datetimeFigureOut">
              <a:rPr lang="es-ES" smtClean="0"/>
              <a:pPr/>
              <a:t>17/10/2022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C6814-5A98-4FD0-A9E6-74700775A7E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1F3DD-3F90-4BEF-8DD0-22CF23DF0B00}" type="datetimeFigureOut">
              <a:rPr lang="es-ES" smtClean="0"/>
              <a:pPr/>
              <a:t>17/10/2022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C6814-5A98-4FD0-A9E6-74700775A7E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1F3DD-3F90-4BEF-8DD0-22CF23DF0B00}" type="datetimeFigureOut">
              <a:rPr lang="es-ES" smtClean="0"/>
              <a:pPr/>
              <a:t>17/10/2022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C6814-5A98-4FD0-A9E6-74700775A7E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1F3DD-3F90-4BEF-8DD0-22CF23DF0B00}" type="datetimeFigureOut">
              <a:rPr lang="es-ES" smtClean="0"/>
              <a:pPr/>
              <a:t>17/10/2022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C6814-5A98-4FD0-A9E6-74700775A7E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1F3DD-3F90-4BEF-8DD0-22CF23DF0B00}" type="datetimeFigureOut">
              <a:rPr lang="es-ES" smtClean="0"/>
              <a:pPr/>
              <a:t>17/10/2022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C6814-5A98-4FD0-A9E6-74700775A7E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1F3DD-3F90-4BEF-8DD0-22CF23DF0B00}" type="datetimeFigureOut">
              <a:rPr lang="es-ES" smtClean="0"/>
              <a:pPr/>
              <a:t>17/10/2022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C6814-5A98-4FD0-A9E6-74700775A7E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1F3DD-3F90-4BEF-8DD0-22CF23DF0B00}" type="datetimeFigureOut">
              <a:rPr lang="es-ES" smtClean="0"/>
              <a:pPr/>
              <a:t>17/10/2022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C6814-5A98-4FD0-A9E6-74700775A7E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1F3DD-3F90-4BEF-8DD0-22CF23DF0B00}" type="datetimeFigureOut">
              <a:rPr lang="es-ES" smtClean="0"/>
              <a:pPr/>
              <a:t>17/10/2022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C6814-5A98-4FD0-A9E6-74700775A7E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14A95-F30F-49AC-BE54-E852E2AF3EAA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17/10/2022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A2876-6852-40D2-9A10-08BA113D348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776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/>
          </p:cNvSpPr>
          <p:nvPr>
            <p:ph type="title"/>
          </p:nvPr>
        </p:nvSpPr>
        <p:spPr>
          <a:xfrm>
            <a:off x="270090" y="2294874"/>
            <a:ext cx="8424936" cy="3456384"/>
          </a:xfrm>
          <a:noFill/>
          <a:ln w="38100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pPr lvl="0"/>
            <a:r>
              <a:rPr lang="es-ES" sz="2700" dirty="0"/>
              <a:t/>
            </a:r>
            <a:br>
              <a:rPr lang="es-ES" sz="2700" dirty="0"/>
            </a:br>
            <a:r>
              <a:rPr lang="es-ES" sz="2700" dirty="0"/>
              <a:t/>
            </a:r>
            <a:br>
              <a:rPr lang="es-ES" sz="2700" dirty="0"/>
            </a:br>
            <a:r>
              <a:rPr lang="es-ES" sz="2700" dirty="0">
                <a:solidFill>
                  <a:srgbClr val="C00000"/>
                </a:solidFill>
              </a:rPr>
              <a:t>FACULTAD DE CIENCIAS MÉDICAS </a:t>
            </a:r>
            <a:r>
              <a:rPr lang="es-ES" sz="2700" dirty="0">
                <a:solidFill>
                  <a:srgbClr val="C00000"/>
                </a:solidFill>
              </a:rPr>
              <a:t/>
            </a:r>
            <a:br>
              <a:rPr lang="es-ES" sz="2700" dirty="0">
                <a:solidFill>
                  <a:srgbClr val="C00000"/>
                </a:solidFill>
              </a:rPr>
            </a:br>
            <a:r>
              <a:rPr lang="es-ES" sz="2700" dirty="0">
                <a:solidFill>
                  <a:srgbClr val="C00000"/>
                </a:solidFill>
              </a:rPr>
              <a:t>“</a:t>
            </a:r>
            <a:r>
              <a:rPr lang="es-ES" sz="2700" dirty="0">
                <a:solidFill>
                  <a:srgbClr val="C00000"/>
                </a:solidFill>
              </a:rPr>
              <a:t>Sagua la Grande</a:t>
            </a:r>
            <a:r>
              <a:rPr lang="es-ES" sz="2700" dirty="0">
                <a:solidFill>
                  <a:srgbClr val="C00000"/>
                </a:solidFill>
              </a:rPr>
              <a:t>”</a:t>
            </a:r>
            <a:br>
              <a:rPr lang="es-ES" sz="2700" dirty="0">
                <a:solidFill>
                  <a:srgbClr val="C00000"/>
                </a:solidFill>
              </a:rPr>
            </a:br>
            <a:r>
              <a:rPr lang="es-ES" sz="2700" dirty="0">
                <a:solidFill>
                  <a:srgbClr val="C00000"/>
                </a:solidFill>
              </a:rPr>
              <a:t>curso </a:t>
            </a:r>
            <a:r>
              <a:rPr lang="es-ES" sz="2700" dirty="0" smtClean="0">
                <a:solidFill>
                  <a:srgbClr val="C00000"/>
                </a:solidFill>
              </a:rPr>
              <a:t>2022</a:t>
            </a:r>
            <a:r>
              <a:rPr lang="es-ES" sz="2700" dirty="0">
                <a:solidFill>
                  <a:srgbClr val="C00000"/>
                </a:solidFill>
              </a:rPr>
              <a:t/>
            </a:r>
            <a:br>
              <a:rPr lang="es-ES" sz="2700" dirty="0">
                <a:solidFill>
                  <a:srgbClr val="C00000"/>
                </a:solidFill>
              </a:rPr>
            </a:br>
            <a:r>
              <a:rPr lang="es-ES" sz="2700" dirty="0">
                <a:solidFill>
                  <a:srgbClr val="C00000"/>
                </a:solidFill>
              </a:rPr>
              <a:t/>
            </a:r>
            <a:br>
              <a:rPr lang="es-ES" sz="2700" dirty="0">
                <a:solidFill>
                  <a:srgbClr val="C00000"/>
                </a:solidFill>
              </a:rPr>
            </a:br>
            <a:r>
              <a:rPr lang="es-ES" sz="2100" b="1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  <a:t>METODOLOGÍA DE LA INVESTIGACIÓN</a:t>
            </a:r>
            <a:r>
              <a:rPr lang="es-ES" sz="2100" b="1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  <a:t/>
            </a:r>
            <a:br>
              <a:rPr lang="es-ES" sz="2100" b="1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</a:br>
            <a:r>
              <a:rPr lang="es-ES" sz="2100" b="1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  <a:t/>
            </a:r>
            <a:br>
              <a:rPr lang="es-ES" sz="2100" b="1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</a:br>
            <a:r>
              <a:rPr lang="es-ES" sz="2100" b="1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  <a:t>MEDICINA</a:t>
            </a:r>
            <a:br>
              <a:rPr lang="es-ES" sz="2100" b="1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</a:br>
            <a:r>
              <a:rPr lang="es-ES" sz="2100" b="1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  <a:t/>
            </a:r>
            <a:br>
              <a:rPr lang="es-ES" sz="2100" b="1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</a:br>
            <a:r>
              <a:rPr lang="es-ES" sz="2100" b="1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  <a:t>1er Año</a:t>
            </a:r>
            <a:r>
              <a:rPr lang="es-ES" sz="2100" b="1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  <a:t/>
            </a:r>
            <a:br>
              <a:rPr lang="es-ES" sz="2100" b="1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</a:br>
            <a:r>
              <a:rPr lang="es-ES" sz="210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  <a:t/>
            </a:r>
            <a:br>
              <a:rPr lang="es-ES" sz="210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</a:rPr>
            </a:br>
            <a:endParaRPr lang="es-ES" sz="2700" dirty="0"/>
          </a:p>
        </p:txBody>
      </p:sp>
      <p:sp>
        <p:nvSpPr>
          <p:cNvPr id="2" name="CuadroTexto 1"/>
          <p:cNvSpPr txBox="1"/>
          <p:nvPr/>
        </p:nvSpPr>
        <p:spPr>
          <a:xfrm>
            <a:off x="305526" y="1094110"/>
            <a:ext cx="8370930" cy="1061829"/>
          </a:xfrm>
          <a:prstGeom prst="rect">
            <a:avLst/>
          </a:prstGeom>
          <a:noFill/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100">
                <a:solidFill>
                  <a:srgbClr val="1F497D"/>
                </a:solidFill>
              </a:rPr>
              <a:t>UNIVERSIDAD DE CIENCIAS MÉDICAS </a:t>
            </a:r>
            <a:endParaRPr lang="es-ES" sz="2100" dirty="0">
              <a:solidFill>
                <a:srgbClr val="1F497D"/>
              </a:solidFill>
            </a:endParaRPr>
          </a:p>
          <a:p>
            <a:pPr algn="ctr"/>
            <a:r>
              <a:rPr lang="es-ES" sz="2100">
                <a:solidFill>
                  <a:srgbClr val="1F497D"/>
                </a:solidFill>
              </a:rPr>
              <a:t>“Serafín Sánchez de Sarate Ruiz</a:t>
            </a:r>
            <a:r>
              <a:rPr lang="es-ES" sz="2100" dirty="0">
                <a:solidFill>
                  <a:srgbClr val="1F497D"/>
                </a:solidFill>
              </a:rPr>
              <a:t>”</a:t>
            </a:r>
          </a:p>
          <a:p>
            <a:pPr algn="ctr"/>
            <a:r>
              <a:rPr lang="es-ES" sz="2100">
                <a:solidFill>
                  <a:srgbClr val="1F497D"/>
                </a:solidFill>
              </a:rPr>
              <a:t>Villa Clara </a:t>
            </a:r>
            <a:endParaRPr lang="es-ES" sz="2100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20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219200" y="304800"/>
            <a:ext cx="7086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200" b="1" dirty="0">
                <a:latin typeface="Arial" charset="0"/>
              </a:rPr>
              <a:t>¿Cómo leer un cuadro estadístico ?</a:t>
            </a:r>
            <a:endParaRPr lang="es-ES" sz="3200" b="1" dirty="0">
              <a:latin typeface="Arial" charset="0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85720" y="1071546"/>
            <a:ext cx="885828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es-ES" sz="2800" dirty="0"/>
              <a:t>Leer cuidadosamente el título, para saber de qué trata la tabla exactamente.</a:t>
            </a:r>
          </a:p>
          <a:p>
            <a:pPr lvl="0">
              <a:buFont typeface="Wingdings" pitchFamily="2" charset="2"/>
              <a:buChar char="ü"/>
            </a:pPr>
            <a:r>
              <a:rPr lang="es-ES" sz="2800" dirty="0"/>
              <a:t>La tabla se lee de arriba hacia abajo. </a:t>
            </a:r>
          </a:p>
          <a:p>
            <a:pPr lvl="0">
              <a:buFont typeface="Wingdings" pitchFamily="2" charset="2"/>
              <a:buChar char="ü"/>
            </a:pPr>
            <a:r>
              <a:rPr lang="es-ES" sz="2800" dirty="0"/>
              <a:t>Para interpretar el dato bastará saber a qué encabezamiento de columna y fila pertenece.</a:t>
            </a:r>
          </a:p>
          <a:p>
            <a:pPr lvl="0">
              <a:buFont typeface="Wingdings" pitchFamily="2" charset="2"/>
              <a:buChar char="ü"/>
            </a:pPr>
            <a:r>
              <a:rPr lang="es-ES" sz="2800" dirty="0"/>
              <a:t>Leer las notas explicativas, que  mejoran considerablemente la comprensión, así como fijarse en las unidades de medidas utilizadas</a:t>
            </a:r>
          </a:p>
          <a:p>
            <a:pPr lvl="0">
              <a:buFont typeface="Wingdings" pitchFamily="2" charset="2"/>
              <a:buChar char="ü"/>
            </a:pPr>
            <a:r>
              <a:rPr lang="es-ES" sz="2800" dirty="0"/>
              <a:t>Relaciona el porcentaje total con el porcentaje de cada una de las variables estudiadas.</a:t>
            </a:r>
          </a:p>
          <a:p>
            <a:pPr lvl="0">
              <a:buFont typeface="Wingdings" pitchFamily="2" charset="2"/>
              <a:buChar char="ü"/>
            </a:pPr>
            <a:r>
              <a:rPr lang="es-ES" sz="2800" dirty="0"/>
              <a:t>Extraer la  información relevante de  toda la que se aporta.</a:t>
            </a:r>
          </a:p>
          <a:p>
            <a:pPr marL="457200" indent="-457200">
              <a:spcBef>
                <a:spcPct val="50000"/>
              </a:spcBef>
            </a:pPr>
            <a:endParaRPr lang="es-ES_tradnl" sz="32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600200" y="762000"/>
            <a:ext cx="4800600" cy="5794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200" b="1" dirty="0">
                <a:latin typeface="Arial" charset="0"/>
              </a:rPr>
              <a:t>Partes del gráfico</a:t>
            </a:r>
            <a:endParaRPr lang="es-ES" sz="3200" b="1" dirty="0">
              <a:latin typeface="Arial" charset="0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219200" y="2057400"/>
            <a:ext cx="7467600" cy="35067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s-ES_tradnl" sz="3200" dirty="0">
                <a:latin typeface="Arial" charset="0"/>
              </a:rPr>
              <a:t>Presentación ( Identificación y Título)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s-ES_tradnl" sz="3200" dirty="0">
                <a:latin typeface="Arial" charset="0"/>
              </a:rPr>
              <a:t>Gráfico propiamente dicho.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s-ES_tradnl" sz="3200" dirty="0">
                <a:latin typeface="Arial" charset="0"/>
              </a:rPr>
              <a:t>Fuente.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s-ES_tradnl" sz="3200" dirty="0">
                <a:latin typeface="Arial" charset="0"/>
              </a:rPr>
              <a:t>Notas explicativas.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s-ES_tradnl" sz="3200" dirty="0">
                <a:latin typeface="Arial" charset="0"/>
              </a:rPr>
              <a:t>Leyenda.</a:t>
            </a:r>
            <a:endParaRPr lang="es-ES" sz="32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685800" y="381000"/>
            <a:ext cx="7467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200" b="1" dirty="0">
                <a:latin typeface="Arial" charset="0"/>
              </a:rPr>
              <a:t>Gráficos para representar variables cualitativas y cuantitativas discretas.</a:t>
            </a:r>
            <a:endParaRPr lang="es-ES" sz="3200" b="1" dirty="0">
              <a:latin typeface="Arial" charset="0"/>
            </a:endParaRPr>
          </a:p>
        </p:txBody>
      </p:sp>
      <p:graphicFrame>
        <p:nvGraphicFramePr>
          <p:cNvPr id="12341" name="Group 53"/>
          <p:cNvGraphicFramePr>
            <a:graphicFrameLocks noGrp="1"/>
          </p:cNvGraphicFramePr>
          <p:nvPr/>
        </p:nvGraphicFramePr>
        <p:xfrm>
          <a:off x="1066800" y="1828800"/>
          <a:ext cx="7467600" cy="426910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828800"/>
                <a:gridCol w="5638800"/>
              </a:tblGrid>
              <a:tr h="1354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32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Número  de variables</a:t>
                      </a:r>
                      <a:endParaRPr kumimoji="0" lang="es-E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32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Tipo de gráfico</a:t>
                      </a:r>
                      <a:endParaRPr kumimoji="0" lang="es-E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/>
                </a:tc>
              </a:tr>
              <a:tr h="1355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32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1</a:t>
                      </a:r>
                      <a:endParaRPr kumimoji="0" lang="es-E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32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Barras simples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32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 Circular o de Sectores</a:t>
                      </a:r>
                      <a:endParaRPr kumimoji="0" lang="es-E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/>
                </a:tc>
              </a:tr>
              <a:tr h="13589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32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2</a:t>
                      </a:r>
                      <a:endParaRPr kumimoji="0" lang="es-E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32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Barras múltiples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32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Barras compuestas</a:t>
                      </a:r>
                      <a:endParaRPr kumimoji="0" lang="es-E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/>
                </a:tc>
              </a:tr>
            </a:tbl>
          </a:graphicData>
        </a:graphic>
      </p:graphicFrame>
      <p:sp>
        <p:nvSpPr>
          <p:cNvPr id="12340" name="AutoShape 52"/>
          <p:cNvSpPr>
            <a:spLocks/>
          </p:cNvSpPr>
          <p:nvPr/>
        </p:nvSpPr>
        <p:spPr bwMode="auto">
          <a:xfrm>
            <a:off x="3124200" y="3505200"/>
            <a:ext cx="457200" cy="1143000"/>
          </a:xfrm>
          <a:prstGeom prst="leftBrace">
            <a:avLst>
              <a:gd name="adj1" fmla="val 2083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2342" name="AutoShape 54"/>
          <p:cNvSpPr>
            <a:spLocks/>
          </p:cNvSpPr>
          <p:nvPr/>
        </p:nvSpPr>
        <p:spPr bwMode="auto">
          <a:xfrm>
            <a:off x="3124200" y="4876800"/>
            <a:ext cx="457200" cy="1143000"/>
          </a:xfrm>
          <a:prstGeom prst="leftBrace">
            <a:avLst>
              <a:gd name="adj1" fmla="val 2083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1600200" y="1447800"/>
          <a:ext cx="6318250" cy="4583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14282" y="304801"/>
            <a:ext cx="89297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s-ES_tradn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Gráfico 1. Distribución de ancianos </a:t>
            </a:r>
            <a:r>
              <a:rPr lang="es-ES_tradn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según  </a:t>
            </a:r>
            <a:r>
              <a:rPr lang="es-ES_tradn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vulnerabilidad psicosocial. </a:t>
            </a:r>
            <a:r>
              <a:rPr lang="es-ES_tradn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Municipio Santa Clara, 2015.</a:t>
            </a:r>
            <a:endParaRPr lang="es-E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143240" y="5857892"/>
            <a:ext cx="3657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400" dirty="0">
                <a:latin typeface="Arial" charset="0"/>
              </a:rPr>
              <a:t>Vulnerabilidad</a:t>
            </a:r>
            <a:endParaRPr lang="es-ES" sz="2400" dirty="0">
              <a:latin typeface="Arial" charset="0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81000" y="6278563"/>
            <a:ext cx="388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400" dirty="0">
                <a:latin typeface="Arial" charset="0"/>
              </a:rPr>
              <a:t>Fuente: Tabla</a:t>
            </a:r>
            <a:r>
              <a:rPr lang="es-ES_tradnl" sz="2400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s-ES_tradnl" sz="2400" dirty="0">
                <a:latin typeface="Arial" charset="0"/>
              </a:rPr>
              <a:t>1</a:t>
            </a:r>
            <a:endParaRPr lang="es-ES" sz="2400" dirty="0">
              <a:latin typeface="Arial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304800" y="5486400"/>
            <a:ext cx="1981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400" dirty="0">
                <a:latin typeface="Arial" charset="0"/>
              </a:rPr>
              <a:t>Leyenda</a:t>
            </a:r>
            <a:endParaRPr lang="es-ES" sz="2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500166" y="214290"/>
            <a:ext cx="586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200" b="1" dirty="0">
                <a:latin typeface="Arial" charset="0"/>
              </a:rPr>
              <a:t>Gráfico de Pastel o Sectores</a:t>
            </a:r>
            <a:endParaRPr lang="es-ES" sz="3200" b="1" dirty="0">
              <a:latin typeface="Arial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838200" y="1752600"/>
            <a:ext cx="624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0" y="857232"/>
            <a:ext cx="8858280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400" b="1" dirty="0">
                <a:latin typeface="Arial" charset="0"/>
              </a:rPr>
              <a:t>Gráfico 2. Distribución de ancianos </a:t>
            </a:r>
            <a:r>
              <a:rPr lang="es-ES_tradnl" sz="2400" b="1" dirty="0" smtClean="0">
                <a:latin typeface="Arial" charset="0"/>
              </a:rPr>
              <a:t>según vulnerabilidad </a:t>
            </a:r>
            <a:r>
              <a:rPr lang="es-ES_tradnl" sz="2400" b="1" dirty="0">
                <a:latin typeface="Arial" charset="0"/>
              </a:rPr>
              <a:t>psicosocial. </a:t>
            </a:r>
            <a:r>
              <a:rPr lang="es-ES_tradnl" sz="2400" b="1" dirty="0" smtClean="0">
                <a:latin typeface="Arial" charset="0"/>
              </a:rPr>
              <a:t>Municipio Santa Clara, 2015.</a:t>
            </a:r>
            <a:endParaRPr lang="es-ES" sz="24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s-ES" dirty="0"/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928662" y="1928802"/>
          <a:ext cx="7191375" cy="4062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6357950" y="2357430"/>
            <a:ext cx="205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200" b="1" dirty="0">
                <a:latin typeface="Arial" charset="0"/>
              </a:rPr>
              <a:t>Leyenda</a:t>
            </a:r>
            <a:endParaRPr lang="es-ES" sz="3200" b="1" dirty="0">
              <a:latin typeface="Arial" charset="0"/>
            </a:endParaRP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609600" y="6096000"/>
            <a:ext cx="3276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200" b="1" dirty="0">
                <a:latin typeface="Arial" charset="0"/>
              </a:rPr>
              <a:t>Fuente: Tabla 1</a:t>
            </a:r>
            <a:endParaRPr lang="es-ES" sz="32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214414" y="214290"/>
            <a:ext cx="6096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200" b="1" dirty="0">
                <a:latin typeface="Arial" charset="0"/>
              </a:rPr>
              <a:t>Gráfico de barras </a:t>
            </a:r>
            <a:r>
              <a:rPr lang="es-ES_tradnl" sz="3200" b="1" dirty="0" smtClean="0">
                <a:latin typeface="Arial" charset="0"/>
              </a:rPr>
              <a:t>múltiples</a:t>
            </a:r>
            <a:endParaRPr lang="es-ES" sz="3200" b="1" dirty="0">
              <a:latin typeface="Arial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990600" y="990600"/>
            <a:ext cx="7162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400" b="1" dirty="0">
                <a:latin typeface="Arial" charset="0"/>
              </a:rPr>
              <a:t>Gráfico 3. Distribución de niños según sexo y </a:t>
            </a:r>
            <a:r>
              <a:rPr lang="es-ES_tradnl" sz="2400" b="1" dirty="0" smtClean="0">
                <a:latin typeface="Arial" charset="0"/>
              </a:rPr>
              <a:t>color de piel. </a:t>
            </a:r>
            <a:r>
              <a:rPr lang="es-ES_tradnl" sz="2400" b="1" dirty="0">
                <a:latin typeface="Arial" charset="0"/>
              </a:rPr>
              <a:t>Municipio </a:t>
            </a:r>
            <a:r>
              <a:rPr lang="es-ES_tradnl" sz="2400" b="1" dirty="0" smtClean="0">
                <a:latin typeface="Arial" charset="0"/>
              </a:rPr>
              <a:t>Santa Clara, 2015.</a:t>
            </a:r>
            <a:endParaRPr lang="es-ES" sz="2400" b="1" dirty="0">
              <a:latin typeface="Arial" charset="0"/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1524000" y="1981200"/>
          <a:ext cx="6096000" cy="406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6172200" y="3733800"/>
            <a:ext cx="182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200" b="1" dirty="0">
                <a:latin typeface="Arial" charset="0"/>
              </a:rPr>
              <a:t>Leyenda</a:t>
            </a:r>
            <a:endParaRPr lang="es-ES" sz="3200" b="1" dirty="0">
              <a:latin typeface="Arial" charset="0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609600" y="6172200"/>
            <a:ext cx="3505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200" b="1" dirty="0">
                <a:latin typeface="Arial" charset="0"/>
              </a:rPr>
              <a:t>Fuente: Tabla 2</a:t>
            </a:r>
            <a:endParaRPr lang="es-ES" sz="32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676400" y="3810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142976" y="214290"/>
            <a:ext cx="6629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200" b="1" dirty="0">
                <a:latin typeface="Arial" charset="0"/>
              </a:rPr>
              <a:t>Gráfico de barras compuestas</a:t>
            </a:r>
            <a:endParaRPr lang="es-ES" sz="3200" b="1" dirty="0">
              <a:latin typeface="Arial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219200" y="1524000"/>
            <a:ext cx="601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990600" y="990600"/>
            <a:ext cx="7467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400" b="1" dirty="0">
                <a:latin typeface="Arial" charset="0"/>
              </a:rPr>
              <a:t>Gráfico 4. Distribución de niños según sexo y </a:t>
            </a:r>
            <a:r>
              <a:rPr lang="es-ES_tradnl" sz="2400" b="1" dirty="0" smtClean="0">
                <a:latin typeface="Arial" charset="0"/>
              </a:rPr>
              <a:t>color de piel. </a:t>
            </a:r>
            <a:r>
              <a:rPr lang="es-ES_tradnl" sz="2400" b="1" dirty="0">
                <a:latin typeface="Arial" charset="0"/>
              </a:rPr>
              <a:t>Municipio </a:t>
            </a:r>
            <a:r>
              <a:rPr lang="es-ES_tradnl" sz="2400" b="1" dirty="0" smtClean="0">
                <a:latin typeface="Arial" charset="0"/>
              </a:rPr>
              <a:t>Santa Clara,2015.</a:t>
            </a:r>
            <a:endParaRPr lang="es-ES" sz="2400" b="1" dirty="0">
              <a:latin typeface="Arial" charset="0"/>
            </a:endParaRP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1524000" y="2057400"/>
          <a:ext cx="6096000" cy="406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6172200" y="3657600"/>
            <a:ext cx="175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800" b="1" dirty="0">
                <a:latin typeface="Arial" charset="0"/>
              </a:rPr>
              <a:t>Leyenda</a:t>
            </a:r>
            <a:endParaRPr lang="es-ES" sz="2800" b="1" dirty="0">
              <a:latin typeface="Arial" charset="0"/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457200" y="6248400"/>
            <a:ext cx="312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800" b="1" dirty="0">
                <a:latin typeface="Arial" charset="0"/>
              </a:rPr>
              <a:t>Fuente: Tabla 2</a:t>
            </a:r>
            <a:endParaRPr lang="es-ES" sz="28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685800" y="381000"/>
            <a:ext cx="7467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Gráficos para representar variables en escala cuantitativa continua.</a:t>
            </a:r>
            <a:endParaRPr lang="es-E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graphicFrame>
        <p:nvGraphicFramePr>
          <p:cNvPr id="18465" name="Group 33"/>
          <p:cNvGraphicFramePr>
            <a:graphicFrameLocks noGrp="1"/>
          </p:cNvGraphicFramePr>
          <p:nvPr/>
        </p:nvGraphicFramePr>
        <p:xfrm>
          <a:off x="1066800" y="1828800"/>
          <a:ext cx="7467600" cy="425640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905000"/>
                <a:gridCol w="5562600"/>
              </a:tblGrid>
              <a:tr h="1354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32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Número  de variables</a:t>
                      </a:r>
                      <a:endParaRPr kumimoji="0" lang="es-E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32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Tipo de gráfico</a:t>
                      </a:r>
                      <a:endParaRPr kumimoji="0" lang="es-E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/>
                </a:tc>
              </a:tr>
              <a:tr h="1343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32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1</a:t>
                      </a:r>
                      <a:endParaRPr kumimoji="0" lang="es-E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32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Histograma de frecuencias</a:t>
                      </a:r>
                      <a:endParaRPr kumimoji="0" lang="es-E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/>
                </a:tc>
              </a:tr>
              <a:tr h="1358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3200" u="none" strike="noStrike" cap="none" normalizeH="0" baseline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2</a:t>
                      </a:r>
                      <a:endParaRPr kumimoji="0" lang="es-E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32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Polígono de frecuencias</a:t>
                      </a:r>
                      <a:endParaRPr kumimoji="0" lang="es-E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428860" y="0"/>
            <a:ext cx="3505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600" b="1" dirty="0">
                <a:latin typeface="Arial" charset="0"/>
              </a:rPr>
              <a:t>Histograma</a:t>
            </a:r>
            <a:endParaRPr lang="es-ES" sz="3600" b="1" dirty="0">
              <a:latin typeface="Arial" charset="0"/>
            </a:endParaRPr>
          </a:p>
        </p:txBody>
      </p:sp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1752600" y="1828800"/>
          <a:ext cx="5638800" cy="3633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066800" y="22098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800" dirty="0">
                <a:latin typeface="Arial" charset="0"/>
              </a:rPr>
              <a:t>%</a:t>
            </a:r>
            <a:endParaRPr lang="es-ES" sz="2800" dirty="0">
              <a:latin typeface="Arial" charset="0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733800" y="5791200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800" b="1" dirty="0">
                <a:latin typeface="Arial" charset="0"/>
              </a:rPr>
              <a:t>Edad</a:t>
            </a:r>
            <a:endParaRPr lang="es-ES" sz="2800" b="1" dirty="0">
              <a:latin typeface="Arial" charset="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2714612" y="5143512"/>
            <a:ext cx="53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b="1" dirty="0">
                <a:latin typeface="Arial" charset="0"/>
              </a:rPr>
              <a:t>15</a:t>
            </a:r>
            <a:endParaRPr lang="es-ES" b="1" dirty="0">
              <a:latin typeface="Arial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643306" y="5143512"/>
            <a:ext cx="53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b="1" dirty="0">
                <a:latin typeface="Arial" charset="0"/>
              </a:rPr>
              <a:t>20</a:t>
            </a:r>
            <a:endParaRPr lang="es-ES" b="1" dirty="0">
              <a:latin typeface="Arial" charset="0"/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4572000" y="5143512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_tradnl" b="1" dirty="0">
                <a:latin typeface="Arial" charset="0"/>
              </a:rPr>
              <a:t>25</a:t>
            </a:r>
            <a:endParaRPr lang="es-ES" b="1" dirty="0">
              <a:latin typeface="Arial" charset="0"/>
            </a:endParaRP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5500694" y="5143512"/>
            <a:ext cx="53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b="1" dirty="0">
                <a:latin typeface="Arial" charset="0"/>
              </a:rPr>
              <a:t>30</a:t>
            </a:r>
            <a:endParaRPr lang="es-ES" b="1" dirty="0">
              <a:latin typeface="Arial" charset="0"/>
            </a:endParaRP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6429388" y="5143512"/>
            <a:ext cx="76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b="1" dirty="0">
                <a:latin typeface="Arial" charset="0"/>
              </a:rPr>
              <a:t>35</a:t>
            </a:r>
            <a:endParaRPr lang="es-ES" b="1" dirty="0">
              <a:latin typeface="Arial" charset="0"/>
            </a:endParaRP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609600" y="6172200"/>
            <a:ext cx="312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800" b="1" dirty="0">
                <a:latin typeface="Arial" charset="0"/>
              </a:rPr>
              <a:t>Fuente Tabla 3</a:t>
            </a:r>
            <a:endParaRPr lang="es-ES" sz="2800" b="1" dirty="0">
              <a:latin typeface="Arial" charset="0"/>
            </a:endParaRP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838200" y="685800"/>
            <a:ext cx="8305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400" b="1" dirty="0">
                <a:latin typeface="Arial" charset="0"/>
              </a:rPr>
              <a:t>Gráfico 5. Distribución de niños según edad materna. HGO </a:t>
            </a:r>
            <a:r>
              <a:rPr lang="es-ES_tradnl" sz="2400" b="1" dirty="0" smtClean="0">
                <a:latin typeface="Arial" charset="0"/>
              </a:rPr>
              <a:t>“Mariana Grajales”, </a:t>
            </a:r>
            <a:r>
              <a:rPr lang="es-ES_tradnl" sz="2400" b="1" dirty="0">
                <a:latin typeface="Arial" charset="0"/>
              </a:rPr>
              <a:t>julio </a:t>
            </a:r>
            <a:r>
              <a:rPr lang="es-ES_tradnl" sz="2400" b="1" dirty="0" smtClean="0">
                <a:latin typeface="Arial" charset="0"/>
              </a:rPr>
              <a:t>2015.</a:t>
            </a:r>
            <a:endParaRPr lang="es-ES" sz="24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857356" y="214290"/>
            <a:ext cx="495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200" b="1" dirty="0">
                <a:latin typeface="Arial" charset="0"/>
              </a:rPr>
              <a:t>Polígono de frecuencias</a:t>
            </a:r>
            <a:endParaRPr lang="es-ES" sz="3200" b="1" dirty="0">
              <a:latin typeface="Arial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838200" y="914400"/>
            <a:ext cx="8305800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400" b="1" dirty="0">
                <a:latin typeface="Arial" charset="0"/>
              </a:rPr>
              <a:t>Gráfico 6. Distribución de recién nacidos según edad materna y sexo. HGO </a:t>
            </a:r>
            <a:r>
              <a:rPr lang="es-ES_tradnl" sz="2400" b="1" dirty="0" smtClean="0">
                <a:latin typeface="Arial" charset="0"/>
              </a:rPr>
              <a:t>“Mariana Grajales”, </a:t>
            </a:r>
            <a:r>
              <a:rPr lang="es-ES_tradnl" sz="2400" b="1" dirty="0">
                <a:latin typeface="Arial" charset="0"/>
              </a:rPr>
              <a:t>julio </a:t>
            </a:r>
            <a:r>
              <a:rPr lang="es-ES_tradnl" sz="2400" b="1" dirty="0" smtClean="0">
                <a:latin typeface="Arial" charset="0"/>
              </a:rPr>
              <a:t>2015.</a:t>
            </a:r>
            <a:endParaRPr lang="es-ES" sz="24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s-ES" b="1" dirty="0"/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1500166" y="2438400"/>
          <a:ext cx="6500834" cy="406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357950" y="4143380"/>
            <a:ext cx="198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800" b="1" dirty="0">
                <a:latin typeface="Arial" charset="0"/>
              </a:rPr>
              <a:t>Leyenda</a:t>
            </a:r>
            <a:endParaRPr lang="es-ES" sz="2800" b="1" dirty="0">
              <a:latin typeface="Arial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214282" y="6334780"/>
            <a:ext cx="28955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800" b="1" dirty="0">
                <a:latin typeface="Arial" charset="0"/>
              </a:rPr>
              <a:t>Fuente: Tabla 4</a:t>
            </a:r>
            <a:endParaRPr lang="es-ES" sz="2800" b="1" dirty="0">
              <a:latin typeface="Arial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000100" y="2643182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800" b="1" dirty="0">
                <a:latin typeface="Arial" charset="0"/>
              </a:rPr>
              <a:t>%</a:t>
            </a:r>
            <a:endParaRPr lang="es-ES" sz="2800" b="1" dirty="0">
              <a:latin typeface="Arial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3352800" y="6338888"/>
            <a:ext cx="2286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800" b="1" dirty="0">
                <a:latin typeface="Arial" charset="0"/>
              </a:rPr>
              <a:t>Edad</a:t>
            </a:r>
            <a:endParaRPr lang="es-ES" sz="28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/>
          </a:bodyPr>
          <a:lstStyle/>
          <a:p>
            <a:r>
              <a:rPr lang="es-E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Conferencia No. 3</a:t>
            </a:r>
            <a:r>
              <a:rPr lang="es-ES" sz="2800" b="1" dirty="0" smtClean="0"/>
              <a:t/>
            </a:r>
            <a:br>
              <a:rPr lang="es-ES" sz="2800" b="1" dirty="0" smtClean="0"/>
            </a:br>
            <a:r>
              <a:rPr lang="es-ES" sz="2800" b="1" dirty="0" smtClean="0"/>
              <a:t>Presentación de la información</a:t>
            </a:r>
            <a:endParaRPr lang="es-ES" sz="2800" b="1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28596" y="1857364"/>
            <a:ext cx="8358246" cy="452596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s-ES" sz="3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Sumario</a:t>
            </a:r>
            <a:r>
              <a:rPr lang="es-E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lvl="0"/>
            <a:r>
              <a:rPr lang="es-ES" b="1" dirty="0"/>
              <a:t>Tablas o cuadros estadísticos. Errores más </a:t>
            </a:r>
            <a:r>
              <a:rPr lang="es-ES" b="1" dirty="0" smtClean="0"/>
              <a:t>frecuentes.</a:t>
            </a:r>
            <a:endParaRPr lang="es-ES" sz="2800" b="1" dirty="0"/>
          </a:p>
          <a:p>
            <a:pPr lvl="0"/>
            <a:r>
              <a:rPr lang="es-ES" b="1" dirty="0"/>
              <a:t>Gráficos para representar variables: </a:t>
            </a:r>
            <a:endParaRPr lang="es-ES" sz="2800" b="1" dirty="0"/>
          </a:p>
          <a:p>
            <a:pPr lvl="1"/>
            <a:r>
              <a:rPr lang="es-ES" b="1" dirty="0"/>
              <a:t>en escalas cualitativa y cuantitativa discreta</a:t>
            </a:r>
            <a:endParaRPr lang="es-ES" sz="2400" b="1" dirty="0"/>
          </a:p>
          <a:p>
            <a:pPr lvl="1"/>
            <a:r>
              <a:rPr lang="es-ES" b="1" dirty="0"/>
              <a:t>en escala cuantitativa continua</a:t>
            </a:r>
            <a:endParaRPr lang="es-ES" sz="2400" b="1" dirty="0"/>
          </a:p>
          <a:p>
            <a:pPr lvl="1"/>
            <a:r>
              <a:rPr lang="es-ES" b="1" dirty="0"/>
              <a:t>en el tiempo</a:t>
            </a:r>
            <a:endParaRPr lang="es-ES" sz="2400" b="1" dirty="0"/>
          </a:p>
          <a:p>
            <a:pPr>
              <a:buNone/>
            </a:pPr>
            <a:endParaRPr lang="es-ES" sz="3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571472" y="214290"/>
            <a:ext cx="8229600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Tema II Estadística descriptiva</a:t>
            </a: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s-E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685800" y="1066800"/>
            <a:ext cx="77724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400" b="1" dirty="0">
                <a:latin typeface="Arial" charset="0"/>
              </a:rPr>
              <a:t>Gráfico 7. Mortalidad perinatal según componentes. Cuba, 1990-1998.</a:t>
            </a:r>
            <a:endParaRPr lang="es-ES" sz="2400" b="1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s-ES" dirty="0"/>
          </a:p>
          <a:p>
            <a:pPr>
              <a:spcBef>
                <a:spcPct val="50000"/>
              </a:spcBef>
            </a:pPr>
            <a:endParaRPr lang="es-ES" dirty="0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2286000" y="304800"/>
            <a:ext cx="51704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200" b="1" dirty="0">
                <a:latin typeface="Arial" charset="0"/>
              </a:rPr>
              <a:t>Gráfico Aritmético Simple</a:t>
            </a:r>
            <a:endParaRPr lang="es-ES" sz="3200" b="1" dirty="0">
              <a:latin typeface="Arial" charset="0"/>
            </a:endParaRPr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1600200" y="2209800"/>
          <a:ext cx="6096000" cy="4067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6858000" y="4419600"/>
            <a:ext cx="167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800" b="1" dirty="0">
                <a:latin typeface="Arial" charset="0"/>
              </a:rPr>
              <a:t>Leyenda</a:t>
            </a:r>
            <a:endParaRPr lang="es-ES" sz="2800" b="1" dirty="0">
              <a:latin typeface="Arial" charset="0"/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214282" y="6334780"/>
            <a:ext cx="30718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800" b="1" dirty="0">
                <a:latin typeface="Arial" charset="0"/>
              </a:rPr>
              <a:t>Fuente: Tabla 5</a:t>
            </a:r>
            <a:endParaRPr lang="es-ES" sz="2800" b="1" dirty="0">
              <a:latin typeface="Arial" charset="0"/>
            </a:endParaRP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3733800" y="6324600"/>
            <a:ext cx="1447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800" b="1" dirty="0">
                <a:latin typeface="Arial" charset="0"/>
              </a:rPr>
              <a:t>Años</a:t>
            </a:r>
            <a:endParaRPr lang="es-ES" sz="28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Estudio Independiente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s-ES" dirty="0" smtClean="0"/>
              <a:t>     Para los siguientes títulos de tablas, escoge el gráfico que mejor la represente.</a:t>
            </a:r>
          </a:p>
          <a:p>
            <a:pPr>
              <a:buNone/>
            </a:pPr>
            <a:r>
              <a:rPr lang="es-ES" dirty="0" smtClean="0"/>
              <a:t>a) Distribución de ancianos según sexo. Villa Clara, 2015.</a:t>
            </a:r>
          </a:p>
          <a:p>
            <a:pPr>
              <a:buNone/>
            </a:pPr>
            <a:r>
              <a:rPr lang="es-ES" dirty="0" smtClean="0"/>
              <a:t>b) Distribución de médicos de familia según edad y sexo. Municipio Santa Clara, 2014.</a:t>
            </a:r>
          </a:p>
          <a:p>
            <a:pPr>
              <a:buNone/>
            </a:pPr>
            <a:r>
              <a:rPr lang="es-ES" dirty="0" smtClean="0"/>
              <a:t>c) Mortalidad materna. Cuba, 2010-2015.</a:t>
            </a:r>
          </a:p>
          <a:p>
            <a:pPr>
              <a:buNone/>
            </a:pPr>
            <a:r>
              <a:rPr lang="es-ES" dirty="0" smtClean="0"/>
              <a:t>d) Distribución de recién nacidos según color de piel. HGO “Mariana Grajales”, 2015.</a:t>
            </a:r>
          </a:p>
          <a:p>
            <a:pPr>
              <a:buNone/>
            </a:pPr>
            <a:r>
              <a:rPr lang="es-ES" dirty="0" smtClean="0"/>
              <a:t>e) Distribución de ancianos según peso. Villa Clara, 2015.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3108" y="500042"/>
            <a:ext cx="5072098" cy="785818"/>
          </a:xfr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Objetivos: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ln w="635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endParaRPr lang="es-ES" b="1" dirty="0" smtClean="0"/>
          </a:p>
          <a:p>
            <a:pPr lvl="0"/>
            <a:r>
              <a:rPr lang="es-ES" b="1" dirty="0"/>
              <a:t>Confeccionar tablas y gráficos estadísticos siguiendo procedimientos adecuados, que permitan </a:t>
            </a:r>
            <a:r>
              <a:rPr lang="es-ES" b="1" dirty="0" smtClean="0"/>
              <a:t>presentar y analizar  </a:t>
            </a:r>
            <a:r>
              <a:rPr lang="es-ES" b="1" dirty="0"/>
              <a:t>información estadística de forma resumida.</a:t>
            </a:r>
          </a:p>
          <a:p>
            <a:pPr lvl="0"/>
            <a:r>
              <a:rPr lang="es-ES" b="1" dirty="0"/>
              <a:t>Criticar cuadros y gráficos confeccionados, a través del reconocimiento de sus errores.</a:t>
            </a:r>
          </a:p>
          <a:p>
            <a:pPr lvl="0">
              <a:buNone/>
            </a:pPr>
            <a:endParaRPr lang="es-ES" b="1" dirty="0" smtClean="0"/>
          </a:p>
          <a:p>
            <a:pPr>
              <a:buNone/>
            </a:pPr>
            <a:endParaRPr lang="es-ES" dirty="0"/>
          </a:p>
          <a:p>
            <a:pPr>
              <a:buNone/>
            </a:pPr>
            <a:endParaRPr lang="es-ES" dirty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066800" y="381000"/>
            <a:ext cx="7315200" cy="156966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200" b="1" dirty="0">
                <a:latin typeface="Arial" charset="0"/>
              </a:rPr>
              <a:t>Tabla o Cuadro estadístico</a:t>
            </a:r>
            <a:r>
              <a:rPr lang="es-ES_tradnl" sz="3200" dirty="0">
                <a:latin typeface="Arial" charset="0"/>
              </a:rPr>
              <a:t>: Arreglo de filas y columnas que se utiliza para presentar información resumida</a:t>
            </a:r>
            <a:endParaRPr lang="es-ES" sz="3200" dirty="0">
              <a:latin typeface="Arial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990600" y="3200400"/>
            <a:ext cx="7086600" cy="27749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ES_tradnl" sz="3200" dirty="0">
                <a:latin typeface="Arial" charset="0"/>
              </a:rPr>
              <a:t>Presentación (Identificación y Título)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3200" dirty="0">
                <a:latin typeface="Arial" charset="0"/>
              </a:rPr>
              <a:t>Cuerpo de la tabla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3200" dirty="0">
                <a:latin typeface="Arial" charset="0"/>
              </a:rPr>
              <a:t>Fuente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3200" dirty="0">
                <a:latin typeface="Arial" charset="0"/>
              </a:rPr>
              <a:t>Notas explicativas</a:t>
            </a:r>
            <a:endParaRPr lang="es-ES" sz="3200" dirty="0">
              <a:latin typeface="Arial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371600" y="2286000"/>
            <a:ext cx="7010400" cy="1000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200" b="1" dirty="0">
                <a:latin typeface="Arial" charset="0"/>
              </a:rPr>
              <a:t>Partes del cuadro estadístico</a:t>
            </a:r>
          </a:p>
          <a:p>
            <a:pPr algn="ctr">
              <a:spcBef>
                <a:spcPct val="50000"/>
              </a:spcBef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04800" y="1143000"/>
            <a:ext cx="8534400" cy="1066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dirty="0">
                <a:latin typeface="Arial" charset="0"/>
                <a:cs typeface="Arial" charset="0"/>
              </a:rPr>
              <a:t> </a:t>
            </a:r>
            <a:r>
              <a:rPr lang="es-MX" sz="3200" b="1" dirty="0">
                <a:latin typeface="Arial" charset="0"/>
                <a:cs typeface="Arial" charset="0"/>
              </a:rPr>
              <a:t>Tabla 1:  Distribución de fallecidos según grupos de edad y sexo. </a:t>
            </a:r>
            <a:r>
              <a:rPr lang="es-MX" sz="3200" b="1" dirty="0" smtClean="0">
                <a:latin typeface="Arial" charset="0"/>
                <a:cs typeface="Arial" charset="0"/>
              </a:rPr>
              <a:t>Villa Clara, 2015.</a:t>
            </a:r>
            <a:r>
              <a:rPr lang="es-ES" sz="3200" b="1" dirty="0" smtClean="0">
                <a:latin typeface="Arial" charset="0"/>
              </a:rPr>
              <a:t> </a:t>
            </a:r>
            <a:endParaRPr lang="es-ES" sz="3200" b="1" dirty="0">
              <a:latin typeface="Arial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143240" y="357166"/>
            <a:ext cx="34290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200" b="1" dirty="0" smtClean="0">
                <a:latin typeface="Arial" charset="0"/>
              </a:rPr>
              <a:t>Ejemplo (Título)</a:t>
            </a:r>
            <a:endParaRPr lang="es-ES" sz="3200" b="1" dirty="0">
              <a:latin typeface="Arial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57200" y="2590800"/>
            <a:ext cx="8382000" cy="37496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200" dirty="0">
                <a:latin typeface="Arial" charset="0"/>
              </a:rPr>
              <a:t>Distribución de fallecidos es de </a:t>
            </a:r>
            <a:r>
              <a:rPr lang="es-ES_tradnl" sz="3200" b="1" dirty="0">
                <a:latin typeface="Arial" charset="0"/>
              </a:rPr>
              <a:t>qué </a:t>
            </a:r>
            <a:r>
              <a:rPr lang="es-ES_tradnl" sz="3200" dirty="0">
                <a:latin typeface="Arial" charset="0"/>
              </a:rPr>
              <a:t>trata la tabla.</a:t>
            </a:r>
          </a:p>
          <a:p>
            <a:pPr>
              <a:spcBef>
                <a:spcPct val="50000"/>
              </a:spcBef>
            </a:pPr>
            <a:r>
              <a:rPr lang="es-ES_tradnl" sz="3200" dirty="0">
                <a:latin typeface="Arial" charset="0"/>
              </a:rPr>
              <a:t>Los grupos de edad y sexo son el </a:t>
            </a:r>
            <a:r>
              <a:rPr lang="es-ES_tradnl" sz="3200" b="1" dirty="0">
                <a:latin typeface="Arial" charset="0"/>
              </a:rPr>
              <a:t>cómo </a:t>
            </a:r>
            <a:r>
              <a:rPr lang="es-ES_tradnl" sz="3200" dirty="0">
                <a:latin typeface="Arial" charset="0"/>
              </a:rPr>
              <a:t>se midió, es decir a través de cuáles variables.</a:t>
            </a:r>
          </a:p>
          <a:p>
            <a:pPr>
              <a:spcBef>
                <a:spcPct val="50000"/>
              </a:spcBef>
            </a:pPr>
            <a:r>
              <a:rPr lang="es-ES_tradnl" sz="3200" dirty="0" smtClean="0">
                <a:latin typeface="Arial" charset="0"/>
              </a:rPr>
              <a:t>Villa Clara es </a:t>
            </a:r>
            <a:r>
              <a:rPr lang="es-ES_tradnl" sz="3200" b="1" dirty="0">
                <a:latin typeface="Arial" charset="0"/>
              </a:rPr>
              <a:t>dónde </a:t>
            </a:r>
            <a:r>
              <a:rPr lang="es-ES_tradnl" sz="3200" dirty="0">
                <a:latin typeface="Arial" charset="0"/>
              </a:rPr>
              <a:t>se realizó el estudio.</a:t>
            </a:r>
          </a:p>
          <a:p>
            <a:pPr>
              <a:spcBef>
                <a:spcPct val="50000"/>
              </a:spcBef>
            </a:pPr>
            <a:r>
              <a:rPr lang="es-ES_tradnl" sz="3200" dirty="0" smtClean="0">
                <a:latin typeface="Arial" charset="0"/>
              </a:rPr>
              <a:t>2015 </a:t>
            </a:r>
            <a:r>
              <a:rPr lang="es-ES_tradnl" sz="3200" dirty="0">
                <a:latin typeface="Arial" charset="0"/>
              </a:rPr>
              <a:t>es </a:t>
            </a:r>
            <a:r>
              <a:rPr lang="es-ES_tradnl" sz="3200" b="1" dirty="0">
                <a:latin typeface="Arial" charset="0"/>
              </a:rPr>
              <a:t>cuándo </a:t>
            </a:r>
            <a:r>
              <a:rPr lang="es-ES_tradnl" sz="3200" dirty="0">
                <a:latin typeface="Arial" charset="0"/>
              </a:rPr>
              <a:t> se realizó el estudio.</a:t>
            </a:r>
            <a:endParaRPr lang="es-ES" sz="32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385" name="Group 217"/>
          <p:cNvGraphicFramePr>
            <a:graphicFrameLocks noGrp="1"/>
          </p:cNvGraphicFramePr>
          <p:nvPr>
            <p:ph type="tbl" idx="1"/>
          </p:nvPr>
        </p:nvGraphicFramePr>
        <p:xfrm>
          <a:off x="685800" y="1524000"/>
          <a:ext cx="7772400" cy="4359276"/>
        </p:xfrm>
        <a:graphic>
          <a:graphicData uri="http://schemas.openxmlformats.org/drawingml/2006/table">
            <a:tbl>
              <a:tblPr/>
              <a:tblGrid>
                <a:gridCol w="2590800"/>
                <a:gridCol w="3657600"/>
                <a:gridCol w="1524000"/>
              </a:tblGrid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Columna matriz</a:t>
                      </a:r>
                      <a:endParaRPr kumimoji="0" lang="es-E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Fila de encabezamientos</a:t>
                      </a:r>
                      <a:endParaRPr kumimoji="0" lang="es-E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Total</a:t>
                      </a:r>
                      <a:endParaRPr kumimoji="0" lang="es-E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XX</a:t>
                      </a:r>
                      <a:endParaRPr kumimoji="0" lang="es-E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XX</a:t>
                      </a:r>
                      <a:endParaRPr kumimoji="0" lang="es-E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XX</a:t>
                      </a:r>
                      <a:endParaRPr kumimoji="0" lang="es-E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XX</a:t>
                      </a:r>
                      <a:endParaRPr kumimoji="0" lang="es-E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XX</a:t>
                      </a:r>
                      <a:endParaRPr kumimoji="0" lang="es-E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XX</a:t>
                      </a:r>
                      <a:endParaRPr kumimoji="0" lang="es-E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XX</a:t>
                      </a:r>
                      <a:endParaRPr kumimoji="0" lang="es-E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XX</a:t>
                      </a:r>
                      <a:endParaRPr kumimoji="0" lang="es-E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XX</a:t>
                      </a:r>
                      <a:endParaRPr kumimoji="0" lang="es-E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Total</a:t>
                      </a:r>
                      <a:endParaRPr kumimoji="0" lang="es-E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XX</a:t>
                      </a:r>
                      <a:endParaRPr kumimoji="0" lang="es-E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ES_tradnl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XX</a:t>
                      </a:r>
                      <a:endParaRPr kumimoji="0" lang="es-E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317" name="Text Box 149"/>
          <p:cNvSpPr txBox="1">
            <a:spLocks noChangeArrowheads="1"/>
          </p:cNvSpPr>
          <p:nvPr/>
        </p:nvSpPr>
        <p:spPr bwMode="auto">
          <a:xfrm>
            <a:off x="2286000" y="685800"/>
            <a:ext cx="3810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200" b="1" dirty="0">
                <a:latin typeface="Arial" charset="0"/>
              </a:rPr>
              <a:t>Cuerpo de la tabla</a:t>
            </a:r>
            <a:endParaRPr lang="es-ES" sz="32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609600" y="2286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200" b="1" dirty="0">
                <a:latin typeface="Arial" charset="0"/>
              </a:rPr>
              <a:t>Fuentes de recolección de información</a:t>
            </a:r>
            <a:endParaRPr lang="es-ES" sz="3200" b="1" dirty="0">
              <a:latin typeface="Arial" charset="0"/>
            </a:endParaRP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914400" y="1600200"/>
            <a:ext cx="220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200" b="1" dirty="0">
                <a:latin typeface="Arial" charset="0"/>
              </a:rPr>
              <a:t>Primarias</a:t>
            </a:r>
            <a:endParaRPr lang="es-ES" sz="3200" b="1" dirty="0">
              <a:latin typeface="Arial" charset="0"/>
            </a:endParaRPr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5181600" y="1676400"/>
            <a:ext cx="3124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200" b="1" dirty="0">
                <a:latin typeface="Arial" charset="0"/>
              </a:rPr>
              <a:t>Secundarias</a:t>
            </a:r>
            <a:endParaRPr lang="es-ES" sz="3200" b="1" dirty="0">
              <a:latin typeface="Arial" charset="0"/>
            </a:endParaRP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4357686" y="2819400"/>
            <a:ext cx="4329114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ES_tradnl" sz="3200" dirty="0">
                <a:latin typeface="Arial" charset="0"/>
              </a:rPr>
              <a:t>Historias clínicas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3200" dirty="0">
                <a:latin typeface="Arial" charset="0"/>
              </a:rPr>
              <a:t>Certificados médicos de defunción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3200" dirty="0">
                <a:latin typeface="Arial" charset="0"/>
              </a:rPr>
              <a:t>Tarjeta de EDO</a:t>
            </a:r>
          </a:p>
          <a:p>
            <a:pPr>
              <a:spcBef>
                <a:spcPct val="50000"/>
              </a:spcBef>
            </a:pPr>
            <a:r>
              <a:rPr lang="es-ES_tradnl" sz="3200" dirty="0" err="1">
                <a:latin typeface="Arial" charset="0"/>
              </a:rPr>
              <a:t>etc</a:t>
            </a:r>
            <a:endParaRPr lang="es-ES" sz="3200" dirty="0">
              <a:latin typeface="Arial" charset="0"/>
            </a:endParaRPr>
          </a:p>
        </p:txBody>
      </p:sp>
      <p:sp>
        <p:nvSpPr>
          <p:cNvPr id="8229" name="Line 37"/>
          <p:cNvSpPr>
            <a:spLocks noChangeShapeType="1"/>
          </p:cNvSpPr>
          <p:nvPr/>
        </p:nvSpPr>
        <p:spPr bwMode="auto">
          <a:xfrm flipH="1">
            <a:off x="2514600" y="838200"/>
            <a:ext cx="10668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8230" name="Line 38"/>
          <p:cNvSpPr>
            <a:spLocks noChangeShapeType="1"/>
          </p:cNvSpPr>
          <p:nvPr/>
        </p:nvSpPr>
        <p:spPr bwMode="auto">
          <a:xfrm>
            <a:off x="4267200" y="838200"/>
            <a:ext cx="13716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838200" y="2971800"/>
            <a:ext cx="2895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ES_tradnl" sz="3200" dirty="0">
                <a:latin typeface="Arial" charset="0"/>
              </a:rPr>
              <a:t>Encuestas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3200" dirty="0">
                <a:latin typeface="Arial" charset="0"/>
              </a:rPr>
              <a:t>Cuestionarios</a:t>
            </a:r>
            <a:endParaRPr lang="es-ES" sz="3200" dirty="0">
              <a:latin typeface="Arial" charset="0"/>
            </a:endParaRPr>
          </a:p>
        </p:txBody>
      </p:sp>
      <p:sp>
        <p:nvSpPr>
          <p:cNvPr id="8232" name="AutoShape 40"/>
          <p:cNvSpPr>
            <a:spLocks noChangeArrowheads="1"/>
          </p:cNvSpPr>
          <p:nvPr/>
        </p:nvSpPr>
        <p:spPr bwMode="auto">
          <a:xfrm>
            <a:off x="1752600" y="2209800"/>
            <a:ext cx="457200" cy="609600"/>
          </a:xfrm>
          <a:prstGeom prst="downArrow">
            <a:avLst>
              <a:gd name="adj1" fmla="val 50000"/>
              <a:gd name="adj2" fmla="val 33333"/>
            </a:avLst>
          </a:prstGeom>
          <a:solidFill>
            <a:schemeClr val="tx1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8233" name="AutoShape 41"/>
          <p:cNvSpPr>
            <a:spLocks noChangeArrowheads="1"/>
          </p:cNvSpPr>
          <p:nvPr/>
        </p:nvSpPr>
        <p:spPr bwMode="auto">
          <a:xfrm>
            <a:off x="6477000" y="2286000"/>
            <a:ext cx="457200" cy="609600"/>
          </a:xfrm>
          <a:prstGeom prst="downArrow">
            <a:avLst>
              <a:gd name="adj1" fmla="val 50000"/>
              <a:gd name="adj2" fmla="val 33333"/>
            </a:avLst>
          </a:prstGeom>
          <a:solidFill>
            <a:schemeClr val="tx1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33400" y="381000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200" b="1" dirty="0">
                <a:latin typeface="Arial" charset="0"/>
              </a:rPr>
              <a:t>Clasificación de los cuadros estadísticos según el número de variables que representan</a:t>
            </a:r>
            <a:endParaRPr lang="es-ES" sz="3200" b="1" dirty="0">
              <a:latin typeface="Arial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57200" y="2819400"/>
            <a:ext cx="8382000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ES_tradnl" dirty="0"/>
              <a:t> </a:t>
            </a:r>
            <a:r>
              <a:rPr lang="es-ES_tradnl" sz="3200" b="1" dirty="0">
                <a:latin typeface="Arial" charset="0"/>
              </a:rPr>
              <a:t>Unidimensional</a:t>
            </a:r>
            <a:r>
              <a:rPr lang="es-ES_tradnl" sz="3200" dirty="0">
                <a:latin typeface="Arial" charset="0"/>
              </a:rPr>
              <a:t> : Una sola variable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3200" dirty="0">
                <a:latin typeface="Arial" charset="0"/>
              </a:rPr>
              <a:t> </a:t>
            </a:r>
            <a:r>
              <a:rPr lang="es-ES_tradnl" sz="3200" b="1" dirty="0">
                <a:latin typeface="Arial" charset="0"/>
              </a:rPr>
              <a:t>Bidimensional</a:t>
            </a:r>
            <a:r>
              <a:rPr lang="es-ES_tradnl" sz="3200" dirty="0">
                <a:latin typeface="Arial" charset="0"/>
              </a:rPr>
              <a:t>: Dos variables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_tradnl" sz="3200" dirty="0">
                <a:latin typeface="Arial" charset="0"/>
              </a:rPr>
              <a:t> </a:t>
            </a:r>
            <a:r>
              <a:rPr lang="es-ES_tradnl" sz="3200" b="1" dirty="0">
                <a:latin typeface="Arial" charset="0"/>
              </a:rPr>
              <a:t>Multidimensional</a:t>
            </a:r>
            <a:r>
              <a:rPr lang="es-ES_tradnl" sz="3200" dirty="0">
                <a:latin typeface="Arial" charset="0"/>
              </a:rPr>
              <a:t>: Más de dos variables</a:t>
            </a:r>
            <a:endParaRPr lang="es-ES" sz="32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928794" y="285728"/>
            <a:ext cx="5181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3200" b="1" dirty="0">
                <a:latin typeface="Arial" charset="0"/>
              </a:rPr>
              <a:t>Errores más frecuentes</a:t>
            </a:r>
            <a:endParaRPr lang="es-ES" sz="3200" b="1" dirty="0">
              <a:latin typeface="Arial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85720" y="928670"/>
            <a:ext cx="842968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es-ES" sz="2800" dirty="0"/>
              <a:t>Título o encabezamiento incorrecto o inadecuado (demasiado pequeño, carente de claridad o  demasiado extenso, que incluye vocablos que no aportan nada a la  claridad del texto)</a:t>
            </a:r>
          </a:p>
          <a:p>
            <a:pPr lvl="0">
              <a:buFont typeface="Wingdings" pitchFamily="2" charset="2"/>
              <a:buChar char="ü"/>
            </a:pPr>
            <a:r>
              <a:rPr lang="es-ES" sz="2800" dirty="0"/>
              <a:t>Errores de cálculo.</a:t>
            </a:r>
          </a:p>
          <a:p>
            <a:pPr lvl="0">
              <a:buFont typeface="Wingdings" pitchFamily="2" charset="2"/>
              <a:buChar char="ü"/>
            </a:pPr>
            <a:r>
              <a:rPr lang="es-ES" sz="2800" dirty="0"/>
              <a:t>Mostrar solamente medidas relativas (frecuentemente porcentajes).</a:t>
            </a:r>
          </a:p>
          <a:p>
            <a:pPr lvl="0">
              <a:buFont typeface="Wingdings" pitchFamily="2" charset="2"/>
              <a:buChar char="ü"/>
            </a:pPr>
            <a:r>
              <a:rPr lang="es-ES" sz="2800" dirty="0"/>
              <a:t>Cuadros sobrecargados.</a:t>
            </a:r>
          </a:p>
          <a:p>
            <a:pPr lvl="0">
              <a:buFont typeface="Wingdings" pitchFamily="2" charset="2"/>
              <a:buChar char="ü"/>
            </a:pPr>
            <a:r>
              <a:rPr lang="es-ES" sz="2800" dirty="0"/>
              <a:t>No citar la fuente cuando es secundaria, o citar la fuente cuando es primaria. También consignar como fuente aquello que no es un documento (oficinas, departamentos, centros,  </a:t>
            </a:r>
            <a:r>
              <a:rPr lang="es-ES" sz="2800" dirty="0" err="1"/>
              <a:t>etc</a:t>
            </a:r>
            <a:r>
              <a:rPr lang="es-ES" sz="2800" dirty="0"/>
              <a:t>).</a:t>
            </a:r>
          </a:p>
          <a:p>
            <a:pPr marL="457200" indent="-457200">
              <a:spcBef>
                <a:spcPct val="50000"/>
              </a:spcBef>
            </a:pPr>
            <a:endParaRPr lang="es-ES" sz="32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784</Words>
  <Application>Microsoft Office PowerPoint</Application>
  <PresentationFormat>Presentación en pantalla (4:3)</PresentationFormat>
  <Paragraphs>142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21</vt:i4>
      </vt:variant>
    </vt:vector>
  </HeadingPairs>
  <TitlesOfParts>
    <vt:vector size="26" baseType="lpstr">
      <vt:lpstr>Arial</vt:lpstr>
      <vt:lpstr>Calibri</vt:lpstr>
      <vt:lpstr>Wingdings</vt:lpstr>
      <vt:lpstr>Tema de Office</vt:lpstr>
      <vt:lpstr>1_Tema de Office</vt:lpstr>
      <vt:lpstr>  FACULTAD DE CIENCIAS MÉDICAS  “Sagua la Grande” curso 2022  METODOLOGÍA DE LA INVESTIGACIÓN  MEDICINA  1er Año  </vt:lpstr>
      <vt:lpstr>Conferencia No. 3 Presentación de la información</vt:lpstr>
      <vt:lpstr>Objetivos: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Estudio Independiente</vt:lpstr>
    </vt:vector>
  </TitlesOfParts>
  <Company>TLR-SERVICE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Conferencia No. 3 Presentación dela información</dc:title>
  <dc:creator>ABE Y DANY</dc:creator>
  <cp:lastModifiedBy>rcarballo</cp:lastModifiedBy>
  <cp:revision>20</cp:revision>
  <dcterms:created xsi:type="dcterms:W3CDTF">2016-02-08T10:32:56Z</dcterms:created>
  <dcterms:modified xsi:type="dcterms:W3CDTF">2022-10-17T11:29:33Z</dcterms:modified>
</cp:coreProperties>
</file>