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4"/>
  </p:notesMasterIdLst>
  <p:sldIdLst>
    <p:sldId id="303" r:id="rId2"/>
    <p:sldId id="292" r:id="rId3"/>
    <p:sldId id="304" r:id="rId4"/>
    <p:sldId id="305" r:id="rId5"/>
    <p:sldId id="306" r:id="rId6"/>
    <p:sldId id="307" r:id="rId7"/>
    <p:sldId id="310" r:id="rId8"/>
    <p:sldId id="308" r:id="rId9"/>
    <p:sldId id="309" r:id="rId10"/>
    <p:sldId id="311" r:id="rId11"/>
    <p:sldId id="313" r:id="rId12"/>
    <p:sldId id="314" r:id="rId13"/>
    <p:sldId id="315" r:id="rId14"/>
    <p:sldId id="316" r:id="rId15"/>
    <p:sldId id="294" r:id="rId16"/>
    <p:sldId id="260" r:id="rId17"/>
    <p:sldId id="298" r:id="rId18"/>
    <p:sldId id="263" r:id="rId19"/>
    <p:sldId id="265" r:id="rId20"/>
    <p:sldId id="296" r:id="rId21"/>
    <p:sldId id="299" r:id="rId22"/>
    <p:sldId id="297" r:id="rId23"/>
    <p:sldId id="268" r:id="rId24"/>
    <p:sldId id="300" r:id="rId25"/>
    <p:sldId id="269" r:id="rId26"/>
    <p:sldId id="274" r:id="rId27"/>
    <p:sldId id="277" r:id="rId28"/>
    <p:sldId id="278" r:id="rId29"/>
    <p:sldId id="279" r:id="rId30"/>
    <p:sldId id="280" r:id="rId31"/>
    <p:sldId id="301" r:id="rId32"/>
    <p:sldId id="282" r:id="rId33"/>
    <p:sldId id="284" r:id="rId34"/>
    <p:sldId id="286" r:id="rId35"/>
    <p:sldId id="288" r:id="rId36"/>
    <p:sldId id="290" r:id="rId37"/>
    <p:sldId id="291" r:id="rId38"/>
    <p:sldId id="317" r:id="rId39"/>
    <p:sldId id="319" r:id="rId40"/>
    <p:sldId id="318" r:id="rId41"/>
    <p:sldId id="320" r:id="rId42"/>
    <p:sldId id="302" r:id="rId4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3" autoAdjust="0"/>
    <p:restoredTop sz="98627" autoAdjust="0"/>
  </p:normalViewPr>
  <p:slideViewPr>
    <p:cSldViewPr>
      <p:cViewPr varScale="1">
        <p:scale>
          <a:sx n="72" d="100"/>
          <a:sy n="72" d="100"/>
        </p:scale>
        <p:origin x="378" y="66"/>
      </p:cViewPr>
      <p:guideLst>
        <p:guide orient="horz" pos="2160"/>
        <p:guide pos="3840"/>
      </p:guideLst>
    </p:cSldViewPr>
  </p:slideViewPr>
  <p:notesTextViewPr>
    <p:cViewPr>
      <p:scale>
        <a:sx n="100" d="100"/>
        <a:sy n="100" d="100"/>
      </p:scale>
      <p:origin x="0" y="0"/>
    </p:cViewPr>
  </p:notesTextViewPr>
  <p:notesViewPr>
    <p:cSldViewPr>
      <p:cViewPr varScale="1">
        <p:scale>
          <a:sx n="53" d="100"/>
          <a:sy n="53" d="100"/>
        </p:scale>
        <p:origin x="-1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2DC41-6D27-496B-A3B4-DF1F6F98498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0E221982-2328-4AD9-BFDE-C254B5C02D6D}">
      <dgm:prSet phldrT="[Texto]"/>
      <dgm:spPr/>
      <dgm:t>
        <a:bodyPr/>
        <a:lstStyle/>
        <a:p>
          <a:r>
            <a:rPr lang="es-ES" dirty="0" smtClean="0"/>
            <a:t>PLANIFICACIÓN</a:t>
          </a:r>
          <a:endParaRPr lang="es-ES" dirty="0"/>
        </a:p>
      </dgm:t>
    </dgm:pt>
    <dgm:pt modelId="{CE073CDB-226C-46E8-B010-1AF98FB4E6C9}" type="parTrans" cxnId="{0FA5F500-00D8-4D39-8A6A-99CCFB696BC8}">
      <dgm:prSet/>
      <dgm:spPr/>
      <dgm:t>
        <a:bodyPr/>
        <a:lstStyle/>
        <a:p>
          <a:endParaRPr lang="es-ES"/>
        </a:p>
      </dgm:t>
    </dgm:pt>
    <dgm:pt modelId="{E6FC253D-8B5F-4C8E-A97A-E951BC19888B}" type="sibTrans" cxnId="{0FA5F500-00D8-4D39-8A6A-99CCFB696BC8}">
      <dgm:prSet/>
      <dgm:spPr/>
      <dgm:t>
        <a:bodyPr/>
        <a:lstStyle/>
        <a:p>
          <a:endParaRPr lang="es-ES"/>
        </a:p>
      </dgm:t>
    </dgm:pt>
    <dgm:pt modelId="{96CF4245-F883-487A-A24D-048016CFEE27}">
      <dgm:prSet phldrT="[Texto]"/>
      <dgm:spPr/>
      <dgm:t>
        <a:bodyPr/>
        <a:lstStyle/>
        <a:p>
          <a:r>
            <a:rPr lang="es-ES" dirty="0" smtClean="0"/>
            <a:t>RECOLECCIÓN</a:t>
          </a:r>
          <a:endParaRPr lang="es-ES" dirty="0"/>
        </a:p>
      </dgm:t>
    </dgm:pt>
    <dgm:pt modelId="{1ED63FD8-8895-41C8-9425-D58578DB49F5}" type="parTrans" cxnId="{A618D143-1907-45AF-BF4A-50A85EBB6C2C}">
      <dgm:prSet/>
      <dgm:spPr/>
      <dgm:t>
        <a:bodyPr/>
        <a:lstStyle/>
        <a:p>
          <a:endParaRPr lang="es-ES"/>
        </a:p>
      </dgm:t>
    </dgm:pt>
    <dgm:pt modelId="{BA90A41C-26F3-4F50-AC15-BDCB84282B5D}" type="sibTrans" cxnId="{A618D143-1907-45AF-BF4A-50A85EBB6C2C}">
      <dgm:prSet/>
      <dgm:spPr/>
      <dgm:t>
        <a:bodyPr/>
        <a:lstStyle/>
        <a:p>
          <a:endParaRPr lang="es-ES"/>
        </a:p>
      </dgm:t>
    </dgm:pt>
    <dgm:pt modelId="{05005F31-83FD-4B39-9B58-94F083C976F3}">
      <dgm:prSet phldrT="[Texto]"/>
      <dgm:spPr/>
      <dgm:t>
        <a:bodyPr/>
        <a:lstStyle/>
        <a:p>
          <a:r>
            <a:rPr lang="es-ES" smtClean="0"/>
            <a:t>ANÁLISIS E INTERPRETACIÓN</a:t>
          </a:r>
          <a:endParaRPr lang="es-ES" dirty="0"/>
        </a:p>
      </dgm:t>
    </dgm:pt>
    <dgm:pt modelId="{B2954EA9-974E-4FD4-A3C5-AA5C3F28F55F}" type="parTrans" cxnId="{2CF163A0-2B0F-4EFF-B3DD-C21F39F56E55}">
      <dgm:prSet/>
      <dgm:spPr/>
      <dgm:t>
        <a:bodyPr/>
        <a:lstStyle/>
        <a:p>
          <a:endParaRPr lang="es-ES"/>
        </a:p>
      </dgm:t>
    </dgm:pt>
    <dgm:pt modelId="{7F7AEFF6-CFB7-4D85-8DE1-DE2572539F9A}" type="sibTrans" cxnId="{2CF163A0-2B0F-4EFF-B3DD-C21F39F56E55}">
      <dgm:prSet/>
      <dgm:spPr/>
      <dgm:t>
        <a:bodyPr/>
        <a:lstStyle/>
        <a:p>
          <a:endParaRPr lang="es-ES"/>
        </a:p>
      </dgm:t>
    </dgm:pt>
    <dgm:pt modelId="{D28CE665-2901-4829-8FA5-7F628E247585}">
      <dgm:prSet phldrT="[Texto]"/>
      <dgm:spPr/>
      <dgm:t>
        <a:bodyPr/>
        <a:lstStyle/>
        <a:p>
          <a:r>
            <a:rPr lang="es-ES" dirty="0" smtClean="0"/>
            <a:t>PROCESAMIENTOS</a:t>
          </a:r>
          <a:endParaRPr lang="es-ES" dirty="0"/>
        </a:p>
      </dgm:t>
    </dgm:pt>
    <dgm:pt modelId="{D4267A30-D06C-4371-8D23-DA53ED2D93C7}" type="parTrans" cxnId="{18F706D7-B12E-4062-85F5-FCD42352BD88}">
      <dgm:prSet/>
      <dgm:spPr/>
      <dgm:t>
        <a:bodyPr/>
        <a:lstStyle/>
        <a:p>
          <a:endParaRPr lang="es-ES"/>
        </a:p>
      </dgm:t>
    </dgm:pt>
    <dgm:pt modelId="{6D1079AE-1D04-4928-8E00-DE58F372F577}" type="sibTrans" cxnId="{18F706D7-B12E-4062-85F5-FCD42352BD88}">
      <dgm:prSet/>
      <dgm:spPr/>
      <dgm:t>
        <a:bodyPr/>
        <a:lstStyle/>
        <a:p>
          <a:endParaRPr lang="es-ES"/>
        </a:p>
      </dgm:t>
    </dgm:pt>
    <dgm:pt modelId="{DBB36F22-B9EF-4434-97AA-6FEDC72B3042}" type="pres">
      <dgm:prSet presAssocID="{8502DC41-6D27-496B-A3B4-DF1F6F98498D}" presName="outerComposite" presStyleCnt="0">
        <dgm:presLayoutVars>
          <dgm:chMax val="5"/>
          <dgm:dir/>
          <dgm:resizeHandles val="exact"/>
        </dgm:presLayoutVars>
      </dgm:prSet>
      <dgm:spPr/>
      <dgm:t>
        <a:bodyPr/>
        <a:lstStyle/>
        <a:p>
          <a:endParaRPr lang="es-ES"/>
        </a:p>
      </dgm:t>
    </dgm:pt>
    <dgm:pt modelId="{7D09B5A0-8031-40F1-93A0-D05120E39E90}" type="pres">
      <dgm:prSet presAssocID="{8502DC41-6D27-496B-A3B4-DF1F6F98498D}" presName="dummyMaxCanvas" presStyleCnt="0">
        <dgm:presLayoutVars/>
      </dgm:prSet>
      <dgm:spPr/>
    </dgm:pt>
    <dgm:pt modelId="{A07BA212-2497-4CBB-879F-40BCD74E4326}" type="pres">
      <dgm:prSet presAssocID="{8502DC41-6D27-496B-A3B4-DF1F6F98498D}" presName="FourNodes_1" presStyleLbl="node1" presStyleIdx="0" presStyleCnt="4">
        <dgm:presLayoutVars>
          <dgm:bulletEnabled val="1"/>
        </dgm:presLayoutVars>
      </dgm:prSet>
      <dgm:spPr/>
      <dgm:t>
        <a:bodyPr/>
        <a:lstStyle/>
        <a:p>
          <a:endParaRPr lang="es-ES"/>
        </a:p>
      </dgm:t>
    </dgm:pt>
    <dgm:pt modelId="{CAE34B78-2777-4A92-9D0E-1D916B452691}" type="pres">
      <dgm:prSet presAssocID="{8502DC41-6D27-496B-A3B4-DF1F6F98498D}" presName="FourNodes_2" presStyleLbl="node1" presStyleIdx="1" presStyleCnt="4">
        <dgm:presLayoutVars>
          <dgm:bulletEnabled val="1"/>
        </dgm:presLayoutVars>
      </dgm:prSet>
      <dgm:spPr/>
      <dgm:t>
        <a:bodyPr/>
        <a:lstStyle/>
        <a:p>
          <a:endParaRPr lang="es-ES"/>
        </a:p>
      </dgm:t>
    </dgm:pt>
    <dgm:pt modelId="{4BAB5E09-E73C-4DC4-B768-155DD9F1F478}" type="pres">
      <dgm:prSet presAssocID="{8502DC41-6D27-496B-A3B4-DF1F6F98498D}" presName="FourNodes_3" presStyleLbl="node1" presStyleIdx="2" presStyleCnt="4">
        <dgm:presLayoutVars>
          <dgm:bulletEnabled val="1"/>
        </dgm:presLayoutVars>
      </dgm:prSet>
      <dgm:spPr/>
      <dgm:t>
        <a:bodyPr/>
        <a:lstStyle/>
        <a:p>
          <a:endParaRPr lang="es-ES"/>
        </a:p>
      </dgm:t>
    </dgm:pt>
    <dgm:pt modelId="{71D775C4-F8A0-4D7B-BB54-2C393BD1BE13}" type="pres">
      <dgm:prSet presAssocID="{8502DC41-6D27-496B-A3B4-DF1F6F98498D}" presName="FourNodes_4" presStyleLbl="node1" presStyleIdx="3" presStyleCnt="4">
        <dgm:presLayoutVars>
          <dgm:bulletEnabled val="1"/>
        </dgm:presLayoutVars>
      </dgm:prSet>
      <dgm:spPr/>
      <dgm:t>
        <a:bodyPr/>
        <a:lstStyle/>
        <a:p>
          <a:endParaRPr lang="es-ES"/>
        </a:p>
      </dgm:t>
    </dgm:pt>
    <dgm:pt modelId="{C93EA6A1-A8DE-4649-91BB-AF384342093E}" type="pres">
      <dgm:prSet presAssocID="{8502DC41-6D27-496B-A3B4-DF1F6F98498D}" presName="FourConn_1-2" presStyleLbl="fgAccFollowNode1" presStyleIdx="0" presStyleCnt="3">
        <dgm:presLayoutVars>
          <dgm:bulletEnabled val="1"/>
        </dgm:presLayoutVars>
      </dgm:prSet>
      <dgm:spPr/>
      <dgm:t>
        <a:bodyPr/>
        <a:lstStyle/>
        <a:p>
          <a:endParaRPr lang="es-ES"/>
        </a:p>
      </dgm:t>
    </dgm:pt>
    <dgm:pt modelId="{A6FBCB47-832B-4B28-85F3-9782E3E9C223}" type="pres">
      <dgm:prSet presAssocID="{8502DC41-6D27-496B-A3B4-DF1F6F98498D}" presName="FourConn_2-3" presStyleLbl="fgAccFollowNode1" presStyleIdx="1" presStyleCnt="3">
        <dgm:presLayoutVars>
          <dgm:bulletEnabled val="1"/>
        </dgm:presLayoutVars>
      </dgm:prSet>
      <dgm:spPr/>
      <dgm:t>
        <a:bodyPr/>
        <a:lstStyle/>
        <a:p>
          <a:endParaRPr lang="es-ES"/>
        </a:p>
      </dgm:t>
    </dgm:pt>
    <dgm:pt modelId="{616B5888-8B68-43DC-A5EA-66D6263E347C}" type="pres">
      <dgm:prSet presAssocID="{8502DC41-6D27-496B-A3B4-DF1F6F98498D}" presName="FourConn_3-4" presStyleLbl="fgAccFollowNode1" presStyleIdx="2" presStyleCnt="3">
        <dgm:presLayoutVars>
          <dgm:bulletEnabled val="1"/>
        </dgm:presLayoutVars>
      </dgm:prSet>
      <dgm:spPr/>
      <dgm:t>
        <a:bodyPr/>
        <a:lstStyle/>
        <a:p>
          <a:endParaRPr lang="es-ES"/>
        </a:p>
      </dgm:t>
    </dgm:pt>
    <dgm:pt modelId="{95B1081C-69E2-4C0A-9D4B-811154EF7147}" type="pres">
      <dgm:prSet presAssocID="{8502DC41-6D27-496B-A3B4-DF1F6F98498D}" presName="FourNodes_1_text" presStyleLbl="node1" presStyleIdx="3" presStyleCnt="4">
        <dgm:presLayoutVars>
          <dgm:bulletEnabled val="1"/>
        </dgm:presLayoutVars>
      </dgm:prSet>
      <dgm:spPr/>
      <dgm:t>
        <a:bodyPr/>
        <a:lstStyle/>
        <a:p>
          <a:endParaRPr lang="es-ES"/>
        </a:p>
      </dgm:t>
    </dgm:pt>
    <dgm:pt modelId="{3C55053A-75B8-4715-9553-6F4AEB4D5A62}" type="pres">
      <dgm:prSet presAssocID="{8502DC41-6D27-496B-A3B4-DF1F6F98498D}" presName="FourNodes_2_text" presStyleLbl="node1" presStyleIdx="3" presStyleCnt="4">
        <dgm:presLayoutVars>
          <dgm:bulletEnabled val="1"/>
        </dgm:presLayoutVars>
      </dgm:prSet>
      <dgm:spPr/>
      <dgm:t>
        <a:bodyPr/>
        <a:lstStyle/>
        <a:p>
          <a:endParaRPr lang="es-ES"/>
        </a:p>
      </dgm:t>
    </dgm:pt>
    <dgm:pt modelId="{FF689C47-5709-48FF-BCB1-83AA4216E473}" type="pres">
      <dgm:prSet presAssocID="{8502DC41-6D27-496B-A3B4-DF1F6F98498D}" presName="FourNodes_3_text" presStyleLbl="node1" presStyleIdx="3" presStyleCnt="4">
        <dgm:presLayoutVars>
          <dgm:bulletEnabled val="1"/>
        </dgm:presLayoutVars>
      </dgm:prSet>
      <dgm:spPr/>
      <dgm:t>
        <a:bodyPr/>
        <a:lstStyle/>
        <a:p>
          <a:endParaRPr lang="es-ES"/>
        </a:p>
      </dgm:t>
    </dgm:pt>
    <dgm:pt modelId="{8C6E8D8C-1B9C-446D-9AA2-A9D31CB94D24}" type="pres">
      <dgm:prSet presAssocID="{8502DC41-6D27-496B-A3B4-DF1F6F98498D}" presName="FourNodes_4_text" presStyleLbl="node1" presStyleIdx="3" presStyleCnt="4">
        <dgm:presLayoutVars>
          <dgm:bulletEnabled val="1"/>
        </dgm:presLayoutVars>
      </dgm:prSet>
      <dgm:spPr/>
      <dgm:t>
        <a:bodyPr/>
        <a:lstStyle/>
        <a:p>
          <a:endParaRPr lang="es-ES"/>
        </a:p>
      </dgm:t>
    </dgm:pt>
  </dgm:ptLst>
  <dgm:cxnLst>
    <dgm:cxn modelId="{03B3B5B6-D2C9-4495-BC47-B02D8D132D9D}" type="presOf" srcId="{8502DC41-6D27-496B-A3B4-DF1F6F98498D}" destId="{DBB36F22-B9EF-4434-97AA-6FEDC72B3042}" srcOrd="0" destOrd="0" presId="urn:microsoft.com/office/officeart/2005/8/layout/vProcess5"/>
    <dgm:cxn modelId="{EB09CDEC-FD7B-467D-BA2D-E458E8D28F66}" type="presOf" srcId="{0E221982-2328-4AD9-BFDE-C254B5C02D6D}" destId="{A07BA212-2497-4CBB-879F-40BCD74E4326}" srcOrd="0" destOrd="0" presId="urn:microsoft.com/office/officeart/2005/8/layout/vProcess5"/>
    <dgm:cxn modelId="{0A7097A5-AD9C-4788-A1EC-18EF05815D7D}" type="presOf" srcId="{D28CE665-2901-4829-8FA5-7F628E247585}" destId="{4BAB5E09-E73C-4DC4-B768-155DD9F1F478}" srcOrd="0" destOrd="0" presId="urn:microsoft.com/office/officeart/2005/8/layout/vProcess5"/>
    <dgm:cxn modelId="{A618D143-1907-45AF-BF4A-50A85EBB6C2C}" srcId="{8502DC41-6D27-496B-A3B4-DF1F6F98498D}" destId="{96CF4245-F883-487A-A24D-048016CFEE27}" srcOrd="1" destOrd="0" parTransId="{1ED63FD8-8895-41C8-9425-D58578DB49F5}" sibTransId="{BA90A41C-26F3-4F50-AC15-BDCB84282B5D}"/>
    <dgm:cxn modelId="{0FA5F500-00D8-4D39-8A6A-99CCFB696BC8}" srcId="{8502DC41-6D27-496B-A3B4-DF1F6F98498D}" destId="{0E221982-2328-4AD9-BFDE-C254B5C02D6D}" srcOrd="0" destOrd="0" parTransId="{CE073CDB-226C-46E8-B010-1AF98FB4E6C9}" sibTransId="{E6FC253D-8B5F-4C8E-A97A-E951BC19888B}"/>
    <dgm:cxn modelId="{5169D8F6-C3E7-4E6F-A02B-555D1F75D6CC}" type="presOf" srcId="{96CF4245-F883-487A-A24D-048016CFEE27}" destId="{3C55053A-75B8-4715-9553-6F4AEB4D5A62}" srcOrd="1" destOrd="0" presId="urn:microsoft.com/office/officeart/2005/8/layout/vProcess5"/>
    <dgm:cxn modelId="{2CF163A0-2B0F-4EFF-B3DD-C21F39F56E55}" srcId="{8502DC41-6D27-496B-A3B4-DF1F6F98498D}" destId="{05005F31-83FD-4B39-9B58-94F083C976F3}" srcOrd="3" destOrd="0" parTransId="{B2954EA9-974E-4FD4-A3C5-AA5C3F28F55F}" sibTransId="{7F7AEFF6-CFB7-4D85-8DE1-DE2572539F9A}"/>
    <dgm:cxn modelId="{58649DC2-8759-4957-ADAA-2F534D0921DC}" type="presOf" srcId="{6D1079AE-1D04-4928-8E00-DE58F372F577}" destId="{616B5888-8B68-43DC-A5EA-66D6263E347C}" srcOrd="0" destOrd="0" presId="urn:microsoft.com/office/officeart/2005/8/layout/vProcess5"/>
    <dgm:cxn modelId="{18F706D7-B12E-4062-85F5-FCD42352BD88}" srcId="{8502DC41-6D27-496B-A3B4-DF1F6F98498D}" destId="{D28CE665-2901-4829-8FA5-7F628E247585}" srcOrd="2" destOrd="0" parTransId="{D4267A30-D06C-4371-8D23-DA53ED2D93C7}" sibTransId="{6D1079AE-1D04-4928-8E00-DE58F372F577}"/>
    <dgm:cxn modelId="{B91BBD31-B698-497D-BB35-314B08611BA8}" type="presOf" srcId="{0E221982-2328-4AD9-BFDE-C254B5C02D6D}" destId="{95B1081C-69E2-4C0A-9D4B-811154EF7147}" srcOrd="1" destOrd="0" presId="urn:microsoft.com/office/officeart/2005/8/layout/vProcess5"/>
    <dgm:cxn modelId="{F7C82AE8-92A2-4B84-8966-A55134F20C4F}" type="presOf" srcId="{05005F31-83FD-4B39-9B58-94F083C976F3}" destId="{8C6E8D8C-1B9C-446D-9AA2-A9D31CB94D24}" srcOrd="1" destOrd="0" presId="urn:microsoft.com/office/officeart/2005/8/layout/vProcess5"/>
    <dgm:cxn modelId="{4BD5867E-039D-4132-90B6-DDCCC4805625}" type="presOf" srcId="{96CF4245-F883-487A-A24D-048016CFEE27}" destId="{CAE34B78-2777-4A92-9D0E-1D916B452691}" srcOrd="0" destOrd="0" presId="urn:microsoft.com/office/officeart/2005/8/layout/vProcess5"/>
    <dgm:cxn modelId="{36BA41A4-1994-4DD3-9C70-9474AA6E0AC7}" type="presOf" srcId="{BA90A41C-26F3-4F50-AC15-BDCB84282B5D}" destId="{A6FBCB47-832B-4B28-85F3-9782E3E9C223}" srcOrd="0" destOrd="0" presId="urn:microsoft.com/office/officeart/2005/8/layout/vProcess5"/>
    <dgm:cxn modelId="{43FAE358-6F20-4CD3-BC72-31A1ECEE6450}" type="presOf" srcId="{E6FC253D-8B5F-4C8E-A97A-E951BC19888B}" destId="{C93EA6A1-A8DE-4649-91BB-AF384342093E}" srcOrd="0" destOrd="0" presId="urn:microsoft.com/office/officeart/2005/8/layout/vProcess5"/>
    <dgm:cxn modelId="{07788CB9-69D8-4371-A4B5-90E1D7C402C4}" type="presOf" srcId="{D28CE665-2901-4829-8FA5-7F628E247585}" destId="{FF689C47-5709-48FF-BCB1-83AA4216E473}" srcOrd="1" destOrd="0" presId="urn:microsoft.com/office/officeart/2005/8/layout/vProcess5"/>
    <dgm:cxn modelId="{5DADC0AC-36D1-4CF7-ABC5-91E52CBE7BD9}" type="presOf" srcId="{05005F31-83FD-4B39-9B58-94F083C976F3}" destId="{71D775C4-F8A0-4D7B-BB54-2C393BD1BE13}" srcOrd="0" destOrd="0" presId="urn:microsoft.com/office/officeart/2005/8/layout/vProcess5"/>
    <dgm:cxn modelId="{D52F045A-C332-40D6-BEBC-BEBB628AE775}" type="presParOf" srcId="{DBB36F22-B9EF-4434-97AA-6FEDC72B3042}" destId="{7D09B5A0-8031-40F1-93A0-D05120E39E90}" srcOrd="0" destOrd="0" presId="urn:microsoft.com/office/officeart/2005/8/layout/vProcess5"/>
    <dgm:cxn modelId="{7DD1D1E2-8AE8-4955-9E6E-C10F5500A94C}" type="presParOf" srcId="{DBB36F22-B9EF-4434-97AA-6FEDC72B3042}" destId="{A07BA212-2497-4CBB-879F-40BCD74E4326}" srcOrd="1" destOrd="0" presId="urn:microsoft.com/office/officeart/2005/8/layout/vProcess5"/>
    <dgm:cxn modelId="{B60C8B20-11C0-40D6-9E40-393E3432B4D1}" type="presParOf" srcId="{DBB36F22-B9EF-4434-97AA-6FEDC72B3042}" destId="{CAE34B78-2777-4A92-9D0E-1D916B452691}" srcOrd="2" destOrd="0" presId="urn:microsoft.com/office/officeart/2005/8/layout/vProcess5"/>
    <dgm:cxn modelId="{9F8B8699-069F-497B-BC9F-963A971ADBD0}" type="presParOf" srcId="{DBB36F22-B9EF-4434-97AA-6FEDC72B3042}" destId="{4BAB5E09-E73C-4DC4-B768-155DD9F1F478}" srcOrd="3" destOrd="0" presId="urn:microsoft.com/office/officeart/2005/8/layout/vProcess5"/>
    <dgm:cxn modelId="{2C3476E8-B3ED-4639-ABD9-0CE7B0EB8AF8}" type="presParOf" srcId="{DBB36F22-B9EF-4434-97AA-6FEDC72B3042}" destId="{71D775C4-F8A0-4D7B-BB54-2C393BD1BE13}" srcOrd="4" destOrd="0" presId="urn:microsoft.com/office/officeart/2005/8/layout/vProcess5"/>
    <dgm:cxn modelId="{A94882E2-FFC1-4EB4-A466-A9614A509D1E}" type="presParOf" srcId="{DBB36F22-B9EF-4434-97AA-6FEDC72B3042}" destId="{C93EA6A1-A8DE-4649-91BB-AF384342093E}" srcOrd="5" destOrd="0" presId="urn:microsoft.com/office/officeart/2005/8/layout/vProcess5"/>
    <dgm:cxn modelId="{7A9E56DB-7690-467E-BB28-73198F7BF874}" type="presParOf" srcId="{DBB36F22-B9EF-4434-97AA-6FEDC72B3042}" destId="{A6FBCB47-832B-4B28-85F3-9782E3E9C223}" srcOrd="6" destOrd="0" presId="urn:microsoft.com/office/officeart/2005/8/layout/vProcess5"/>
    <dgm:cxn modelId="{21AF9E59-E454-4308-8301-E64738C75AC8}" type="presParOf" srcId="{DBB36F22-B9EF-4434-97AA-6FEDC72B3042}" destId="{616B5888-8B68-43DC-A5EA-66D6263E347C}" srcOrd="7" destOrd="0" presId="urn:microsoft.com/office/officeart/2005/8/layout/vProcess5"/>
    <dgm:cxn modelId="{EC4DC870-9644-4202-B43F-A80CE055A275}" type="presParOf" srcId="{DBB36F22-B9EF-4434-97AA-6FEDC72B3042}" destId="{95B1081C-69E2-4C0A-9D4B-811154EF7147}" srcOrd="8" destOrd="0" presId="urn:microsoft.com/office/officeart/2005/8/layout/vProcess5"/>
    <dgm:cxn modelId="{77BA3E77-5667-4659-83A8-A493F5380481}" type="presParOf" srcId="{DBB36F22-B9EF-4434-97AA-6FEDC72B3042}" destId="{3C55053A-75B8-4715-9553-6F4AEB4D5A62}" srcOrd="9" destOrd="0" presId="urn:microsoft.com/office/officeart/2005/8/layout/vProcess5"/>
    <dgm:cxn modelId="{4560ADB0-5C7B-4441-BBAF-C11E5916F0C5}" type="presParOf" srcId="{DBB36F22-B9EF-4434-97AA-6FEDC72B3042}" destId="{FF689C47-5709-48FF-BCB1-83AA4216E473}" srcOrd="10" destOrd="0" presId="urn:microsoft.com/office/officeart/2005/8/layout/vProcess5"/>
    <dgm:cxn modelId="{145838C0-3F8F-4F0C-A42F-0FB67F7CA742}" type="presParOf" srcId="{DBB36F22-B9EF-4434-97AA-6FEDC72B3042}" destId="{8C6E8D8C-1B9C-446D-9AA2-A9D31CB94D2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53D963-4208-44A2-8B13-92F9F1774FEB}" type="doc">
      <dgm:prSet loTypeId="urn:microsoft.com/office/officeart/2005/8/layout/hierarchy1" loCatId="hierarchy" qsTypeId="urn:microsoft.com/office/officeart/2005/8/quickstyle/3d2" qsCatId="3D" csTypeId="urn:microsoft.com/office/officeart/2005/8/colors/accent3_1" csCatId="accent3" phldr="1"/>
      <dgm:spPr/>
      <dgm:t>
        <a:bodyPr/>
        <a:lstStyle/>
        <a:p>
          <a:endParaRPr lang="es-ES"/>
        </a:p>
      </dgm:t>
    </dgm:pt>
    <dgm:pt modelId="{2321F1E6-9F9B-4608-AFEE-0FC911BDCF4B}">
      <dgm:prSet phldrT="[Texto]" custT="1"/>
      <dgm:spPr/>
      <dgm:t>
        <a:bodyPr/>
        <a:lstStyle/>
        <a:p>
          <a:r>
            <a:rPr lang="es-ES" sz="2400" b="1" dirty="0" smtClean="0"/>
            <a:t>Medidas descriptivas  (de  Resumen )</a:t>
          </a:r>
        </a:p>
        <a:p>
          <a:r>
            <a:rPr lang="es-ES" sz="2400" b="1" dirty="0" smtClean="0"/>
            <a:t>Datos  Cuantitativos</a:t>
          </a:r>
          <a:endParaRPr lang="es-ES" sz="2400" b="1" dirty="0"/>
        </a:p>
      </dgm:t>
    </dgm:pt>
    <dgm:pt modelId="{5A97D0E4-43AF-4F42-AEA5-665DF63D4DB1}" type="parTrans" cxnId="{EDA03C62-AF9E-469F-8729-CEA51C750D06}">
      <dgm:prSet/>
      <dgm:spPr/>
      <dgm:t>
        <a:bodyPr/>
        <a:lstStyle/>
        <a:p>
          <a:endParaRPr lang="es-ES"/>
        </a:p>
      </dgm:t>
    </dgm:pt>
    <dgm:pt modelId="{66C88BD1-02C5-4A61-A37D-808C66A6BAA9}" type="sibTrans" cxnId="{EDA03C62-AF9E-469F-8729-CEA51C750D06}">
      <dgm:prSet/>
      <dgm:spPr/>
      <dgm:t>
        <a:bodyPr/>
        <a:lstStyle/>
        <a:p>
          <a:endParaRPr lang="es-ES"/>
        </a:p>
      </dgm:t>
    </dgm:pt>
    <dgm:pt modelId="{09B2AD9D-939D-4625-A2E2-3A54BF47731B}">
      <dgm:prSet phldrT="[Texto]" custT="1"/>
      <dgm:spPr/>
      <dgm:t>
        <a:bodyPr/>
        <a:lstStyle/>
        <a:p>
          <a:r>
            <a:rPr lang="es-ES" sz="2800" b="1" dirty="0" smtClean="0"/>
            <a:t>Posición</a:t>
          </a:r>
          <a:endParaRPr lang="es-ES" sz="2800" b="1" dirty="0"/>
        </a:p>
      </dgm:t>
    </dgm:pt>
    <dgm:pt modelId="{832BB5BE-8AC9-407B-A7EA-5C0CD96B85F1}" type="parTrans" cxnId="{B4B552AE-4C53-4205-993C-831B131F5343}">
      <dgm:prSet/>
      <dgm:spPr/>
      <dgm:t>
        <a:bodyPr/>
        <a:lstStyle/>
        <a:p>
          <a:endParaRPr lang="es-ES" dirty="0"/>
        </a:p>
      </dgm:t>
    </dgm:pt>
    <dgm:pt modelId="{86B5E6BF-FA9B-4042-BB19-C445B803B94D}" type="sibTrans" cxnId="{B4B552AE-4C53-4205-993C-831B131F5343}">
      <dgm:prSet/>
      <dgm:spPr/>
      <dgm:t>
        <a:bodyPr/>
        <a:lstStyle/>
        <a:p>
          <a:endParaRPr lang="es-ES"/>
        </a:p>
      </dgm:t>
    </dgm:pt>
    <dgm:pt modelId="{76C59B10-39BC-4759-B48F-F398AC53B8AD}">
      <dgm:prSet phldrT="[Texto]" custT="1"/>
      <dgm:spPr/>
      <dgm:t>
        <a:bodyPr/>
        <a:lstStyle/>
        <a:p>
          <a:r>
            <a:rPr lang="es-ES" sz="1400" b="1" dirty="0" smtClean="0"/>
            <a:t>Media</a:t>
          </a:r>
          <a:endParaRPr lang="es-ES" sz="1400" b="1" dirty="0"/>
        </a:p>
      </dgm:t>
    </dgm:pt>
    <dgm:pt modelId="{25E4B68D-C391-4EC7-9D70-21EAAC674E88}" type="parTrans" cxnId="{9881FEA8-726D-44AD-9B66-9C7714D9F7EC}">
      <dgm:prSet/>
      <dgm:spPr/>
      <dgm:t>
        <a:bodyPr/>
        <a:lstStyle/>
        <a:p>
          <a:endParaRPr lang="es-ES" dirty="0"/>
        </a:p>
      </dgm:t>
    </dgm:pt>
    <dgm:pt modelId="{41C26122-2DB1-4A1D-BBFE-A665BCBF1CD9}" type="sibTrans" cxnId="{9881FEA8-726D-44AD-9B66-9C7714D9F7EC}">
      <dgm:prSet/>
      <dgm:spPr/>
      <dgm:t>
        <a:bodyPr/>
        <a:lstStyle/>
        <a:p>
          <a:endParaRPr lang="es-ES"/>
        </a:p>
      </dgm:t>
    </dgm:pt>
    <dgm:pt modelId="{C7454C0D-AC7E-4958-8210-63627FDC5242}">
      <dgm:prSet phldrT="[Texto]" custT="1"/>
      <dgm:spPr/>
      <dgm:t>
        <a:bodyPr/>
        <a:lstStyle/>
        <a:p>
          <a:r>
            <a:rPr lang="es-ES" sz="1400" b="1" dirty="0" smtClean="0"/>
            <a:t>Mediana</a:t>
          </a:r>
          <a:endParaRPr lang="es-ES" sz="1400" b="1" dirty="0"/>
        </a:p>
      </dgm:t>
    </dgm:pt>
    <dgm:pt modelId="{20406E4C-159B-48D2-BFB1-C078F4A00911}" type="parTrans" cxnId="{E87B47E7-E011-4C2B-B435-EEF2511B702D}">
      <dgm:prSet/>
      <dgm:spPr/>
      <dgm:t>
        <a:bodyPr/>
        <a:lstStyle/>
        <a:p>
          <a:endParaRPr lang="es-ES" dirty="0"/>
        </a:p>
      </dgm:t>
    </dgm:pt>
    <dgm:pt modelId="{AC976267-6904-4B8E-969A-3868776498DA}" type="sibTrans" cxnId="{E87B47E7-E011-4C2B-B435-EEF2511B702D}">
      <dgm:prSet/>
      <dgm:spPr/>
      <dgm:t>
        <a:bodyPr/>
        <a:lstStyle/>
        <a:p>
          <a:endParaRPr lang="es-ES"/>
        </a:p>
      </dgm:t>
    </dgm:pt>
    <dgm:pt modelId="{3C857C40-B2BE-4C0D-B90D-20FD9F1F4943}">
      <dgm:prSet phldrT="[Texto]" custT="1"/>
      <dgm:spPr/>
      <dgm:t>
        <a:bodyPr/>
        <a:lstStyle/>
        <a:p>
          <a:r>
            <a:rPr lang="es-ES" sz="2800" b="1" dirty="0" smtClean="0"/>
            <a:t>Dispersión</a:t>
          </a:r>
          <a:endParaRPr lang="es-ES" sz="2800" b="1" dirty="0"/>
        </a:p>
      </dgm:t>
    </dgm:pt>
    <dgm:pt modelId="{89A90936-259E-4372-92C6-BD1FF93B82CE}" type="parTrans" cxnId="{2A35576E-4FC4-403D-AF98-EF677CBECDD9}">
      <dgm:prSet/>
      <dgm:spPr/>
      <dgm:t>
        <a:bodyPr/>
        <a:lstStyle/>
        <a:p>
          <a:endParaRPr lang="es-ES" dirty="0"/>
        </a:p>
      </dgm:t>
    </dgm:pt>
    <dgm:pt modelId="{B4CB87C5-96B4-492C-9716-C305A59E968D}" type="sibTrans" cxnId="{2A35576E-4FC4-403D-AF98-EF677CBECDD9}">
      <dgm:prSet/>
      <dgm:spPr/>
      <dgm:t>
        <a:bodyPr/>
        <a:lstStyle/>
        <a:p>
          <a:endParaRPr lang="es-ES"/>
        </a:p>
      </dgm:t>
    </dgm:pt>
    <dgm:pt modelId="{3F70A866-E678-4CD6-B63B-64F740426329}">
      <dgm:prSet phldrT="[Texto]" custT="1"/>
      <dgm:spPr/>
      <dgm:t>
        <a:bodyPr/>
        <a:lstStyle/>
        <a:p>
          <a:r>
            <a:rPr lang="es-ES" sz="1400" b="1" dirty="0" smtClean="0"/>
            <a:t>Moda</a:t>
          </a:r>
          <a:endParaRPr lang="es-ES" sz="1400" b="1" dirty="0"/>
        </a:p>
      </dgm:t>
    </dgm:pt>
    <dgm:pt modelId="{456392CB-6604-4A73-A414-3F5F01385357}" type="parTrans" cxnId="{73F627C7-CC7C-4B79-BABE-34F0D2292027}">
      <dgm:prSet/>
      <dgm:spPr/>
      <dgm:t>
        <a:bodyPr/>
        <a:lstStyle/>
        <a:p>
          <a:endParaRPr lang="es-ES" dirty="0"/>
        </a:p>
      </dgm:t>
    </dgm:pt>
    <dgm:pt modelId="{124567A7-CD88-4748-A864-187C582D8681}" type="sibTrans" cxnId="{73F627C7-CC7C-4B79-BABE-34F0D2292027}">
      <dgm:prSet/>
      <dgm:spPr/>
      <dgm:t>
        <a:bodyPr/>
        <a:lstStyle/>
        <a:p>
          <a:endParaRPr lang="es-ES"/>
        </a:p>
      </dgm:t>
    </dgm:pt>
    <dgm:pt modelId="{C98687F9-B979-4E42-A151-84E14034F564}">
      <dgm:prSet phldrT="[Texto]" custT="1"/>
      <dgm:spPr/>
      <dgm:t>
        <a:bodyPr/>
        <a:lstStyle/>
        <a:p>
          <a:r>
            <a:rPr lang="es-ES" sz="2000" b="1" dirty="0" smtClean="0"/>
            <a:t>Relativa</a:t>
          </a:r>
          <a:endParaRPr lang="es-ES" sz="2000" b="1" dirty="0"/>
        </a:p>
      </dgm:t>
    </dgm:pt>
    <dgm:pt modelId="{C09CE790-0EED-486F-A3A2-9B4C5A0EBF5E}" type="parTrans" cxnId="{A7102A38-8AFE-45AE-A332-9AE3FDECDD3D}">
      <dgm:prSet/>
      <dgm:spPr/>
      <dgm:t>
        <a:bodyPr/>
        <a:lstStyle/>
        <a:p>
          <a:endParaRPr lang="es-ES" dirty="0"/>
        </a:p>
      </dgm:t>
    </dgm:pt>
    <dgm:pt modelId="{3653049E-1E72-42BA-9A4D-1A7EE221FAB6}" type="sibTrans" cxnId="{A7102A38-8AFE-45AE-A332-9AE3FDECDD3D}">
      <dgm:prSet/>
      <dgm:spPr/>
      <dgm:t>
        <a:bodyPr/>
        <a:lstStyle/>
        <a:p>
          <a:endParaRPr lang="es-ES"/>
        </a:p>
      </dgm:t>
    </dgm:pt>
    <dgm:pt modelId="{1F169445-83F0-4525-9AC8-67AD5E693239}">
      <dgm:prSet phldrT="[Texto]" custT="1"/>
      <dgm:spPr/>
      <dgm:t>
        <a:bodyPr/>
        <a:lstStyle/>
        <a:p>
          <a:r>
            <a:rPr lang="es-ES" sz="1400" b="1" dirty="0" smtClean="0"/>
            <a:t>Percentiles</a:t>
          </a:r>
          <a:endParaRPr lang="es-ES" sz="1400" b="1" dirty="0"/>
        </a:p>
      </dgm:t>
    </dgm:pt>
    <dgm:pt modelId="{EF079C04-51B9-4BB2-A686-4508DC23754D}" type="parTrans" cxnId="{63332699-8459-42E7-A840-DB60B1115062}">
      <dgm:prSet/>
      <dgm:spPr/>
      <dgm:t>
        <a:bodyPr/>
        <a:lstStyle/>
        <a:p>
          <a:endParaRPr lang="es-ES" dirty="0"/>
        </a:p>
      </dgm:t>
    </dgm:pt>
    <dgm:pt modelId="{3E7E9D50-89EC-4032-AFC0-6EF38B2430F0}" type="sibTrans" cxnId="{63332699-8459-42E7-A840-DB60B1115062}">
      <dgm:prSet/>
      <dgm:spPr/>
      <dgm:t>
        <a:bodyPr/>
        <a:lstStyle/>
        <a:p>
          <a:endParaRPr lang="es-ES"/>
        </a:p>
      </dgm:t>
    </dgm:pt>
    <dgm:pt modelId="{37F62F68-F7A7-4DF4-ADEE-2726CF030BE3}">
      <dgm:prSet phldrT="[Texto]" custT="1"/>
      <dgm:spPr/>
      <dgm:t>
        <a:bodyPr/>
        <a:lstStyle/>
        <a:p>
          <a:r>
            <a:rPr lang="es-ES" sz="1400" b="1" dirty="0" smtClean="0"/>
            <a:t>Varianza</a:t>
          </a:r>
          <a:endParaRPr lang="es-ES" sz="1400" b="1" dirty="0"/>
        </a:p>
      </dgm:t>
    </dgm:pt>
    <dgm:pt modelId="{F90C5E7A-814E-4A25-89C3-F718D248263E}" type="parTrans" cxnId="{75CD6203-1F92-48C4-8D9E-2D0316AF3AED}">
      <dgm:prSet/>
      <dgm:spPr/>
      <dgm:t>
        <a:bodyPr/>
        <a:lstStyle/>
        <a:p>
          <a:endParaRPr lang="es-ES" dirty="0"/>
        </a:p>
      </dgm:t>
    </dgm:pt>
    <dgm:pt modelId="{C344B24B-8043-4CF2-BF60-3D1CD1432E04}" type="sibTrans" cxnId="{75CD6203-1F92-48C4-8D9E-2D0316AF3AED}">
      <dgm:prSet/>
      <dgm:spPr/>
      <dgm:t>
        <a:bodyPr/>
        <a:lstStyle/>
        <a:p>
          <a:endParaRPr lang="es-ES"/>
        </a:p>
      </dgm:t>
    </dgm:pt>
    <dgm:pt modelId="{5D4F3133-8D91-4B79-9DDA-9BCF9F526BC7}">
      <dgm:prSet phldrT="[Texto]" custT="1"/>
      <dgm:spPr/>
      <dgm:t>
        <a:bodyPr/>
        <a:lstStyle/>
        <a:p>
          <a:r>
            <a:rPr lang="es-ES" sz="1400" b="1" dirty="0" smtClean="0"/>
            <a:t>Desviación estándar</a:t>
          </a:r>
          <a:endParaRPr lang="es-ES" sz="1400" b="1" dirty="0"/>
        </a:p>
      </dgm:t>
    </dgm:pt>
    <dgm:pt modelId="{11856A7E-2597-4F68-9076-5572D0B48365}" type="parTrans" cxnId="{B8D6B954-FA6A-42F0-862F-30BB67D149A8}">
      <dgm:prSet/>
      <dgm:spPr/>
      <dgm:t>
        <a:bodyPr/>
        <a:lstStyle/>
        <a:p>
          <a:endParaRPr lang="es-ES" dirty="0"/>
        </a:p>
      </dgm:t>
    </dgm:pt>
    <dgm:pt modelId="{B50A214F-0780-44A6-ABFE-D672B9B5D363}" type="sibTrans" cxnId="{B8D6B954-FA6A-42F0-862F-30BB67D149A8}">
      <dgm:prSet/>
      <dgm:spPr/>
      <dgm:t>
        <a:bodyPr/>
        <a:lstStyle/>
        <a:p>
          <a:endParaRPr lang="es-ES"/>
        </a:p>
      </dgm:t>
    </dgm:pt>
    <dgm:pt modelId="{1E4EA2AA-1080-4468-8C9D-120267AAD240}">
      <dgm:prSet phldrT="[Texto]" custT="1"/>
      <dgm:spPr/>
      <dgm:t>
        <a:bodyPr/>
        <a:lstStyle/>
        <a:p>
          <a:r>
            <a:rPr lang="es-ES" sz="1400" b="1" dirty="0" smtClean="0"/>
            <a:t>Rango</a:t>
          </a:r>
          <a:endParaRPr lang="es-ES" sz="1400" b="1" dirty="0"/>
        </a:p>
      </dgm:t>
    </dgm:pt>
    <dgm:pt modelId="{E9ADB41D-B3A3-4785-8463-E43800D6BBAB}" type="parTrans" cxnId="{E24CA6A7-B080-466D-AF51-6EEB356DE8A4}">
      <dgm:prSet/>
      <dgm:spPr/>
      <dgm:t>
        <a:bodyPr/>
        <a:lstStyle/>
        <a:p>
          <a:endParaRPr lang="es-ES" dirty="0"/>
        </a:p>
      </dgm:t>
    </dgm:pt>
    <dgm:pt modelId="{7F1FFD52-23EE-4CD4-A1D1-520CFAD53235}" type="sibTrans" cxnId="{E24CA6A7-B080-466D-AF51-6EEB356DE8A4}">
      <dgm:prSet/>
      <dgm:spPr/>
      <dgm:t>
        <a:bodyPr/>
        <a:lstStyle/>
        <a:p>
          <a:endParaRPr lang="es-ES"/>
        </a:p>
      </dgm:t>
    </dgm:pt>
    <dgm:pt modelId="{CBCB1799-C7BF-4500-A9FE-EB57CDA3B291}">
      <dgm:prSet phldrT="[Texto]" custT="1"/>
      <dgm:spPr/>
      <dgm:t>
        <a:bodyPr/>
        <a:lstStyle/>
        <a:p>
          <a:r>
            <a:rPr lang="es-ES" sz="1800" b="1" dirty="0" smtClean="0"/>
            <a:t>Relativa</a:t>
          </a:r>
          <a:endParaRPr lang="es-ES" sz="1800" b="1" dirty="0"/>
        </a:p>
      </dgm:t>
    </dgm:pt>
    <dgm:pt modelId="{9BA70703-E750-46BF-930D-AFF857202121}" type="parTrans" cxnId="{F8E1C356-09E3-496B-AF77-23001A29A476}">
      <dgm:prSet/>
      <dgm:spPr/>
      <dgm:t>
        <a:bodyPr/>
        <a:lstStyle/>
        <a:p>
          <a:endParaRPr lang="es-ES" dirty="0"/>
        </a:p>
      </dgm:t>
    </dgm:pt>
    <dgm:pt modelId="{054E1843-F378-4081-806A-57C77E9E12F1}" type="sibTrans" cxnId="{F8E1C356-09E3-496B-AF77-23001A29A476}">
      <dgm:prSet/>
      <dgm:spPr/>
      <dgm:t>
        <a:bodyPr/>
        <a:lstStyle/>
        <a:p>
          <a:endParaRPr lang="es-ES"/>
        </a:p>
      </dgm:t>
    </dgm:pt>
    <dgm:pt modelId="{17D0831A-8AA7-48B0-A8BB-EF99AFD7F374}">
      <dgm:prSet phldrT="[Texto]" custT="1"/>
      <dgm:spPr/>
      <dgm:t>
        <a:bodyPr/>
        <a:lstStyle/>
        <a:p>
          <a:r>
            <a:rPr lang="es-ES" sz="1800" b="1" dirty="0" smtClean="0"/>
            <a:t> (Tendencia Central)</a:t>
          </a:r>
          <a:endParaRPr lang="es-ES" sz="1800" b="1" dirty="0"/>
        </a:p>
      </dgm:t>
    </dgm:pt>
    <dgm:pt modelId="{6F14A5ED-1FAF-42A7-962C-55B2367651C0}" type="parTrans" cxnId="{3304F71B-B011-4988-AB52-81A78575BDD7}">
      <dgm:prSet/>
      <dgm:spPr/>
      <dgm:t>
        <a:bodyPr/>
        <a:lstStyle/>
        <a:p>
          <a:endParaRPr lang="es-ES" dirty="0"/>
        </a:p>
      </dgm:t>
    </dgm:pt>
    <dgm:pt modelId="{EC99AF7C-E483-4BF6-9692-A93F132FABFE}" type="sibTrans" cxnId="{3304F71B-B011-4988-AB52-81A78575BDD7}">
      <dgm:prSet/>
      <dgm:spPr/>
      <dgm:t>
        <a:bodyPr/>
        <a:lstStyle/>
        <a:p>
          <a:endParaRPr lang="es-ES"/>
        </a:p>
      </dgm:t>
    </dgm:pt>
    <dgm:pt modelId="{B1F44CE0-3491-45E0-81A6-E1C19533CD14}">
      <dgm:prSet phldrT="[Texto]" custT="1"/>
      <dgm:spPr/>
      <dgm:t>
        <a:bodyPr/>
        <a:lstStyle/>
        <a:p>
          <a:r>
            <a:rPr lang="es-ES" sz="1400" b="1" dirty="0" smtClean="0"/>
            <a:t>Coeficiente variación</a:t>
          </a:r>
          <a:endParaRPr lang="es-ES" sz="1400" b="1" dirty="0"/>
        </a:p>
      </dgm:t>
    </dgm:pt>
    <dgm:pt modelId="{1BCC1641-D927-4852-BABC-26B4E9B5340C}" type="parTrans" cxnId="{9A05E994-4F53-4D08-875F-E1C57E2B68C1}">
      <dgm:prSet/>
      <dgm:spPr/>
      <dgm:t>
        <a:bodyPr/>
        <a:lstStyle/>
        <a:p>
          <a:endParaRPr lang="es-ES" dirty="0"/>
        </a:p>
      </dgm:t>
    </dgm:pt>
    <dgm:pt modelId="{C9413F5C-A85F-401D-A795-330E36B901E3}" type="sibTrans" cxnId="{9A05E994-4F53-4D08-875F-E1C57E2B68C1}">
      <dgm:prSet/>
      <dgm:spPr/>
      <dgm:t>
        <a:bodyPr/>
        <a:lstStyle/>
        <a:p>
          <a:endParaRPr lang="es-ES"/>
        </a:p>
      </dgm:t>
    </dgm:pt>
    <dgm:pt modelId="{D94543A8-663E-4D86-8B8E-656EF9EA2A10}">
      <dgm:prSet phldrT="[Texto]" custT="1"/>
      <dgm:spPr/>
      <dgm:t>
        <a:bodyPr/>
        <a:lstStyle/>
        <a:p>
          <a:r>
            <a:rPr lang="es-ES" sz="1800" b="1" dirty="0" smtClean="0"/>
            <a:t>Absoluta</a:t>
          </a:r>
          <a:endParaRPr lang="es-ES" sz="1800" b="1" dirty="0"/>
        </a:p>
      </dgm:t>
    </dgm:pt>
    <dgm:pt modelId="{B4284424-1045-4585-BFB5-AD24CF2E1AEF}" type="sibTrans" cxnId="{7730D339-ED65-40C5-929F-DF54D229D79A}">
      <dgm:prSet/>
      <dgm:spPr/>
      <dgm:t>
        <a:bodyPr/>
        <a:lstStyle/>
        <a:p>
          <a:endParaRPr lang="es-ES"/>
        </a:p>
      </dgm:t>
    </dgm:pt>
    <dgm:pt modelId="{5DE87EAC-599B-4C88-A752-4EFC376539B3}" type="parTrans" cxnId="{7730D339-ED65-40C5-929F-DF54D229D79A}">
      <dgm:prSet/>
      <dgm:spPr/>
      <dgm:t>
        <a:bodyPr/>
        <a:lstStyle/>
        <a:p>
          <a:endParaRPr lang="es-ES" dirty="0"/>
        </a:p>
      </dgm:t>
    </dgm:pt>
    <dgm:pt modelId="{84854906-9A1D-48DC-8EF3-DCD8E374353A}" type="pres">
      <dgm:prSet presAssocID="{8F53D963-4208-44A2-8B13-92F9F1774FEB}" presName="hierChild1" presStyleCnt="0">
        <dgm:presLayoutVars>
          <dgm:chPref val="1"/>
          <dgm:dir/>
          <dgm:animOne val="branch"/>
          <dgm:animLvl val="lvl"/>
          <dgm:resizeHandles/>
        </dgm:presLayoutVars>
      </dgm:prSet>
      <dgm:spPr/>
      <dgm:t>
        <a:bodyPr/>
        <a:lstStyle/>
        <a:p>
          <a:endParaRPr lang="es-ES"/>
        </a:p>
      </dgm:t>
    </dgm:pt>
    <dgm:pt modelId="{D1DA9EE6-A7C1-4D98-A728-DB8474F00798}" type="pres">
      <dgm:prSet presAssocID="{2321F1E6-9F9B-4608-AFEE-0FC911BDCF4B}" presName="hierRoot1" presStyleCnt="0"/>
      <dgm:spPr/>
    </dgm:pt>
    <dgm:pt modelId="{422AAB8D-881B-4535-8C52-91F7A43B1982}" type="pres">
      <dgm:prSet presAssocID="{2321F1E6-9F9B-4608-AFEE-0FC911BDCF4B}" presName="composite" presStyleCnt="0"/>
      <dgm:spPr/>
    </dgm:pt>
    <dgm:pt modelId="{27A8E14A-E144-4DCC-A2B8-755F56EDFC7C}" type="pres">
      <dgm:prSet presAssocID="{2321F1E6-9F9B-4608-AFEE-0FC911BDCF4B}" presName="background" presStyleLbl="node0" presStyleIdx="0" presStyleCnt="1"/>
      <dgm:spPr/>
    </dgm:pt>
    <dgm:pt modelId="{3120C371-CFF1-4B1A-9D8F-28BC64BAC852}" type="pres">
      <dgm:prSet presAssocID="{2321F1E6-9F9B-4608-AFEE-0FC911BDCF4B}" presName="text" presStyleLbl="fgAcc0" presStyleIdx="0" presStyleCnt="1" custScaleX="526289" custScaleY="142051" custLinFactY="-74940" custLinFactNeighborX="-33539" custLinFactNeighborY="-100000">
        <dgm:presLayoutVars>
          <dgm:chPref val="3"/>
        </dgm:presLayoutVars>
      </dgm:prSet>
      <dgm:spPr/>
      <dgm:t>
        <a:bodyPr/>
        <a:lstStyle/>
        <a:p>
          <a:endParaRPr lang="es-ES"/>
        </a:p>
      </dgm:t>
    </dgm:pt>
    <dgm:pt modelId="{12E77428-716E-4B85-BEC7-F1D2857EABE1}" type="pres">
      <dgm:prSet presAssocID="{2321F1E6-9F9B-4608-AFEE-0FC911BDCF4B}" presName="hierChild2" presStyleCnt="0"/>
      <dgm:spPr/>
    </dgm:pt>
    <dgm:pt modelId="{9252DCD6-8429-479B-8472-258D4F99BAF5}" type="pres">
      <dgm:prSet presAssocID="{832BB5BE-8AC9-407B-A7EA-5C0CD96B85F1}" presName="Name10" presStyleLbl="parChTrans1D2" presStyleIdx="0" presStyleCnt="2"/>
      <dgm:spPr/>
      <dgm:t>
        <a:bodyPr/>
        <a:lstStyle/>
        <a:p>
          <a:endParaRPr lang="es-ES"/>
        </a:p>
      </dgm:t>
    </dgm:pt>
    <dgm:pt modelId="{23B16FFB-314D-4D96-ADAE-F753F8707E4A}" type="pres">
      <dgm:prSet presAssocID="{09B2AD9D-939D-4625-A2E2-3A54BF47731B}" presName="hierRoot2" presStyleCnt="0"/>
      <dgm:spPr/>
    </dgm:pt>
    <dgm:pt modelId="{58EEE286-A9C3-45C8-858E-443D35BE454A}" type="pres">
      <dgm:prSet presAssocID="{09B2AD9D-939D-4625-A2E2-3A54BF47731B}" presName="composite2" presStyleCnt="0"/>
      <dgm:spPr/>
    </dgm:pt>
    <dgm:pt modelId="{5574C21A-975F-4134-A0A5-4099284B58EA}" type="pres">
      <dgm:prSet presAssocID="{09B2AD9D-939D-4625-A2E2-3A54BF47731B}" presName="background2" presStyleLbl="node2" presStyleIdx="0" presStyleCnt="2"/>
      <dgm:spPr/>
    </dgm:pt>
    <dgm:pt modelId="{0574454A-2773-4D3B-9B07-F25186B10439}" type="pres">
      <dgm:prSet presAssocID="{09B2AD9D-939D-4625-A2E2-3A54BF47731B}" presName="text2" presStyleLbl="fgAcc2" presStyleIdx="0" presStyleCnt="2" custScaleX="173835" custScaleY="63399" custLinFactNeighborX="-23901" custLinFactNeighborY="-57886">
        <dgm:presLayoutVars>
          <dgm:chPref val="3"/>
        </dgm:presLayoutVars>
      </dgm:prSet>
      <dgm:spPr/>
      <dgm:t>
        <a:bodyPr/>
        <a:lstStyle/>
        <a:p>
          <a:endParaRPr lang="es-ES"/>
        </a:p>
      </dgm:t>
    </dgm:pt>
    <dgm:pt modelId="{926AB86A-4CF8-4B68-B5C8-0353EFB2EEF6}" type="pres">
      <dgm:prSet presAssocID="{09B2AD9D-939D-4625-A2E2-3A54BF47731B}" presName="hierChild3" presStyleCnt="0"/>
      <dgm:spPr/>
    </dgm:pt>
    <dgm:pt modelId="{10613658-5BD1-4ED8-834C-1DC95763A24E}" type="pres">
      <dgm:prSet presAssocID="{6F14A5ED-1FAF-42A7-962C-55B2367651C0}" presName="Name17" presStyleLbl="parChTrans1D3" presStyleIdx="0" presStyleCnt="4"/>
      <dgm:spPr/>
      <dgm:t>
        <a:bodyPr/>
        <a:lstStyle/>
        <a:p>
          <a:endParaRPr lang="es-ES"/>
        </a:p>
      </dgm:t>
    </dgm:pt>
    <dgm:pt modelId="{427B5112-3EC2-4997-8779-93A0F3BA3C3E}" type="pres">
      <dgm:prSet presAssocID="{17D0831A-8AA7-48B0-A8BB-EF99AFD7F374}" presName="hierRoot3" presStyleCnt="0"/>
      <dgm:spPr/>
    </dgm:pt>
    <dgm:pt modelId="{90A8D708-DECD-44BA-BF39-C8C520EDFBFA}" type="pres">
      <dgm:prSet presAssocID="{17D0831A-8AA7-48B0-A8BB-EF99AFD7F374}" presName="composite3" presStyleCnt="0"/>
      <dgm:spPr/>
    </dgm:pt>
    <dgm:pt modelId="{A849AFAE-F67D-4CF8-9792-520AB781B3E6}" type="pres">
      <dgm:prSet presAssocID="{17D0831A-8AA7-48B0-A8BB-EF99AFD7F374}" presName="background3" presStyleLbl="node3" presStyleIdx="0" presStyleCnt="4"/>
      <dgm:spPr/>
    </dgm:pt>
    <dgm:pt modelId="{844A8B0E-A10C-4936-9494-7DACC063A218}" type="pres">
      <dgm:prSet presAssocID="{17D0831A-8AA7-48B0-A8BB-EF99AFD7F374}" presName="text3" presStyleLbl="fgAcc3" presStyleIdx="0" presStyleCnt="4" custScaleX="239231" custLinFactNeighborX="-32187" custLinFactNeighborY="57480">
        <dgm:presLayoutVars>
          <dgm:chPref val="3"/>
        </dgm:presLayoutVars>
      </dgm:prSet>
      <dgm:spPr/>
      <dgm:t>
        <a:bodyPr/>
        <a:lstStyle/>
        <a:p>
          <a:endParaRPr lang="es-ES"/>
        </a:p>
      </dgm:t>
    </dgm:pt>
    <dgm:pt modelId="{BEF4A62C-D2FB-4FF1-80EA-6A9BDE3AB927}" type="pres">
      <dgm:prSet presAssocID="{17D0831A-8AA7-48B0-A8BB-EF99AFD7F374}" presName="hierChild4" presStyleCnt="0"/>
      <dgm:spPr/>
    </dgm:pt>
    <dgm:pt modelId="{729F3B76-BF23-4EBF-8971-DA29A1FC01AC}" type="pres">
      <dgm:prSet presAssocID="{25E4B68D-C391-4EC7-9D70-21EAAC674E88}" presName="Name23" presStyleLbl="parChTrans1D4" presStyleIdx="0" presStyleCnt="8"/>
      <dgm:spPr/>
      <dgm:t>
        <a:bodyPr/>
        <a:lstStyle/>
        <a:p>
          <a:endParaRPr lang="es-ES"/>
        </a:p>
      </dgm:t>
    </dgm:pt>
    <dgm:pt modelId="{AA1970FA-678F-4CE6-9604-36A011A43F38}" type="pres">
      <dgm:prSet presAssocID="{76C59B10-39BC-4759-B48F-F398AC53B8AD}" presName="hierRoot4" presStyleCnt="0"/>
      <dgm:spPr/>
    </dgm:pt>
    <dgm:pt modelId="{EC6878E8-D913-4ABD-8D98-7A356629CD5C}" type="pres">
      <dgm:prSet presAssocID="{76C59B10-39BC-4759-B48F-F398AC53B8AD}" presName="composite4" presStyleCnt="0"/>
      <dgm:spPr/>
    </dgm:pt>
    <dgm:pt modelId="{DADBAE2E-97E7-46B5-9C4F-BA63BF3E9322}" type="pres">
      <dgm:prSet presAssocID="{76C59B10-39BC-4759-B48F-F398AC53B8AD}" presName="background4" presStyleLbl="node4" presStyleIdx="0" presStyleCnt="8"/>
      <dgm:spPr/>
    </dgm:pt>
    <dgm:pt modelId="{9DE6F710-A8FC-49EC-A9AD-128ACDC07688}" type="pres">
      <dgm:prSet presAssocID="{76C59B10-39BC-4759-B48F-F398AC53B8AD}" presName="text4" presStyleLbl="fgAcc4" presStyleIdx="0" presStyleCnt="8" custScaleX="62873" custLinFactY="45530" custLinFactNeighborX="-32500" custLinFactNeighborY="100000">
        <dgm:presLayoutVars>
          <dgm:chPref val="3"/>
        </dgm:presLayoutVars>
      </dgm:prSet>
      <dgm:spPr/>
      <dgm:t>
        <a:bodyPr/>
        <a:lstStyle/>
        <a:p>
          <a:endParaRPr lang="es-ES"/>
        </a:p>
      </dgm:t>
    </dgm:pt>
    <dgm:pt modelId="{DD138BA8-9B77-4A4D-8F49-6FC7B84F6382}" type="pres">
      <dgm:prSet presAssocID="{76C59B10-39BC-4759-B48F-F398AC53B8AD}" presName="hierChild5" presStyleCnt="0"/>
      <dgm:spPr/>
    </dgm:pt>
    <dgm:pt modelId="{8DFF97F3-BDFA-444D-BE7B-E1119E73E59E}" type="pres">
      <dgm:prSet presAssocID="{20406E4C-159B-48D2-BFB1-C078F4A00911}" presName="Name23" presStyleLbl="parChTrans1D4" presStyleIdx="1" presStyleCnt="8"/>
      <dgm:spPr/>
      <dgm:t>
        <a:bodyPr/>
        <a:lstStyle/>
        <a:p>
          <a:endParaRPr lang="es-ES"/>
        </a:p>
      </dgm:t>
    </dgm:pt>
    <dgm:pt modelId="{6656661D-9A8D-4BAC-92E0-9C9E603D7314}" type="pres">
      <dgm:prSet presAssocID="{C7454C0D-AC7E-4958-8210-63627FDC5242}" presName="hierRoot4" presStyleCnt="0"/>
      <dgm:spPr/>
    </dgm:pt>
    <dgm:pt modelId="{69484A3F-86EF-456D-9E6B-BFA60B14ABD6}" type="pres">
      <dgm:prSet presAssocID="{C7454C0D-AC7E-4958-8210-63627FDC5242}" presName="composite4" presStyleCnt="0"/>
      <dgm:spPr/>
    </dgm:pt>
    <dgm:pt modelId="{FD66C053-AEAA-45C9-93A8-D75D34E0AA83}" type="pres">
      <dgm:prSet presAssocID="{C7454C0D-AC7E-4958-8210-63627FDC5242}" presName="background4" presStyleLbl="node4" presStyleIdx="1" presStyleCnt="8"/>
      <dgm:spPr/>
    </dgm:pt>
    <dgm:pt modelId="{D760ED67-BE59-4CC8-8E00-18D97DE64943}" type="pres">
      <dgm:prSet presAssocID="{C7454C0D-AC7E-4958-8210-63627FDC5242}" presName="text4" presStyleLbl="fgAcc4" presStyleIdx="1" presStyleCnt="8" custScaleX="86346" custScaleY="143853" custLinFactY="45530" custLinFactNeighborX="-20137" custLinFactNeighborY="100000">
        <dgm:presLayoutVars>
          <dgm:chPref val="3"/>
        </dgm:presLayoutVars>
      </dgm:prSet>
      <dgm:spPr/>
      <dgm:t>
        <a:bodyPr/>
        <a:lstStyle/>
        <a:p>
          <a:endParaRPr lang="es-ES"/>
        </a:p>
      </dgm:t>
    </dgm:pt>
    <dgm:pt modelId="{C6F21AD7-D998-47E9-861A-BAF37CB74669}" type="pres">
      <dgm:prSet presAssocID="{C7454C0D-AC7E-4958-8210-63627FDC5242}" presName="hierChild5" presStyleCnt="0"/>
      <dgm:spPr/>
    </dgm:pt>
    <dgm:pt modelId="{12802320-881D-4378-9F8C-81501E2D8665}" type="pres">
      <dgm:prSet presAssocID="{456392CB-6604-4A73-A414-3F5F01385357}" presName="Name23" presStyleLbl="parChTrans1D4" presStyleIdx="2" presStyleCnt="8"/>
      <dgm:spPr/>
      <dgm:t>
        <a:bodyPr/>
        <a:lstStyle/>
        <a:p>
          <a:endParaRPr lang="es-ES"/>
        </a:p>
      </dgm:t>
    </dgm:pt>
    <dgm:pt modelId="{9732708B-EA39-44C7-B58C-C708E74FCAFE}" type="pres">
      <dgm:prSet presAssocID="{3F70A866-E678-4CD6-B63B-64F740426329}" presName="hierRoot4" presStyleCnt="0"/>
      <dgm:spPr/>
    </dgm:pt>
    <dgm:pt modelId="{CD09AA8B-64FD-47E5-85F9-4F9EAD75FBEE}" type="pres">
      <dgm:prSet presAssocID="{3F70A866-E678-4CD6-B63B-64F740426329}" presName="composite4" presStyleCnt="0"/>
      <dgm:spPr/>
    </dgm:pt>
    <dgm:pt modelId="{F6462D2C-FD25-4AD0-8A19-2204F2FF39DF}" type="pres">
      <dgm:prSet presAssocID="{3F70A866-E678-4CD6-B63B-64F740426329}" presName="background4" presStyleLbl="node4" presStyleIdx="2" presStyleCnt="8"/>
      <dgm:spPr/>
    </dgm:pt>
    <dgm:pt modelId="{6892EC9D-F1C7-4021-BFDE-50A375755A91}" type="pres">
      <dgm:prSet presAssocID="{3F70A866-E678-4CD6-B63B-64F740426329}" presName="text4" presStyleLbl="fgAcc4" presStyleIdx="2" presStyleCnt="8" custScaleX="81629" custLinFactY="45530" custLinFactNeighborX="-24282" custLinFactNeighborY="100000">
        <dgm:presLayoutVars>
          <dgm:chPref val="3"/>
        </dgm:presLayoutVars>
      </dgm:prSet>
      <dgm:spPr/>
      <dgm:t>
        <a:bodyPr/>
        <a:lstStyle/>
        <a:p>
          <a:endParaRPr lang="es-ES"/>
        </a:p>
      </dgm:t>
    </dgm:pt>
    <dgm:pt modelId="{6603C6DF-E90B-40EB-B59B-4BD45D4B193C}" type="pres">
      <dgm:prSet presAssocID="{3F70A866-E678-4CD6-B63B-64F740426329}" presName="hierChild5" presStyleCnt="0"/>
      <dgm:spPr/>
    </dgm:pt>
    <dgm:pt modelId="{0422EB70-9278-4A87-869B-744EB11B9E49}" type="pres">
      <dgm:prSet presAssocID="{C09CE790-0EED-486F-A3A2-9B4C5A0EBF5E}" presName="Name17" presStyleLbl="parChTrans1D3" presStyleIdx="1" presStyleCnt="4"/>
      <dgm:spPr/>
      <dgm:t>
        <a:bodyPr/>
        <a:lstStyle/>
        <a:p>
          <a:endParaRPr lang="es-ES"/>
        </a:p>
      </dgm:t>
    </dgm:pt>
    <dgm:pt modelId="{E2B70AC7-CCFC-4451-BF6E-9C33DD821480}" type="pres">
      <dgm:prSet presAssocID="{C98687F9-B979-4E42-A151-84E14034F564}" presName="hierRoot3" presStyleCnt="0"/>
      <dgm:spPr/>
    </dgm:pt>
    <dgm:pt modelId="{B986C5D1-A321-41A7-8820-9AACD7A5AFB6}" type="pres">
      <dgm:prSet presAssocID="{C98687F9-B979-4E42-A151-84E14034F564}" presName="composite3" presStyleCnt="0"/>
      <dgm:spPr/>
    </dgm:pt>
    <dgm:pt modelId="{7D3D92E2-C304-4204-A69E-D778E652C99A}" type="pres">
      <dgm:prSet presAssocID="{C98687F9-B979-4E42-A151-84E14034F564}" presName="background3" presStyleLbl="node3" presStyleIdx="1" presStyleCnt="4"/>
      <dgm:spPr/>
    </dgm:pt>
    <dgm:pt modelId="{C95C5B6D-6000-4E03-BD31-180FD5FE699C}" type="pres">
      <dgm:prSet presAssocID="{C98687F9-B979-4E42-A151-84E14034F564}" presName="text3" presStyleLbl="fgAcc3" presStyleIdx="1" presStyleCnt="4" custScaleX="122770" custLinFactNeighborX="-9786" custLinFactNeighborY="57480">
        <dgm:presLayoutVars>
          <dgm:chPref val="3"/>
        </dgm:presLayoutVars>
      </dgm:prSet>
      <dgm:spPr/>
      <dgm:t>
        <a:bodyPr/>
        <a:lstStyle/>
        <a:p>
          <a:endParaRPr lang="es-ES"/>
        </a:p>
      </dgm:t>
    </dgm:pt>
    <dgm:pt modelId="{74674575-DC8E-4064-BD85-409C865E2919}" type="pres">
      <dgm:prSet presAssocID="{C98687F9-B979-4E42-A151-84E14034F564}" presName="hierChild4" presStyleCnt="0"/>
      <dgm:spPr/>
    </dgm:pt>
    <dgm:pt modelId="{89E021EB-EF62-4482-8527-BD856D1EB513}" type="pres">
      <dgm:prSet presAssocID="{EF079C04-51B9-4BB2-A686-4508DC23754D}" presName="Name23" presStyleLbl="parChTrans1D4" presStyleIdx="3" presStyleCnt="8"/>
      <dgm:spPr/>
      <dgm:t>
        <a:bodyPr/>
        <a:lstStyle/>
        <a:p>
          <a:endParaRPr lang="es-ES"/>
        </a:p>
      </dgm:t>
    </dgm:pt>
    <dgm:pt modelId="{BC568C68-2D7C-429F-AC54-432671DEDF38}" type="pres">
      <dgm:prSet presAssocID="{1F169445-83F0-4525-9AC8-67AD5E693239}" presName="hierRoot4" presStyleCnt="0"/>
      <dgm:spPr/>
    </dgm:pt>
    <dgm:pt modelId="{B6280C57-B83B-4A3E-A7E2-71931EBB1171}" type="pres">
      <dgm:prSet presAssocID="{1F169445-83F0-4525-9AC8-67AD5E693239}" presName="composite4" presStyleCnt="0"/>
      <dgm:spPr/>
    </dgm:pt>
    <dgm:pt modelId="{E5F270F5-8920-430B-B335-7ABA529FB83E}" type="pres">
      <dgm:prSet presAssocID="{1F169445-83F0-4525-9AC8-67AD5E693239}" presName="background4" presStyleLbl="node4" presStyleIdx="3" presStyleCnt="8"/>
      <dgm:spPr/>
    </dgm:pt>
    <dgm:pt modelId="{13725002-2B50-4382-8099-296F1A30D9EF}" type="pres">
      <dgm:prSet presAssocID="{1F169445-83F0-4525-9AC8-67AD5E693239}" presName="text4" presStyleLbl="fgAcc4" presStyleIdx="3" presStyleCnt="8" custLinFactY="30941" custLinFactNeighborX="-9786" custLinFactNeighborY="100000">
        <dgm:presLayoutVars>
          <dgm:chPref val="3"/>
        </dgm:presLayoutVars>
      </dgm:prSet>
      <dgm:spPr/>
      <dgm:t>
        <a:bodyPr/>
        <a:lstStyle/>
        <a:p>
          <a:endParaRPr lang="es-ES"/>
        </a:p>
      </dgm:t>
    </dgm:pt>
    <dgm:pt modelId="{F4C74892-BDE3-4167-96A0-D14759F81286}" type="pres">
      <dgm:prSet presAssocID="{1F169445-83F0-4525-9AC8-67AD5E693239}" presName="hierChild5" presStyleCnt="0"/>
      <dgm:spPr/>
    </dgm:pt>
    <dgm:pt modelId="{00F449BC-BD3F-49A8-9C69-901C54A5A7D7}" type="pres">
      <dgm:prSet presAssocID="{89A90936-259E-4372-92C6-BD1FF93B82CE}" presName="Name10" presStyleLbl="parChTrans1D2" presStyleIdx="1" presStyleCnt="2"/>
      <dgm:spPr/>
      <dgm:t>
        <a:bodyPr/>
        <a:lstStyle/>
        <a:p>
          <a:endParaRPr lang="es-ES"/>
        </a:p>
      </dgm:t>
    </dgm:pt>
    <dgm:pt modelId="{FA4F5F1F-09BB-4273-8B79-70928918FB94}" type="pres">
      <dgm:prSet presAssocID="{3C857C40-B2BE-4C0D-B90D-20FD9F1F4943}" presName="hierRoot2" presStyleCnt="0"/>
      <dgm:spPr/>
    </dgm:pt>
    <dgm:pt modelId="{9A8B2003-CA27-4ACA-B064-6582D5E4BD93}" type="pres">
      <dgm:prSet presAssocID="{3C857C40-B2BE-4C0D-B90D-20FD9F1F4943}" presName="composite2" presStyleCnt="0"/>
      <dgm:spPr/>
    </dgm:pt>
    <dgm:pt modelId="{2CE3F0AA-B1DC-4EE8-8BD5-96649D77B6C0}" type="pres">
      <dgm:prSet presAssocID="{3C857C40-B2BE-4C0D-B90D-20FD9F1F4943}" presName="background2" presStyleLbl="node2" presStyleIdx="1" presStyleCnt="2"/>
      <dgm:spPr/>
    </dgm:pt>
    <dgm:pt modelId="{712814CC-61E1-4CBA-A657-FF2CF2BC90E5}" type="pres">
      <dgm:prSet presAssocID="{3C857C40-B2BE-4C0D-B90D-20FD9F1F4943}" presName="text2" presStyleLbl="fgAcc2" presStyleIdx="1" presStyleCnt="2" custScaleX="225309" custLinFactNeighborX="-7121" custLinFactNeighborY="-63546">
        <dgm:presLayoutVars>
          <dgm:chPref val="3"/>
        </dgm:presLayoutVars>
      </dgm:prSet>
      <dgm:spPr/>
      <dgm:t>
        <a:bodyPr/>
        <a:lstStyle/>
        <a:p>
          <a:endParaRPr lang="es-ES"/>
        </a:p>
      </dgm:t>
    </dgm:pt>
    <dgm:pt modelId="{A9D564F0-706F-4916-8073-FC73BAF127D8}" type="pres">
      <dgm:prSet presAssocID="{3C857C40-B2BE-4C0D-B90D-20FD9F1F4943}" presName="hierChild3" presStyleCnt="0"/>
      <dgm:spPr/>
    </dgm:pt>
    <dgm:pt modelId="{1B922928-952F-45F7-B4F4-9ACEE753B165}" type="pres">
      <dgm:prSet presAssocID="{5DE87EAC-599B-4C88-A752-4EFC376539B3}" presName="Name17" presStyleLbl="parChTrans1D3" presStyleIdx="2" presStyleCnt="4"/>
      <dgm:spPr/>
      <dgm:t>
        <a:bodyPr/>
        <a:lstStyle/>
        <a:p>
          <a:endParaRPr lang="es-ES"/>
        </a:p>
      </dgm:t>
    </dgm:pt>
    <dgm:pt modelId="{78C8CBE0-7267-4375-A29F-9162CB7992F4}" type="pres">
      <dgm:prSet presAssocID="{D94543A8-663E-4D86-8B8E-656EF9EA2A10}" presName="hierRoot3" presStyleCnt="0"/>
      <dgm:spPr/>
    </dgm:pt>
    <dgm:pt modelId="{4CE1C4A6-9921-498E-B373-8BC8A9DA4729}" type="pres">
      <dgm:prSet presAssocID="{D94543A8-663E-4D86-8B8E-656EF9EA2A10}" presName="composite3" presStyleCnt="0"/>
      <dgm:spPr/>
    </dgm:pt>
    <dgm:pt modelId="{734BF977-B5F0-4318-8EA3-4DDF0D7B6632}" type="pres">
      <dgm:prSet presAssocID="{D94543A8-663E-4D86-8B8E-656EF9EA2A10}" presName="background3" presStyleLbl="node3" presStyleIdx="2" presStyleCnt="4"/>
      <dgm:spPr/>
    </dgm:pt>
    <dgm:pt modelId="{5B136D0E-E624-419C-8D63-EE4799836717}" type="pres">
      <dgm:prSet presAssocID="{D94543A8-663E-4D86-8B8E-656EF9EA2A10}" presName="text3" presStyleLbl="fgAcc3" presStyleIdx="2" presStyleCnt="4" custLinFactNeighborX="17516" custLinFactNeighborY="-4759">
        <dgm:presLayoutVars>
          <dgm:chPref val="3"/>
        </dgm:presLayoutVars>
      </dgm:prSet>
      <dgm:spPr/>
      <dgm:t>
        <a:bodyPr/>
        <a:lstStyle/>
        <a:p>
          <a:endParaRPr lang="es-ES"/>
        </a:p>
      </dgm:t>
    </dgm:pt>
    <dgm:pt modelId="{0B66B49E-5312-4A56-85F6-98FC1DF3B1B3}" type="pres">
      <dgm:prSet presAssocID="{D94543A8-663E-4D86-8B8E-656EF9EA2A10}" presName="hierChild4" presStyleCnt="0"/>
      <dgm:spPr/>
    </dgm:pt>
    <dgm:pt modelId="{E6CD28EC-13CA-4812-81E9-49C0B279B038}" type="pres">
      <dgm:prSet presAssocID="{E9ADB41D-B3A3-4785-8463-E43800D6BBAB}" presName="Name23" presStyleLbl="parChTrans1D4" presStyleIdx="4" presStyleCnt="8"/>
      <dgm:spPr/>
      <dgm:t>
        <a:bodyPr/>
        <a:lstStyle/>
        <a:p>
          <a:endParaRPr lang="es-ES"/>
        </a:p>
      </dgm:t>
    </dgm:pt>
    <dgm:pt modelId="{670FDFA4-620F-42D8-A492-1296CA6C1ED4}" type="pres">
      <dgm:prSet presAssocID="{1E4EA2AA-1080-4468-8C9D-120267AAD240}" presName="hierRoot4" presStyleCnt="0"/>
      <dgm:spPr/>
    </dgm:pt>
    <dgm:pt modelId="{39C4DD24-75A5-4051-A8CF-7220FA8FDCFA}" type="pres">
      <dgm:prSet presAssocID="{1E4EA2AA-1080-4468-8C9D-120267AAD240}" presName="composite4" presStyleCnt="0"/>
      <dgm:spPr/>
    </dgm:pt>
    <dgm:pt modelId="{E1D0252B-2242-4830-BDEA-FC82C59723B7}" type="pres">
      <dgm:prSet presAssocID="{1E4EA2AA-1080-4468-8C9D-120267AAD240}" presName="background4" presStyleLbl="node4" presStyleIdx="4" presStyleCnt="8"/>
      <dgm:spPr/>
    </dgm:pt>
    <dgm:pt modelId="{7A4F550B-DB9E-4465-933B-D57CEF467CC9}" type="pres">
      <dgm:prSet presAssocID="{1E4EA2AA-1080-4468-8C9D-120267AAD240}" presName="text4" presStyleLbl="fgAcc4" presStyleIdx="4" presStyleCnt="8" custScaleX="63691">
        <dgm:presLayoutVars>
          <dgm:chPref val="3"/>
        </dgm:presLayoutVars>
      </dgm:prSet>
      <dgm:spPr/>
      <dgm:t>
        <a:bodyPr/>
        <a:lstStyle/>
        <a:p>
          <a:endParaRPr lang="es-ES"/>
        </a:p>
      </dgm:t>
    </dgm:pt>
    <dgm:pt modelId="{3BCE281D-2AEF-4729-8E9B-30A7156C78F2}" type="pres">
      <dgm:prSet presAssocID="{1E4EA2AA-1080-4468-8C9D-120267AAD240}" presName="hierChild5" presStyleCnt="0"/>
      <dgm:spPr/>
    </dgm:pt>
    <dgm:pt modelId="{31E96E7D-ACA5-4E5B-931F-EB1BD6ABB56F}" type="pres">
      <dgm:prSet presAssocID="{F90C5E7A-814E-4A25-89C3-F718D248263E}" presName="Name23" presStyleLbl="parChTrans1D4" presStyleIdx="5" presStyleCnt="8"/>
      <dgm:spPr/>
      <dgm:t>
        <a:bodyPr/>
        <a:lstStyle/>
        <a:p>
          <a:endParaRPr lang="es-ES"/>
        </a:p>
      </dgm:t>
    </dgm:pt>
    <dgm:pt modelId="{B3683F29-0A65-4624-9DD0-6821C900E841}" type="pres">
      <dgm:prSet presAssocID="{37F62F68-F7A7-4DF4-ADEE-2726CF030BE3}" presName="hierRoot4" presStyleCnt="0"/>
      <dgm:spPr/>
    </dgm:pt>
    <dgm:pt modelId="{D7BEE1FB-1C96-435E-8A92-463BAD161AB6}" type="pres">
      <dgm:prSet presAssocID="{37F62F68-F7A7-4DF4-ADEE-2726CF030BE3}" presName="composite4" presStyleCnt="0"/>
      <dgm:spPr/>
    </dgm:pt>
    <dgm:pt modelId="{7A38C964-B9CA-4F81-8EC9-E63D760FA9C0}" type="pres">
      <dgm:prSet presAssocID="{37F62F68-F7A7-4DF4-ADEE-2726CF030BE3}" presName="background4" presStyleLbl="node4" presStyleIdx="5" presStyleCnt="8"/>
      <dgm:spPr/>
    </dgm:pt>
    <dgm:pt modelId="{4FDA479C-9239-44D2-8CDA-055D9F06608F}" type="pres">
      <dgm:prSet presAssocID="{37F62F68-F7A7-4DF4-ADEE-2726CF030BE3}" presName="text4" presStyleLbl="fgAcc4" presStyleIdx="5" presStyleCnt="8" custScaleX="91777">
        <dgm:presLayoutVars>
          <dgm:chPref val="3"/>
        </dgm:presLayoutVars>
      </dgm:prSet>
      <dgm:spPr/>
      <dgm:t>
        <a:bodyPr/>
        <a:lstStyle/>
        <a:p>
          <a:endParaRPr lang="es-ES"/>
        </a:p>
      </dgm:t>
    </dgm:pt>
    <dgm:pt modelId="{6C96B1C3-39B9-467C-9F14-12FFEE9C0D1C}" type="pres">
      <dgm:prSet presAssocID="{37F62F68-F7A7-4DF4-ADEE-2726CF030BE3}" presName="hierChild5" presStyleCnt="0"/>
      <dgm:spPr/>
    </dgm:pt>
    <dgm:pt modelId="{2720E4AF-FD24-4D76-BDD5-CA71D71C05FF}" type="pres">
      <dgm:prSet presAssocID="{11856A7E-2597-4F68-9076-5572D0B48365}" presName="Name23" presStyleLbl="parChTrans1D4" presStyleIdx="6" presStyleCnt="8"/>
      <dgm:spPr/>
      <dgm:t>
        <a:bodyPr/>
        <a:lstStyle/>
        <a:p>
          <a:endParaRPr lang="es-ES"/>
        </a:p>
      </dgm:t>
    </dgm:pt>
    <dgm:pt modelId="{0E01C89C-4891-4C39-9036-77E942DCAFE4}" type="pres">
      <dgm:prSet presAssocID="{5D4F3133-8D91-4B79-9DDA-9BCF9F526BC7}" presName="hierRoot4" presStyleCnt="0"/>
      <dgm:spPr/>
    </dgm:pt>
    <dgm:pt modelId="{4565732E-AAFC-4947-BF97-3BD0408800D1}" type="pres">
      <dgm:prSet presAssocID="{5D4F3133-8D91-4B79-9DDA-9BCF9F526BC7}" presName="composite4" presStyleCnt="0"/>
      <dgm:spPr/>
    </dgm:pt>
    <dgm:pt modelId="{456AFC93-0224-43BC-AC73-270E15B99B65}" type="pres">
      <dgm:prSet presAssocID="{5D4F3133-8D91-4B79-9DDA-9BCF9F526BC7}" presName="background4" presStyleLbl="node4" presStyleIdx="6" presStyleCnt="8"/>
      <dgm:spPr/>
    </dgm:pt>
    <dgm:pt modelId="{DF27CE8E-812B-4AE4-B8AA-80F87CB3B07F}" type="pres">
      <dgm:prSet presAssocID="{5D4F3133-8D91-4B79-9DDA-9BCF9F526BC7}" presName="text4" presStyleLbl="fgAcc4" presStyleIdx="6" presStyleCnt="8" custScaleX="116195">
        <dgm:presLayoutVars>
          <dgm:chPref val="3"/>
        </dgm:presLayoutVars>
      </dgm:prSet>
      <dgm:spPr/>
      <dgm:t>
        <a:bodyPr/>
        <a:lstStyle/>
        <a:p>
          <a:endParaRPr lang="es-ES"/>
        </a:p>
      </dgm:t>
    </dgm:pt>
    <dgm:pt modelId="{62AA72FE-DAA8-4A94-9174-A86216CDBCE8}" type="pres">
      <dgm:prSet presAssocID="{5D4F3133-8D91-4B79-9DDA-9BCF9F526BC7}" presName="hierChild5" presStyleCnt="0"/>
      <dgm:spPr/>
    </dgm:pt>
    <dgm:pt modelId="{2ABA9699-1348-4F55-96CC-D0FC29A56309}" type="pres">
      <dgm:prSet presAssocID="{9BA70703-E750-46BF-930D-AFF857202121}" presName="Name17" presStyleLbl="parChTrans1D3" presStyleIdx="3" presStyleCnt="4"/>
      <dgm:spPr/>
      <dgm:t>
        <a:bodyPr/>
        <a:lstStyle/>
        <a:p>
          <a:endParaRPr lang="es-ES"/>
        </a:p>
      </dgm:t>
    </dgm:pt>
    <dgm:pt modelId="{8148004F-D469-4D8B-891E-DF7A5F08672E}" type="pres">
      <dgm:prSet presAssocID="{CBCB1799-C7BF-4500-A9FE-EB57CDA3B291}" presName="hierRoot3" presStyleCnt="0"/>
      <dgm:spPr/>
    </dgm:pt>
    <dgm:pt modelId="{E13962B6-2E51-4532-8C98-3F2806F0F0A2}" type="pres">
      <dgm:prSet presAssocID="{CBCB1799-C7BF-4500-A9FE-EB57CDA3B291}" presName="composite3" presStyleCnt="0"/>
      <dgm:spPr/>
    </dgm:pt>
    <dgm:pt modelId="{7335DE4F-4BF9-43C0-AB4A-2A134EB0F107}" type="pres">
      <dgm:prSet presAssocID="{CBCB1799-C7BF-4500-A9FE-EB57CDA3B291}" presName="background3" presStyleLbl="node3" presStyleIdx="3" presStyleCnt="4"/>
      <dgm:spPr/>
    </dgm:pt>
    <dgm:pt modelId="{6448EE43-B2D9-42D4-8ED6-F6BBE376149A}" type="pres">
      <dgm:prSet presAssocID="{CBCB1799-C7BF-4500-A9FE-EB57CDA3B291}" presName="text3" presStyleLbl="fgAcc3" presStyleIdx="3" presStyleCnt="4">
        <dgm:presLayoutVars>
          <dgm:chPref val="3"/>
        </dgm:presLayoutVars>
      </dgm:prSet>
      <dgm:spPr/>
      <dgm:t>
        <a:bodyPr/>
        <a:lstStyle/>
        <a:p>
          <a:endParaRPr lang="es-ES"/>
        </a:p>
      </dgm:t>
    </dgm:pt>
    <dgm:pt modelId="{0659F7D7-16F0-46F4-BD8A-07AC2CEE5020}" type="pres">
      <dgm:prSet presAssocID="{CBCB1799-C7BF-4500-A9FE-EB57CDA3B291}" presName="hierChild4" presStyleCnt="0"/>
      <dgm:spPr/>
    </dgm:pt>
    <dgm:pt modelId="{5C5FA15A-AE15-456F-8E74-557B7CC4CB7E}" type="pres">
      <dgm:prSet presAssocID="{1BCC1641-D927-4852-BABC-26B4E9B5340C}" presName="Name23" presStyleLbl="parChTrans1D4" presStyleIdx="7" presStyleCnt="8"/>
      <dgm:spPr/>
      <dgm:t>
        <a:bodyPr/>
        <a:lstStyle/>
        <a:p>
          <a:endParaRPr lang="es-ES"/>
        </a:p>
      </dgm:t>
    </dgm:pt>
    <dgm:pt modelId="{38690193-9179-444D-8374-4416EC9F5E0A}" type="pres">
      <dgm:prSet presAssocID="{B1F44CE0-3491-45E0-81A6-E1C19533CD14}" presName="hierRoot4" presStyleCnt="0"/>
      <dgm:spPr/>
    </dgm:pt>
    <dgm:pt modelId="{C1EDBFFC-339A-45AC-9C7B-1EDD38CEA475}" type="pres">
      <dgm:prSet presAssocID="{B1F44CE0-3491-45E0-81A6-E1C19533CD14}" presName="composite4" presStyleCnt="0"/>
      <dgm:spPr/>
    </dgm:pt>
    <dgm:pt modelId="{9EFE6A6C-DF49-4E50-92B9-C3FF291F35CE}" type="pres">
      <dgm:prSet presAssocID="{B1F44CE0-3491-45E0-81A6-E1C19533CD14}" presName="background4" presStyleLbl="node4" presStyleIdx="7" presStyleCnt="8"/>
      <dgm:spPr/>
    </dgm:pt>
    <dgm:pt modelId="{027599BF-C530-4674-83E6-2C401EE5FF3F}" type="pres">
      <dgm:prSet presAssocID="{B1F44CE0-3491-45E0-81A6-E1C19533CD14}" presName="text4" presStyleLbl="fgAcc4" presStyleIdx="7" presStyleCnt="8">
        <dgm:presLayoutVars>
          <dgm:chPref val="3"/>
        </dgm:presLayoutVars>
      </dgm:prSet>
      <dgm:spPr/>
      <dgm:t>
        <a:bodyPr/>
        <a:lstStyle/>
        <a:p>
          <a:endParaRPr lang="es-ES"/>
        </a:p>
      </dgm:t>
    </dgm:pt>
    <dgm:pt modelId="{306814A7-A02A-4EF5-87A4-9A562DFF0234}" type="pres">
      <dgm:prSet presAssocID="{B1F44CE0-3491-45E0-81A6-E1C19533CD14}" presName="hierChild5" presStyleCnt="0"/>
      <dgm:spPr/>
    </dgm:pt>
  </dgm:ptLst>
  <dgm:cxnLst>
    <dgm:cxn modelId="{34806AA0-2C85-454F-BB71-8DAAC07CB0A2}" type="presOf" srcId="{5DE87EAC-599B-4C88-A752-4EFC376539B3}" destId="{1B922928-952F-45F7-B4F4-9ACEE753B165}" srcOrd="0" destOrd="0" presId="urn:microsoft.com/office/officeart/2005/8/layout/hierarchy1"/>
    <dgm:cxn modelId="{B8D6B954-FA6A-42F0-862F-30BB67D149A8}" srcId="{D94543A8-663E-4D86-8B8E-656EF9EA2A10}" destId="{5D4F3133-8D91-4B79-9DDA-9BCF9F526BC7}" srcOrd="2" destOrd="0" parTransId="{11856A7E-2597-4F68-9076-5572D0B48365}" sibTransId="{B50A214F-0780-44A6-ABFE-D672B9B5D363}"/>
    <dgm:cxn modelId="{3E2E3A3D-A0AA-4398-97BC-1EB1DE481E4B}" type="presOf" srcId="{832BB5BE-8AC9-407B-A7EA-5C0CD96B85F1}" destId="{9252DCD6-8429-479B-8472-258D4F99BAF5}" srcOrd="0" destOrd="0" presId="urn:microsoft.com/office/officeart/2005/8/layout/hierarchy1"/>
    <dgm:cxn modelId="{C42EE52D-5FB4-4201-9993-9602759279A4}" type="presOf" srcId="{1BCC1641-D927-4852-BABC-26B4E9B5340C}" destId="{5C5FA15A-AE15-456F-8E74-557B7CC4CB7E}" srcOrd="0" destOrd="0" presId="urn:microsoft.com/office/officeart/2005/8/layout/hierarchy1"/>
    <dgm:cxn modelId="{75CD6203-1F92-48C4-8D9E-2D0316AF3AED}" srcId="{D94543A8-663E-4D86-8B8E-656EF9EA2A10}" destId="{37F62F68-F7A7-4DF4-ADEE-2726CF030BE3}" srcOrd="1" destOrd="0" parTransId="{F90C5E7A-814E-4A25-89C3-F718D248263E}" sibTransId="{C344B24B-8043-4CF2-BF60-3D1CD1432E04}"/>
    <dgm:cxn modelId="{EC6C98CB-C5BB-45E7-9A51-E13A48F9F3D5}" type="presOf" srcId="{C09CE790-0EED-486F-A3A2-9B4C5A0EBF5E}" destId="{0422EB70-9278-4A87-869B-744EB11B9E49}" srcOrd="0" destOrd="0" presId="urn:microsoft.com/office/officeart/2005/8/layout/hierarchy1"/>
    <dgm:cxn modelId="{9881FEA8-726D-44AD-9B66-9C7714D9F7EC}" srcId="{17D0831A-8AA7-48B0-A8BB-EF99AFD7F374}" destId="{76C59B10-39BC-4759-B48F-F398AC53B8AD}" srcOrd="0" destOrd="0" parTransId="{25E4B68D-C391-4EC7-9D70-21EAAC674E88}" sibTransId="{41C26122-2DB1-4A1D-BBFE-A665BCBF1CD9}"/>
    <dgm:cxn modelId="{A7102A38-8AFE-45AE-A332-9AE3FDECDD3D}" srcId="{09B2AD9D-939D-4625-A2E2-3A54BF47731B}" destId="{C98687F9-B979-4E42-A151-84E14034F564}" srcOrd="1" destOrd="0" parTransId="{C09CE790-0EED-486F-A3A2-9B4C5A0EBF5E}" sibTransId="{3653049E-1E72-42BA-9A4D-1A7EE221FAB6}"/>
    <dgm:cxn modelId="{A2F07022-439D-4965-A75B-B56560F82CC0}" type="presOf" srcId="{B1F44CE0-3491-45E0-81A6-E1C19533CD14}" destId="{027599BF-C530-4674-83E6-2C401EE5FF3F}" srcOrd="0" destOrd="0" presId="urn:microsoft.com/office/officeart/2005/8/layout/hierarchy1"/>
    <dgm:cxn modelId="{C296F673-19F5-45DB-AFB1-0EBA0D4F22DB}" type="presOf" srcId="{1E4EA2AA-1080-4468-8C9D-120267AAD240}" destId="{7A4F550B-DB9E-4465-933B-D57CEF467CC9}" srcOrd="0" destOrd="0" presId="urn:microsoft.com/office/officeart/2005/8/layout/hierarchy1"/>
    <dgm:cxn modelId="{E87B47E7-E011-4C2B-B435-EEF2511B702D}" srcId="{17D0831A-8AA7-48B0-A8BB-EF99AFD7F374}" destId="{C7454C0D-AC7E-4958-8210-63627FDC5242}" srcOrd="1" destOrd="0" parTransId="{20406E4C-159B-48D2-BFB1-C078F4A00911}" sibTransId="{AC976267-6904-4B8E-969A-3868776498DA}"/>
    <dgm:cxn modelId="{E3680C81-1769-40C1-9E36-FFCA10079EBA}" type="presOf" srcId="{37F62F68-F7A7-4DF4-ADEE-2726CF030BE3}" destId="{4FDA479C-9239-44D2-8CDA-055D9F06608F}" srcOrd="0" destOrd="0" presId="urn:microsoft.com/office/officeart/2005/8/layout/hierarchy1"/>
    <dgm:cxn modelId="{2A35576E-4FC4-403D-AF98-EF677CBECDD9}" srcId="{2321F1E6-9F9B-4608-AFEE-0FC911BDCF4B}" destId="{3C857C40-B2BE-4C0D-B90D-20FD9F1F4943}" srcOrd="1" destOrd="0" parTransId="{89A90936-259E-4372-92C6-BD1FF93B82CE}" sibTransId="{B4CB87C5-96B4-492C-9716-C305A59E968D}"/>
    <dgm:cxn modelId="{54251570-876F-4066-89A0-5DA55278AAA8}" type="presOf" srcId="{11856A7E-2597-4F68-9076-5572D0B48365}" destId="{2720E4AF-FD24-4D76-BDD5-CA71D71C05FF}" srcOrd="0" destOrd="0" presId="urn:microsoft.com/office/officeart/2005/8/layout/hierarchy1"/>
    <dgm:cxn modelId="{2C901B96-5D19-4CDC-9BD6-64CBB7A6AD88}" type="presOf" srcId="{CBCB1799-C7BF-4500-A9FE-EB57CDA3B291}" destId="{6448EE43-B2D9-42D4-8ED6-F6BBE376149A}" srcOrd="0" destOrd="0" presId="urn:microsoft.com/office/officeart/2005/8/layout/hierarchy1"/>
    <dgm:cxn modelId="{BAF36F86-4B67-4C5C-9C2D-1B9C8E0F45FC}" type="presOf" srcId="{D94543A8-663E-4D86-8B8E-656EF9EA2A10}" destId="{5B136D0E-E624-419C-8D63-EE4799836717}" srcOrd="0" destOrd="0" presId="urn:microsoft.com/office/officeart/2005/8/layout/hierarchy1"/>
    <dgm:cxn modelId="{3304F71B-B011-4988-AB52-81A78575BDD7}" srcId="{09B2AD9D-939D-4625-A2E2-3A54BF47731B}" destId="{17D0831A-8AA7-48B0-A8BB-EF99AFD7F374}" srcOrd="0" destOrd="0" parTransId="{6F14A5ED-1FAF-42A7-962C-55B2367651C0}" sibTransId="{EC99AF7C-E483-4BF6-9692-A93F132FABFE}"/>
    <dgm:cxn modelId="{4B07474E-67C5-4B13-86E5-ED27B499B735}" type="presOf" srcId="{1F169445-83F0-4525-9AC8-67AD5E693239}" destId="{13725002-2B50-4382-8099-296F1A30D9EF}" srcOrd="0" destOrd="0" presId="urn:microsoft.com/office/officeart/2005/8/layout/hierarchy1"/>
    <dgm:cxn modelId="{9B49E081-AA96-44DF-A9DC-4EB8342AC2D8}" type="presOf" srcId="{3F70A866-E678-4CD6-B63B-64F740426329}" destId="{6892EC9D-F1C7-4021-BFDE-50A375755A91}" srcOrd="0" destOrd="0" presId="urn:microsoft.com/office/officeart/2005/8/layout/hierarchy1"/>
    <dgm:cxn modelId="{01EB605C-EC4D-4C90-BF4D-6FD61B1EDBF8}" type="presOf" srcId="{E9ADB41D-B3A3-4785-8463-E43800D6BBAB}" destId="{E6CD28EC-13CA-4812-81E9-49C0B279B038}" srcOrd="0" destOrd="0" presId="urn:microsoft.com/office/officeart/2005/8/layout/hierarchy1"/>
    <dgm:cxn modelId="{AAC15A38-10D2-4A96-A233-EB5CDED402A7}" type="presOf" srcId="{456392CB-6604-4A73-A414-3F5F01385357}" destId="{12802320-881D-4378-9F8C-81501E2D8665}" srcOrd="0" destOrd="0" presId="urn:microsoft.com/office/officeart/2005/8/layout/hierarchy1"/>
    <dgm:cxn modelId="{A4FEBDE6-1D3E-4A5A-B148-BCB190997D7A}" type="presOf" srcId="{17D0831A-8AA7-48B0-A8BB-EF99AFD7F374}" destId="{844A8B0E-A10C-4936-9494-7DACC063A218}" srcOrd="0" destOrd="0" presId="urn:microsoft.com/office/officeart/2005/8/layout/hierarchy1"/>
    <dgm:cxn modelId="{5EAF4989-B0DA-4DFE-98E9-3A655AD77B4C}" type="presOf" srcId="{8F53D963-4208-44A2-8B13-92F9F1774FEB}" destId="{84854906-9A1D-48DC-8EF3-DCD8E374353A}" srcOrd="0" destOrd="0" presId="urn:microsoft.com/office/officeart/2005/8/layout/hierarchy1"/>
    <dgm:cxn modelId="{F8E1C356-09E3-496B-AF77-23001A29A476}" srcId="{3C857C40-B2BE-4C0D-B90D-20FD9F1F4943}" destId="{CBCB1799-C7BF-4500-A9FE-EB57CDA3B291}" srcOrd="1" destOrd="0" parTransId="{9BA70703-E750-46BF-930D-AFF857202121}" sibTransId="{054E1843-F378-4081-806A-57C77E9E12F1}"/>
    <dgm:cxn modelId="{CDDAC3D9-9841-4496-A763-A9AE7CAE09B1}" type="presOf" srcId="{09B2AD9D-939D-4625-A2E2-3A54BF47731B}" destId="{0574454A-2773-4D3B-9B07-F25186B10439}" srcOrd="0" destOrd="0" presId="urn:microsoft.com/office/officeart/2005/8/layout/hierarchy1"/>
    <dgm:cxn modelId="{63332699-8459-42E7-A840-DB60B1115062}" srcId="{C98687F9-B979-4E42-A151-84E14034F564}" destId="{1F169445-83F0-4525-9AC8-67AD5E693239}" srcOrd="0" destOrd="0" parTransId="{EF079C04-51B9-4BB2-A686-4508DC23754D}" sibTransId="{3E7E9D50-89EC-4032-AFC0-6EF38B2430F0}"/>
    <dgm:cxn modelId="{C5F599D6-D51A-42DE-9EFE-3E244A9BBA82}" type="presOf" srcId="{EF079C04-51B9-4BB2-A686-4508DC23754D}" destId="{89E021EB-EF62-4482-8527-BD856D1EB513}" srcOrd="0" destOrd="0" presId="urn:microsoft.com/office/officeart/2005/8/layout/hierarchy1"/>
    <dgm:cxn modelId="{7730D339-ED65-40C5-929F-DF54D229D79A}" srcId="{3C857C40-B2BE-4C0D-B90D-20FD9F1F4943}" destId="{D94543A8-663E-4D86-8B8E-656EF9EA2A10}" srcOrd="0" destOrd="0" parTransId="{5DE87EAC-599B-4C88-A752-4EFC376539B3}" sibTransId="{B4284424-1045-4585-BFB5-AD24CF2E1AEF}"/>
    <dgm:cxn modelId="{97121834-4BB1-4660-BE9E-65E5BA265AF4}" type="presOf" srcId="{5D4F3133-8D91-4B79-9DDA-9BCF9F526BC7}" destId="{DF27CE8E-812B-4AE4-B8AA-80F87CB3B07F}" srcOrd="0" destOrd="0" presId="urn:microsoft.com/office/officeart/2005/8/layout/hierarchy1"/>
    <dgm:cxn modelId="{F44C9BE8-80A9-41F9-9F05-603939B43282}" type="presOf" srcId="{C98687F9-B979-4E42-A151-84E14034F564}" destId="{C95C5B6D-6000-4E03-BD31-180FD5FE699C}" srcOrd="0" destOrd="0" presId="urn:microsoft.com/office/officeart/2005/8/layout/hierarchy1"/>
    <dgm:cxn modelId="{73F627C7-CC7C-4B79-BABE-34F0D2292027}" srcId="{17D0831A-8AA7-48B0-A8BB-EF99AFD7F374}" destId="{3F70A866-E678-4CD6-B63B-64F740426329}" srcOrd="2" destOrd="0" parTransId="{456392CB-6604-4A73-A414-3F5F01385357}" sibTransId="{124567A7-CD88-4748-A864-187C582D8681}"/>
    <dgm:cxn modelId="{210100DF-0B1C-401F-B351-48DE79F249BB}" type="presOf" srcId="{6F14A5ED-1FAF-42A7-962C-55B2367651C0}" destId="{10613658-5BD1-4ED8-834C-1DC95763A24E}" srcOrd="0" destOrd="0" presId="urn:microsoft.com/office/officeart/2005/8/layout/hierarchy1"/>
    <dgm:cxn modelId="{E52801BB-14BB-442F-B333-CF0F920F1E1D}" type="presOf" srcId="{9BA70703-E750-46BF-930D-AFF857202121}" destId="{2ABA9699-1348-4F55-96CC-D0FC29A56309}" srcOrd="0" destOrd="0" presId="urn:microsoft.com/office/officeart/2005/8/layout/hierarchy1"/>
    <dgm:cxn modelId="{286595DA-6BB6-4F7A-BA5F-6D848015CBE3}" type="presOf" srcId="{20406E4C-159B-48D2-BFB1-C078F4A00911}" destId="{8DFF97F3-BDFA-444D-BE7B-E1119E73E59E}" srcOrd="0" destOrd="0" presId="urn:microsoft.com/office/officeart/2005/8/layout/hierarchy1"/>
    <dgm:cxn modelId="{3FE6BAB3-0D9D-4C84-9F75-8473013B7287}" type="presOf" srcId="{25E4B68D-C391-4EC7-9D70-21EAAC674E88}" destId="{729F3B76-BF23-4EBF-8971-DA29A1FC01AC}" srcOrd="0" destOrd="0" presId="urn:microsoft.com/office/officeart/2005/8/layout/hierarchy1"/>
    <dgm:cxn modelId="{07059185-552C-4F03-AE0C-97381FF6FF93}" type="presOf" srcId="{2321F1E6-9F9B-4608-AFEE-0FC911BDCF4B}" destId="{3120C371-CFF1-4B1A-9D8F-28BC64BAC852}" srcOrd="0" destOrd="0" presId="urn:microsoft.com/office/officeart/2005/8/layout/hierarchy1"/>
    <dgm:cxn modelId="{9A05E994-4F53-4D08-875F-E1C57E2B68C1}" srcId="{CBCB1799-C7BF-4500-A9FE-EB57CDA3B291}" destId="{B1F44CE0-3491-45E0-81A6-E1C19533CD14}" srcOrd="0" destOrd="0" parTransId="{1BCC1641-D927-4852-BABC-26B4E9B5340C}" sibTransId="{C9413F5C-A85F-401D-A795-330E36B901E3}"/>
    <dgm:cxn modelId="{DF07F9A1-CEBD-4D24-ACE3-8970F21E7D26}" type="presOf" srcId="{F90C5E7A-814E-4A25-89C3-F718D248263E}" destId="{31E96E7D-ACA5-4E5B-931F-EB1BD6ABB56F}" srcOrd="0" destOrd="0" presId="urn:microsoft.com/office/officeart/2005/8/layout/hierarchy1"/>
    <dgm:cxn modelId="{E24CA6A7-B080-466D-AF51-6EEB356DE8A4}" srcId="{D94543A8-663E-4D86-8B8E-656EF9EA2A10}" destId="{1E4EA2AA-1080-4468-8C9D-120267AAD240}" srcOrd="0" destOrd="0" parTransId="{E9ADB41D-B3A3-4785-8463-E43800D6BBAB}" sibTransId="{7F1FFD52-23EE-4CD4-A1D1-520CFAD53235}"/>
    <dgm:cxn modelId="{EDA03C62-AF9E-469F-8729-CEA51C750D06}" srcId="{8F53D963-4208-44A2-8B13-92F9F1774FEB}" destId="{2321F1E6-9F9B-4608-AFEE-0FC911BDCF4B}" srcOrd="0" destOrd="0" parTransId="{5A97D0E4-43AF-4F42-AEA5-665DF63D4DB1}" sibTransId="{66C88BD1-02C5-4A61-A37D-808C66A6BAA9}"/>
    <dgm:cxn modelId="{F9F4AACD-E1DF-46F6-85F7-E722076BA017}" type="presOf" srcId="{89A90936-259E-4372-92C6-BD1FF93B82CE}" destId="{00F449BC-BD3F-49A8-9C69-901C54A5A7D7}" srcOrd="0" destOrd="0" presId="urn:microsoft.com/office/officeart/2005/8/layout/hierarchy1"/>
    <dgm:cxn modelId="{C0BE96CA-1E9E-4A00-A563-08FEAC8A1C0A}" type="presOf" srcId="{C7454C0D-AC7E-4958-8210-63627FDC5242}" destId="{D760ED67-BE59-4CC8-8E00-18D97DE64943}" srcOrd="0" destOrd="0" presId="urn:microsoft.com/office/officeart/2005/8/layout/hierarchy1"/>
    <dgm:cxn modelId="{B4B552AE-4C53-4205-993C-831B131F5343}" srcId="{2321F1E6-9F9B-4608-AFEE-0FC911BDCF4B}" destId="{09B2AD9D-939D-4625-A2E2-3A54BF47731B}" srcOrd="0" destOrd="0" parTransId="{832BB5BE-8AC9-407B-A7EA-5C0CD96B85F1}" sibTransId="{86B5E6BF-FA9B-4042-BB19-C445B803B94D}"/>
    <dgm:cxn modelId="{25809AB9-90C9-462C-A7D9-A40B2A236E79}" type="presOf" srcId="{76C59B10-39BC-4759-B48F-F398AC53B8AD}" destId="{9DE6F710-A8FC-49EC-A9AD-128ACDC07688}" srcOrd="0" destOrd="0" presId="urn:microsoft.com/office/officeart/2005/8/layout/hierarchy1"/>
    <dgm:cxn modelId="{6BF3F254-5B08-4B9C-B6AB-07AFD3A3E40C}" type="presOf" srcId="{3C857C40-B2BE-4C0D-B90D-20FD9F1F4943}" destId="{712814CC-61E1-4CBA-A657-FF2CF2BC90E5}" srcOrd="0" destOrd="0" presId="urn:microsoft.com/office/officeart/2005/8/layout/hierarchy1"/>
    <dgm:cxn modelId="{A79B54D3-FC8A-43AB-BE86-66F5AB35B3BB}" type="presParOf" srcId="{84854906-9A1D-48DC-8EF3-DCD8E374353A}" destId="{D1DA9EE6-A7C1-4D98-A728-DB8474F00798}" srcOrd="0" destOrd="0" presId="urn:microsoft.com/office/officeart/2005/8/layout/hierarchy1"/>
    <dgm:cxn modelId="{767D4C9A-9444-40B1-BE9D-4684C7CE975D}" type="presParOf" srcId="{D1DA9EE6-A7C1-4D98-A728-DB8474F00798}" destId="{422AAB8D-881B-4535-8C52-91F7A43B1982}" srcOrd="0" destOrd="0" presId="urn:microsoft.com/office/officeart/2005/8/layout/hierarchy1"/>
    <dgm:cxn modelId="{2F12DD0A-7F62-424B-98B5-592B79134FF7}" type="presParOf" srcId="{422AAB8D-881B-4535-8C52-91F7A43B1982}" destId="{27A8E14A-E144-4DCC-A2B8-755F56EDFC7C}" srcOrd="0" destOrd="0" presId="urn:microsoft.com/office/officeart/2005/8/layout/hierarchy1"/>
    <dgm:cxn modelId="{2A815251-6262-4F3D-A92A-FC886DAD8A6E}" type="presParOf" srcId="{422AAB8D-881B-4535-8C52-91F7A43B1982}" destId="{3120C371-CFF1-4B1A-9D8F-28BC64BAC852}" srcOrd="1" destOrd="0" presId="urn:microsoft.com/office/officeart/2005/8/layout/hierarchy1"/>
    <dgm:cxn modelId="{E9247375-7361-4B85-B1A9-7D00D23CC49F}" type="presParOf" srcId="{D1DA9EE6-A7C1-4D98-A728-DB8474F00798}" destId="{12E77428-716E-4B85-BEC7-F1D2857EABE1}" srcOrd="1" destOrd="0" presId="urn:microsoft.com/office/officeart/2005/8/layout/hierarchy1"/>
    <dgm:cxn modelId="{727EC650-C9AA-4312-B1A1-793CE82B5B1E}" type="presParOf" srcId="{12E77428-716E-4B85-BEC7-F1D2857EABE1}" destId="{9252DCD6-8429-479B-8472-258D4F99BAF5}" srcOrd="0" destOrd="0" presId="urn:microsoft.com/office/officeart/2005/8/layout/hierarchy1"/>
    <dgm:cxn modelId="{24944F25-5F92-4B60-BD77-8C27529FC898}" type="presParOf" srcId="{12E77428-716E-4B85-BEC7-F1D2857EABE1}" destId="{23B16FFB-314D-4D96-ADAE-F753F8707E4A}" srcOrd="1" destOrd="0" presId="urn:microsoft.com/office/officeart/2005/8/layout/hierarchy1"/>
    <dgm:cxn modelId="{4B5F6524-9F4F-40AE-BFFF-FD0E2475D353}" type="presParOf" srcId="{23B16FFB-314D-4D96-ADAE-F753F8707E4A}" destId="{58EEE286-A9C3-45C8-858E-443D35BE454A}" srcOrd="0" destOrd="0" presId="urn:microsoft.com/office/officeart/2005/8/layout/hierarchy1"/>
    <dgm:cxn modelId="{E19758BD-CAD8-4584-AADA-153AFCB149F7}" type="presParOf" srcId="{58EEE286-A9C3-45C8-858E-443D35BE454A}" destId="{5574C21A-975F-4134-A0A5-4099284B58EA}" srcOrd="0" destOrd="0" presId="urn:microsoft.com/office/officeart/2005/8/layout/hierarchy1"/>
    <dgm:cxn modelId="{A3C01CA1-5150-4C6E-98E6-0F5B30D524B3}" type="presParOf" srcId="{58EEE286-A9C3-45C8-858E-443D35BE454A}" destId="{0574454A-2773-4D3B-9B07-F25186B10439}" srcOrd="1" destOrd="0" presId="urn:microsoft.com/office/officeart/2005/8/layout/hierarchy1"/>
    <dgm:cxn modelId="{BDC9FA99-C7F4-4100-9F26-5A2DF5FD20A7}" type="presParOf" srcId="{23B16FFB-314D-4D96-ADAE-F753F8707E4A}" destId="{926AB86A-4CF8-4B68-B5C8-0353EFB2EEF6}" srcOrd="1" destOrd="0" presId="urn:microsoft.com/office/officeart/2005/8/layout/hierarchy1"/>
    <dgm:cxn modelId="{80AA065A-0798-4593-BC05-E39908B919B1}" type="presParOf" srcId="{926AB86A-4CF8-4B68-B5C8-0353EFB2EEF6}" destId="{10613658-5BD1-4ED8-834C-1DC95763A24E}" srcOrd="0" destOrd="0" presId="urn:microsoft.com/office/officeart/2005/8/layout/hierarchy1"/>
    <dgm:cxn modelId="{D4B4916F-B543-442E-B40E-F5915F3BE070}" type="presParOf" srcId="{926AB86A-4CF8-4B68-B5C8-0353EFB2EEF6}" destId="{427B5112-3EC2-4997-8779-93A0F3BA3C3E}" srcOrd="1" destOrd="0" presId="urn:microsoft.com/office/officeart/2005/8/layout/hierarchy1"/>
    <dgm:cxn modelId="{4AE08224-D423-42C4-8E1C-B270B898A1C1}" type="presParOf" srcId="{427B5112-3EC2-4997-8779-93A0F3BA3C3E}" destId="{90A8D708-DECD-44BA-BF39-C8C520EDFBFA}" srcOrd="0" destOrd="0" presId="urn:microsoft.com/office/officeart/2005/8/layout/hierarchy1"/>
    <dgm:cxn modelId="{01DF14A3-65B4-4E17-AAB0-C213850A274A}" type="presParOf" srcId="{90A8D708-DECD-44BA-BF39-C8C520EDFBFA}" destId="{A849AFAE-F67D-4CF8-9792-520AB781B3E6}" srcOrd="0" destOrd="0" presId="urn:microsoft.com/office/officeart/2005/8/layout/hierarchy1"/>
    <dgm:cxn modelId="{621700E6-87F1-48B2-8864-D64FB6391556}" type="presParOf" srcId="{90A8D708-DECD-44BA-BF39-C8C520EDFBFA}" destId="{844A8B0E-A10C-4936-9494-7DACC063A218}" srcOrd="1" destOrd="0" presId="urn:microsoft.com/office/officeart/2005/8/layout/hierarchy1"/>
    <dgm:cxn modelId="{8DE17150-EAD4-4DBD-B87C-DD6F3B7B3FB5}" type="presParOf" srcId="{427B5112-3EC2-4997-8779-93A0F3BA3C3E}" destId="{BEF4A62C-D2FB-4FF1-80EA-6A9BDE3AB927}" srcOrd="1" destOrd="0" presId="urn:microsoft.com/office/officeart/2005/8/layout/hierarchy1"/>
    <dgm:cxn modelId="{43E3D5AF-7646-4C07-B72E-B9DC03118ED4}" type="presParOf" srcId="{BEF4A62C-D2FB-4FF1-80EA-6A9BDE3AB927}" destId="{729F3B76-BF23-4EBF-8971-DA29A1FC01AC}" srcOrd="0" destOrd="0" presId="urn:microsoft.com/office/officeart/2005/8/layout/hierarchy1"/>
    <dgm:cxn modelId="{9D019294-C9FF-40BC-87D6-32055D7D7B4A}" type="presParOf" srcId="{BEF4A62C-D2FB-4FF1-80EA-6A9BDE3AB927}" destId="{AA1970FA-678F-4CE6-9604-36A011A43F38}" srcOrd="1" destOrd="0" presId="urn:microsoft.com/office/officeart/2005/8/layout/hierarchy1"/>
    <dgm:cxn modelId="{1D450B9D-C0EE-4947-9A09-2FD9D47D94CB}" type="presParOf" srcId="{AA1970FA-678F-4CE6-9604-36A011A43F38}" destId="{EC6878E8-D913-4ABD-8D98-7A356629CD5C}" srcOrd="0" destOrd="0" presId="urn:microsoft.com/office/officeart/2005/8/layout/hierarchy1"/>
    <dgm:cxn modelId="{A88F7B4F-F617-42FF-B045-93D117F45111}" type="presParOf" srcId="{EC6878E8-D913-4ABD-8D98-7A356629CD5C}" destId="{DADBAE2E-97E7-46B5-9C4F-BA63BF3E9322}" srcOrd="0" destOrd="0" presId="urn:microsoft.com/office/officeart/2005/8/layout/hierarchy1"/>
    <dgm:cxn modelId="{DE80AC6E-1E5A-456F-9786-61B2D60C2CD1}" type="presParOf" srcId="{EC6878E8-D913-4ABD-8D98-7A356629CD5C}" destId="{9DE6F710-A8FC-49EC-A9AD-128ACDC07688}" srcOrd="1" destOrd="0" presId="urn:microsoft.com/office/officeart/2005/8/layout/hierarchy1"/>
    <dgm:cxn modelId="{FA604CF6-80EB-4A36-B96A-01DAD9D827D1}" type="presParOf" srcId="{AA1970FA-678F-4CE6-9604-36A011A43F38}" destId="{DD138BA8-9B77-4A4D-8F49-6FC7B84F6382}" srcOrd="1" destOrd="0" presId="urn:microsoft.com/office/officeart/2005/8/layout/hierarchy1"/>
    <dgm:cxn modelId="{C155800E-0DD7-4064-ACAC-287C17468473}" type="presParOf" srcId="{BEF4A62C-D2FB-4FF1-80EA-6A9BDE3AB927}" destId="{8DFF97F3-BDFA-444D-BE7B-E1119E73E59E}" srcOrd="2" destOrd="0" presId="urn:microsoft.com/office/officeart/2005/8/layout/hierarchy1"/>
    <dgm:cxn modelId="{E94FB45C-BE57-438A-86F2-92CEB8FB5F9A}" type="presParOf" srcId="{BEF4A62C-D2FB-4FF1-80EA-6A9BDE3AB927}" destId="{6656661D-9A8D-4BAC-92E0-9C9E603D7314}" srcOrd="3" destOrd="0" presId="urn:microsoft.com/office/officeart/2005/8/layout/hierarchy1"/>
    <dgm:cxn modelId="{1A7C5A4B-3F8C-4562-8C79-F2C065E21377}" type="presParOf" srcId="{6656661D-9A8D-4BAC-92E0-9C9E603D7314}" destId="{69484A3F-86EF-456D-9E6B-BFA60B14ABD6}" srcOrd="0" destOrd="0" presId="urn:microsoft.com/office/officeart/2005/8/layout/hierarchy1"/>
    <dgm:cxn modelId="{D36C73A8-4727-45CF-A53E-245B8B6C02F4}" type="presParOf" srcId="{69484A3F-86EF-456D-9E6B-BFA60B14ABD6}" destId="{FD66C053-AEAA-45C9-93A8-D75D34E0AA83}" srcOrd="0" destOrd="0" presId="urn:microsoft.com/office/officeart/2005/8/layout/hierarchy1"/>
    <dgm:cxn modelId="{8B42379E-E8B2-4F50-8903-8B33CF7D7403}" type="presParOf" srcId="{69484A3F-86EF-456D-9E6B-BFA60B14ABD6}" destId="{D760ED67-BE59-4CC8-8E00-18D97DE64943}" srcOrd="1" destOrd="0" presId="urn:microsoft.com/office/officeart/2005/8/layout/hierarchy1"/>
    <dgm:cxn modelId="{E6771FB5-F263-4B4A-BA3F-B4D672E809FC}" type="presParOf" srcId="{6656661D-9A8D-4BAC-92E0-9C9E603D7314}" destId="{C6F21AD7-D998-47E9-861A-BAF37CB74669}" srcOrd="1" destOrd="0" presId="urn:microsoft.com/office/officeart/2005/8/layout/hierarchy1"/>
    <dgm:cxn modelId="{23169128-C990-43EB-A087-C04AACDD94B4}" type="presParOf" srcId="{BEF4A62C-D2FB-4FF1-80EA-6A9BDE3AB927}" destId="{12802320-881D-4378-9F8C-81501E2D8665}" srcOrd="4" destOrd="0" presId="urn:microsoft.com/office/officeart/2005/8/layout/hierarchy1"/>
    <dgm:cxn modelId="{9045F13E-748D-42D1-ABD8-49EBBD523405}" type="presParOf" srcId="{BEF4A62C-D2FB-4FF1-80EA-6A9BDE3AB927}" destId="{9732708B-EA39-44C7-B58C-C708E74FCAFE}" srcOrd="5" destOrd="0" presId="urn:microsoft.com/office/officeart/2005/8/layout/hierarchy1"/>
    <dgm:cxn modelId="{608726D5-6C5D-4DBD-89FE-CFBFD7A6A74C}" type="presParOf" srcId="{9732708B-EA39-44C7-B58C-C708E74FCAFE}" destId="{CD09AA8B-64FD-47E5-85F9-4F9EAD75FBEE}" srcOrd="0" destOrd="0" presId="urn:microsoft.com/office/officeart/2005/8/layout/hierarchy1"/>
    <dgm:cxn modelId="{8A2B7010-8570-42A3-BDE6-A38B24780939}" type="presParOf" srcId="{CD09AA8B-64FD-47E5-85F9-4F9EAD75FBEE}" destId="{F6462D2C-FD25-4AD0-8A19-2204F2FF39DF}" srcOrd="0" destOrd="0" presId="urn:microsoft.com/office/officeart/2005/8/layout/hierarchy1"/>
    <dgm:cxn modelId="{96419650-C94B-461E-AE87-1807D129DC4B}" type="presParOf" srcId="{CD09AA8B-64FD-47E5-85F9-4F9EAD75FBEE}" destId="{6892EC9D-F1C7-4021-BFDE-50A375755A91}" srcOrd="1" destOrd="0" presId="urn:microsoft.com/office/officeart/2005/8/layout/hierarchy1"/>
    <dgm:cxn modelId="{4A04A48E-108A-47A7-9D82-1CFDAD0C25EC}" type="presParOf" srcId="{9732708B-EA39-44C7-B58C-C708E74FCAFE}" destId="{6603C6DF-E90B-40EB-B59B-4BD45D4B193C}" srcOrd="1" destOrd="0" presId="urn:microsoft.com/office/officeart/2005/8/layout/hierarchy1"/>
    <dgm:cxn modelId="{EB4DFF54-4227-4B74-A5AA-DE4DE19F3EEA}" type="presParOf" srcId="{926AB86A-4CF8-4B68-B5C8-0353EFB2EEF6}" destId="{0422EB70-9278-4A87-869B-744EB11B9E49}" srcOrd="2" destOrd="0" presId="urn:microsoft.com/office/officeart/2005/8/layout/hierarchy1"/>
    <dgm:cxn modelId="{C946BD1C-BF50-4A98-889B-3F0F1812F311}" type="presParOf" srcId="{926AB86A-4CF8-4B68-B5C8-0353EFB2EEF6}" destId="{E2B70AC7-CCFC-4451-BF6E-9C33DD821480}" srcOrd="3" destOrd="0" presId="urn:microsoft.com/office/officeart/2005/8/layout/hierarchy1"/>
    <dgm:cxn modelId="{828E0F28-E203-4C2B-9D92-6BD64D9D7A31}" type="presParOf" srcId="{E2B70AC7-CCFC-4451-BF6E-9C33DD821480}" destId="{B986C5D1-A321-41A7-8820-9AACD7A5AFB6}" srcOrd="0" destOrd="0" presId="urn:microsoft.com/office/officeart/2005/8/layout/hierarchy1"/>
    <dgm:cxn modelId="{ABA0261B-7F94-49E7-8CF6-4ABF771A14C6}" type="presParOf" srcId="{B986C5D1-A321-41A7-8820-9AACD7A5AFB6}" destId="{7D3D92E2-C304-4204-A69E-D778E652C99A}" srcOrd="0" destOrd="0" presId="urn:microsoft.com/office/officeart/2005/8/layout/hierarchy1"/>
    <dgm:cxn modelId="{A20AF459-EF9B-42DA-B97A-491B420CE79E}" type="presParOf" srcId="{B986C5D1-A321-41A7-8820-9AACD7A5AFB6}" destId="{C95C5B6D-6000-4E03-BD31-180FD5FE699C}" srcOrd="1" destOrd="0" presId="urn:microsoft.com/office/officeart/2005/8/layout/hierarchy1"/>
    <dgm:cxn modelId="{21044ADE-ED43-4401-A115-60AAB3C62325}" type="presParOf" srcId="{E2B70AC7-CCFC-4451-BF6E-9C33DD821480}" destId="{74674575-DC8E-4064-BD85-409C865E2919}" srcOrd="1" destOrd="0" presId="urn:microsoft.com/office/officeart/2005/8/layout/hierarchy1"/>
    <dgm:cxn modelId="{53511D78-7F17-4CF9-9CE8-A84F07465B56}" type="presParOf" srcId="{74674575-DC8E-4064-BD85-409C865E2919}" destId="{89E021EB-EF62-4482-8527-BD856D1EB513}" srcOrd="0" destOrd="0" presId="urn:microsoft.com/office/officeart/2005/8/layout/hierarchy1"/>
    <dgm:cxn modelId="{D59D7C20-1CA5-4F62-8774-A9232B598EAC}" type="presParOf" srcId="{74674575-DC8E-4064-BD85-409C865E2919}" destId="{BC568C68-2D7C-429F-AC54-432671DEDF38}" srcOrd="1" destOrd="0" presId="urn:microsoft.com/office/officeart/2005/8/layout/hierarchy1"/>
    <dgm:cxn modelId="{F1EFE599-9045-47D7-B6D4-7BB91DB8DF93}" type="presParOf" srcId="{BC568C68-2D7C-429F-AC54-432671DEDF38}" destId="{B6280C57-B83B-4A3E-A7E2-71931EBB1171}" srcOrd="0" destOrd="0" presId="urn:microsoft.com/office/officeart/2005/8/layout/hierarchy1"/>
    <dgm:cxn modelId="{60D7FF24-48C6-472E-8E9A-C5A572B5FAC5}" type="presParOf" srcId="{B6280C57-B83B-4A3E-A7E2-71931EBB1171}" destId="{E5F270F5-8920-430B-B335-7ABA529FB83E}" srcOrd="0" destOrd="0" presId="urn:microsoft.com/office/officeart/2005/8/layout/hierarchy1"/>
    <dgm:cxn modelId="{2C5A1801-FFBB-43CD-AA3F-274DFF5B8765}" type="presParOf" srcId="{B6280C57-B83B-4A3E-A7E2-71931EBB1171}" destId="{13725002-2B50-4382-8099-296F1A30D9EF}" srcOrd="1" destOrd="0" presId="urn:microsoft.com/office/officeart/2005/8/layout/hierarchy1"/>
    <dgm:cxn modelId="{9A51D008-9A94-441C-AF8E-2BACDD55CB4E}" type="presParOf" srcId="{BC568C68-2D7C-429F-AC54-432671DEDF38}" destId="{F4C74892-BDE3-4167-96A0-D14759F81286}" srcOrd="1" destOrd="0" presId="urn:microsoft.com/office/officeart/2005/8/layout/hierarchy1"/>
    <dgm:cxn modelId="{3A749A95-B3FA-48A0-897B-4624470EFC0B}" type="presParOf" srcId="{12E77428-716E-4B85-BEC7-F1D2857EABE1}" destId="{00F449BC-BD3F-49A8-9C69-901C54A5A7D7}" srcOrd="2" destOrd="0" presId="urn:microsoft.com/office/officeart/2005/8/layout/hierarchy1"/>
    <dgm:cxn modelId="{0511D3CE-9EE5-4497-9FA4-4D0A26081117}" type="presParOf" srcId="{12E77428-716E-4B85-BEC7-F1D2857EABE1}" destId="{FA4F5F1F-09BB-4273-8B79-70928918FB94}" srcOrd="3" destOrd="0" presId="urn:microsoft.com/office/officeart/2005/8/layout/hierarchy1"/>
    <dgm:cxn modelId="{CF2F57EA-E2C1-4A54-81F9-0B382EC9C304}" type="presParOf" srcId="{FA4F5F1F-09BB-4273-8B79-70928918FB94}" destId="{9A8B2003-CA27-4ACA-B064-6582D5E4BD93}" srcOrd="0" destOrd="0" presId="urn:microsoft.com/office/officeart/2005/8/layout/hierarchy1"/>
    <dgm:cxn modelId="{D8871AD3-CA49-4CDA-8A93-4E6624B447AE}" type="presParOf" srcId="{9A8B2003-CA27-4ACA-B064-6582D5E4BD93}" destId="{2CE3F0AA-B1DC-4EE8-8BD5-96649D77B6C0}" srcOrd="0" destOrd="0" presId="urn:microsoft.com/office/officeart/2005/8/layout/hierarchy1"/>
    <dgm:cxn modelId="{3FEB8ED9-ACB9-4730-BAC9-82B95D6545D7}" type="presParOf" srcId="{9A8B2003-CA27-4ACA-B064-6582D5E4BD93}" destId="{712814CC-61E1-4CBA-A657-FF2CF2BC90E5}" srcOrd="1" destOrd="0" presId="urn:microsoft.com/office/officeart/2005/8/layout/hierarchy1"/>
    <dgm:cxn modelId="{2296E3AD-2FA0-4DB9-B74C-31C4EEA7637E}" type="presParOf" srcId="{FA4F5F1F-09BB-4273-8B79-70928918FB94}" destId="{A9D564F0-706F-4916-8073-FC73BAF127D8}" srcOrd="1" destOrd="0" presId="urn:microsoft.com/office/officeart/2005/8/layout/hierarchy1"/>
    <dgm:cxn modelId="{435E839F-E298-4F09-8567-D0C56AFDAF31}" type="presParOf" srcId="{A9D564F0-706F-4916-8073-FC73BAF127D8}" destId="{1B922928-952F-45F7-B4F4-9ACEE753B165}" srcOrd="0" destOrd="0" presId="urn:microsoft.com/office/officeart/2005/8/layout/hierarchy1"/>
    <dgm:cxn modelId="{5B10C30E-8721-44A9-8BA3-313F499E01DB}" type="presParOf" srcId="{A9D564F0-706F-4916-8073-FC73BAF127D8}" destId="{78C8CBE0-7267-4375-A29F-9162CB7992F4}" srcOrd="1" destOrd="0" presId="urn:microsoft.com/office/officeart/2005/8/layout/hierarchy1"/>
    <dgm:cxn modelId="{CE343AB7-550B-486F-B357-FCD5DDBB6466}" type="presParOf" srcId="{78C8CBE0-7267-4375-A29F-9162CB7992F4}" destId="{4CE1C4A6-9921-498E-B373-8BC8A9DA4729}" srcOrd="0" destOrd="0" presId="urn:microsoft.com/office/officeart/2005/8/layout/hierarchy1"/>
    <dgm:cxn modelId="{7A4477C8-FE6B-417B-9870-1286F49B1CBA}" type="presParOf" srcId="{4CE1C4A6-9921-498E-B373-8BC8A9DA4729}" destId="{734BF977-B5F0-4318-8EA3-4DDF0D7B6632}" srcOrd="0" destOrd="0" presId="urn:microsoft.com/office/officeart/2005/8/layout/hierarchy1"/>
    <dgm:cxn modelId="{232BF74F-B886-45BF-A88B-50824F7BE461}" type="presParOf" srcId="{4CE1C4A6-9921-498E-B373-8BC8A9DA4729}" destId="{5B136D0E-E624-419C-8D63-EE4799836717}" srcOrd="1" destOrd="0" presId="urn:microsoft.com/office/officeart/2005/8/layout/hierarchy1"/>
    <dgm:cxn modelId="{64EB8C87-FBB2-4E74-968A-F693F6253CC1}" type="presParOf" srcId="{78C8CBE0-7267-4375-A29F-9162CB7992F4}" destId="{0B66B49E-5312-4A56-85F6-98FC1DF3B1B3}" srcOrd="1" destOrd="0" presId="urn:microsoft.com/office/officeart/2005/8/layout/hierarchy1"/>
    <dgm:cxn modelId="{6288880F-B1DA-45F9-AEA7-632781F280E6}" type="presParOf" srcId="{0B66B49E-5312-4A56-85F6-98FC1DF3B1B3}" destId="{E6CD28EC-13CA-4812-81E9-49C0B279B038}" srcOrd="0" destOrd="0" presId="urn:microsoft.com/office/officeart/2005/8/layout/hierarchy1"/>
    <dgm:cxn modelId="{4F89C559-25D0-42EB-8BDA-A53C4F6EF872}" type="presParOf" srcId="{0B66B49E-5312-4A56-85F6-98FC1DF3B1B3}" destId="{670FDFA4-620F-42D8-A492-1296CA6C1ED4}" srcOrd="1" destOrd="0" presId="urn:microsoft.com/office/officeart/2005/8/layout/hierarchy1"/>
    <dgm:cxn modelId="{343FC232-B492-47D8-AB97-FD021E7F4DF6}" type="presParOf" srcId="{670FDFA4-620F-42D8-A492-1296CA6C1ED4}" destId="{39C4DD24-75A5-4051-A8CF-7220FA8FDCFA}" srcOrd="0" destOrd="0" presId="urn:microsoft.com/office/officeart/2005/8/layout/hierarchy1"/>
    <dgm:cxn modelId="{DBD2C754-C41D-42AE-B57F-17901E270010}" type="presParOf" srcId="{39C4DD24-75A5-4051-A8CF-7220FA8FDCFA}" destId="{E1D0252B-2242-4830-BDEA-FC82C59723B7}" srcOrd="0" destOrd="0" presId="urn:microsoft.com/office/officeart/2005/8/layout/hierarchy1"/>
    <dgm:cxn modelId="{307F4392-D7EB-4CCE-9534-8D82C4E865F8}" type="presParOf" srcId="{39C4DD24-75A5-4051-A8CF-7220FA8FDCFA}" destId="{7A4F550B-DB9E-4465-933B-D57CEF467CC9}" srcOrd="1" destOrd="0" presId="urn:microsoft.com/office/officeart/2005/8/layout/hierarchy1"/>
    <dgm:cxn modelId="{240D2B67-47DB-417E-818D-942631D25D1B}" type="presParOf" srcId="{670FDFA4-620F-42D8-A492-1296CA6C1ED4}" destId="{3BCE281D-2AEF-4729-8E9B-30A7156C78F2}" srcOrd="1" destOrd="0" presId="urn:microsoft.com/office/officeart/2005/8/layout/hierarchy1"/>
    <dgm:cxn modelId="{25E04C6A-8D5A-420C-9317-1208312CA4DB}" type="presParOf" srcId="{0B66B49E-5312-4A56-85F6-98FC1DF3B1B3}" destId="{31E96E7D-ACA5-4E5B-931F-EB1BD6ABB56F}" srcOrd="2" destOrd="0" presId="urn:microsoft.com/office/officeart/2005/8/layout/hierarchy1"/>
    <dgm:cxn modelId="{516CA803-5570-44A7-BF07-619B4A17F40E}" type="presParOf" srcId="{0B66B49E-5312-4A56-85F6-98FC1DF3B1B3}" destId="{B3683F29-0A65-4624-9DD0-6821C900E841}" srcOrd="3" destOrd="0" presId="urn:microsoft.com/office/officeart/2005/8/layout/hierarchy1"/>
    <dgm:cxn modelId="{854CE663-CDA2-46C4-A30D-AFA02A0F8FFA}" type="presParOf" srcId="{B3683F29-0A65-4624-9DD0-6821C900E841}" destId="{D7BEE1FB-1C96-435E-8A92-463BAD161AB6}" srcOrd="0" destOrd="0" presId="urn:microsoft.com/office/officeart/2005/8/layout/hierarchy1"/>
    <dgm:cxn modelId="{8B63CD90-636C-40ED-8969-6C51746EE6B7}" type="presParOf" srcId="{D7BEE1FB-1C96-435E-8A92-463BAD161AB6}" destId="{7A38C964-B9CA-4F81-8EC9-E63D760FA9C0}" srcOrd="0" destOrd="0" presId="urn:microsoft.com/office/officeart/2005/8/layout/hierarchy1"/>
    <dgm:cxn modelId="{31EE285C-7050-4FB4-97EF-6678243895C1}" type="presParOf" srcId="{D7BEE1FB-1C96-435E-8A92-463BAD161AB6}" destId="{4FDA479C-9239-44D2-8CDA-055D9F06608F}" srcOrd="1" destOrd="0" presId="urn:microsoft.com/office/officeart/2005/8/layout/hierarchy1"/>
    <dgm:cxn modelId="{BFF8C0F2-31E3-49E9-9BA8-BCF8DEA05208}" type="presParOf" srcId="{B3683F29-0A65-4624-9DD0-6821C900E841}" destId="{6C96B1C3-39B9-467C-9F14-12FFEE9C0D1C}" srcOrd="1" destOrd="0" presId="urn:microsoft.com/office/officeart/2005/8/layout/hierarchy1"/>
    <dgm:cxn modelId="{444F6F58-2B4A-422F-A836-22E742F0E820}" type="presParOf" srcId="{0B66B49E-5312-4A56-85F6-98FC1DF3B1B3}" destId="{2720E4AF-FD24-4D76-BDD5-CA71D71C05FF}" srcOrd="4" destOrd="0" presId="urn:microsoft.com/office/officeart/2005/8/layout/hierarchy1"/>
    <dgm:cxn modelId="{FDAE0006-67E7-4AF6-99DD-E1C37B7AFF69}" type="presParOf" srcId="{0B66B49E-5312-4A56-85F6-98FC1DF3B1B3}" destId="{0E01C89C-4891-4C39-9036-77E942DCAFE4}" srcOrd="5" destOrd="0" presId="urn:microsoft.com/office/officeart/2005/8/layout/hierarchy1"/>
    <dgm:cxn modelId="{300C56B3-32EC-42BE-A1A9-1F5EC6280590}" type="presParOf" srcId="{0E01C89C-4891-4C39-9036-77E942DCAFE4}" destId="{4565732E-AAFC-4947-BF97-3BD0408800D1}" srcOrd="0" destOrd="0" presId="urn:microsoft.com/office/officeart/2005/8/layout/hierarchy1"/>
    <dgm:cxn modelId="{8F2720F5-A7E6-49D3-B298-AADB38B98C39}" type="presParOf" srcId="{4565732E-AAFC-4947-BF97-3BD0408800D1}" destId="{456AFC93-0224-43BC-AC73-270E15B99B65}" srcOrd="0" destOrd="0" presId="urn:microsoft.com/office/officeart/2005/8/layout/hierarchy1"/>
    <dgm:cxn modelId="{DAC94751-407D-4059-A7A6-75D50D69FC81}" type="presParOf" srcId="{4565732E-AAFC-4947-BF97-3BD0408800D1}" destId="{DF27CE8E-812B-4AE4-B8AA-80F87CB3B07F}" srcOrd="1" destOrd="0" presId="urn:microsoft.com/office/officeart/2005/8/layout/hierarchy1"/>
    <dgm:cxn modelId="{065E8588-D760-42E6-B8E8-E0A6B651DC12}" type="presParOf" srcId="{0E01C89C-4891-4C39-9036-77E942DCAFE4}" destId="{62AA72FE-DAA8-4A94-9174-A86216CDBCE8}" srcOrd="1" destOrd="0" presId="urn:microsoft.com/office/officeart/2005/8/layout/hierarchy1"/>
    <dgm:cxn modelId="{C4DE3F51-6C37-403E-9AAC-D52B59FE4B72}" type="presParOf" srcId="{A9D564F0-706F-4916-8073-FC73BAF127D8}" destId="{2ABA9699-1348-4F55-96CC-D0FC29A56309}" srcOrd="2" destOrd="0" presId="urn:microsoft.com/office/officeart/2005/8/layout/hierarchy1"/>
    <dgm:cxn modelId="{D7CBC3B5-C5FE-423E-92D8-4C7CF9BFD96D}" type="presParOf" srcId="{A9D564F0-706F-4916-8073-FC73BAF127D8}" destId="{8148004F-D469-4D8B-891E-DF7A5F08672E}" srcOrd="3" destOrd="0" presId="urn:microsoft.com/office/officeart/2005/8/layout/hierarchy1"/>
    <dgm:cxn modelId="{F7B329F6-BAA0-47E4-9C57-74EAEDAE8E1A}" type="presParOf" srcId="{8148004F-D469-4D8B-891E-DF7A5F08672E}" destId="{E13962B6-2E51-4532-8C98-3F2806F0F0A2}" srcOrd="0" destOrd="0" presId="urn:microsoft.com/office/officeart/2005/8/layout/hierarchy1"/>
    <dgm:cxn modelId="{2CAB631D-8D14-451A-9D30-BC8DC2284A17}" type="presParOf" srcId="{E13962B6-2E51-4532-8C98-3F2806F0F0A2}" destId="{7335DE4F-4BF9-43C0-AB4A-2A134EB0F107}" srcOrd="0" destOrd="0" presId="urn:microsoft.com/office/officeart/2005/8/layout/hierarchy1"/>
    <dgm:cxn modelId="{E73219BE-6087-47AF-B0DC-4F6F2D6B188A}" type="presParOf" srcId="{E13962B6-2E51-4532-8C98-3F2806F0F0A2}" destId="{6448EE43-B2D9-42D4-8ED6-F6BBE376149A}" srcOrd="1" destOrd="0" presId="urn:microsoft.com/office/officeart/2005/8/layout/hierarchy1"/>
    <dgm:cxn modelId="{C760E01D-CED9-4660-A598-900D96A008DB}" type="presParOf" srcId="{8148004F-D469-4D8B-891E-DF7A5F08672E}" destId="{0659F7D7-16F0-46F4-BD8A-07AC2CEE5020}" srcOrd="1" destOrd="0" presId="urn:microsoft.com/office/officeart/2005/8/layout/hierarchy1"/>
    <dgm:cxn modelId="{8AC285BE-912F-45BA-838E-D065934E02DE}" type="presParOf" srcId="{0659F7D7-16F0-46F4-BD8A-07AC2CEE5020}" destId="{5C5FA15A-AE15-456F-8E74-557B7CC4CB7E}" srcOrd="0" destOrd="0" presId="urn:microsoft.com/office/officeart/2005/8/layout/hierarchy1"/>
    <dgm:cxn modelId="{DCC2D58D-ABD9-425F-862A-17429D443115}" type="presParOf" srcId="{0659F7D7-16F0-46F4-BD8A-07AC2CEE5020}" destId="{38690193-9179-444D-8374-4416EC9F5E0A}" srcOrd="1" destOrd="0" presId="urn:microsoft.com/office/officeart/2005/8/layout/hierarchy1"/>
    <dgm:cxn modelId="{44E4A8E6-88A6-42AA-9E10-7186AA12195B}" type="presParOf" srcId="{38690193-9179-444D-8374-4416EC9F5E0A}" destId="{C1EDBFFC-339A-45AC-9C7B-1EDD38CEA475}" srcOrd="0" destOrd="0" presId="urn:microsoft.com/office/officeart/2005/8/layout/hierarchy1"/>
    <dgm:cxn modelId="{832A66F1-33C0-494D-9CA5-B324EF2AF0AA}" type="presParOf" srcId="{C1EDBFFC-339A-45AC-9C7B-1EDD38CEA475}" destId="{9EFE6A6C-DF49-4E50-92B9-C3FF291F35CE}" srcOrd="0" destOrd="0" presId="urn:microsoft.com/office/officeart/2005/8/layout/hierarchy1"/>
    <dgm:cxn modelId="{1D3694DA-F5CE-485A-8D04-31087DEB2F22}" type="presParOf" srcId="{C1EDBFFC-339A-45AC-9C7B-1EDD38CEA475}" destId="{027599BF-C530-4674-83E6-2C401EE5FF3F}" srcOrd="1" destOrd="0" presId="urn:microsoft.com/office/officeart/2005/8/layout/hierarchy1"/>
    <dgm:cxn modelId="{1202EF4D-CD3A-4CA5-8B65-DCD42CB918FD}" type="presParOf" srcId="{38690193-9179-444D-8374-4416EC9F5E0A}" destId="{306814A7-A02A-4EF5-87A4-9A562DFF023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BE3432-8FD9-4298-AFD5-D6FECA5F58D8}" type="datetimeFigureOut">
              <a:rPr lang="es-ES" smtClean="0"/>
              <a:pPr/>
              <a:t>01/02/2022</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7EA0B-DD2D-4836-991C-3B315EAEA2EC}" type="slidenum">
              <a:rPr lang="es-ES" smtClean="0"/>
              <a:pPr/>
              <a:t>‹Nº›</a:t>
            </a:fld>
            <a:endParaRPr lang="es-ES"/>
          </a:p>
        </p:txBody>
      </p:sp>
    </p:spTree>
    <p:extLst>
      <p:ext uri="{BB962C8B-B14F-4D97-AF65-F5344CB8AC3E}">
        <p14:creationId xmlns:p14="http://schemas.microsoft.com/office/powerpoint/2010/main" val="756932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22C5A58-0902-4277-A76B-E12A9F78DCDA}" type="slidenum">
              <a:rPr lang="es-ES"/>
              <a:pPr/>
              <a:t>4</a:t>
            </a:fld>
            <a:endParaRPr lang="es-ES"/>
          </a:p>
        </p:txBody>
      </p:sp>
      <p:sp>
        <p:nvSpPr>
          <p:cNvPr id="55297"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s-ES" dirty="0"/>
              <a:t>8QDYH]</a:t>
            </a:r>
            <a:r>
              <a:rPr lang="es-ES" dirty="0" err="1"/>
              <a:t>LGHQWLILFDGDVODVYDULDEOHVTXHIRUPDUiQSDUWHGHOHVWXGLR</a:t>
            </a:r>
            <a:r>
              <a:rPr lang="es-ES" dirty="0"/>
              <a:t>HOVLJXLHQWHSDVRTXH</a:t>
            </a:r>
            <a:r>
              <a:rPr lang="es-ES" smtClean="0"/>
              <a:t>VH LPSRQH</a:t>
            </a:r>
            <a:r>
              <a:rPr lang="es-ES" dirty="0"/>
              <a:t>HVGHILQLUODVHVFDODVGHFODVLILFDFLyQSDUDHVDV</a:t>
            </a:r>
            <a:r>
              <a:rPr lang="es-ES"/>
              <a:t>YDULDEOHV</a:t>
            </a:r>
            <a:r>
              <a:rPr lang="es-ES" smtClean="0"/>
              <a:t> 8QD</a:t>
            </a:r>
            <a:r>
              <a:rPr lang="es-ES" dirty="0"/>
              <a:t>HVFDODGHFODVLILFDFLyQHVHOFRQMXQWRGHFODVHVR</a:t>
            </a:r>
            <a:r>
              <a:rPr lang="es-ES" smtClean="0"/>
              <a:t>FDWHJRUtDV TXH</a:t>
            </a:r>
            <a:r>
              <a:rPr lang="es-ES" dirty="0"/>
              <a:t>VHGHILQHQ</a:t>
            </a:r>
            <a:r>
              <a:rPr lang="es-ES" smtClean="0"/>
              <a:t>SDUD FODVLILFDU</a:t>
            </a:r>
            <a:r>
              <a:rPr lang="es-ES" dirty="0"/>
              <a:t>ODLQIRUPDFLyQHQIXQFLyQGHGHWHUPLQDGDYDULDEOH(QHOFDVRGHODVYDULDEOHV</a:t>
            </a:r>
          </a:p>
          <a:p>
            <a:r>
              <a:rPr lang="es-ES" dirty="0"/>
              <a:t>FXDOLWDWLYDVODSURSLDQDWXUDOH]DGHODYDULDEOHHVWDEOHFHODVSRVLEOHVFDWHJRUtDVGHODHVFDOD</a:t>
            </a:r>
          </a:p>
          <a:p>
            <a:endParaRPr lang="es-ES" dirty="0"/>
          </a:p>
        </p:txBody>
      </p:sp>
    </p:spTree>
    <p:extLst>
      <p:ext uri="{BB962C8B-B14F-4D97-AF65-F5344CB8AC3E}">
        <p14:creationId xmlns:p14="http://schemas.microsoft.com/office/powerpoint/2010/main" val="1035961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91B34A-9388-40D1-A8CF-F31FE31D02B8}" type="slidenum">
              <a:rPr lang="es-ES"/>
              <a:pPr/>
              <a:t>19</a:t>
            </a:fld>
            <a:endParaRPr lang="es-ES"/>
          </a:p>
        </p:txBody>
      </p:sp>
      <p:sp>
        <p:nvSpPr>
          <p:cNvPr id="64514" name="Rectangle 2"/>
          <p:cNvSpPr>
            <a:spLocks noGrp="1" noRot="1" noChangeAspect="1" noChangeArrowheads="1" noTextEdit="1"/>
          </p:cNvSpPr>
          <p:nvPr>
            <p:ph type="sldImg"/>
          </p:nvPr>
        </p:nvSpPr>
        <p:spPr>
          <a:xfrm>
            <a:off x="381000" y="685800"/>
            <a:ext cx="6096000" cy="3429000"/>
          </a:xfrm>
          <a:ln/>
        </p:spPr>
      </p:sp>
      <p:sp>
        <p:nvSpPr>
          <p:cNvPr id="64515" name="Rectangle 3"/>
          <p:cNvSpPr>
            <a:spLocks noGrp="1" noChangeArrowheads="1"/>
          </p:cNvSpPr>
          <p:nvPr>
            <p:ph type="body" idx="1"/>
          </p:nvPr>
        </p:nvSpPr>
        <p:spPr/>
        <p:txBody>
          <a:bodyPr/>
          <a:lstStyle/>
          <a:p>
            <a:pPr algn="just"/>
            <a:endParaRPr lang="es-ES" dirty="0">
              <a:cs typeface="Times New Roman" pitchFamily="18" charset="0"/>
            </a:endParaRPr>
          </a:p>
        </p:txBody>
      </p:sp>
    </p:spTree>
    <p:extLst>
      <p:ext uri="{BB962C8B-B14F-4D97-AF65-F5344CB8AC3E}">
        <p14:creationId xmlns:p14="http://schemas.microsoft.com/office/powerpoint/2010/main" val="3531302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B5EB0F-51BA-4D64-8197-FAC87E55F7BE}" type="slidenum">
              <a:rPr lang="es-ES"/>
              <a:pPr/>
              <a:t>23</a:t>
            </a:fld>
            <a:endParaRPr lang="es-ES"/>
          </a:p>
        </p:txBody>
      </p:sp>
      <p:sp>
        <p:nvSpPr>
          <p:cNvPr id="54274" name="Rectangle 2"/>
          <p:cNvSpPr>
            <a:spLocks noGrp="1" noRot="1" noChangeAspect="1" noChangeArrowheads="1" noTextEdit="1"/>
          </p:cNvSpPr>
          <p:nvPr>
            <p:ph type="sldImg"/>
          </p:nvPr>
        </p:nvSpPr>
        <p:spPr>
          <a:xfrm>
            <a:off x="381000" y="685800"/>
            <a:ext cx="6096000" cy="3429000"/>
          </a:xfrm>
          <a:ln/>
        </p:spPr>
      </p:sp>
      <p:sp>
        <p:nvSpPr>
          <p:cNvPr id="54275" name="Rectangle 3"/>
          <p:cNvSpPr>
            <a:spLocks noGrp="1" noChangeArrowheads="1"/>
          </p:cNvSpPr>
          <p:nvPr>
            <p:ph type="body" idx="1"/>
          </p:nvPr>
        </p:nvSpPr>
        <p:spPr/>
        <p:txBody>
          <a:bodyPr/>
          <a:lstStyle/>
          <a:p>
            <a:endParaRPr lang="es-ES" dirty="0">
              <a:cs typeface="Times New Roman" pitchFamily="18" charset="0"/>
            </a:endParaRPr>
          </a:p>
        </p:txBody>
      </p:sp>
    </p:spTree>
    <p:extLst>
      <p:ext uri="{BB962C8B-B14F-4D97-AF65-F5344CB8AC3E}">
        <p14:creationId xmlns:p14="http://schemas.microsoft.com/office/powerpoint/2010/main" val="2502792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63930E-AF94-482C-A392-57E09209B828}" type="slidenum">
              <a:rPr lang="es-ES"/>
              <a:pPr/>
              <a:t>25</a:t>
            </a:fld>
            <a:endParaRPr lang="es-ES"/>
          </a:p>
        </p:txBody>
      </p:sp>
      <p:sp>
        <p:nvSpPr>
          <p:cNvPr id="56322" name="Rectangle 2"/>
          <p:cNvSpPr>
            <a:spLocks noGrp="1" noRot="1" noChangeAspect="1" noChangeArrowheads="1" noTextEdit="1"/>
          </p:cNvSpPr>
          <p:nvPr>
            <p:ph type="sldImg"/>
          </p:nvPr>
        </p:nvSpPr>
        <p:spPr>
          <a:xfrm>
            <a:off x="381000" y="685800"/>
            <a:ext cx="6096000" cy="3429000"/>
          </a:xfrm>
          <a:ln/>
        </p:spPr>
      </p:sp>
      <p:sp>
        <p:nvSpPr>
          <p:cNvPr id="56323"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2722391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F6E0B-7F02-4967-8D78-3547CBE4CDAE}" type="slidenum">
              <a:rPr lang="es-ES"/>
              <a:pPr/>
              <a:t>26</a:t>
            </a:fld>
            <a:endParaRPr lang="es-ES"/>
          </a:p>
        </p:txBody>
      </p:sp>
      <p:sp>
        <p:nvSpPr>
          <p:cNvPr id="66562" name="Rectangle 2"/>
          <p:cNvSpPr>
            <a:spLocks noGrp="1" noRot="1" noChangeAspect="1" noChangeArrowheads="1" noTextEdit="1"/>
          </p:cNvSpPr>
          <p:nvPr>
            <p:ph type="sldImg"/>
          </p:nvPr>
        </p:nvSpPr>
        <p:spPr>
          <a:xfrm>
            <a:off x="381000" y="685800"/>
            <a:ext cx="6096000" cy="3429000"/>
          </a:xfrm>
          <a:ln/>
        </p:spPr>
      </p:sp>
      <p:sp>
        <p:nvSpPr>
          <p:cNvPr id="66563" name="Rectangle 3"/>
          <p:cNvSpPr>
            <a:spLocks noGrp="1" noChangeArrowheads="1"/>
          </p:cNvSpPr>
          <p:nvPr>
            <p:ph type="body" idx="1"/>
          </p:nvPr>
        </p:nvSpPr>
        <p:spPr/>
        <p:txBody>
          <a:bodyPr/>
          <a:lstStyle/>
          <a:p>
            <a:pPr algn="just"/>
            <a:endParaRPr lang="es-ES" dirty="0"/>
          </a:p>
        </p:txBody>
      </p:sp>
    </p:spTree>
    <p:extLst>
      <p:ext uri="{BB962C8B-B14F-4D97-AF65-F5344CB8AC3E}">
        <p14:creationId xmlns:p14="http://schemas.microsoft.com/office/powerpoint/2010/main" val="95346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47E169-02B7-49B7-9AF1-2A0B1C2461F9}" type="slidenum">
              <a:rPr lang="es-ES"/>
              <a:pPr/>
              <a:t>27</a:t>
            </a:fld>
            <a:endParaRPr lang="es-ES"/>
          </a:p>
        </p:txBody>
      </p:sp>
      <p:sp>
        <p:nvSpPr>
          <p:cNvPr id="73730" name="Rectangle 2"/>
          <p:cNvSpPr>
            <a:spLocks noGrp="1" noRot="1" noChangeAspect="1" noChangeArrowheads="1" noTextEdit="1"/>
          </p:cNvSpPr>
          <p:nvPr>
            <p:ph type="sldImg"/>
          </p:nvPr>
        </p:nvSpPr>
        <p:spPr>
          <a:xfrm>
            <a:off x="381000" y="685800"/>
            <a:ext cx="6096000" cy="3429000"/>
          </a:xfrm>
          <a:ln/>
        </p:spPr>
      </p:sp>
      <p:sp>
        <p:nvSpPr>
          <p:cNvPr id="73731" name="Rectangle 3"/>
          <p:cNvSpPr>
            <a:spLocks noGrp="1" noChangeArrowheads="1"/>
          </p:cNvSpPr>
          <p:nvPr>
            <p:ph type="body" idx="1"/>
          </p:nvPr>
        </p:nvSpPr>
        <p:spPr/>
        <p:txBody>
          <a:bodyPr/>
          <a:lstStyle/>
          <a:p>
            <a:endParaRPr lang="es-ES" dirty="0">
              <a:cs typeface="Times New Roman" pitchFamily="18" charset="0"/>
            </a:endParaRPr>
          </a:p>
        </p:txBody>
      </p:sp>
    </p:spTree>
    <p:extLst>
      <p:ext uri="{BB962C8B-B14F-4D97-AF65-F5344CB8AC3E}">
        <p14:creationId xmlns:p14="http://schemas.microsoft.com/office/powerpoint/2010/main" val="1450179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59BAEC-C5EC-4F01-9C03-983976526E4B}" type="slidenum">
              <a:rPr lang="es-ES"/>
              <a:pPr/>
              <a:t>28</a:t>
            </a:fld>
            <a:endParaRPr lang="es-ES"/>
          </a:p>
        </p:txBody>
      </p:sp>
      <p:sp>
        <p:nvSpPr>
          <p:cNvPr id="74754" name="Rectangle 2"/>
          <p:cNvSpPr>
            <a:spLocks noGrp="1" noRot="1" noChangeAspect="1" noChangeArrowheads="1" noTextEdit="1"/>
          </p:cNvSpPr>
          <p:nvPr>
            <p:ph type="sldImg"/>
          </p:nvPr>
        </p:nvSpPr>
        <p:spPr>
          <a:xfrm>
            <a:off x="381000" y="685800"/>
            <a:ext cx="6096000" cy="3429000"/>
          </a:xfrm>
          <a:ln/>
        </p:spPr>
      </p:sp>
      <p:sp>
        <p:nvSpPr>
          <p:cNvPr id="74755" name="Rectangle 3"/>
          <p:cNvSpPr>
            <a:spLocks noGrp="1" noChangeArrowheads="1"/>
          </p:cNvSpPr>
          <p:nvPr>
            <p:ph type="body" idx="1"/>
          </p:nvPr>
        </p:nvSpPr>
        <p:spPr/>
        <p:txBody>
          <a:bodyPr/>
          <a:lstStyle/>
          <a:p>
            <a:pPr algn="just"/>
            <a:endParaRPr lang="es-ES" dirty="0">
              <a:cs typeface="Times New Roman" pitchFamily="18" charset="0"/>
            </a:endParaRPr>
          </a:p>
        </p:txBody>
      </p:sp>
    </p:spTree>
    <p:extLst>
      <p:ext uri="{BB962C8B-B14F-4D97-AF65-F5344CB8AC3E}">
        <p14:creationId xmlns:p14="http://schemas.microsoft.com/office/powerpoint/2010/main" val="2235180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04598-0A13-46D5-BC28-B83F8C5E8DB2}" type="slidenum">
              <a:rPr lang="es-ES"/>
              <a:pPr/>
              <a:t>29</a:t>
            </a:fld>
            <a:endParaRPr lang="es-ES"/>
          </a:p>
        </p:txBody>
      </p:sp>
      <p:sp>
        <p:nvSpPr>
          <p:cNvPr id="76802" name="Rectangle 2"/>
          <p:cNvSpPr>
            <a:spLocks noGrp="1" noRot="1" noChangeAspect="1" noChangeArrowheads="1" noTextEdit="1"/>
          </p:cNvSpPr>
          <p:nvPr>
            <p:ph type="sldImg"/>
          </p:nvPr>
        </p:nvSpPr>
        <p:spPr>
          <a:xfrm>
            <a:off x="381000" y="685800"/>
            <a:ext cx="6096000" cy="3429000"/>
          </a:xfrm>
          <a:ln/>
        </p:spPr>
      </p:sp>
      <p:sp>
        <p:nvSpPr>
          <p:cNvPr id="76803" name="Rectangle 3"/>
          <p:cNvSpPr>
            <a:spLocks noGrp="1" noChangeArrowheads="1"/>
          </p:cNvSpPr>
          <p:nvPr>
            <p:ph type="body" idx="1"/>
          </p:nvPr>
        </p:nvSpPr>
        <p:spPr/>
        <p:txBody>
          <a:bodyPr/>
          <a:lstStyle/>
          <a:p>
            <a:pPr algn="just"/>
            <a:endParaRPr lang="es-MX" dirty="0">
              <a:cs typeface="Arial" charset="0"/>
            </a:endParaRPr>
          </a:p>
        </p:txBody>
      </p:sp>
    </p:spTree>
    <p:extLst>
      <p:ext uri="{BB962C8B-B14F-4D97-AF65-F5344CB8AC3E}">
        <p14:creationId xmlns:p14="http://schemas.microsoft.com/office/powerpoint/2010/main" val="1925167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34B32-3A04-477E-99FF-BDE512376E34}" type="slidenum">
              <a:rPr lang="es-ES"/>
              <a:pPr/>
              <a:t>30</a:t>
            </a:fld>
            <a:endParaRPr lang="es-ES"/>
          </a:p>
        </p:txBody>
      </p:sp>
      <p:sp>
        <p:nvSpPr>
          <p:cNvPr id="78850" name="Rectangle 2"/>
          <p:cNvSpPr>
            <a:spLocks noGrp="1" noRot="1" noChangeAspect="1" noChangeArrowheads="1" noTextEdit="1"/>
          </p:cNvSpPr>
          <p:nvPr>
            <p:ph type="sldImg"/>
          </p:nvPr>
        </p:nvSpPr>
        <p:spPr>
          <a:xfrm>
            <a:off x="381000" y="685800"/>
            <a:ext cx="6096000" cy="3429000"/>
          </a:xfrm>
          <a:ln/>
        </p:spPr>
      </p:sp>
      <p:sp>
        <p:nvSpPr>
          <p:cNvPr id="78851" name="Rectangle 3"/>
          <p:cNvSpPr>
            <a:spLocks noGrp="1" noChangeArrowheads="1"/>
          </p:cNvSpPr>
          <p:nvPr>
            <p:ph type="body" idx="1"/>
          </p:nvPr>
        </p:nvSpPr>
        <p:spPr/>
        <p:txBody>
          <a:bodyPr/>
          <a:lstStyle/>
          <a:p>
            <a:pPr algn="just"/>
            <a:endParaRPr lang="es-ES" dirty="0">
              <a:cs typeface="Arial" charset="0"/>
            </a:endParaRPr>
          </a:p>
        </p:txBody>
      </p:sp>
    </p:spTree>
    <p:extLst>
      <p:ext uri="{BB962C8B-B14F-4D97-AF65-F5344CB8AC3E}">
        <p14:creationId xmlns:p14="http://schemas.microsoft.com/office/powerpoint/2010/main" val="626195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3721E-DD59-41E6-9C43-96312B1FAE80}" type="slidenum">
              <a:rPr lang="es-ES"/>
              <a:pPr/>
              <a:t>32</a:t>
            </a:fld>
            <a:endParaRPr lang="es-ES"/>
          </a:p>
        </p:txBody>
      </p:sp>
      <p:sp>
        <p:nvSpPr>
          <p:cNvPr id="13314" name="Rectangle 2"/>
          <p:cNvSpPr>
            <a:spLocks noGrp="1" noRot="1" noChangeAspect="1" noChangeArrowheads="1" noTextEdit="1"/>
          </p:cNvSpPr>
          <p:nvPr>
            <p:ph type="sldImg"/>
          </p:nvPr>
        </p:nvSpPr>
        <p:spPr>
          <a:xfrm>
            <a:off x="381000" y="685800"/>
            <a:ext cx="6096000" cy="3429000"/>
          </a:xfrm>
          <a:ln/>
        </p:spPr>
      </p:sp>
      <p:sp>
        <p:nvSpPr>
          <p:cNvPr id="13315"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1475848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7F7D8-EA16-4FEC-902D-4E14774680CB}" type="slidenum">
              <a:rPr lang="es-ES"/>
              <a:pPr/>
              <a:t>33</a:t>
            </a:fld>
            <a:endParaRPr lang="es-ES"/>
          </a:p>
        </p:txBody>
      </p:sp>
      <p:sp>
        <p:nvSpPr>
          <p:cNvPr id="16386" name="Rectangle 2"/>
          <p:cNvSpPr>
            <a:spLocks noGrp="1" noRot="1" noChangeAspect="1" noChangeArrowheads="1" noTextEdit="1"/>
          </p:cNvSpPr>
          <p:nvPr>
            <p:ph type="sldImg"/>
          </p:nvPr>
        </p:nvSpPr>
        <p:spPr>
          <a:xfrm>
            <a:off x="381000" y="685800"/>
            <a:ext cx="6096000" cy="3429000"/>
          </a:xfrm>
          <a:ln/>
        </p:spPr>
      </p:sp>
      <p:sp>
        <p:nvSpPr>
          <p:cNvPr id="16387" name="Rectangle 3"/>
          <p:cNvSpPr>
            <a:spLocks noGrp="1" noChangeArrowheads="1"/>
          </p:cNvSpPr>
          <p:nvPr>
            <p:ph type="body" idx="1"/>
          </p:nvPr>
        </p:nvSpPr>
        <p:spPr/>
        <p:txBody>
          <a:bodyPr/>
          <a:lstStyle/>
          <a:p>
            <a:r>
              <a:rPr lang="es-ES_tradnl" dirty="0" smtClean="0"/>
              <a:t>.</a:t>
            </a:r>
            <a:endParaRPr lang="es-ES" dirty="0"/>
          </a:p>
        </p:txBody>
      </p:sp>
    </p:spTree>
    <p:extLst>
      <p:ext uri="{BB962C8B-B14F-4D97-AF65-F5344CB8AC3E}">
        <p14:creationId xmlns:p14="http://schemas.microsoft.com/office/powerpoint/2010/main" val="2942658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1F32DAD-F44C-42B0-9394-FE0FADCCF3F7}" type="slidenum">
              <a:rPr lang="es-ES"/>
              <a:pPr/>
              <a:t>5</a:t>
            </a:fld>
            <a:endParaRPr lang="es-ES"/>
          </a:p>
        </p:txBody>
      </p:sp>
      <p:sp>
        <p:nvSpPr>
          <p:cNvPr id="56321"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113972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56E82-B9F3-482D-AC7C-78FAB241E0E6}" type="slidenum">
              <a:rPr lang="es-ES"/>
              <a:pPr/>
              <a:t>34</a:t>
            </a:fld>
            <a:endParaRPr lang="es-ES"/>
          </a:p>
        </p:txBody>
      </p:sp>
      <p:sp>
        <p:nvSpPr>
          <p:cNvPr id="19458" name="Rectangle 2"/>
          <p:cNvSpPr>
            <a:spLocks noGrp="1" noRot="1" noChangeAspect="1" noChangeArrowheads="1" noTextEdit="1"/>
          </p:cNvSpPr>
          <p:nvPr>
            <p:ph type="sldImg"/>
          </p:nvPr>
        </p:nvSpPr>
        <p:spPr>
          <a:xfrm>
            <a:off x="381000" y="685800"/>
            <a:ext cx="6096000" cy="3429000"/>
          </a:xfrm>
          <a:ln/>
        </p:spPr>
      </p:sp>
      <p:sp>
        <p:nvSpPr>
          <p:cNvPr id="19459"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2669384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E2AA1-98D0-478C-919E-734126A2D120}" type="slidenum">
              <a:rPr lang="es-ES"/>
              <a:pPr/>
              <a:t>35</a:t>
            </a:fld>
            <a:endParaRPr lang="es-ES"/>
          </a:p>
        </p:txBody>
      </p:sp>
      <p:sp>
        <p:nvSpPr>
          <p:cNvPr id="22530" name="Rectangle 2"/>
          <p:cNvSpPr>
            <a:spLocks noGrp="1" noRot="1" noChangeAspect="1" noChangeArrowheads="1" noTextEdit="1"/>
          </p:cNvSpPr>
          <p:nvPr>
            <p:ph type="sldImg"/>
          </p:nvPr>
        </p:nvSpPr>
        <p:spPr>
          <a:xfrm>
            <a:off x="381000" y="685800"/>
            <a:ext cx="6096000" cy="3429000"/>
          </a:xfrm>
          <a:ln/>
        </p:spPr>
      </p:sp>
      <p:sp>
        <p:nvSpPr>
          <p:cNvPr id="22531" name="Rectangle 3"/>
          <p:cNvSpPr>
            <a:spLocks noGrp="1" noChangeArrowheads="1"/>
          </p:cNvSpPr>
          <p:nvPr>
            <p:ph type="body" idx="1"/>
          </p:nvPr>
        </p:nvSpPr>
        <p:spPr/>
        <p:txBody>
          <a:bodyPr/>
          <a:lstStyle/>
          <a:p>
            <a:endParaRPr lang="es-ES_tradnl" dirty="0"/>
          </a:p>
        </p:txBody>
      </p:sp>
    </p:spTree>
    <p:extLst>
      <p:ext uri="{BB962C8B-B14F-4D97-AF65-F5344CB8AC3E}">
        <p14:creationId xmlns:p14="http://schemas.microsoft.com/office/powerpoint/2010/main" val="571601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28A6B-8B6C-4481-9EF8-1096E6C698D5}" type="slidenum">
              <a:rPr lang="es-ES"/>
              <a:pPr/>
              <a:t>36</a:t>
            </a:fld>
            <a:endParaRPr lang="es-ES"/>
          </a:p>
        </p:txBody>
      </p:sp>
      <p:sp>
        <p:nvSpPr>
          <p:cNvPr id="27650" name="Rectangle 2"/>
          <p:cNvSpPr>
            <a:spLocks noGrp="1" noRot="1" noChangeAspect="1" noChangeArrowheads="1" noTextEdit="1"/>
          </p:cNvSpPr>
          <p:nvPr>
            <p:ph type="sldImg"/>
          </p:nvPr>
        </p:nvSpPr>
        <p:spPr>
          <a:xfrm>
            <a:off x="381000" y="685800"/>
            <a:ext cx="6096000" cy="3429000"/>
          </a:xfrm>
          <a:ln/>
        </p:spPr>
      </p:sp>
      <p:sp>
        <p:nvSpPr>
          <p:cNvPr id="27651"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431858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C2A45-B19E-4944-BB02-9DE15528EBD6}" type="slidenum">
              <a:rPr lang="es-ES"/>
              <a:pPr/>
              <a:t>37</a:t>
            </a:fld>
            <a:endParaRPr lang="es-ES"/>
          </a:p>
        </p:txBody>
      </p:sp>
      <p:sp>
        <p:nvSpPr>
          <p:cNvPr id="35842" name="Rectangle 2"/>
          <p:cNvSpPr>
            <a:spLocks noGrp="1" noRot="1" noChangeAspect="1" noChangeArrowheads="1" noTextEdit="1"/>
          </p:cNvSpPr>
          <p:nvPr>
            <p:ph type="sldImg"/>
          </p:nvPr>
        </p:nvSpPr>
        <p:spPr>
          <a:xfrm>
            <a:off x="381000" y="685800"/>
            <a:ext cx="6096000" cy="3429000"/>
          </a:xfrm>
          <a:ln/>
        </p:spPr>
      </p:sp>
      <p:sp>
        <p:nvSpPr>
          <p:cNvPr id="35843"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9158691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ES" smtClean="0"/>
              <a:t>Puntuaciones z     Sensibilidad, especificidad RR y OR</a:t>
            </a:r>
          </a:p>
        </p:txBody>
      </p:sp>
      <p:sp>
        <p:nvSpPr>
          <p:cNvPr id="16388"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7F408C5-0D5E-4CB6-9E56-0A8F67ED6422}" type="slidenum">
              <a:rPr lang="es-ES"/>
              <a:pPr eaLnBrk="1" hangingPunct="1"/>
              <a:t>39</a:t>
            </a:fld>
            <a:endParaRPr lang="es-ES"/>
          </a:p>
        </p:txBody>
      </p:sp>
    </p:spTree>
    <p:extLst>
      <p:ext uri="{BB962C8B-B14F-4D97-AF65-F5344CB8AC3E}">
        <p14:creationId xmlns:p14="http://schemas.microsoft.com/office/powerpoint/2010/main" val="557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EC10CD2-5950-4FC7-B192-C74F4FC5D52F}" type="slidenum">
              <a:rPr lang="es-ES"/>
              <a:pPr/>
              <a:t>6</a:t>
            </a:fld>
            <a:endParaRPr lang="es-ES"/>
          </a:p>
        </p:txBody>
      </p:sp>
      <p:sp>
        <p:nvSpPr>
          <p:cNvPr id="5734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087978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B52E9-EC90-4682-98E3-1E18916996DF}" type="slidenum">
              <a:rPr lang="es-ES"/>
              <a:pPr/>
              <a:t>7</a:t>
            </a:fld>
            <a:endParaRPr lang="es-E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r>
              <a:rPr lang="es-ES_tradnl" b="1" smtClean="0"/>
              <a:t>La distribución en este caso es muy simple, quedaría como se ve en pantalla, por supuesto que no siempre en una variable cuantitativa discreta como esta pueden aparecer en la primera columna todos los posibles valores de la variable, más adelante veremos casos más complejos. </a:t>
            </a:r>
            <a:endParaRPr lang="es-ES_tradnl" b="1" dirty="0"/>
          </a:p>
          <a:p>
            <a:r>
              <a:rPr lang="es-ES_tradnl" b="1" smtClean="0"/>
              <a:t>Analicen detenidamente la tabla</a:t>
            </a:r>
            <a:r>
              <a:rPr lang="es-ES_tradnl" b="1" dirty="0"/>
              <a:t>.</a:t>
            </a:r>
          </a:p>
          <a:p>
            <a:r>
              <a:rPr lang="es-ES_tradnl" b="1" smtClean="0"/>
              <a:t>A continuación veremos el caso de una tabla de distribución de frecuencias para una variable cualitativa. En esta situación el procedimiento es similar, veamos</a:t>
            </a:r>
            <a:r>
              <a:rPr lang="es-ES_tradnl" b="1" dirty="0"/>
              <a:t>:</a:t>
            </a:r>
            <a:endParaRPr lang="es-ES" b="1" dirty="0"/>
          </a:p>
        </p:txBody>
      </p:sp>
    </p:spTree>
    <p:extLst>
      <p:ext uri="{BB962C8B-B14F-4D97-AF65-F5344CB8AC3E}">
        <p14:creationId xmlns:p14="http://schemas.microsoft.com/office/powerpoint/2010/main" val="68319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05074F8-A12E-43F3-95EA-FAB2124A6839}" type="slidenum">
              <a:rPr lang="es-ES"/>
              <a:pPr/>
              <a:t>8</a:t>
            </a:fld>
            <a:endParaRPr lang="es-ES"/>
          </a:p>
        </p:txBody>
      </p:sp>
      <p:sp>
        <p:nvSpPr>
          <p:cNvPr id="58369"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p:cNvSpPr txBox="1">
            <a:spLocks noGrp="1" noChangeArrowheads="1"/>
          </p:cNvSpPr>
          <p:nvPr>
            <p:ph type="body" idx="1"/>
          </p:nvPr>
        </p:nvSpPr>
        <p:spPr bwMode="auto">
          <a:xfrm>
            <a:off x="914400" y="4343400"/>
            <a:ext cx="5029200" cy="4124325"/>
          </a:xfrm>
          <a:prstGeom prst="rect">
            <a:avLst/>
          </a:prstGeom>
          <a:solidFill>
            <a:srgbClr val="FFFFFF"/>
          </a:solidFill>
          <a:ln w="936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979877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5CDD3D8-4022-4883-A64A-E5125F7EDB18}" type="slidenum">
              <a:rPr lang="es-ES"/>
              <a:pPr/>
              <a:t>9</a:t>
            </a:fld>
            <a:endParaRPr lang="es-ES"/>
          </a:p>
        </p:txBody>
      </p:sp>
      <p:sp>
        <p:nvSpPr>
          <p:cNvPr id="59393"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Rectangle 2"/>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671467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E5F6FF-2819-493E-850F-427A8E433FD1}" type="slidenum">
              <a:rPr lang="es-ES"/>
              <a:pPr/>
              <a:t>16</a:t>
            </a:fld>
            <a:endParaRPr lang="es-ES" dirty="0"/>
          </a:p>
        </p:txBody>
      </p:sp>
      <p:sp>
        <p:nvSpPr>
          <p:cNvPr id="56322" name="Rectangle 2"/>
          <p:cNvSpPr>
            <a:spLocks noGrp="1" noRot="1" noChangeAspect="1" noChangeArrowheads="1" noTextEdit="1"/>
          </p:cNvSpPr>
          <p:nvPr>
            <p:ph type="sldImg"/>
          </p:nvPr>
        </p:nvSpPr>
        <p:spPr>
          <a:xfrm>
            <a:off x="381000" y="685800"/>
            <a:ext cx="6096000" cy="3429000"/>
          </a:xfrm>
          <a:ln/>
        </p:spPr>
      </p:sp>
      <p:sp>
        <p:nvSpPr>
          <p:cNvPr id="56323" name="Rectangle 3"/>
          <p:cNvSpPr>
            <a:spLocks noGrp="1" noChangeArrowheads="1"/>
          </p:cNvSpPr>
          <p:nvPr>
            <p:ph type="body" idx="1"/>
          </p:nvPr>
        </p:nvSpPr>
        <p:spPr/>
        <p:txBody>
          <a:bodyPr/>
          <a:lstStyle/>
          <a:p>
            <a:pPr algn="just"/>
            <a:endParaRPr lang="es-ES" dirty="0"/>
          </a:p>
        </p:txBody>
      </p:sp>
    </p:spTree>
    <p:extLst>
      <p:ext uri="{BB962C8B-B14F-4D97-AF65-F5344CB8AC3E}">
        <p14:creationId xmlns:p14="http://schemas.microsoft.com/office/powerpoint/2010/main" val="3218803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6533A-FF5A-4EBF-B341-D05AB06A015B}" type="slidenum">
              <a:rPr lang="es-ES"/>
              <a:pPr/>
              <a:t>17</a:t>
            </a:fld>
            <a:endParaRPr lang="es-ES" dirty="0"/>
          </a:p>
        </p:txBody>
      </p:sp>
      <p:sp>
        <p:nvSpPr>
          <p:cNvPr id="60418" name="Rectangle 2"/>
          <p:cNvSpPr>
            <a:spLocks noGrp="1" noRot="1" noChangeAspect="1" noChangeArrowheads="1" noTextEdit="1"/>
          </p:cNvSpPr>
          <p:nvPr>
            <p:ph type="sldImg"/>
          </p:nvPr>
        </p:nvSpPr>
        <p:spPr>
          <a:xfrm>
            <a:off x="381000" y="685800"/>
            <a:ext cx="6096000" cy="3429000"/>
          </a:xfrm>
          <a:ln/>
        </p:spPr>
      </p:sp>
      <p:sp>
        <p:nvSpPr>
          <p:cNvPr id="60419" name="Rectangle 3"/>
          <p:cNvSpPr>
            <a:spLocks noGrp="1" noChangeArrowheads="1"/>
          </p:cNvSpPr>
          <p:nvPr>
            <p:ph type="body" idx="1"/>
          </p:nvPr>
        </p:nvSpPr>
        <p:spPr/>
        <p:txBody>
          <a:bodyPr/>
          <a:lstStyle/>
          <a:p>
            <a:pPr algn="just"/>
            <a:r>
              <a:rPr lang="es-ES_tradnl">
                <a:cs typeface="Times New Roman" pitchFamily="18" charset="0"/>
              </a:rPr>
              <a:t>I</a:t>
            </a:r>
            <a:r>
              <a:rPr lang="es-ES" smtClean="0">
                <a:cs typeface="Times New Roman" pitchFamily="18" charset="0"/>
              </a:rPr>
              <a:t>magínate que</a:t>
            </a:r>
            <a:r>
              <a:rPr lang="es-ES" smtClean="0"/>
              <a:t> </a:t>
            </a:r>
            <a:r>
              <a:rPr lang="es-ES_tradnl" smtClean="0"/>
              <a:t>en el grupo anterior se sustituye una persona y casualmente la que se incorpora es excesivamente alta. Observa lo que pasó con la talla promedio, se incrementó de tal forma que es superior a la talla de todos excepto el nuevo integrante del grupo, por lo tanto ya este promedio no representa adecuadamente a ese grupo de personas en cuanto a la talla</a:t>
            </a:r>
            <a:r>
              <a:rPr lang="es-ES_tradnl" dirty="0"/>
              <a:t>.</a:t>
            </a:r>
          </a:p>
          <a:p>
            <a:pPr algn="just"/>
            <a:endParaRPr lang="es-ES_tradnl" dirty="0"/>
          </a:p>
          <a:p>
            <a:pPr algn="just"/>
            <a:r>
              <a:rPr lang="es-ES_tradnl" smtClean="0"/>
              <a:t>Un comportamiento similar pero en sentido contrario hubiese sucedido si la persona que se incorpora fuera excesivamente baja de estatura. Este fenómeno ocurre porque el promedio tiene en cuenta en su cálculo a todas las observaciones de la variable</a:t>
            </a:r>
            <a:r>
              <a:rPr lang="es-ES_tradnl" dirty="0"/>
              <a:t>.</a:t>
            </a:r>
          </a:p>
          <a:p>
            <a:pPr algn="just"/>
            <a:endParaRPr lang="es-ES_tradnl" dirty="0"/>
          </a:p>
          <a:p>
            <a:pPr algn="just"/>
            <a:r>
              <a:rPr lang="es-ES" smtClean="0">
                <a:cs typeface="Times New Roman" pitchFamily="18" charset="0"/>
              </a:rPr>
              <a:t>Cuando en una serie de datos encuentras algún dato que se aparta de los demás de forma llamativa, entonces puedes nombrarlo </a:t>
            </a:r>
            <a:r>
              <a:rPr lang="es-ES" i="1" smtClean="0">
                <a:cs typeface="Times New Roman" pitchFamily="18" charset="0"/>
              </a:rPr>
              <a:t>dato(s) aberrante(s)</a:t>
            </a:r>
            <a:r>
              <a:rPr lang="es-ES_tradnl" i="1" smtClean="0">
                <a:cs typeface="Times New Roman" pitchFamily="18" charset="0"/>
              </a:rPr>
              <a:t> o valores extremos</a:t>
            </a:r>
            <a:r>
              <a:rPr lang="es-ES" smtClean="0">
                <a:cs typeface="Times New Roman" pitchFamily="18" charset="0"/>
              </a:rPr>
              <a:t>. </a:t>
            </a:r>
            <a:endParaRPr lang="es-ES_tradnl" dirty="0"/>
          </a:p>
          <a:p>
            <a:pPr algn="just"/>
            <a:endParaRPr lang="es-ES_tradnl" dirty="0"/>
          </a:p>
          <a:p>
            <a:pPr algn="just"/>
            <a:r>
              <a:rPr lang="es-ES" smtClean="0">
                <a:cs typeface="Arial" charset="0"/>
              </a:rPr>
              <a:t>En resumen, si los datos son relativamente homogéneos, la media aritmética es una buena medida de resumen; pero si existen valores muy alejados de la mayoría (datos aberrantes), entonces se distorsiona mucho y deja de reflejar la realidad existente, por lo que debe emplearse otro tipo de medida de tendencia central, la mediana</a:t>
            </a:r>
            <a:r>
              <a:rPr lang="es-ES" dirty="0">
                <a:cs typeface="Arial" charset="0"/>
              </a:rPr>
              <a:t>.</a:t>
            </a:r>
            <a:endParaRPr lang="es-ES" dirty="0">
              <a:cs typeface="Times New Roman" pitchFamily="18" charset="0"/>
            </a:endParaRPr>
          </a:p>
          <a:p>
            <a:pPr algn="just"/>
            <a:endParaRPr lang="es-ES_tradnl" dirty="0"/>
          </a:p>
        </p:txBody>
      </p:sp>
    </p:spTree>
    <p:extLst>
      <p:ext uri="{BB962C8B-B14F-4D97-AF65-F5344CB8AC3E}">
        <p14:creationId xmlns:p14="http://schemas.microsoft.com/office/powerpoint/2010/main" val="1900756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06028-9C87-43C9-809B-FFB45DED85FB}" type="slidenum">
              <a:rPr lang="es-ES"/>
              <a:pPr/>
              <a:t>18</a:t>
            </a:fld>
            <a:endParaRPr lang="es-ES"/>
          </a:p>
        </p:txBody>
      </p:sp>
      <p:sp>
        <p:nvSpPr>
          <p:cNvPr id="63490" name="Rectangle 2"/>
          <p:cNvSpPr>
            <a:spLocks noGrp="1" noRot="1" noChangeAspect="1" noChangeArrowheads="1" noTextEdit="1"/>
          </p:cNvSpPr>
          <p:nvPr>
            <p:ph type="sldImg"/>
          </p:nvPr>
        </p:nvSpPr>
        <p:spPr>
          <a:xfrm>
            <a:off x="381000" y="685800"/>
            <a:ext cx="6096000" cy="3429000"/>
          </a:xfrm>
          <a:ln/>
        </p:spPr>
      </p:sp>
      <p:sp>
        <p:nvSpPr>
          <p:cNvPr id="63491" name="Rectangle 3"/>
          <p:cNvSpPr>
            <a:spLocks noGrp="1" noChangeArrowheads="1"/>
          </p:cNvSpPr>
          <p:nvPr>
            <p:ph type="body" idx="1"/>
          </p:nvPr>
        </p:nvSpPr>
        <p:spPr/>
        <p:txBody>
          <a:bodyPr/>
          <a:lstStyle/>
          <a:p>
            <a:endParaRPr lang="es-ES" dirty="0">
              <a:cs typeface="Times New Roman" pitchFamily="18" charset="0"/>
            </a:endParaRPr>
          </a:p>
        </p:txBody>
      </p:sp>
    </p:spTree>
    <p:extLst>
      <p:ext uri="{BB962C8B-B14F-4D97-AF65-F5344CB8AC3E}">
        <p14:creationId xmlns:p14="http://schemas.microsoft.com/office/powerpoint/2010/main" val="1417053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p>
            <a:r>
              <a:rPr lang="es-ES" smtClean="0"/>
              <a:t>Haga clic para modificar el estilo de título del patrón</a:t>
            </a:r>
            <a:endParaRPr lang="es-ES"/>
          </a:p>
        </p:txBody>
      </p:sp>
      <p:sp>
        <p:nvSpPr>
          <p:cNvPr id="3" name="Marcador de tabla 2"/>
          <p:cNvSpPr>
            <a:spLocks noGrp="1"/>
          </p:cNvSpPr>
          <p:nvPr>
            <p:ph type="tbl" idx="1"/>
          </p:nvPr>
        </p:nvSpPr>
        <p:spPr>
          <a:xfrm>
            <a:off x="609600" y="1600201"/>
            <a:ext cx="10972800" cy="4525963"/>
          </a:xfrm>
        </p:spPr>
        <p:txBody>
          <a:bodyPr/>
          <a:lstStyle/>
          <a:p>
            <a:endParaRPr lang="es-ES"/>
          </a:p>
        </p:txBody>
      </p:sp>
      <p:sp>
        <p:nvSpPr>
          <p:cNvPr id="4" name="Marcador de fecha 3"/>
          <p:cNvSpPr>
            <a:spLocks noGrp="1"/>
          </p:cNvSpPr>
          <p:nvPr>
            <p:ph type="dt" sz="half" idx="10"/>
          </p:nvPr>
        </p:nvSpPr>
        <p:spPr>
          <a:xfrm>
            <a:off x="609600" y="6245225"/>
            <a:ext cx="2844800" cy="476250"/>
          </a:xfrm>
        </p:spPr>
        <p:txBody>
          <a:bodyPr/>
          <a:lstStyle>
            <a:lvl1pPr>
              <a:defRPr/>
            </a:lvl1pPr>
          </a:lstStyle>
          <a:p>
            <a:endParaRPr lang="es-ES"/>
          </a:p>
        </p:txBody>
      </p:sp>
      <p:sp>
        <p:nvSpPr>
          <p:cNvPr id="5" name="Marcador de pie de página 4"/>
          <p:cNvSpPr>
            <a:spLocks noGrp="1"/>
          </p:cNvSpPr>
          <p:nvPr>
            <p:ph type="ftr" sz="quarter" idx="11"/>
          </p:nvPr>
        </p:nvSpPr>
        <p:spPr>
          <a:xfrm>
            <a:off x="4165600" y="6245225"/>
            <a:ext cx="3860800" cy="476250"/>
          </a:xfrm>
        </p:spPr>
        <p:txBody>
          <a:bodyPr/>
          <a:lstStyle>
            <a:lvl1pPr>
              <a:defRPr/>
            </a:lvl1pPr>
          </a:lstStyle>
          <a:p>
            <a:endParaRPr lang="es-ES"/>
          </a:p>
        </p:txBody>
      </p:sp>
      <p:sp>
        <p:nvSpPr>
          <p:cNvPr id="6" name="Marcador de número de diapositiva 5"/>
          <p:cNvSpPr>
            <a:spLocks noGrp="1"/>
          </p:cNvSpPr>
          <p:nvPr>
            <p:ph type="sldNum" sz="quarter" idx="12"/>
          </p:nvPr>
        </p:nvSpPr>
        <p:spPr>
          <a:xfrm>
            <a:off x="8737600" y="6245225"/>
            <a:ext cx="2844800" cy="476250"/>
          </a:xfrm>
        </p:spPr>
        <p:txBody>
          <a:bodyPr/>
          <a:lstStyle>
            <a:lvl1pPr>
              <a:defRPr/>
            </a:lvl1pPr>
          </a:lstStyle>
          <a:p>
            <a:fld id="{3A7FDA8F-C3F9-4514-9893-D6732EB6B8E7}" type="slidenum">
              <a:rPr lang="es-ES"/>
              <a:pPr/>
              <a:t>‹Nº›</a:t>
            </a:fld>
            <a:endParaRPr lang="es-ES"/>
          </a:p>
        </p:txBody>
      </p:sp>
    </p:spTree>
    <p:extLst>
      <p:ext uri="{BB962C8B-B14F-4D97-AF65-F5344CB8AC3E}">
        <p14:creationId xmlns:p14="http://schemas.microsoft.com/office/powerpoint/2010/main" val="396372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A14A95-F30F-49AC-BE54-E852E2AF3EAA}" type="datetimeFigureOut">
              <a:rPr lang="es-ES" smtClean="0"/>
              <a:pPr/>
              <a:t>01/02/2022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6A2876-6852-40D2-9A10-08BA113D348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r="-100000" b="-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14A95-F30F-49AC-BE54-E852E2AF3EAA}" type="datetimeFigureOut">
              <a:rPr lang="es-ES" smtClean="0"/>
              <a:pPr/>
              <a:t>01/02/2022</a:t>
            </a:fld>
            <a:endParaRPr lang="es-E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A2876-6852-40D2-9A10-08BA113D348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8066" name="Rectangle 2"/>
          <p:cNvSpPr>
            <a:spLocks noGrp="1"/>
          </p:cNvSpPr>
          <p:nvPr>
            <p:ph type="title"/>
          </p:nvPr>
        </p:nvSpPr>
        <p:spPr>
          <a:xfrm>
            <a:off x="360120" y="1916832"/>
            <a:ext cx="11233248" cy="4608512"/>
          </a:xfrm>
          <a:noFill/>
          <a:ln w="38100">
            <a:solidFill>
              <a:srgbClr val="C00000"/>
            </a:solidFill>
          </a:ln>
        </p:spPr>
        <p:txBody>
          <a:bodyPr>
            <a:normAutofit fontScale="90000"/>
          </a:bodyPr>
          <a:lstStyle/>
          <a:p>
            <a:pPr lvl="0"/>
            <a:r>
              <a:rPr lang="es-ES" sz="3600" dirty="0"/>
              <a:t/>
            </a:r>
            <a:br>
              <a:rPr lang="es-ES" sz="3600" dirty="0"/>
            </a:br>
            <a:r>
              <a:rPr lang="es-ES" sz="3600"/>
              <a:t/>
            </a:r>
            <a:br>
              <a:rPr lang="es-ES" sz="3600"/>
            </a:br>
            <a:r>
              <a:rPr lang="es-ES" sz="3600" smtClean="0">
                <a:solidFill>
                  <a:srgbClr val="C00000"/>
                </a:solidFill>
              </a:rPr>
              <a:t>FACULTAD DE CIENCIAS MÉDICAS </a:t>
            </a:r>
            <a:r>
              <a:rPr lang="es-ES" sz="3600" dirty="0">
                <a:solidFill>
                  <a:srgbClr val="C00000"/>
                </a:solidFill>
              </a:rPr>
              <a:t/>
            </a:r>
            <a:br>
              <a:rPr lang="es-ES" sz="3600" dirty="0">
                <a:solidFill>
                  <a:srgbClr val="C00000"/>
                </a:solidFill>
              </a:rPr>
            </a:br>
            <a:r>
              <a:rPr lang="es-ES" sz="3600">
                <a:solidFill>
                  <a:srgbClr val="C00000"/>
                </a:solidFill>
              </a:rPr>
              <a:t>“</a:t>
            </a:r>
            <a:r>
              <a:rPr lang="es-ES" sz="3600" smtClean="0">
                <a:solidFill>
                  <a:srgbClr val="C00000"/>
                </a:solidFill>
              </a:rPr>
              <a:t>Sagua la Grande</a:t>
            </a:r>
            <a:r>
              <a:rPr lang="es-ES" sz="3600" dirty="0">
                <a:solidFill>
                  <a:srgbClr val="C00000"/>
                </a:solidFill>
              </a:rPr>
              <a:t>”</a:t>
            </a:r>
            <a:r>
              <a:rPr lang="es-ES" sz="3600">
                <a:solidFill>
                  <a:srgbClr val="C00000"/>
                </a:solidFill>
              </a:rPr>
              <a:t/>
            </a:r>
            <a:br>
              <a:rPr lang="es-ES" sz="3600">
                <a:solidFill>
                  <a:srgbClr val="C00000"/>
                </a:solidFill>
              </a:rPr>
            </a:br>
            <a:r>
              <a:rPr lang="es-ES" sz="3600" smtClean="0">
                <a:solidFill>
                  <a:srgbClr val="C00000"/>
                </a:solidFill>
              </a:rPr>
              <a:t>curso 2020 -</a:t>
            </a:r>
            <a:r>
              <a:rPr lang="es-ES" sz="3600" dirty="0">
                <a:solidFill>
                  <a:srgbClr val="C00000"/>
                </a:solidFill>
              </a:rPr>
              <a:t>2021</a:t>
            </a:r>
            <a:br>
              <a:rPr lang="es-ES" sz="3600" dirty="0">
                <a:solidFill>
                  <a:srgbClr val="C00000"/>
                </a:solidFill>
              </a:rPr>
            </a:br>
            <a:r>
              <a:rPr lang="es-ES" sz="3600">
                <a:solidFill>
                  <a:srgbClr val="C00000"/>
                </a:solidFill>
              </a:rPr>
              <a:t/>
            </a:r>
            <a:br>
              <a:rPr lang="es-ES" sz="3600">
                <a:solidFill>
                  <a:srgbClr val="C00000"/>
                </a:solidFill>
              </a:rPr>
            </a:br>
            <a:r>
              <a:rPr lang="es-ES" sz="2800" b="1" smtClean="0">
                <a:ln w="0"/>
                <a:solidFill>
                  <a:srgbClr val="4F81BD"/>
                </a:solidFill>
                <a:effectLst>
                  <a:outerShdw blurRad="38100" dist="25400" dir="5400000" algn="ctr" rotWithShape="0">
                    <a:srgbClr val="6E747A">
                      <a:alpha val="43000"/>
                    </a:srgbClr>
                  </a:outerShdw>
                </a:effectLst>
                <a:latin typeface="Arial" pitchFamily="34" charset="0"/>
              </a:rPr>
              <a:t>METODOLOGÍA DE LA INVESTIGACIÓN</a:t>
            </a:r>
            <a:r>
              <a:rPr lang="es-ES" sz="2800" b="1" dirty="0">
                <a:ln w="0"/>
                <a:solidFill>
                  <a:srgbClr val="4F81BD"/>
                </a:solidFill>
                <a:effectLst>
                  <a:outerShdw blurRad="38100" dist="25400" dir="5400000" algn="ctr" rotWithShape="0">
                    <a:srgbClr val="6E747A">
                      <a:alpha val="43000"/>
                    </a:srgbClr>
                  </a:outerShdw>
                </a:effectLst>
                <a:latin typeface="Arial" pitchFamily="34" charset="0"/>
              </a:rPr>
              <a:t/>
            </a:r>
            <a:br>
              <a:rPr lang="es-ES" sz="2800" b="1" dirty="0">
                <a:ln w="0"/>
                <a:solidFill>
                  <a:srgbClr val="4F81BD"/>
                </a:solidFill>
                <a:effectLst>
                  <a:outerShdw blurRad="38100" dist="25400" dir="5400000" algn="ctr" rotWithShape="0">
                    <a:srgbClr val="6E747A">
                      <a:alpha val="43000"/>
                    </a:srgbClr>
                  </a:outerShdw>
                </a:effectLst>
                <a:latin typeface="Arial" pitchFamily="34" charset="0"/>
              </a:rPr>
            </a:br>
            <a:r>
              <a:rPr lang="es-ES" sz="2800" b="1" dirty="0">
                <a:ln w="0"/>
                <a:solidFill>
                  <a:srgbClr val="4F81BD"/>
                </a:solidFill>
                <a:effectLst>
                  <a:outerShdw blurRad="38100" dist="25400" dir="5400000" algn="ctr" rotWithShape="0">
                    <a:srgbClr val="6E747A">
                      <a:alpha val="43000"/>
                    </a:srgbClr>
                  </a:outerShdw>
                </a:effectLst>
                <a:latin typeface="Arial" pitchFamily="34" charset="0"/>
              </a:rPr>
              <a:t/>
            </a:r>
            <a:br>
              <a:rPr lang="es-ES" sz="2800" b="1" dirty="0">
                <a:ln w="0"/>
                <a:solidFill>
                  <a:srgbClr val="4F81BD"/>
                </a:solidFill>
                <a:effectLst>
                  <a:outerShdw blurRad="38100" dist="25400" dir="5400000" algn="ctr" rotWithShape="0">
                    <a:srgbClr val="6E747A">
                      <a:alpha val="43000"/>
                    </a:srgbClr>
                  </a:outerShdw>
                </a:effectLst>
                <a:latin typeface="Arial" pitchFamily="34" charset="0"/>
              </a:rPr>
            </a:br>
            <a:r>
              <a:rPr lang="es-ES" sz="2800" b="1" dirty="0">
                <a:ln w="0"/>
                <a:solidFill>
                  <a:srgbClr val="4F81BD"/>
                </a:solidFill>
                <a:effectLst>
                  <a:outerShdw blurRad="38100" dist="25400" dir="5400000" algn="ctr" rotWithShape="0">
                    <a:srgbClr val="6E747A">
                      <a:alpha val="43000"/>
                    </a:srgbClr>
                  </a:outerShdw>
                </a:effectLst>
                <a:latin typeface="Arial" pitchFamily="34" charset="0"/>
              </a:rPr>
              <a:t>MEDICINA</a:t>
            </a:r>
            <a:br>
              <a:rPr lang="es-ES" sz="2800" b="1" dirty="0">
                <a:ln w="0"/>
                <a:solidFill>
                  <a:srgbClr val="4F81BD"/>
                </a:solidFill>
                <a:effectLst>
                  <a:outerShdw blurRad="38100" dist="25400" dir="5400000" algn="ctr" rotWithShape="0">
                    <a:srgbClr val="6E747A">
                      <a:alpha val="43000"/>
                    </a:srgbClr>
                  </a:outerShdw>
                </a:effectLst>
                <a:latin typeface="Arial" pitchFamily="34" charset="0"/>
              </a:rPr>
            </a:br>
            <a:r>
              <a:rPr lang="es-ES" sz="2800" b="1">
                <a:ln w="0"/>
                <a:solidFill>
                  <a:srgbClr val="4F81BD"/>
                </a:solidFill>
                <a:effectLst>
                  <a:outerShdw blurRad="38100" dist="25400" dir="5400000" algn="ctr" rotWithShape="0">
                    <a:srgbClr val="6E747A">
                      <a:alpha val="43000"/>
                    </a:srgbClr>
                  </a:outerShdw>
                </a:effectLst>
                <a:latin typeface="Arial" pitchFamily="34" charset="0"/>
              </a:rPr>
              <a:t/>
            </a:r>
            <a:br>
              <a:rPr lang="es-ES" sz="2800" b="1">
                <a:ln w="0"/>
                <a:solidFill>
                  <a:srgbClr val="4F81BD"/>
                </a:solidFill>
                <a:effectLst>
                  <a:outerShdw blurRad="38100" dist="25400" dir="5400000" algn="ctr" rotWithShape="0">
                    <a:srgbClr val="6E747A">
                      <a:alpha val="43000"/>
                    </a:srgbClr>
                  </a:outerShdw>
                </a:effectLst>
                <a:latin typeface="Arial" pitchFamily="34" charset="0"/>
              </a:rPr>
            </a:br>
            <a:r>
              <a:rPr lang="es-ES" sz="2800" b="1" smtClean="0">
                <a:ln w="0"/>
                <a:solidFill>
                  <a:srgbClr val="4F81BD"/>
                </a:solidFill>
                <a:effectLst>
                  <a:outerShdw blurRad="38100" dist="25400" dir="5400000" algn="ctr" rotWithShape="0">
                    <a:srgbClr val="6E747A">
                      <a:alpha val="43000"/>
                    </a:srgbClr>
                  </a:outerShdw>
                </a:effectLst>
                <a:latin typeface="Arial" pitchFamily="34" charset="0"/>
              </a:rPr>
              <a:t>1er Año</a:t>
            </a:r>
            <a:r>
              <a:rPr lang="es-ES" sz="2800" b="1" dirty="0">
                <a:ln w="0"/>
                <a:solidFill>
                  <a:srgbClr val="4F81BD"/>
                </a:solidFill>
                <a:effectLst>
                  <a:outerShdw blurRad="38100" dist="25400" dir="5400000" algn="ctr" rotWithShape="0">
                    <a:srgbClr val="6E747A">
                      <a:alpha val="43000"/>
                    </a:srgbClr>
                  </a:outerShdw>
                </a:effectLst>
                <a:latin typeface="Arial" pitchFamily="34" charset="0"/>
              </a:rPr>
              <a:t/>
            </a:r>
            <a:br>
              <a:rPr lang="es-ES" sz="2800" b="1" dirty="0">
                <a:ln w="0"/>
                <a:solidFill>
                  <a:srgbClr val="4F81BD"/>
                </a:solidFill>
                <a:effectLst>
                  <a:outerShdw blurRad="38100" dist="25400" dir="5400000" algn="ctr" rotWithShape="0">
                    <a:srgbClr val="6E747A">
                      <a:alpha val="43000"/>
                    </a:srgbClr>
                  </a:outerShdw>
                </a:effectLst>
                <a:latin typeface="Arial" pitchFamily="34" charset="0"/>
              </a:rPr>
            </a:br>
            <a:r>
              <a:rPr lang="es-ES" sz="2800" dirty="0">
                <a:ln w="0"/>
                <a:solidFill>
                  <a:srgbClr val="4F81BD"/>
                </a:solidFill>
                <a:effectLst>
                  <a:outerShdw blurRad="38100" dist="25400" dir="5400000" algn="ctr" rotWithShape="0">
                    <a:srgbClr val="6E747A">
                      <a:alpha val="43000"/>
                    </a:srgbClr>
                  </a:outerShdw>
                </a:effectLst>
                <a:latin typeface="Arial" pitchFamily="34" charset="0"/>
              </a:rPr>
              <a:t/>
            </a:r>
            <a:br>
              <a:rPr lang="es-ES" sz="2800" dirty="0">
                <a:ln w="0"/>
                <a:solidFill>
                  <a:srgbClr val="4F81BD"/>
                </a:solidFill>
                <a:effectLst>
                  <a:outerShdw blurRad="38100" dist="25400" dir="5400000" algn="ctr" rotWithShape="0">
                    <a:srgbClr val="6E747A">
                      <a:alpha val="43000"/>
                    </a:srgbClr>
                  </a:outerShdw>
                </a:effectLst>
                <a:latin typeface="Arial" pitchFamily="34" charset="0"/>
              </a:rPr>
            </a:br>
            <a:endParaRPr lang="es-ES" sz="3600" dirty="0"/>
          </a:p>
        </p:txBody>
      </p:sp>
      <p:sp>
        <p:nvSpPr>
          <p:cNvPr id="2" name="CuadroTexto 1"/>
          <p:cNvSpPr txBox="1"/>
          <p:nvPr/>
        </p:nvSpPr>
        <p:spPr>
          <a:xfrm>
            <a:off x="407368" y="315813"/>
            <a:ext cx="11161240" cy="1384995"/>
          </a:xfrm>
          <a:prstGeom prst="rect">
            <a:avLst/>
          </a:prstGeom>
          <a:noFill/>
          <a:ln w="38100">
            <a:solidFill>
              <a:srgbClr val="3366FF"/>
            </a:solidFill>
          </a:ln>
        </p:spPr>
        <p:txBody>
          <a:bodyPr wrap="square" rtlCol="0">
            <a:spAutoFit/>
          </a:bodyPr>
          <a:lstStyle/>
          <a:p>
            <a:pPr algn="ctr"/>
            <a:r>
              <a:rPr lang="es-ES" sz="2800" smtClean="0">
                <a:solidFill>
                  <a:schemeClr val="tx2"/>
                </a:solidFill>
              </a:rPr>
              <a:t>UNIVERSIDAD DE CIENCIAS MÉDICAS </a:t>
            </a:r>
            <a:endParaRPr lang="es-ES" sz="2800" dirty="0">
              <a:solidFill>
                <a:schemeClr val="tx2"/>
              </a:solidFill>
            </a:endParaRPr>
          </a:p>
          <a:p>
            <a:pPr algn="ctr"/>
            <a:r>
              <a:rPr lang="es-ES" sz="2800">
                <a:solidFill>
                  <a:schemeClr val="tx2"/>
                </a:solidFill>
              </a:rPr>
              <a:t>“</a:t>
            </a:r>
            <a:r>
              <a:rPr lang="es-ES" sz="2800" smtClean="0">
                <a:solidFill>
                  <a:schemeClr val="tx2"/>
                </a:solidFill>
              </a:rPr>
              <a:t>Serafín Sánchez de Sarate Ruiz</a:t>
            </a:r>
            <a:r>
              <a:rPr lang="es-ES" sz="2800" dirty="0">
                <a:solidFill>
                  <a:schemeClr val="tx2"/>
                </a:solidFill>
              </a:rPr>
              <a:t>”</a:t>
            </a:r>
          </a:p>
          <a:p>
            <a:pPr algn="ctr"/>
            <a:r>
              <a:rPr lang="es-ES" sz="2800" smtClean="0">
                <a:solidFill>
                  <a:schemeClr val="tx2"/>
                </a:solidFill>
              </a:rPr>
              <a:t>Villa Clara </a:t>
            </a:r>
            <a:endParaRPr lang="es-ES" sz="2800" dirty="0">
              <a:solidFill>
                <a:schemeClr val="tx2"/>
              </a:solidFill>
            </a:endParaRPr>
          </a:p>
        </p:txBody>
      </p:sp>
    </p:spTree>
    <p:extLst>
      <p:ext uri="{BB962C8B-B14F-4D97-AF65-F5344CB8AC3E}">
        <p14:creationId xmlns:p14="http://schemas.microsoft.com/office/powerpoint/2010/main" val="1161150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Rectángulo 2"/>
          <p:cNvSpPr/>
          <p:nvPr/>
        </p:nvSpPr>
        <p:spPr>
          <a:xfrm>
            <a:off x="263352" y="77723"/>
            <a:ext cx="11809312" cy="954107"/>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wrap="square" lIns="90000" tIns="46800" rIns="90000" bIns="46800">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dirty="0">
                <a:solidFill>
                  <a:srgbClr val="3333CC"/>
                </a:solidFill>
                <a:latin typeface="+mj-lt"/>
                <a:ea typeface="DejaVu Sans" charset="0"/>
                <a:cs typeface="DejaVu Sans" charset="0"/>
              </a:rPr>
              <a:t>PASOS PARA REALIZAR UNA DISTRIBUCIÓN DE FRECUENCIA  DE UNA VARIABLE CUANTITATIVA CONTINUA</a:t>
            </a:r>
          </a:p>
        </p:txBody>
      </p:sp>
      <p:sp>
        <p:nvSpPr>
          <p:cNvPr id="4" name="Text Box 2"/>
          <p:cNvSpPr txBox="1">
            <a:spLocks noChangeArrowheads="1"/>
          </p:cNvSpPr>
          <p:nvPr/>
        </p:nvSpPr>
        <p:spPr bwMode="auto">
          <a:xfrm>
            <a:off x="409574" y="1219200"/>
            <a:ext cx="11375057" cy="1600200"/>
          </a:xfrm>
          <a:prstGeom prst="rect">
            <a:avLst/>
          </a:prstGeom>
          <a:gradFill rotWithShape="0">
            <a:gsLst>
              <a:gs pos="0">
                <a:schemeClr val="bg1"/>
              </a:gs>
              <a:gs pos="50000">
                <a:srgbClr val="CCFFCC"/>
              </a:gs>
              <a:gs pos="100000">
                <a:schemeClr val="bg1"/>
              </a:gs>
            </a:gsLst>
            <a:lin ang="5400000" scaled="1"/>
          </a:gradFill>
          <a:ln w="12700">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ES" sz="2800" b="1" dirty="0" smtClean="0">
                <a:solidFill>
                  <a:srgbClr val="C00000"/>
                </a:solidFill>
                <a:latin typeface="+mj-lt"/>
                <a:cs typeface="Times New Roman" panose="02020603050405020304" pitchFamily="18" charset="0"/>
              </a:rPr>
              <a:t>Ejemplo</a:t>
            </a:r>
            <a:r>
              <a:rPr lang="es-ES" sz="2800" dirty="0" smtClean="0">
                <a:solidFill>
                  <a:srgbClr val="000000"/>
                </a:solidFill>
                <a:latin typeface="+mj-lt"/>
                <a:cs typeface="Times New Roman" panose="02020603050405020304" pitchFamily="18" charset="0"/>
              </a:rPr>
              <a:t>: Se tiene la información correspondiente a la talla en </a:t>
            </a:r>
            <a:r>
              <a:rPr lang="es-ES" sz="2800" dirty="0" err="1" smtClean="0">
                <a:solidFill>
                  <a:srgbClr val="000000"/>
                </a:solidFill>
                <a:latin typeface="+mj-lt"/>
                <a:cs typeface="Times New Roman" panose="02020603050405020304" pitchFamily="18" charset="0"/>
              </a:rPr>
              <a:t>cms</a:t>
            </a:r>
            <a:r>
              <a:rPr lang="es-ES" sz="2800" dirty="0" smtClean="0">
                <a:solidFill>
                  <a:srgbClr val="000000"/>
                </a:solidFill>
                <a:latin typeface="+mj-lt"/>
                <a:cs typeface="Times New Roman" panose="02020603050405020304" pitchFamily="18" charset="0"/>
              </a:rPr>
              <a:t> de un grupo de 10 pacientes:</a:t>
            </a:r>
          </a:p>
          <a:p>
            <a:pPr algn="ctr">
              <a:spcBef>
                <a:spcPct val="50000"/>
              </a:spcBef>
            </a:pPr>
            <a:r>
              <a:rPr lang="es-ES_tradnl" sz="2800" dirty="0" smtClean="0">
                <a:solidFill>
                  <a:srgbClr val="000000"/>
                </a:solidFill>
                <a:latin typeface="+mj-lt"/>
                <a:cs typeface="Arial" panose="020B0604020202020204" pitchFamily="34" charset="0"/>
              </a:rPr>
              <a:t>150, 152, 158, 162, 167,</a:t>
            </a:r>
            <a:r>
              <a:rPr lang="es-ES" sz="2800" dirty="0" smtClean="0">
                <a:solidFill>
                  <a:srgbClr val="000000"/>
                </a:solidFill>
                <a:latin typeface="+mj-lt"/>
                <a:cs typeface="Times New Roman" panose="02020603050405020304" pitchFamily="18" charset="0"/>
              </a:rPr>
              <a:t> </a:t>
            </a:r>
            <a:r>
              <a:rPr lang="es-ES_tradnl" sz="2800" dirty="0" smtClean="0">
                <a:solidFill>
                  <a:srgbClr val="000000"/>
                </a:solidFill>
                <a:latin typeface="+mj-lt"/>
                <a:cs typeface="Arial" panose="020B0604020202020204" pitchFamily="34" charset="0"/>
              </a:rPr>
              <a:t>170, 172, 172, 176, 178</a:t>
            </a:r>
            <a:endParaRPr lang="es-ES" sz="2800" dirty="0">
              <a:solidFill>
                <a:srgbClr val="000000"/>
              </a:solidFill>
              <a:latin typeface="+mj-lt"/>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 Box 3"/>
              <p:cNvSpPr txBox="1">
                <a:spLocks noChangeArrowheads="1"/>
              </p:cNvSpPr>
              <p:nvPr/>
            </p:nvSpPr>
            <p:spPr bwMode="auto">
              <a:xfrm>
                <a:off x="1343472" y="3144376"/>
                <a:ext cx="8382000" cy="2983894"/>
              </a:xfrm>
              <a:prstGeom prst="rect">
                <a:avLst/>
              </a:prstGeom>
              <a:gradFill rotWithShape="0">
                <a:gsLst>
                  <a:gs pos="0">
                    <a:srgbClr val="FFFFFF"/>
                  </a:gs>
                  <a:gs pos="100000">
                    <a:srgbClr val="FFFFCC"/>
                  </a:gs>
                </a:gsLst>
                <a:lin ang="5400000" scaled="1"/>
              </a:gradFill>
              <a:ln w="12700">
                <a:solidFill>
                  <a:srgbClr val="800000"/>
                </a:solidFill>
                <a:miter lim="800000"/>
                <a:headEnd type="none" w="sm" len="sm"/>
                <a:tailEnd type="none" w="sm" len="sm"/>
              </a:ln>
              <a:effectLst/>
              <a:extLst>
                <a:ext uri="{AF507438-7753-43E0-B8FC-AC1667EBCBE1}">
                  <a14:hiddenEffects>
                    <a:effectLst>
                      <a:outerShdw dist="35921" dir="2700000" algn="ctr" rotWithShape="0">
                        <a:schemeClr val="bg2"/>
                      </a:outerShdw>
                    </a:effectLst>
                  </a14:hiddenEffects>
                </a:ext>
              </a:extLst>
            </p:spPr>
            <p:txBody>
              <a:bodyPr>
                <a:spAutoFit/>
              </a:bodyPr>
              <a:lstStyle/>
              <a:p>
                <a:pPr algn="just">
                  <a:spcBef>
                    <a:spcPct val="50000"/>
                  </a:spcBef>
                </a:pPr>
                <a:r>
                  <a:rPr lang="es-ES" sz="2800" u="sng" dirty="0" smtClean="0">
                    <a:solidFill>
                      <a:srgbClr val="A50021"/>
                    </a:solidFill>
                    <a:cs typeface="Times New Roman" panose="02020603050405020304" pitchFamily="18" charset="0"/>
                  </a:rPr>
                  <a:t>Paso 1</a:t>
                </a:r>
                <a:r>
                  <a:rPr lang="es-ES" sz="2800" dirty="0">
                    <a:solidFill>
                      <a:srgbClr val="000000"/>
                    </a:solidFill>
                    <a:cs typeface="Times New Roman" panose="02020603050405020304" pitchFamily="18" charset="0"/>
                  </a:rPr>
                  <a:t>.  Hallar el número de clases (k)</a:t>
                </a:r>
              </a:p>
              <a:p>
                <a:pPr algn="just">
                  <a:spcBef>
                    <a:spcPct val="50000"/>
                  </a:spcBef>
                </a:pPr>
                <a:r>
                  <a:rPr lang="es-ES" sz="2800" dirty="0">
                    <a:solidFill>
                      <a:srgbClr val="333399"/>
                    </a:solidFill>
                    <a:latin typeface="Arial" panose="020B0604020202020204" pitchFamily="34" charset="0"/>
                    <a:cs typeface="Arial" panose="020B0604020202020204" pitchFamily="34" charset="0"/>
                  </a:rPr>
                  <a:t>                    </a:t>
                </a:r>
                <a:r>
                  <a:rPr lang="es-ES" sz="2800" dirty="0" smtClean="0">
                    <a:solidFill>
                      <a:srgbClr val="A50021"/>
                    </a:solidFill>
                    <a:cs typeface="Times New Roman" panose="02020603050405020304" pitchFamily="18" charset="0"/>
                  </a:rPr>
                  <a:t> </a:t>
                </a:r>
                <a14:m>
                  <m:oMath xmlns:m="http://schemas.openxmlformats.org/officeDocument/2006/math">
                    <m:r>
                      <a:rPr lang="es-ES" sz="2800" b="0" i="1" smtClean="0">
                        <a:solidFill>
                          <a:srgbClr val="A50021"/>
                        </a:solidFill>
                        <a:latin typeface="Cambria Math" panose="02040503050406030204" pitchFamily="18" charset="0"/>
                        <a:cs typeface="Times New Roman" panose="02020603050405020304" pitchFamily="18" charset="0"/>
                      </a:rPr>
                      <m:t>𝐾</m:t>
                    </m:r>
                    <m:r>
                      <a:rPr lang="es-ES" sz="2800" b="0" i="1" dirty="0" smtClean="0">
                        <a:solidFill>
                          <a:srgbClr val="A50021"/>
                        </a:solidFill>
                        <a:latin typeface="Cambria Math" panose="02040503050406030204" pitchFamily="18" charset="0"/>
                        <a:ea typeface="Cambria Math" panose="02040503050406030204" pitchFamily="18" charset="0"/>
                        <a:cs typeface="Times New Roman" panose="02020603050405020304" pitchFamily="18" charset="0"/>
                      </a:rPr>
                      <m:t>≈</m:t>
                    </m:r>
                    <m:rad>
                      <m:radPr>
                        <m:degHide m:val="on"/>
                        <m:ctrlPr>
                          <a:rPr lang="es-ES" sz="2800" b="0" i="1" smtClean="0">
                            <a:solidFill>
                              <a:srgbClr val="A50021"/>
                            </a:solidFill>
                            <a:latin typeface="Cambria Math" panose="02040503050406030204" pitchFamily="18" charset="0"/>
                            <a:cs typeface="Times New Roman" panose="02020603050405020304" pitchFamily="18" charset="0"/>
                          </a:rPr>
                        </m:ctrlPr>
                      </m:radPr>
                      <m:deg/>
                      <m:e>
                        <m:r>
                          <a:rPr lang="es-ES" sz="2800" b="0" i="1" smtClean="0">
                            <a:solidFill>
                              <a:srgbClr val="A50021"/>
                            </a:solidFill>
                            <a:latin typeface="Cambria Math" panose="02040503050406030204" pitchFamily="18" charset="0"/>
                            <a:cs typeface="Times New Roman" panose="02020603050405020304" pitchFamily="18" charset="0"/>
                          </a:rPr>
                          <m:t>𝑛</m:t>
                        </m:r>
                      </m:e>
                    </m:rad>
                  </m:oMath>
                </a14:m>
                <a:endParaRPr lang="es-ES" sz="2800" dirty="0">
                  <a:solidFill>
                    <a:srgbClr val="A50021"/>
                  </a:solidFill>
                  <a:cs typeface="Times New Roman" panose="02020603050405020304" pitchFamily="18" charset="0"/>
                </a:endParaRPr>
              </a:p>
              <a:p>
                <a:pPr algn="just">
                  <a:spcBef>
                    <a:spcPct val="50000"/>
                  </a:spcBef>
                </a:pPr>
                <a:r>
                  <a:rPr lang="es-ES_tradnl" sz="2800" dirty="0">
                    <a:solidFill>
                      <a:srgbClr val="000000"/>
                    </a:solidFill>
                    <a:cs typeface="Times New Roman" panose="02020603050405020304" pitchFamily="18" charset="0"/>
                  </a:rPr>
                  <a:t>Donde n  es la cantidad de datos.</a:t>
                </a:r>
              </a:p>
              <a:p>
                <a:pPr algn="just">
                  <a:spcBef>
                    <a:spcPct val="50000"/>
                  </a:spcBef>
                </a:pPr>
                <a:r>
                  <a:rPr lang="es-ES_tradnl" sz="2800" i="1" dirty="0">
                    <a:solidFill>
                      <a:srgbClr val="000000"/>
                    </a:solidFill>
                    <a:cs typeface="Times New Roman" panose="02020603050405020304" pitchFamily="18" charset="0"/>
                  </a:rPr>
                  <a:t>En el ejemplo k es aproximadamente igual a la raíz cuadrada de 10, por lo tanto k = 3.</a:t>
                </a:r>
              </a:p>
            </p:txBody>
          </p:sp>
        </mc:Choice>
        <mc:Fallback xmlns="">
          <p:sp>
            <p:nvSpPr>
              <p:cNvPr id="5" name="Text Box 3"/>
              <p:cNvSpPr txBox="1">
                <a:spLocks noRot="1" noChangeAspect="1" noMove="1" noResize="1" noEditPoints="1" noAdjustHandles="1" noChangeArrowheads="1" noChangeShapeType="1" noTextEdit="1"/>
              </p:cNvSpPr>
              <p:nvPr/>
            </p:nvSpPr>
            <p:spPr bwMode="auto">
              <a:xfrm>
                <a:off x="1343472" y="3144376"/>
                <a:ext cx="8382000" cy="2983894"/>
              </a:xfrm>
              <a:prstGeom prst="rect">
                <a:avLst/>
              </a:prstGeom>
              <a:blipFill rotWithShape="0">
                <a:blip r:embed="rId2"/>
                <a:stretch>
                  <a:fillRect l="-1380" t="-1833" r="-1452" b="-2037"/>
                </a:stretch>
              </a:blipFill>
              <a:ln w="12700">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ES">
                    <a:noFill/>
                  </a:rPr>
                  <a:t> </a:t>
                </a:r>
              </a:p>
            </p:txBody>
          </p:sp>
        </mc:Fallback>
      </mc:AlternateContent>
    </p:spTree>
    <p:extLst>
      <p:ext uri="{BB962C8B-B14F-4D97-AF65-F5344CB8AC3E}">
        <p14:creationId xmlns:p14="http://schemas.microsoft.com/office/powerpoint/2010/main" val="3881425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981200" y="533401"/>
            <a:ext cx="8382000" cy="1814513"/>
          </a:xfrm>
          <a:prstGeom prst="rect">
            <a:avLst/>
          </a:prstGeom>
          <a:gradFill rotWithShape="0">
            <a:gsLst>
              <a:gs pos="0">
                <a:srgbClr val="CCFFCC"/>
              </a:gs>
              <a:gs pos="50000">
                <a:schemeClr val="bg1"/>
              </a:gs>
              <a:gs pos="100000">
                <a:srgbClr val="CCFFCC"/>
              </a:gs>
            </a:gsLst>
            <a:lin ang="5400000" scaled="1"/>
          </a:gradFill>
          <a:ln w="12700">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ES" sz="2800" dirty="0">
                <a:solidFill>
                  <a:srgbClr val="800000"/>
                </a:solidFill>
              </a:rPr>
              <a:t> </a:t>
            </a:r>
            <a:r>
              <a:rPr lang="es-ES" sz="2800" u="sng" dirty="0">
                <a:solidFill>
                  <a:srgbClr val="A50021"/>
                </a:solidFill>
                <a:cs typeface="Times New Roman" panose="02020603050405020304" pitchFamily="18" charset="0"/>
              </a:rPr>
              <a:t>Paso 2</a:t>
            </a:r>
            <a:r>
              <a:rPr lang="es-ES" sz="2800" dirty="0">
                <a:solidFill>
                  <a:srgbClr val="000000"/>
                </a:solidFill>
                <a:cs typeface="Times New Roman" panose="02020603050405020304" pitchFamily="18" charset="0"/>
              </a:rPr>
              <a:t>.  Hallar la amplitud de las clases (A)</a:t>
            </a:r>
          </a:p>
          <a:p>
            <a:pPr algn="just">
              <a:spcBef>
                <a:spcPct val="50000"/>
              </a:spcBef>
            </a:pPr>
            <a:r>
              <a:rPr lang="es-ES_tradnl" sz="2800" dirty="0">
                <a:solidFill>
                  <a:srgbClr val="000000"/>
                </a:solidFill>
                <a:cs typeface="Times New Roman" panose="02020603050405020304" pitchFamily="18" charset="0"/>
              </a:rPr>
              <a:t>                   A = </a:t>
            </a:r>
            <a:endParaRPr lang="es-ES_tradnl" sz="2800" dirty="0" smtClean="0">
              <a:solidFill>
                <a:srgbClr val="000000"/>
              </a:solidFill>
              <a:cs typeface="Times New Roman" panose="02020603050405020304" pitchFamily="18" charset="0"/>
            </a:endParaRPr>
          </a:p>
          <a:p>
            <a:pPr algn="just">
              <a:spcBef>
                <a:spcPct val="50000"/>
              </a:spcBef>
            </a:pPr>
            <a:endParaRPr lang="es-ES" sz="2800" dirty="0">
              <a:solidFill>
                <a:srgbClr val="000000"/>
              </a:solidFill>
              <a:cs typeface="Times New Roman" panose="02020603050405020304" pitchFamily="18" charset="0"/>
            </a:endParaRPr>
          </a:p>
        </p:txBody>
      </p:sp>
      <p:sp>
        <p:nvSpPr>
          <p:cNvPr id="38915" name="Text Box 3"/>
          <p:cNvSpPr txBox="1">
            <a:spLocks noChangeArrowheads="1"/>
          </p:cNvSpPr>
          <p:nvPr/>
        </p:nvSpPr>
        <p:spPr bwMode="auto">
          <a:xfrm>
            <a:off x="1981200" y="3126607"/>
            <a:ext cx="8382000" cy="531812"/>
          </a:xfrm>
          <a:prstGeom prst="rect">
            <a:avLst/>
          </a:prstGeom>
          <a:gradFill rotWithShape="0">
            <a:gsLst>
              <a:gs pos="0">
                <a:srgbClr val="FFFFFF"/>
              </a:gs>
              <a:gs pos="100000">
                <a:srgbClr val="FFFFCC"/>
              </a:gs>
            </a:gsLst>
            <a:lin ang="5400000" scaled="1"/>
          </a:gradFill>
          <a:ln w="12700">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 sz="2800">
                <a:solidFill>
                  <a:srgbClr val="000000"/>
                </a:solidFill>
                <a:cs typeface="Times New Roman" panose="02020603050405020304" pitchFamily="18" charset="0"/>
              </a:rPr>
              <a:t>Rango = Valor máximo – Valor mínimo</a:t>
            </a:r>
          </a:p>
        </p:txBody>
      </p:sp>
      <p:sp>
        <p:nvSpPr>
          <p:cNvPr id="38916" name="Text Box 4"/>
          <p:cNvSpPr txBox="1">
            <a:spLocks noChangeArrowheads="1"/>
          </p:cNvSpPr>
          <p:nvPr/>
        </p:nvSpPr>
        <p:spPr bwMode="auto">
          <a:xfrm>
            <a:off x="4584701" y="992188"/>
            <a:ext cx="2263775" cy="51911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s-ES" sz="2800">
                <a:solidFill>
                  <a:srgbClr val="000000"/>
                </a:solidFill>
              </a:rPr>
              <a:t>Rango + [ c ]</a:t>
            </a:r>
          </a:p>
        </p:txBody>
      </p:sp>
      <p:sp>
        <p:nvSpPr>
          <p:cNvPr id="38917" name="Line 5"/>
          <p:cNvSpPr>
            <a:spLocks noChangeShapeType="1"/>
          </p:cNvSpPr>
          <p:nvPr/>
        </p:nvSpPr>
        <p:spPr bwMode="auto">
          <a:xfrm>
            <a:off x="4568825" y="149225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8918" name="Text Box 6"/>
          <p:cNvSpPr txBox="1">
            <a:spLocks noChangeArrowheads="1"/>
          </p:cNvSpPr>
          <p:nvPr/>
        </p:nvSpPr>
        <p:spPr bwMode="auto">
          <a:xfrm>
            <a:off x="5457825" y="1479550"/>
            <a:ext cx="38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t>K</a:t>
            </a:r>
          </a:p>
        </p:txBody>
      </p:sp>
      <p:sp>
        <p:nvSpPr>
          <p:cNvPr id="38919" name="Text Box 7"/>
          <p:cNvSpPr txBox="1">
            <a:spLocks noChangeArrowheads="1"/>
          </p:cNvSpPr>
          <p:nvPr/>
        </p:nvSpPr>
        <p:spPr bwMode="auto">
          <a:xfrm>
            <a:off x="1998028" y="4437112"/>
            <a:ext cx="8382000" cy="958850"/>
          </a:xfrm>
          <a:prstGeom prst="rect">
            <a:avLst/>
          </a:prstGeom>
          <a:gradFill rotWithShape="0">
            <a:gsLst>
              <a:gs pos="0">
                <a:srgbClr val="FFFFFF"/>
              </a:gs>
              <a:gs pos="100000">
                <a:srgbClr val="FFFFCC"/>
              </a:gs>
            </a:gsLst>
            <a:lin ang="5400000" scaled="1"/>
          </a:gradFill>
          <a:ln w="12700">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 sz="2800" dirty="0">
                <a:solidFill>
                  <a:srgbClr val="000000"/>
                </a:solidFill>
                <a:cs typeface="Times New Roman" panose="02020603050405020304" pitchFamily="18" charset="0"/>
              </a:rPr>
              <a:t>Donde </a:t>
            </a:r>
            <a:r>
              <a:rPr lang="es-ES" sz="2800" dirty="0">
                <a:solidFill>
                  <a:srgbClr val="333399"/>
                </a:solidFill>
                <a:cs typeface="Times New Roman" panose="02020603050405020304" pitchFamily="18" charset="0"/>
              </a:rPr>
              <a:t>c </a:t>
            </a:r>
            <a:r>
              <a:rPr lang="es-ES" sz="2800" dirty="0">
                <a:solidFill>
                  <a:srgbClr val="000000"/>
                </a:solidFill>
                <a:cs typeface="Times New Roman" panose="02020603050405020304" pitchFamily="18" charset="0"/>
              </a:rPr>
              <a:t>es la separación entre el límite superior de una clase y el límite inferior de la clase siguiente. </a:t>
            </a:r>
          </a:p>
        </p:txBody>
      </p:sp>
    </p:spTree>
    <p:extLst>
      <p:ext uri="{BB962C8B-B14F-4D97-AF65-F5344CB8AC3E}">
        <p14:creationId xmlns:p14="http://schemas.microsoft.com/office/powerpoint/2010/main" val="836240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Effect transition="in" filter="dissolve">
                                      <p:cBhvr>
                                        <p:cTn id="7" dur="500"/>
                                        <p:tgtEl>
                                          <p:spTgt spid="389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9"/>
                                        </p:tgtEl>
                                        <p:attrNameLst>
                                          <p:attrName>style.visibility</p:attrName>
                                        </p:attrNameLst>
                                      </p:cBhvr>
                                      <p:to>
                                        <p:strVal val="visible"/>
                                      </p:to>
                                    </p:set>
                                    <p:animEffect transition="in" filter="dissolve">
                                      <p:cBhvr>
                                        <p:cTn id="12" dur="5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autoUpdateAnimBg="0"/>
      <p:bldP spid="3891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aphicFrame>
        <p:nvGraphicFramePr>
          <p:cNvPr id="40985" name="Group 25"/>
          <p:cNvGraphicFramePr>
            <a:graphicFrameLocks noGrp="1"/>
          </p:cNvGraphicFramePr>
          <p:nvPr>
            <p:extLst>
              <p:ext uri="{D42A27DB-BD31-4B8C-83A1-F6EECF244321}">
                <p14:modId xmlns:p14="http://schemas.microsoft.com/office/powerpoint/2010/main" val="3265269400"/>
              </p:ext>
            </p:extLst>
          </p:nvPr>
        </p:nvGraphicFramePr>
        <p:xfrm>
          <a:off x="2209800" y="444500"/>
          <a:ext cx="7772400" cy="3840480"/>
        </p:xfrm>
        <a:graphic>
          <a:graphicData uri="http://schemas.openxmlformats.org/drawingml/2006/table">
            <a:tbl>
              <a:tblPr/>
              <a:tblGrid>
                <a:gridCol w="2344738"/>
                <a:gridCol w="1693862"/>
                <a:gridCol w="3733800"/>
              </a:tblGrid>
              <a:tr h="9191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Número de lugares decimales</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2700000" scaled="1"/>
                    </a:gra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2700000" scaled="1"/>
                    </a:gra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Aproximar la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Amplitud </a:t>
                      </a: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2700000" scaled="1"/>
                    </a:gradFill>
                  </a:tcPr>
                </a:tc>
              </a:tr>
              <a:tr h="17478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2700000" scaled="1"/>
                    </a:gra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0,01  0,001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6600"/>
                          </a:solidFill>
                          <a:effectLst/>
                          <a:latin typeface="+mj-lt"/>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2700000" scaled="1"/>
                    </a:gra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Al entero superior</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 la décima superior</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 la centésima superior</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 la milésima superior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6600"/>
                          </a:solidFill>
                          <a:effectLst/>
                          <a:latin typeface="+mj-lt"/>
                        </a:rPr>
                        <a:t>.</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2700000" scaled="1"/>
                    </a:gradFill>
                  </a:tcPr>
                </a:tc>
              </a:tr>
            </a:tbl>
          </a:graphicData>
        </a:graphic>
      </p:graphicFrame>
      <p:sp>
        <p:nvSpPr>
          <p:cNvPr id="40986" name="Rectangle 26"/>
          <p:cNvSpPr>
            <a:spLocks noChangeArrowheads="1"/>
          </p:cNvSpPr>
          <p:nvPr/>
        </p:nvSpPr>
        <p:spPr bwMode="auto">
          <a:xfrm>
            <a:off x="623392" y="4725144"/>
            <a:ext cx="11233248" cy="1815882"/>
          </a:xfrm>
          <a:prstGeom prst="rect">
            <a:avLst/>
          </a:prstGeom>
          <a:noFill/>
          <a:ln w="381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ES_tradnl" sz="2800" b="1" dirty="0">
                <a:cs typeface="Times New Roman" panose="02020603050405020304" pitchFamily="18" charset="0"/>
              </a:rPr>
              <a:t>En el ejemplo, </a:t>
            </a:r>
            <a:r>
              <a:rPr lang="es-ES_tradnl" sz="2800" b="1" dirty="0" smtClean="0">
                <a:solidFill>
                  <a:srgbClr val="C00000"/>
                </a:solidFill>
                <a:cs typeface="Times New Roman" panose="02020603050405020304" pitchFamily="18" charset="0"/>
              </a:rPr>
              <a:t>C</a:t>
            </a:r>
            <a:r>
              <a:rPr lang="es-ES_tradnl" sz="2800" b="1" dirty="0" smtClean="0">
                <a:cs typeface="Times New Roman" panose="02020603050405020304" pitchFamily="18" charset="0"/>
              </a:rPr>
              <a:t> </a:t>
            </a:r>
            <a:r>
              <a:rPr lang="es-ES_tradnl" sz="2800" b="1" dirty="0">
                <a:cs typeface="Times New Roman" panose="02020603050405020304" pitchFamily="18" charset="0"/>
              </a:rPr>
              <a:t>se toma igual a </a:t>
            </a:r>
            <a:r>
              <a:rPr lang="es-ES_tradnl" sz="2800" b="1" dirty="0">
                <a:solidFill>
                  <a:srgbClr val="C00000"/>
                </a:solidFill>
                <a:cs typeface="Times New Roman" panose="02020603050405020304" pitchFamily="18" charset="0"/>
              </a:rPr>
              <a:t>1</a:t>
            </a:r>
            <a:r>
              <a:rPr lang="es-ES_tradnl" sz="2800" b="1" dirty="0">
                <a:solidFill>
                  <a:srgbClr val="006600"/>
                </a:solidFill>
                <a:cs typeface="Times New Roman" panose="02020603050405020304" pitchFamily="18" charset="0"/>
              </a:rPr>
              <a:t>,</a:t>
            </a:r>
            <a:r>
              <a:rPr lang="es-ES_tradnl" sz="2800" b="1" dirty="0">
                <a:cs typeface="Times New Roman" panose="02020603050405020304" pitchFamily="18" charset="0"/>
              </a:rPr>
              <a:t> pues todos los valores son enteros y la amplitud se aproxima al entero superior.</a:t>
            </a:r>
          </a:p>
          <a:p>
            <a:pPr algn="ctr" eaLnBrk="0" hangingPunct="0"/>
            <a:r>
              <a:rPr lang="es-ES_tradnl" sz="2800" b="1" dirty="0">
                <a:solidFill>
                  <a:schemeClr val="accent2"/>
                </a:solidFill>
                <a:cs typeface="Times New Roman" panose="02020603050405020304" pitchFamily="18" charset="0"/>
              </a:rPr>
              <a:t>A=(178-150+1)/3=29/3=9,666...</a:t>
            </a:r>
            <a:r>
              <a:rPr lang="es-ES_tradnl" sz="2800" b="1" dirty="0">
                <a:solidFill>
                  <a:schemeClr val="accent2"/>
                </a:solidFill>
                <a:cs typeface="Times New Roman" panose="02020603050405020304" pitchFamily="18" charset="0"/>
                <a:sym typeface="Symbol" panose="05050102010706020507" pitchFamily="18" charset="2"/>
              </a:rPr>
              <a:t></a:t>
            </a:r>
            <a:r>
              <a:rPr lang="es-ES_tradnl" sz="2800" b="1" dirty="0">
                <a:solidFill>
                  <a:schemeClr val="accent2"/>
                </a:solidFill>
                <a:cs typeface="Times New Roman" panose="02020603050405020304" pitchFamily="18" charset="0"/>
              </a:rPr>
              <a:t> 10</a:t>
            </a:r>
            <a:endParaRPr lang="es-ES_tradnl" sz="2800" b="1" dirty="0">
              <a:solidFill>
                <a:schemeClr val="accent2"/>
              </a:solidFill>
              <a:cs typeface="Times New Roman" panose="02020603050405020304" pitchFamily="18" charset="0"/>
              <a:sym typeface="Symbol" panose="05050102010706020507" pitchFamily="18" charset="2"/>
            </a:endParaRPr>
          </a:p>
          <a:p>
            <a:pPr eaLnBrk="0" hangingPunct="0"/>
            <a:endParaRPr lang="es-ES_tradnl" sz="2800" b="1" dirty="0">
              <a:solidFill>
                <a:schemeClr val="accent2"/>
              </a:solidFill>
              <a:cs typeface="Times New Roman" panose="02020603050405020304" pitchFamily="18" charset="0"/>
              <a:sym typeface="Symbol" panose="05050102010706020507" pitchFamily="18" charset="2"/>
            </a:endParaRPr>
          </a:p>
        </p:txBody>
      </p:sp>
    </p:spTree>
    <p:extLst>
      <p:ext uri="{BB962C8B-B14F-4D97-AF65-F5344CB8AC3E}">
        <p14:creationId xmlns:p14="http://schemas.microsoft.com/office/powerpoint/2010/main" val="2052885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79376" y="1124744"/>
            <a:ext cx="11161240" cy="5607689"/>
          </a:xfrm>
          <a:prstGeom prst="rect">
            <a:avLst/>
          </a:prstGeom>
          <a:noFill/>
          <a:ln w="38100">
            <a:solidFill>
              <a:schemeClr val="tx2"/>
            </a:solidFill>
            <a:miter lim="800000"/>
            <a:headEnd type="none" w="sm" len="sm"/>
            <a:tailEnd type="none" w="sm" len="sm"/>
          </a:ln>
          <a:effectLst/>
        </p:spPr>
        <p:txBody>
          <a:bodyPr wrap="square">
            <a:spAutoFit/>
          </a:bodyPr>
          <a:lstStyle/>
          <a:p>
            <a:pPr algn="just">
              <a:lnSpc>
                <a:spcPct val="80000"/>
              </a:lnSpc>
              <a:spcBef>
                <a:spcPct val="50000"/>
              </a:spcBef>
              <a:buFontTx/>
              <a:buChar char="•"/>
            </a:pPr>
            <a:r>
              <a:rPr lang="es-ES" sz="2800" dirty="0" smtClean="0">
                <a:solidFill>
                  <a:srgbClr val="000000"/>
                </a:solidFill>
                <a:cs typeface="Times New Roman" panose="02020603050405020304" pitchFamily="18" charset="0"/>
              </a:rPr>
              <a:t>Se </a:t>
            </a:r>
            <a:r>
              <a:rPr lang="es-ES" sz="2800" dirty="0">
                <a:solidFill>
                  <a:srgbClr val="000000"/>
                </a:solidFill>
                <a:cs typeface="Times New Roman" panose="02020603050405020304" pitchFamily="18" charset="0"/>
              </a:rPr>
              <a:t>toma como límite inferior de la primera clase al valor más pequeño.</a:t>
            </a:r>
          </a:p>
          <a:p>
            <a:pPr algn="just">
              <a:lnSpc>
                <a:spcPct val="80000"/>
              </a:lnSpc>
              <a:spcBef>
                <a:spcPct val="50000"/>
              </a:spcBef>
              <a:buFontTx/>
              <a:buChar char="•"/>
            </a:pPr>
            <a:r>
              <a:rPr lang="es-ES" sz="2800" dirty="0">
                <a:solidFill>
                  <a:srgbClr val="000000"/>
                </a:solidFill>
                <a:cs typeface="Times New Roman" panose="02020603050405020304" pitchFamily="18" charset="0"/>
              </a:rPr>
              <a:t>El límite inferior de una clase (distinta a la primera) se obtiene sumándole la amplitud al límite inferior de la clase anterior.</a:t>
            </a:r>
          </a:p>
          <a:p>
            <a:pPr algn="just">
              <a:lnSpc>
                <a:spcPct val="80000"/>
              </a:lnSpc>
              <a:spcBef>
                <a:spcPct val="50000"/>
              </a:spcBef>
            </a:pPr>
            <a:r>
              <a:rPr lang="es-ES" sz="2800" i="1" dirty="0">
                <a:solidFill>
                  <a:srgbClr val="000000"/>
                </a:solidFill>
                <a:cs typeface="Times New Roman" panose="02020603050405020304" pitchFamily="18" charset="0"/>
              </a:rPr>
              <a:t>En el ejemplo, obtendríamos los siguiente límites inferiores:</a:t>
            </a:r>
            <a:endParaRPr lang="es-ES" sz="2800" dirty="0">
              <a:solidFill>
                <a:srgbClr val="000000"/>
              </a:solidFill>
              <a:latin typeface="Arial" panose="020B0604020202020204" pitchFamily="34" charset="0"/>
              <a:cs typeface="Times New Roman" panose="02020603050405020304" pitchFamily="18" charset="0"/>
            </a:endParaRPr>
          </a:p>
          <a:p>
            <a:pPr lvl="4" algn="just">
              <a:lnSpc>
                <a:spcPct val="80000"/>
              </a:lnSpc>
              <a:spcBef>
                <a:spcPct val="50000"/>
              </a:spcBef>
            </a:pPr>
            <a:r>
              <a:rPr lang="es-ES_tradnl" sz="2800" u="sng" dirty="0">
                <a:solidFill>
                  <a:srgbClr val="000000"/>
                </a:solidFill>
                <a:cs typeface="Times New Roman" panose="02020603050405020304" pitchFamily="18" charset="0"/>
              </a:rPr>
              <a:t>Talla (</a:t>
            </a:r>
            <a:r>
              <a:rPr lang="es-ES_tradnl" sz="2800" u="sng" dirty="0" err="1">
                <a:solidFill>
                  <a:srgbClr val="000000"/>
                </a:solidFill>
                <a:cs typeface="Times New Roman" panose="02020603050405020304" pitchFamily="18" charset="0"/>
              </a:rPr>
              <a:t>cms</a:t>
            </a:r>
            <a:r>
              <a:rPr lang="es-ES_tradnl" sz="2800" u="sng" dirty="0">
                <a:solidFill>
                  <a:srgbClr val="000000"/>
                </a:solidFill>
                <a:cs typeface="Times New Roman" panose="02020603050405020304" pitchFamily="18" charset="0"/>
              </a:rPr>
              <a:t>)</a:t>
            </a:r>
            <a:endParaRPr lang="es-ES_tradnl" sz="2800" dirty="0">
              <a:solidFill>
                <a:srgbClr val="000000"/>
              </a:solidFill>
              <a:cs typeface="Times New Roman" panose="02020603050405020304" pitchFamily="18" charset="0"/>
            </a:endParaRPr>
          </a:p>
          <a:p>
            <a:pPr lvl="4" algn="just">
              <a:lnSpc>
                <a:spcPct val="80000"/>
              </a:lnSpc>
              <a:spcBef>
                <a:spcPct val="50000"/>
              </a:spcBef>
            </a:pPr>
            <a:r>
              <a:rPr lang="es-ES" sz="2800" dirty="0">
                <a:solidFill>
                  <a:schemeClr val="accent6">
                    <a:lumMod val="75000"/>
                  </a:schemeClr>
                </a:solidFill>
                <a:cs typeface="Times New Roman" panose="02020603050405020304" pitchFamily="18" charset="0"/>
              </a:rPr>
              <a:t>150</a:t>
            </a:r>
            <a:r>
              <a:rPr lang="es-ES" sz="2800" dirty="0">
                <a:solidFill>
                  <a:srgbClr val="000000"/>
                </a:solidFill>
                <a:cs typeface="Times New Roman" panose="02020603050405020304" pitchFamily="18" charset="0"/>
              </a:rPr>
              <a:t> </a:t>
            </a:r>
            <a:r>
              <a:rPr lang="es-ES" sz="2800" dirty="0" smtClean="0">
                <a:solidFill>
                  <a:srgbClr val="000000"/>
                </a:solidFill>
                <a:cs typeface="Times New Roman" panose="02020603050405020304" pitchFamily="18" charset="0"/>
              </a:rPr>
              <a:t>– 159</a:t>
            </a:r>
            <a:endParaRPr lang="es-ES" sz="2800" dirty="0">
              <a:solidFill>
                <a:srgbClr val="000000"/>
              </a:solidFill>
              <a:cs typeface="Times New Roman" panose="02020603050405020304" pitchFamily="18" charset="0"/>
            </a:endParaRPr>
          </a:p>
          <a:p>
            <a:pPr lvl="4" algn="just">
              <a:lnSpc>
                <a:spcPct val="80000"/>
              </a:lnSpc>
              <a:spcBef>
                <a:spcPct val="50000"/>
              </a:spcBef>
            </a:pPr>
            <a:r>
              <a:rPr lang="es-ES" sz="2800" dirty="0">
                <a:solidFill>
                  <a:srgbClr val="000000"/>
                </a:solidFill>
                <a:cs typeface="Times New Roman" panose="02020603050405020304" pitchFamily="18" charset="0"/>
              </a:rPr>
              <a:t>160 </a:t>
            </a:r>
            <a:r>
              <a:rPr lang="es-ES" sz="2800" dirty="0" smtClean="0">
                <a:solidFill>
                  <a:srgbClr val="000000"/>
                </a:solidFill>
                <a:cs typeface="Times New Roman" panose="02020603050405020304" pitchFamily="18" charset="0"/>
              </a:rPr>
              <a:t>– 169</a:t>
            </a:r>
            <a:endParaRPr lang="es-ES" sz="2800" dirty="0">
              <a:solidFill>
                <a:srgbClr val="000000"/>
              </a:solidFill>
              <a:cs typeface="Times New Roman" panose="02020603050405020304" pitchFamily="18" charset="0"/>
            </a:endParaRPr>
          </a:p>
          <a:p>
            <a:pPr lvl="4" algn="just">
              <a:lnSpc>
                <a:spcPct val="80000"/>
              </a:lnSpc>
              <a:spcBef>
                <a:spcPct val="50000"/>
              </a:spcBef>
            </a:pPr>
            <a:r>
              <a:rPr lang="es-ES" sz="2800" dirty="0">
                <a:solidFill>
                  <a:srgbClr val="000000"/>
                </a:solidFill>
                <a:cs typeface="Times New Roman" panose="02020603050405020304" pitchFamily="18" charset="0"/>
              </a:rPr>
              <a:t>170 </a:t>
            </a:r>
            <a:r>
              <a:rPr lang="es-ES" sz="2800" dirty="0" smtClean="0">
                <a:solidFill>
                  <a:srgbClr val="000000"/>
                </a:solidFill>
                <a:cs typeface="Times New Roman" panose="02020603050405020304" pitchFamily="18" charset="0"/>
              </a:rPr>
              <a:t>– 179</a:t>
            </a:r>
          </a:p>
          <a:p>
            <a:pPr marL="0" lvl="4" algn="just">
              <a:lnSpc>
                <a:spcPct val="80000"/>
              </a:lnSpc>
              <a:spcBef>
                <a:spcPct val="50000"/>
              </a:spcBef>
              <a:buFont typeface="Arial" panose="020B0604020202020204" pitchFamily="34" charset="0"/>
              <a:buChar char="•"/>
            </a:pPr>
            <a:r>
              <a:rPr lang="es-ES" sz="2800" dirty="0" smtClean="0">
                <a:solidFill>
                  <a:srgbClr val="000000"/>
                </a:solidFill>
                <a:cs typeface="Times New Roman" panose="02020603050405020304" pitchFamily="18" charset="0"/>
              </a:rPr>
              <a:t>El </a:t>
            </a:r>
            <a:r>
              <a:rPr lang="es-ES" sz="2800" dirty="0">
                <a:solidFill>
                  <a:srgbClr val="000000"/>
                </a:solidFill>
                <a:cs typeface="Times New Roman" panose="02020603050405020304" pitchFamily="18" charset="0"/>
              </a:rPr>
              <a:t>límite superior de la última clase se obtiene sumándole la amplitud al límite superior de la clase anterior.</a:t>
            </a:r>
          </a:p>
          <a:p>
            <a:pPr lvl="4" algn="just">
              <a:lnSpc>
                <a:spcPct val="80000"/>
              </a:lnSpc>
              <a:spcBef>
                <a:spcPct val="50000"/>
              </a:spcBef>
            </a:pPr>
            <a:endParaRPr lang="es-ES" sz="2800" dirty="0">
              <a:solidFill>
                <a:srgbClr val="000000"/>
              </a:solidFill>
              <a:cs typeface="Times New Roman" panose="02020603050405020304" pitchFamily="18" charset="0"/>
            </a:endParaRPr>
          </a:p>
        </p:txBody>
      </p:sp>
      <p:sp>
        <p:nvSpPr>
          <p:cNvPr id="2" name="Rectángulo 1"/>
          <p:cNvSpPr/>
          <p:nvPr/>
        </p:nvSpPr>
        <p:spPr>
          <a:xfrm>
            <a:off x="983432" y="260648"/>
            <a:ext cx="10369152" cy="445635"/>
          </a:xfrm>
          <a:prstGeom prst="rect">
            <a:avLst/>
          </a:prstGeom>
          <a:ln w="38100">
            <a:solidFill>
              <a:schemeClr val="tx2"/>
            </a:solidFill>
          </a:ln>
        </p:spPr>
        <p:txBody>
          <a:bodyPr wrap="square">
            <a:spAutoFit/>
          </a:bodyPr>
          <a:lstStyle/>
          <a:p>
            <a:pPr algn="just">
              <a:lnSpc>
                <a:spcPct val="80000"/>
              </a:lnSpc>
              <a:spcBef>
                <a:spcPct val="50000"/>
              </a:spcBef>
            </a:pPr>
            <a:r>
              <a:rPr lang="es-ES" sz="2800" u="sng" dirty="0">
                <a:solidFill>
                  <a:srgbClr val="A50021"/>
                </a:solidFill>
                <a:cs typeface="Times New Roman" panose="02020603050405020304" pitchFamily="18" charset="0"/>
              </a:rPr>
              <a:t>Paso 3</a:t>
            </a:r>
            <a:r>
              <a:rPr lang="es-ES" sz="2800" dirty="0">
                <a:solidFill>
                  <a:srgbClr val="000000"/>
                </a:solidFill>
                <a:cs typeface="Times New Roman" panose="02020603050405020304" pitchFamily="18" charset="0"/>
              </a:rPr>
              <a:t>.  </a:t>
            </a:r>
            <a:r>
              <a:rPr lang="es-ES" sz="2800" dirty="0">
                <a:cs typeface="Times New Roman" panose="02020603050405020304" pitchFamily="18" charset="0"/>
              </a:rPr>
              <a:t>Determinar los límites </a:t>
            </a:r>
            <a:r>
              <a:rPr lang="es-ES" sz="2800" dirty="0">
                <a:solidFill>
                  <a:schemeClr val="accent2"/>
                </a:solidFill>
                <a:cs typeface="Times New Roman" panose="02020603050405020304" pitchFamily="18" charset="0"/>
              </a:rPr>
              <a:t>inferiores y superiores </a:t>
            </a:r>
            <a:r>
              <a:rPr lang="es-ES" sz="2800" dirty="0" smtClean="0">
                <a:cs typeface="Times New Roman" panose="02020603050405020304" pitchFamily="18" charset="0"/>
              </a:rPr>
              <a:t>de </a:t>
            </a:r>
            <a:r>
              <a:rPr lang="es-ES" sz="2800" dirty="0">
                <a:cs typeface="Times New Roman" panose="02020603050405020304" pitchFamily="18" charset="0"/>
              </a:rPr>
              <a:t>los intervalos</a:t>
            </a:r>
            <a:r>
              <a:rPr lang="es-ES" sz="2800" dirty="0">
                <a:solidFill>
                  <a:srgbClr val="006600"/>
                </a:solidFill>
                <a:cs typeface="Times New Roman" panose="02020603050405020304" pitchFamily="18" charset="0"/>
              </a:rPr>
              <a:t>.</a:t>
            </a:r>
          </a:p>
        </p:txBody>
      </p:sp>
    </p:spTree>
    <p:extLst>
      <p:ext uri="{BB962C8B-B14F-4D97-AF65-F5344CB8AC3E}">
        <p14:creationId xmlns:p14="http://schemas.microsoft.com/office/powerpoint/2010/main" val="1542195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8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9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623392" y="260648"/>
            <a:ext cx="11017224" cy="954107"/>
          </a:xfrm>
          <a:prstGeom prst="rect">
            <a:avLst/>
          </a:prstGeom>
          <a:gradFill rotWithShape="0">
            <a:gsLst>
              <a:gs pos="0">
                <a:srgbClr val="CCFFCC"/>
              </a:gs>
              <a:gs pos="50000">
                <a:schemeClr val="bg1"/>
              </a:gs>
              <a:gs pos="100000">
                <a:srgbClr val="CCFFCC"/>
              </a:gs>
            </a:gsLst>
            <a:lin ang="5400000" scaled="1"/>
          </a:gradFill>
          <a:ln w="12700">
            <a:solidFill>
              <a:srgbClr val="8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ES" sz="2800" dirty="0">
                <a:solidFill>
                  <a:srgbClr val="800000"/>
                </a:solidFill>
              </a:rPr>
              <a:t> </a:t>
            </a:r>
            <a:r>
              <a:rPr lang="es-ES" sz="2800" u="sng" dirty="0">
                <a:solidFill>
                  <a:srgbClr val="A50021"/>
                </a:solidFill>
                <a:cs typeface="Times New Roman" panose="02020603050405020304" pitchFamily="18" charset="0"/>
              </a:rPr>
              <a:t>Paso 5</a:t>
            </a:r>
            <a:r>
              <a:rPr lang="es-ES" sz="2800" dirty="0">
                <a:solidFill>
                  <a:srgbClr val="000000"/>
                </a:solidFill>
                <a:cs typeface="Times New Roman" panose="02020603050405020304" pitchFamily="18" charset="0"/>
              </a:rPr>
              <a:t>.  Determinar las frecuencias absolutas y en caso necesario las </a:t>
            </a:r>
            <a:r>
              <a:rPr lang="es-ES" sz="2800" dirty="0" smtClean="0">
                <a:solidFill>
                  <a:srgbClr val="000000"/>
                </a:solidFill>
                <a:cs typeface="Times New Roman" panose="02020603050405020304" pitchFamily="18" charset="0"/>
              </a:rPr>
              <a:t>relativas y acumuladas.</a:t>
            </a:r>
            <a:endParaRPr lang="es-ES" sz="2800" dirty="0">
              <a:solidFill>
                <a:srgbClr val="000000"/>
              </a:solidFill>
              <a:cs typeface="Times New Roman" panose="02020603050405020304" pitchFamily="18" charset="0"/>
            </a:endParaRPr>
          </a:p>
        </p:txBody>
      </p:sp>
      <p:graphicFrame>
        <p:nvGraphicFramePr>
          <p:cNvPr id="4" name="Group 4"/>
          <p:cNvGraphicFramePr>
            <a:graphicFrameLocks/>
          </p:cNvGraphicFramePr>
          <p:nvPr>
            <p:extLst>
              <p:ext uri="{D42A27DB-BD31-4B8C-83A1-F6EECF244321}">
                <p14:modId xmlns:p14="http://schemas.microsoft.com/office/powerpoint/2010/main" val="1483465386"/>
              </p:ext>
            </p:extLst>
          </p:nvPr>
        </p:nvGraphicFramePr>
        <p:xfrm>
          <a:off x="1559496" y="1700808"/>
          <a:ext cx="9577064" cy="4025951"/>
        </p:xfrm>
        <a:graphic>
          <a:graphicData uri="http://schemas.openxmlformats.org/drawingml/2006/table">
            <a:tbl>
              <a:tblPr/>
              <a:tblGrid>
                <a:gridCol w="1671923"/>
                <a:gridCol w="1489026"/>
                <a:gridCol w="1394808"/>
                <a:gridCol w="2324064"/>
                <a:gridCol w="2697243"/>
              </a:tblGrid>
              <a:tr h="100811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Tahoma" panose="020B0604030504040204" pitchFamily="34" charset="0"/>
                        </a:rPr>
                        <a:t>Edades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Tahoma" panose="020B0604030504040204" pitchFamily="34" charset="0"/>
                        </a:rPr>
                        <a:t>FA</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Tahoma" panose="020B0604030504040204" pitchFamily="34" charset="0"/>
                        </a:rPr>
                        <a:t>FR</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2400" b="1" i="0" u="none" strike="noStrike" kern="1200" cap="none" normalizeH="0" baseline="0" dirty="0" smtClean="0">
                          <a:ln>
                            <a:noFill/>
                          </a:ln>
                          <a:solidFill>
                            <a:srgbClr val="C00000"/>
                          </a:solidFill>
                          <a:effectLst/>
                          <a:latin typeface="Arial" panose="020B0604020202020204" pitchFamily="34" charset="0"/>
                          <a:ea typeface="Times New Roman" panose="02020603050405020304" pitchFamily="18" charset="0"/>
                          <a:cs typeface="Tahoma" panose="020B0604030504040204" pitchFamily="34" charset="0"/>
                        </a:rPr>
                        <a:t>F.R. Acumulada</a:t>
                      </a:r>
                      <a:endParaRPr kumimoji="0" lang="es-ES" sz="2400" b="1" i="0" u="none" strike="noStrike" kern="1200" cap="none" normalizeH="0" baseline="0" dirty="0">
                        <a:ln>
                          <a:noFill/>
                        </a:ln>
                        <a:solidFill>
                          <a:srgbClr val="C00000"/>
                        </a:solidFill>
                        <a:effectLst/>
                        <a:latin typeface="Arial" panose="020B0604020202020204" pitchFamily="34" charset="0"/>
                        <a:ea typeface="Times New Roman" panose="02020603050405020304" pitchFamily="18" charset="0"/>
                        <a:cs typeface="Tahoma" panose="020B0604030504040204"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Tahoma" panose="020B0604030504040204" pitchFamily="34" charset="0"/>
                        </a:rPr>
                        <a:t>F. A.</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Tahoma" panose="020B0604030504040204" pitchFamily="34" charset="0"/>
                        </a:rPr>
                        <a:t> Acumulada</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540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150  -  159</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3</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0,30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2400" b="0" i="0" u="none" strike="noStrike" kern="1200"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0,30</a:t>
                      </a:r>
                      <a:endParaRPr kumimoji="0" lang="es-ES" sz="2400" b="0"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3</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556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160  -  169</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0,20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2400" b="0" i="0" u="none" strike="noStrike" kern="1200"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0,50</a:t>
                      </a:r>
                      <a:endParaRPr kumimoji="0" lang="es-ES" sz="2400" b="0"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5</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540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169 -  179</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5</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0,50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2400" b="0" i="0" u="none" strike="noStrike" kern="1200"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1,00</a:t>
                      </a:r>
                      <a:endParaRPr kumimoji="0" lang="es-ES" sz="2400" b="0" i="0" u="none" strike="noStrike" kern="1200" cap="none" normalizeH="0" baseline="0" dirty="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10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540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Total</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10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rPr>
                        <a:t>1,00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_tradnl" sz="2400" b="0" i="0" u="none" strike="noStrike" kern="1200"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_tradnl"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ahoma" panose="020B0604030504040204"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6" name="Text Box 86"/>
          <p:cNvSpPr txBox="1">
            <a:spLocks noChangeArrowheads="1"/>
          </p:cNvSpPr>
          <p:nvPr/>
        </p:nvSpPr>
        <p:spPr bwMode="auto">
          <a:xfrm>
            <a:off x="545744" y="3284984"/>
            <a:ext cx="854273" cy="525401"/>
          </a:xfrm>
          <a:prstGeom prst="rect">
            <a:avLst/>
          </a:prstGeom>
          <a:solidFill>
            <a:srgbClr val="CC3300"/>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spcBef>
                <a:spcPts val="1500"/>
              </a:spcBef>
            </a:pPr>
            <a:r>
              <a:rPr lang="es-ES" sz="2800" b="1" u="sng" dirty="0" err="1" smtClean="0">
                <a:solidFill>
                  <a:srgbClr val="FFFFCC"/>
                </a:solidFill>
                <a:latin typeface="+mj-lt"/>
              </a:rPr>
              <a:t>Ej</a:t>
            </a:r>
            <a:r>
              <a:rPr lang="es-ES" sz="2800" b="1" u="sng" dirty="0" smtClean="0">
                <a:solidFill>
                  <a:srgbClr val="FFFFCC"/>
                </a:solidFill>
                <a:latin typeface="+mj-lt"/>
              </a:rPr>
              <a:t> 6</a:t>
            </a:r>
            <a:endParaRPr lang="es-ES" sz="2800" b="1" u="sng" dirty="0">
              <a:solidFill>
                <a:srgbClr val="FFFFCC"/>
              </a:solidFill>
              <a:latin typeface="+mj-lt"/>
            </a:endParaRPr>
          </a:p>
        </p:txBody>
      </p:sp>
    </p:spTree>
    <p:extLst>
      <p:ext uri="{BB962C8B-B14F-4D97-AF65-F5344CB8AC3E}">
        <p14:creationId xmlns:p14="http://schemas.microsoft.com/office/powerpoint/2010/main" val="449026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583437"/>
            <a:ext cx="10972800" cy="525401"/>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wrap="square" lIns="90000" tIns="46800" rIns="90000" bIns="46800">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dirty="0">
                <a:solidFill>
                  <a:srgbClr val="3333CC"/>
                </a:solidFill>
                <a:ea typeface="DejaVu Sans" charset="0"/>
                <a:cs typeface="DejaVu Sans" charset="0"/>
              </a:rPr>
              <a:t>Medidas de Tendencia Central</a:t>
            </a:r>
          </a:p>
        </p:txBody>
      </p:sp>
      <p:sp>
        <p:nvSpPr>
          <p:cNvPr id="3" name="2 CuadroTexto"/>
          <p:cNvSpPr txBox="1"/>
          <p:nvPr/>
        </p:nvSpPr>
        <p:spPr>
          <a:xfrm>
            <a:off x="597064" y="1628800"/>
            <a:ext cx="10972800" cy="2431435"/>
          </a:xfrm>
          <a:prstGeom prst="rect">
            <a:avLst/>
          </a:prstGeom>
          <a:noFill/>
        </p:spPr>
        <p:txBody>
          <a:bodyPr wrap="square" rtlCol="0">
            <a:spAutoFit/>
          </a:bodyPr>
          <a:lstStyle/>
          <a:p>
            <a:r>
              <a:rPr lang="es-ES" sz="2800" b="1" dirty="0" smtClean="0"/>
              <a:t>Valores  que tienden ocupar una posición central entre los valores máximos y mínimos de la distribución de los datos.</a:t>
            </a:r>
            <a:r>
              <a:rPr lang="es-ES" sz="2800" b="1" dirty="0"/>
              <a:t> </a:t>
            </a:r>
            <a:endParaRPr lang="es-ES" sz="2800" b="1" dirty="0" smtClean="0"/>
          </a:p>
          <a:p>
            <a:endParaRPr lang="es-ES" sz="2400" b="1" dirty="0" smtClean="0">
              <a:solidFill>
                <a:srgbClr val="C00000"/>
              </a:solidFill>
            </a:endParaRPr>
          </a:p>
          <a:p>
            <a:r>
              <a:rPr lang="es-ES" sz="2400" b="1" dirty="0" smtClean="0">
                <a:solidFill>
                  <a:srgbClr val="C00000"/>
                </a:solidFill>
              </a:rPr>
              <a:t>No </a:t>
            </a:r>
            <a:r>
              <a:rPr lang="es-ES" sz="2400" b="1" dirty="0">
                <a:solidFill>
                  <a:srgbClr val="C00000"/>
                </a:solidFill>
              </a:rPr>
              <a:t>significa que este número  tiene que estar representado en la </a:t>
            </a:r>
            <a:r>
              <a:rPr lang="es-ES" sz="2400" b="1" dirty="0" smtClean="0">
                <a:solidFill>
                  <a:srgbClr val="C00000"/>
                </a:solidFill>
              </a:rPr>
              <a:t>serie, de </a:t>
            </a:r>
            <a:r>
              <a:rPr lang="es-ES" sz="2400" b="1" dirty="0">
                <a:solidFill>
                  <a:srgbClr val="C00000"/>
                </a:solidFill>
              </a:rPr>
              <a:t>hecho, muchas veces no ocurre </a:t>
            </a:r>
            <a:r>
              <a:rPr lang="es-ES" sz="2400" b="1" dirty="0" smtClean="0">
                <a:solidFill>
                  <a:srgbClr val="C00000"/>
                </a:solidFill>
              </a:rPr>
              <a:t>así.</a:t>
            </a:r>
            <a:endParaRPr lang="es-ES" sz="2400" b="1" dirty="0">
              <a:solidFill>
                <a:srgbClr val="C00000"/>
              </a:solidFill>
            </a:endParaRPr>
          </a:p>
          <a:p>
            <a:endParaRPr lang="es-ES" sz="2400" b="1" dirty="0" smtClean="0"/>
          </a:p>
        </p:txBody>
      </p:sp>
      <mc:AlternateContent xmlns:mc="http://schemas.openxmlformats.org/markup-compatibility/2006" xmlns:a14="http://schemas.microsoft.com/office/drawing/2010/main">
        <mc:Choice Requires="a14">
          <p:sp>
            <p:nvSpPr>
              <p:cNvPr id="4" name="3 CuadroTexto"/>
              <p:cNvSpPr txBox="1"/>
              <p:nvPr/>
            </p:nvSpPr>
            <p:spPr>
              <a:xfrm>
                <a:off x="911424" y="4073258"/>
                <a:ext cx="6786610" cy="1423082"/>
              </a:xfrm>
              <a:prstGeom prst="rect">
                <a:avLst/>
              </a:prstGeom>
              <a:noFill/>
            </p:spPr>
            <p:txBody>
              <a:bodyPr wrap="square" rtlCol="0">
                <a:spAutoFit/>
              </a:bodyPr>
              <a:lstStyle/>
              <a:p>
                <a:pPr>
                  <a:buFont typeface="Wingdings" pitchFamily="2" charset="2"/>
                  <a:buChar char="ü"/>
                </a:pPr>
                <a:r>
                  <a:rPr lang="es-ES" sz="2800" b="1" dirty="0" smtClean="0"/>
                  <a:t>Media aritmética   </a:t>
                </a:r>
                <a14:m>
                  <m:oMath xmlns:m="http://schemas.openxmlformats.org/officeDocument/2006/math">
                    <m:acc>
                      <m:accPr>
                        <m:chr m:val="̅"/>
                        <m:ctrlPr>
                          <a:rPr lang="es-ES" sz="2800" b="1" i="1" smtClean="0">
                            <a:latin typeface="Cambria Math" panose="02040503050406030204" pitchFamily="18" charset="0"/>
                          </a:rPr>
                        </m:ctrlPr>
                      </m:accPr>
                      <m:e>
                        <m:r>
                          <a:rPr lang="es-ES" sz="2800" b="1" i="1" smtClean="0">
                            <a:latin typeface="Cambria Math" panose="02040503050406030204" pitchFamily="18" charset="0"/>
                          </a:rPr>
                          <m:t>𝑿</m:t>
                        </m:r>
                      </m:e>
                    </m:acc>
                  </m:oMath>
                </a14:m>
                <a:r>
                  <a:rPr lang="es-ES" sz="2800" b="1" dirty="0" smtClean="0"/>
                  <a:t>  </a:t>
                </a:r>
                <a:endParaRPr lang="es-ES" sz="2800" b="1" dirty="0"/>
              </a:p>
              <a:p>
                <a:pPr>
                  <a:buFont typeface="Wingdings" pitchFamily="2" charset="2"/>
                  <a:buChar char="ü"/>
                </a:pPr>
                <a:r>
                  <a:rPr lang="es-ES" sz="2800" b="1" dirty="0" smtClean="0"/>
                  <a:t>Mediana   Me</a:t>
                </a:r>
                <a:endParaRPr lang="es-ES" sz="2800" b="1" dirty="0"/>
              </a:p>
              <a:p>
                <a:pPr>
                  <a:buFont typeface="Wingdings" pitchFamily="2" charset="2"/>
                  <a:buChar char="ü"/>
                </a:pPr>
                <a:r>
                  <a:rPr lang="es-ES" sz="2800" b="1" dirty="0" smtClean="0"/>
                  <a:t>Moda  Mo</a:t>
                </a:r>
                <a:endParaRPr lang="es-ES" sz="2800" b="1" dirty="0"/>
              </a:p>
            </p:txBody>
          </p:sp>
        </mc:Choice>
        <mc:Fallback xmlns="">
          <p:sp>
            <p:nvSpPr>
              <p:cNvPr id="4" name="3 CuadroTexto"/>
              <p:cNvSpPr txBox="1">
                <a:spLocks noRot="1" noChangeAspect="1" noMove="1" noResize="1" noEditPoints="1" noAdjustHandles="1" noChangeArrowheads="1" noChangeShapeType="1" noTextEdit="1"/>
              </p:cNvSpPr>
              <p:nvPr/>
            </p:nvSpPr>
            <p:spPr>
              <a:xfrm>
                <a:off x="911424" y="4073258"/>
                <a:ext cx="6786610" cy="1423082"/>
              </a:xfrm>
              <a:prstGeom prst="rect">
                <a:avLst/>
              </a:prstGeom>
              <a:blipFill rotWithShape="0">
                <a:blip r:embed="rId2"/>
                <a:stretch>
                  <a:fillRect l="-1617" t="-3846" b="-8547"/>
                </a:stretch>
              </a:blipFill>
            </p:spPr>
            <p:txBody>
              <a:bodyPr/>
              <a:lstStyle/>
              <a:p>
                <a:r>
                  <a:rPr lang="es-ES">
                    <a:noFill/>
                  </a:rPr>
                  <a:t> </a:t>
                </a:r>
              </a:p>
            </p:txBody>
          </p:sp>
        </mc:Fallback>
      </mc:AlternateContent>
      <p:cxnSp>
        <p:nvCxnSpPr>
          <p:cNvPr id="7" name="6 Conector recto"/>
          <p:cNvCxnSpPr/>
          <p:nvPr/>
        </p:nvCxnSpPr>
        <p:spPr>
          <a:xfrm>
            <a:off x="5453058" y="3857628"/>
            <a:ext cx="214314"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847528" y="222471"/>
            <a:ext cx="83820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dirty="0">
                <a:solidFill>
                  <a:srgbClr val="3333CC"/>
                </a:solidFill>
                <a:ea typeface="DejaVu Sans" charset="0"/>
                <a:cs typeface="DejaVu Sans" charset="0"/>
              </a:rPr>
              <a:t>Media Aritmética</a:t>
            </a:r>
            <a:endParaRPr lang="es-ES" sz="3200" dirty="0">
              <a:solidFill>
                <a:srgbClr val="3333CC"/>
              </a:solidFill>
              <a:ea typeface="DejaVu Sans" charset="0"/>
              <a:cs typeface="DejaVu Sans" charset="0"/>
            </a:endParaRPr>
          </a:p>
        </p:txBody>
      </p:sp>
      <p:graphicFrame>
        <p:nvGraphicFramePr>
          <p:cNvPr id="55299" name="Object 3"/>
          <p:cNvGraphicFramePr>
            <a:graphicFrameLocks noChangeAspect="1"/>
          </p:cNvGraphicFramePr>
          <p:nvPr>
            <p:extLst>
              <p:ext uri="{D42A27DB-BD31-4B8C-83A1-F6EECF244321}">
                <p14:modId xmlns:p14="http://schemas.microsoft.com/office/powerpoint/2010/main" val="4282112035"/>
              </p:ext>
            </p:extLst>
          </p:nvPr>
        </p:nvGraphicFramePr>
        <p:xfrm>
          <a:off x="1335852" y="2168897"/>
          <a:ext cx="9615487" cy="1548135"/>
        </p:xfrm>
        <a:graphic>
          <a:graphicData uri="http://schemas.openxmlformats.org/presentationml/2006/ole">
            <mc:AlternateContent xmlns:mc="http://schemas.openxmlformats.org/markup-compatibility/2006">
              <mc:Choice xmlns:v="urn:schemas-microsoft-com:vml" Requires="v">
                <p:oleObj spid="_x0000_s2061" name="Ecuación" r:id="rId4" imgW="2197080" imgH="838080" progId="Equation.3">
                  <p:embed/>
                </p:oleObj>
              </mc:Choice>
              <mc:Fallback>
                <p:oleObj name="Ecuación" r:id="rId4" imgW="2197080" imgH="838080" progId="Equation.3">
                  <p:embed/>
                  <p:pic>
                    <p:nvPicPr>
                      <p:cNvPr id="0" name="Picture 2"/>
                      <p:cNvPicPr>
                        <a:picLocks noChangeAspect="1" noChangeArrowheads="1"/>
                      </p:cNvPicPr>
                      <p:nvPr/>
                    </p:nvPicPr>
                    <p:blipFill>
                      <a:blip r:embed="rId5"/>
                      <a:srcRect/>
                      <a:stretch>
                        <a:fillRect/>
                      </a:stretch>
                    </p:blipFill>
                    <p:spPr bwMode="auto">
                      <a:xfrm>
                        <a:off x="1335852" y="2168897"/>
                        <a:ext cx="9615487" cy="1548135"/>
                      </a:xfrm>
                      <a:prstGeom prst="rect">
                        <a:avLst/>
                      </a:prstGeom>
                      <a:solidFill>
                        <a:schemeClr val="accent2">
                          <a:lumMod val="20000"/>
                          <a:lumOff val="80000"/>
                        </a:schemeClr>
                      </a:solidFill>
                      <a:ln w="9525">
                        <a:solidFill>
                          <a:schemeClr val="tx2">
                            <a:lumMod val="20000"/>
                            <a:lumOff val="80000"/>
                          </a:schemeClr>
                        </a:solidFill>
                        <a:miter lim="800000"/>
                        <a:headEnd/>
                        <a:tailEnd/>
                      </a:ln>
                    </p:spPr>
                  </p:pic>
                </p:oleObj>
              </mc:Fallback>
            </mc:AlternateContent>
          </a:graphicData>
        </a:graphic>
      </p:graphicFrame>
      <p:sp>
        <p:nvSpPr>
          <p:cNvPr id="4" name="3 CuadroTexto"/>
          <p:cNvSpPr txBox="1"/>
          <p:nvPr/>
        </p:nvSpPr>
        <p:spPr>
          <a:xfrm>
            <a:off x="47328" y="906123"/>
            <a:ext cx="11953328" cy="956288"/>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lvl1pPr algn="ctr">
              <a:spcBef>
                <a:spcPts val="125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3333CC"/>
                </a:solidFill>
                <a:latin typeface="+mj-lt"/>
                <a:ea typeface="DejaVu Sans" charset="0"/>
                <a:cs typeface="DejaVu Sans" charset="0"/>
              </a:defRPr>
            </a:lvl1pPr>
          </a:lstStyle>
          <a:p>
            <a:r>
              <a:rPr lang="es-ES" dirty="0"/>
              <a:t>Cifra que se obtiene al sumar todos los valores  observados  y  dividirlo por  el número de valores</a:t>
            </a:r>
          </a:p>
        </p:txBody>
      </p:sp>
      <p:sp>
        <p:nvSpPr>
          <p:cNvPr id="5" name="4 Rectángulo"/>
          <p:cNvSpPr/>
          <p:nvPr/>
        </p:nvSpPr>
        <p:spPr>
          <a:xfrm>
            <a:off x="47328" y="3717032"/>
            <a:ext cx="12132025" cy="3046988"/>
          </a:xfrm>
          <a:prstGeom prst="rect">
            <a:avLst/>
          </a:prstGeom>
        </p:spPr>
        <p:txBody>
          <a:bodyPr wrap="square">
            <a:spAutoFit/>
          </a:bodyPr>
          <a:lstStyle/>
          <a:p>
            <a:r>
              <a:rPr lang="es-ES" sz="2400" b="1" u="sng" dirty="0">
                <a:solidFill>
                  <a:srgbClr val="C00000"/>
                </a:solidFill>
              </a:rPr>
              <a:t>Propiedades</a:t>
            </a:r>
          </a:p>
          <a:p>
            <a:pPr marL="457200" indent="-457200">
              <a:buAutoNum type="arabicPeriod"/>
            </a:pPr>
            <a:r>
              <a:rPr lang="es-ES" sz="2400" b="1" dirty="0" smtClean="0"/>
              <a:t>Siempre existe, y puede calcularse para cualquier dato numérico.</a:t>
            </a:r>
            <a:endParaRPr lang="es-ES" sz="2400" b="1" dirty="0"/>
          </a:p>
          <a:p>
            <a:pPr marL="457200" indent="-457200">
              <a:buAutoNum type="arabicPeriod"/>
            </a:pPr>
            <a:r>
              <a:rPr lang="es-ES" sz="2400" b="1" dirty="0" smtClean="0"/>
              <a:t>Es única, o sea, un grupo de datos sólo tiene una media</a:t>
            </a:r>
            <a:endParaRPr lang="es-ES" sz="2400" b="1" dirty="0"/>
          </a:p>
          <a:p>
            <a:pPr marL="457200" indent="-457200">
              <a:buAutoNum type="arabicPeriod" startAt="3"/>
            </a:pPr>
            <a:r>
              <a:rPr lang="es-ES" sz="2400" b="1" dirty="0" smtClean="0"/>
              <a:t>Toma en cuenta a todos los valores de la serie de forma  individual, esto es, recorre la serie completa</a:t>
            </a:r>
            <a:r>
              <a:rPr lang="es-ES" sz="2400" b="1" dirty="0"/>
              <a:t>.</a:t>
            </a:r>
          </a:p>
          <a:p>
            <a:pPr marL="457200" indent="-457200">
              <a:buAutoNum type="arabicPeriod" startAt="3"/>
            </a:pPr>
            <a:r>
              <a:rPr lang="es-ES" sz="2400" b="1" dirty="0" smtClean="0"/>
              <a:t>Si los datos son relativamente homogéneos, la media aritmética es una buena medida de resumen; pero si existen valores muy alejados de la mayoría (datos aberrantes), entonces se distorsiona mucho y deja de reflejar la realidad existente</a:t>
            </a:r>
            <a:endParaRPr lang="es-ES"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981200" y="0"/>
            <a:ext cx="8382000" cy="714356"/>
          </a:xfrm>
        </p:spPr>
        <p:txBody>
          <a:bodyPr>
            <a:normAutofit/>
          </a:bodyPr>
          <a:lstStyle/>
          <a:p>
            <a:pPr algn="ctr"/>
            <a:r>
              <a:rPr lang="es-ES_tradnl" sz="2800" b="1" dirty="0" smtClean="0"/>
              <a:t>Media Aritmética</a:t>
            </a:r>
            <a:endParaRPr lang="es-ES" sz="2800" b="1" dirty="0"/>
          </a:p>
        </p:txBody>
      </p:sp>
      <p:grpSp>
        <p:nvGrpSpPr>
          <p:cNvPr id="7" name="Grupo 6"/>
          <p:cNvGrpSpPr/>
          <p:nvPr/>
        </p:nvGrpSpPr>
        <p:grpSpPr>
          <a:xfrm>
            <a:off x="460024" y="1069940"/>
            <a:ext cx="11192189" cy="2954655"/>
            <a:chOff x="2024094" y="1069940"/>
            <a:chExt cx="8643906" cy="2954655"/>
          </a:xfrm>
        </p:grpSpPr>
        <p:sp>
          <p:nvSpPr>
            <p:cNvPr id="59395" name="Rectangle 3"/>
            <p:cNvSpPr>
              <a:spLocks noChangeArrowheads="1"/>
            </p:cNvSpPr>
            <p:nvPr/>
          </p:nvSpPr>
          <p:spPr bwMode="auto">
            <a:xfrm>
              <a:off x="2024094" y="1069940"/>
              <a:ext cx="938182" cy="2954655"/>
            </a:xfrm>
            <a:prstGeom prst="rect">
              <a:avLst/>
            </a:prstGeom>
            <a:noFill/>
            <a:ln w="9525">
              <a:noFill/>
              <a:miter lim="800000"/>
              <a:headEnd/>
              <a:tailEnd/>
            </a:ln>
            <a:effectLst/>
          </p:spPr>
          <p:txBody>
            <a:bodyPr wrap="square">
              <a:spAutoFit/>
            </a:bodyPr>
            <a:lstStyle/>
            <a:p>
              <a:pPr algn="ctr">
                <a:lnSpc>
                  <a:spcPct val="90000"/>
                </a:lnSpc>
                <a:spcBef>
                  <a:spcPct val="50000"/>
                </a:spcBef>
                <a:buClr>
                  <a:schemeClr val="accent1"/>
                </a:buClr>
                <a:buSzPct val="85000"/>
                <a:buFont typeface="Wingdings" pitchFamily="2" charset="2"/>
                <a:buNone/>
              </a:pPr>
              <a:r>
                <a:rPr lang="es-ES_tradnl" sz="2000" b="1" u="sng" dirty="0" smtClean="0"/>
                <a:t>Talla (</a:t>
              </a:r>
              <a:r>
                <a:rPr lang="es-ES_tradnl" sz="2000" b="1" u="sng" dirty="0"/>
                <a:t>cm)</a:t>
              </a:r>
            </a:p>
            <a:p>
              <a:pPr>
                <a:lnSpc>
                  <a:spcPct val="90000"/>
                </a:lnSpc>
                <a:spcBef>
                  <a:spcPct val="50000"/>
                </a:spcBef>
                <a:buClr>
                  <a:schemeClr val="accent1"/>
                </a:buClr>
                <a:buSzPct val="85000"/>
                <a:buFont typeface="Wingdings" pitchFamily="2" charset="2"/>
                <a:buNone/>
              </a:pPr>
              <a:r>
                <a:rPr lang="es-ES_tradnl" sz="2400" b="1" dirty="0"/>
                <a:t>160.2</a:t>
              </a:r>
            </a:p>
            <a:p>
              <a:pPr>
                <a:lnSpc>
                  <a:spcPct val="90000"/>
                </a:lnSpc>
                <a:spcBef>
                  <a:spcPct val="50000"/>
                </a:spcBef>
                <a:buClr>
                  <a:schemeClr val="accent1"/>
                </a:buClr>
                <a:buSzPct val="85000"/>
                <a:buFont typeface="Wingdings" pitchFamily="2" charset="2"/>
                <a:buNone/>
              </a:pPr>
              <a:r>
                <a:rPr lang="es-ES_tradnl" sz="2400" b="1" dirty="0"/>
                <a:t>165.5</a:t>
              </a:r>
            </a:p>
            <a:p>
              <a:pPr>
                <a:lnSpc>
                  <a:spcPct val="90000"/>
                </a:lnSpc>
                <a:spcBef>
                  <a:spcPct val="50000"/>
                </a:spcBef>
                <a:buClr>
                  <a:schemeClr val="accent1"/>
                </a:buClr>
                <a:buSzPct val="85000"/>
                <a:buFont typeface="Wingdings" pitchFamily="2" charset="2"/>
                <a:buNone/>
              </a:pPr>
              <a:r>
                <a:rPr lang="es-ES_tradnl" sz="2400" b="1" dirty="0"/>
                <a:t>168.3</a:t>
              </a:r>
            </a:p>
            <a:p>
              <a:pPr>
                <a:lnSpc>
                  <a:spcPct val="90000"/>
                </a:lnSpc>
                <a:spcBef>
                  <a:spcPct val="50000"/>
                </a:spcBef>
                <a:buClr>
                  <a:schemeClr val="accent1"/>
                </a:buClr>
                <a:buSzPct val="85000"/>
                <a:buFont typeface="Wingdings" pitchFamily="2" charset="2"/>
                <a:buNone/>
              </a:pPr>
              <a:r>
                <a:rPr lang="es-ES_tradnl" sz="2400" b="1" dirty="0"/>
                <a:t>170.5</a:t>
              </a:r>
            </a:p>
            <a:p>
              <a:pPr>
                <a:lnSpc>
                  <a:spcPct val="90000"/>
                </a:lnSpc>
                <a:spcBef>
                  <a:spcPct val="50000"/>
                </a:spcBef>
                <a:buClr>
                  <a:schemeClr val="accent1"/>
                </a:buClr>
                <a:buSzPct val="85000"/>
                <a:buFont typeface="Wingdings" pitchFamily="2" charset="2"/>
                <a:buNone/>
              </a:pPr>
              <a:r>
                <a:rPr lang="es-ES_tradnl" sz="2400" b="1" dirty="0"/>
                <a:t>192.0</a:t>
              </a:r>
              <a:endParaRPr lang="es-ES" sz="2400" b="1" dirty="0"/>
            </a:p>
          </p:txBody>
        </p:sp>
        <p:grpSp>
          <p:nvGrpSpPr>
            <p:cNvPr id="2" name="Group 24"/>
            <p:cNvGrpSpPr>
              <a:grpSpLocks/>
            </p:cNvGrpSpPr>
            <p:nvPr/>
          </p:nvGrpSpPr>
          <p:grpSpPr bwMode="auto">
            <a:xfrm>
              <a:off x="3962400" y="1785927"/>
              <a:ext cx="6705600" cy="1166813"/>
              <a:chOff x="1536" y="1344"/>
              <a:chExt cx="4224" cy="735"/>
            </a:xfrm>
          </p:grpSpPr>
          <p:grpSp>
            <p:nvGrpSpPr>
              <p:cNvPr id="3" name="Group 23"/>
              <p:cNvGrpSpPr>
                <a:grpSpLocks/>
              </p:cNvGrpSpPr>
              <p:nvPr/>
            </p:nvGrpSpPr>
            <p:grpSpPr bwMode="auto">
              <a:xfrm>
                <a:off x="1968" y="1344"/>
                <a:ext cx="3792" cy="735"/>
                <a:chOff x="1968" y="1344"/>
                <a:chExt cx="3792" cy="735"/>
              </a:xfrm>
            </p:grpSpPr>
            <p:sp>
              <p:nvSpPr>
                <p:cNvPr id="59397" name="Line 5"/>
                <p:cNvSpPr>
                  <a:spLocks noChangeShapeType="1"/>
                </p:cNvSpPr>
                <p:nvPr/>
              </p:nvSpPr>
              <p:spPr bwMode="auto">
                <a:xfrm>
                  <a:off x="2064" y="1728"/>
                  <a:ext cx="3600" cy="0"/>
                </a:xfrm>
                <a:prstGeom prst="line">
                  <a:avLst/>
                </a:prstGeom>
                <a:noFill/>
                <a:ln w="9525">
                  <a:solidFill>
                    <a:schemeClr val="tx1"/>
                  </a:solidFill>
                  <a:round/>
                  <a:headEnd/>
                  <a:tailEnd/>
                </a:ln>
                <a:effectLst/>
              </p:spPr>
              <p:txBody>
                <a:bodyPr/>
                <a:lstStyle/>
                <a:p>
                  <a:endParaRPr lang="es-ES" dirty="0"/>
                </a:p>
              </p:txBody>
            </p:sp>
            <p:sp>
              <p:nvSpPr>
                <p:cNvPr id="59398" name="Text Box 6"/>
                <p:cNvSpPr txBox="1">
                  <a:spLocks noChangeArrowheads="1"/>
                </p:cNvSpPr>
                <p:nvPr/>
              </p:nvSpPr>
              <p:spPr bwMode="auto">
                <a:xfrm>
                  <a:off x="2790" y="1749"/>
                  <a:ext cx="2112" cy="330"/>
                </a:xfrm>
                <a:prstGeom prst="rect">
                  <a:avLst/>
                </a:prstGeom>
                <a:noFill/>
                <a:ln w="9525">
                  <a:noFill/>
                  <a:miter lim="800000"/>
                  <a:headEnd/>
                  <a:tailEnd/>
                </a:ln>
                <a:effectLst/>
              </p:spPr>
              <p:txBody>
                <a:bodyPr>
                  <a:spAutoFit/>
                </a:bodyPr>
                <a:lstStyle/>
                <a:p>
                  <a:pPr algn="ctr">
                    <a:spcBef>
                      <a:spcPct val="50000"/>
                    </a:spcBef>
                  </a:pPr>
                  <a:r>
                    <a:rPr lang="es-ES_tradnl" sz="2800" dirty="0"/>
                    <a:t>5</a:t>
                  </a:r>
                  <a:endParaRPr lang="es-ES" sz="2800" dirty="0"/>
                </a:p>
              </p:txBody>
            </p:sp>
            <p:sp>
              <p:nvSpPr>
                <p:cNvPr id="59399" name="Text Box 7"/>
                <p:cNvSpPr txBox="1">
                  <a:spLocks noChangeArrowheads="1"/>
                </p:cNvSpPr>
                <p:nvPr/>
              </p:nvSpPr>
              <p:spPr bwMode="auto">
                <a:xfrm>
                  <a:off x="1968" y="1344"/>
                  <a:ext cx="3792" cy="330"/>
                </a:xfrm>
                <a:prstGeom prst="rect">
                  <a:avLst/>
                </a:prstGeom>
                <a:noFill/>
                <a:ln w="9525">
                  <a:noFill/>
                  <a:miter lim="800000"/>
                  <a:headEnd/>
                  <a:tailEnd/>
                </a:ln>
                <a:effectLst/>
              </p:spPr>
              <p:txBody>
                <a:bodyPr>
                  <a:spAutoFit/>
                </a:bodyPr>
                <a:lstStyle/>
                <a:p>
                  <a:pPr>
                    <a:spcBef>
                      <a:spcPct val="50000"/>
                    </a:spcBef>
                  </a:pPr>
                  <a:r>
                    <a:rPr lang="es-ES_tradnl" sz="2800" dirty="0"/>
                    <a:t>160.2+165.5+168.3+170.5+192</a:t>
                  </a:r>
                  <a:endParaRPr lang="es-ES" sz="2800" dirty="0"/>
                </a:p>
              </p:txBody>
            </p:sp>
          </p:grpSp>
          <p:sp>
            <p:nvSpPr>
              <p:cNvPr id="59401" name="Text Box 9"/>
              <p:cNvSpPr txBox="1">
                <a:spLocks noChangeArrowheads="1"/>
              </p:cNvSpPr>
              <p:nvPr/>
            </p:nvSpPr>
            <p:spPr bwMode="auto">
              <a:xfrm>
                <a:off x="1536" y="1536"/>
                <a:ext cx="576" cy="365"/>
              </a:xfrm>
              <a:prstGeom prst="rect">
                <a:avLst/>
              </a:prstGeom>
              <a:noFill/>
              <a:ln w="9525">
                <a:noFill/>
                <a:miter lim="800000"/>
                <a:headEnd/>
                <a:tailEnd/>
              </a:ln>
              <a:effectLst/>
            </p:spPr>
            <p:txBody>
              <a:bodyPr>
                <a:spAutoFit/>
              </a:bodyPr>
              <a:lstStyle/>
              <a:p>
                <a:pPr>
                  <a:spcBef>
                    <a:spcPct val="50000"/>
                  </a:spcBef>
                </a:pPr>
                <a:r>
                  <a:rPr lang="es-ES_tradnl" sz="3200" b="1" dirty="0" smtClean="0"/>
                  <a:t>X</a:t>
                </a:r>
                <a:r>
                  <a:rPr lang="es-ES_tradnl" sz="3200" dirty="0" smtClean="0"/>
                  <a:t> =</a:t>
                </a:r>
                <a:endParaRPr lang="es-ES" sz="3200" dirty="0"/>
              </a:p>
            </p:txBody>
          </p:sp>
          <p:sp>
            <p:nvSpPr>
              <p:cNvPr id="59402" name="Line 10"/>
              <p:cNvSpPr>
                <a:spLocks noChangeShapeType="1"/>
              </p:cNvSpPr>
              <p:nvPr/>
            </p:nvSpPr>
            <p:spPr bwMode="auto">
              <a:xfrm>
                <a:off x="1584" y="1578"/>
                <a:ext cx="168" cy="0"/>
              </a:xfrm>
              <a:prstGeom prst="line">
                <a:avLst/>
              </a:prstGeom>
              <a:noFill/>
              <a:ln w="38100">
                <a:solidFill>
                  <a:schemeClr val="tx1"/>
                </a:solidFill>
                <a:round/>
                <a:headEnd/>
                <a:tailEnd/>
              </a:ln>
              <a:effectLst/>
            </p:spPr>
            <p:txBody>
              <a:bodyPr/>
              <a:lstStyle/>
              <a:p>
                <a:endParaRPr lang="es-ES" dirty="0"/>
              </a:p>
            </p:txBody>
          </p:sp>
        </p:grpSp>
        <p:grpSp>
          <p:nvGrpSpPr>
            <p:cNvPr id="4" name="Group 26"/>
            <p:cNvGrpSpPr>
              <a:grpSpLocks/>
            </p:cNvGrpSpPr>
            <p:nvPr/>
          </p:nvGrpSpPr>
          <p:grpSpPr bwMode="auto">
            <a:xfrm>
              <a:off x="3881422" y="2714619"/>
              <a:ext cx="2500330" cy="1133475"/>
              <a:chOff x="1536" y="2400"/>
              <a:chExt cx="1680" cy="714"/>
            </a:xfrm>
          </p:grpSpPr>
          <p:sp>
            <p:nvSpPr>
              <p:cNvPr id="59405" name="Text Box 13"/>
              <p:cNvSpPr txBox="1">
                <a:spLocks noChangeArrowheads="1"/>
              </p:cNvSpPr>
              <p:nvPr/>
            </p:nvSpPr>
            <p:spPr bwMode="auto">
              <a:xfrm>
                <a:off x="1536" y="2592"/>
                <a:ext cx="576" cy="365"/>
              </a:xfrm>
              <a:prstGeom prst="rect">
                <a:avLst/>
              </a:prstGeom>
              <a:noFill/>
              <a:ln w="9525">
                <a:noFill/>
                <a:miter lim="800000"/>
                <a:headEnd/>
                <a:tailEnd/>
              </a:ln>
              <a:effectLst/>
            </p:spPr>
            <p:txBody>
              <a:bodyPr>
                <a:spAutoFit/>
              </a:bodyPr>
              <a:lstStyle/>
              <a:p>
                <a:pPr>
                  <a:spcBef>
                    <a:spcPct val="50000"/>
                  </a:spcBef>
                </a:pPr>
                <a:r>
                  <a:rPr lang="es-ES_tradnl" sz="3200" b="1" dirty="0" smtClean="0"/>
                  <a:t>X</a:t>
                </a:r>
                <a:r>
                  <a:rPr lang="es-ES_tradnl" sz="3200" dirty="0" smtClean="0"/>
                  <a:t> =</a:t>
                </a:r>
                <a:endParaRPr lang="es-ES" sz="3200" dirty="0"/>
              </a:p>
            </p:txBody>
          </p:sp>
          <p:sp>
            <p:nvSpPr>
              <p:cNvPr id="59406" name="Line 14"/>
              <p:cNvSpPr>
                <a:spLocks noChangeShapeType="1"/>
              </p:cNvSpPr>
              <p:nvPr/>
            </p:nvSpPr>
            <p:spPr bwMode="auto">
              <a:xfrm>
                <a:off x="1584" y="2640"/>
                <a:ext cx="168" cy="0"/>
              </a:xfrm>
              <a:prstGeom prst="line">
                <a:avLst/>
              </a:prstGeom>
              <a:noFill/>
              <a:ln w="38100">
                <a:solidFill>
                  <a:schemeClr val="tx1"/>
                </a:solidFill>
                <a:round/>
                <a:headEnd/>
                <a:tailEnd/>
              </a:ln>
              <a:effectLst/>
            </p:spPr>
            <p:txBody>
              <a:bodyPr/>
              <a:lstStyle/>
              <a:p>
                <a:endParaRPr lang="es-ES" dirty="0"/>
              </a:p>
            </p:txBody>
          </p:sp>
          <p:grpSp>
            <p:nvGrpSpPr>
              <p:cNvPr id="5" name="Group 25"/>
              <p:cNvGrpSpPr>
                <a:grpSpLocks/>
              </p:cNvGrpSpPr>
              <p:nvPr/>
            </p:nvGrpSpPr>
            <p:grpSpPr bwMode="auto">
              <a:xfrm>
                <a:off x="1968" y="2400"/>
                <a:ext cx="1248" cy="714"/>
                <a:chOff x="1968" y="2400"/>
                <a:chExt cx="1248" cy="714"/>
              </a:xfrm>
            </p:grpSpPr>
            <p:sp>
              <p:nvSpPr>
                <p:cNvPr id="59407" name="Line 15"/>
                <p:cNvSpPr>
                  <a:spLocks noChangeShapeType="1"/>
                </p:cNvSpPr>
                <p:nvPr/>
              </p:nvSpPr>
              <p:spPr bwMode="auto">
                <a:xfrm>
                  <a:off x="2016" y="2784"/>
                  <a:ext cx="1200" cy="0"/>
                </a:xfrm>
                <a:prstGeom prst="line">
                  <a:avLst/>
                </a:prstGeom>
                <a:noFill/>
                <a:ln w="9525">
                  <a:solidFill>
                    <a:schemeClr val="tx1"/>
                  </a:solidFill>
                  <a:round/>
                  <a:headEnd/>
                  <a:tailEnd/>
                </a:ln>
                <a:effectLst/>
              </p:spPr>
              <p:txBody>
                <a:bodyPr/>
                <a:lstStyle/>
                <a:p>
                  <a:endParaRPr lang="es-ES" dirty="0"/>
                </a:p>
              </p:txBody>
            </p:sp>
            <p:sp>
              <p:nvSpPr>
                <p:cNvPr id="59408" name="Text Box 16"/>
                <p:cNvSpPr txBox="1">
                  <a:spLocks noChangeArrowheads="1"/>
                </p:cNvSpPr>
                <p:nvPr/>
              </p:nvSpPr>
              <p:spPr bwMode="auto">
                <a:xfrm>
                  <a:off x="1968" y="2400"/>
                  <a:ext cx="1152" cy="330"/>
                </a:xfrm>
                <a:prstGeom prst="rect">
                  <a:avLst/>
                </a:prstGeom>
                <a:noFill/>
                <a:ln w="9525">
                  <a:noFill/>
                  <a:miter lim="800000"/>
                  <a:headEnd/>
                  <a:tailEnd/>
                </a:ln>
                <a:effectLst/>
              </p:spPr>
              <p:txBody>
                <a:bodyPr>
                  <a:spAutoFit/>
                </a:bodyPr>
                <a:lstStyle/>
                <a:p>
                  <a:pPr algn="ctr">
                    <a:spcBef>
                      <a:spcPct val="50000"/>
                    </a:spcBef>
                  </a:pPr>
                  <a:r>
                    <a:rPr lang="es-ES_tradnl" sz="2800" dirty="0"/>
                    <a:t>856.5</a:t>
                  </a:r>
                  <a:endParaRPr lang="es-ES" sz="2800" dirty="0"/>
                </a:p>
              </p:txBody>
            </p:sp>
            <p:sp>
              <p:nvSpPr>
                <p:cNvPr id="59409" name="Text Box 17"/>
                <p:cNvSpPr txBox="1">
                  <a:spLocks noChangeArrowheads="1"/>
                </p:cNvSpPr>
                <p:nvPr/>
              </p:nvSpPr>
              <p:spPr bwMode="auto">
                <a:xfrm>
                  <a:off x="2256" y="2784"/>
                  <a:ext cx="720" cy="330"/>
                </a:xfrm>
                <a:prstGeom prst="rect">
                  <a:avLst/>
                </a:prstGeom>
                <a:noFill/>
                <a:ln w="9525">
                  <a:noFill/>
                  <a:miter lim="800000"/>
                  <a:headEnd/>
                  <a:tailEnd/>
                </a:ln>
                <a:effectLst/>
              </p:spPr>
              <p:txBody>
                <a:bodyPr>
                  <a:spAutoFit/>
                </a:bodyPr>
                <a:lstStyle/>
                <a:p>
                  <a:pPr algn="ctr">
                    <a:spcBef>
                      <a:spcPct val="50000"/>
                    </a:spcBef>
                  </a:pPr>
                  <a:r>
                    <a:rPr lang="es-ES_tradnl" sz="2800" dirty="0"/>
                    <a:t>5</a:t>
                  </a:r>
                  <a:endParaRPr lang="es-ES" sz="2800" dirty="0"/>
                </a:p>
              </p:txBody>
            </p:sp>
          </p:grpSp>
        </p:grpSp>
        <p:grpSp>
          <p:nvGrpSpPr>
            <p:cNvPr id="6" name="Group 27"/>
            <p:cNvGrpSpPr>
              <a:grpSpLocks/>
            </p:cNvGrpSpPr>
            <p:nvPr/>
          </p:nvGrpSpPr>
          <p:grpSpPr bwMode="auto">
            <a:xfrm>
              <a:off x="6738942" y="3000372"/>
              <a:ext cx="2266950" cy="579438"/>
              <a:chOff x="1536" y="3456"/>
              <a:chExt cx="1428" cy="365"/>
            </a:xfrm>
          </p:grpSpPr>
          <p:sp>
            <p:nvSpPr>
              <p:cNvPr id="59412" name="Text Box 20"/>
              <p:cNvSpPr txBox="1">
                <a:spLocks noChangeArrowheads="1"/>
              </p:cNvSpPr>
              <p:nvPr/>
            </p:nvSpPr>
            <p:spPr bwMode="auto">
              <a:xfrm>
                <a:off x="1536" y="3456"/>
                <a:ext cx="270" cy="365"/>
              </a:xfrm>
              <a:prstGeom prst="rect">
                <a:avLst/>
              </a:prstGeom>
              <a:noFill/>
              <a:ln w="9525">
                <a:noFill/>
                <a:miter lim="800000"/>
                <a:headEnd/>
                <a:tailEnd/>
              </a:ln>
              <a:effectLst/>
            </p:spPr>
            <p:txBody>
              <a:bodyPr wrap="square">
                <a:spAutoFit/>
              </a:bodyPr>
              <a:lstStyle/>
              <a:p>
                <a:pPr>
                  <a:spcBef>
                    <a:spcPct val="50000"/>
                  </a:spcBef>
                </a:pPr>
                <a:r>
                  <a:rPr lang="es-ES_tradnl" sz="3200" dirty="0"/>
                  <a:t>=</a:t>
                </a:r>
                <a:endParaRPr lang="es-ES" sz="3200" dirty="0"/>
              </a:p>
            </p:txBody>
          </p:sp>
          <p:sp>
            <p:nvSpPr>
              <p:cNvPr id="59414" name="Text Box 22"/>
              <p:cNvSpPr txBox="1">
                <a:spLocks noChangeArrowheads="1"/>
              </p:cNvSpPr>
              <p:nvPr/>
            </p:nvSpPr>
            <p:spPr bwMode="auto">
              <a:xfrm>
                <a:off x="1716" y="3456"/>
                <a:ext cx="1248" cy="330"/>
              </a:xfrm>
              <a:prstGeom prst="rect">
                <a:avLst/>
              </a:prstGeom>
              <a:noFill/>
              <a:ln w="9525">
                <a:noFill/>
                <a:miter lim="800000"/>
                <a:headEnd/>
                <a:tailEnd/>
              </a:ln>
              <a:effectLst/>
            </p:spPr>
            <p:txBody>
              <a:bodyPr>
                <a:spAutoFit/>
              </a:bodyPr>
              <a:lstStyle/>
              <a:p>
                <a:pPr>
                  <a:spcBef>
                    <a:spcPct val="50000"/>
                  </a:spcBef>
                </a:pPr>
                <a:r>
                  <a:rPr lang="es-ES_tradnl" sz="2800" b="1" smtClean="0"/>
                  <a:t>171.3 cm</a:t>
                </a:r>
                <a:endParaRPr lang="es-ES" sz="2800" b="1" dirty="0"/>
              </a:p>
            </p:txBody>
          </p:sp>
        </p:grpSp>
      </p:grpSp>
      <p:sp>
        <p:nvSpPr>
          <p:cNvPr id="22" name="21 CuadroTexto"/>
          <p:cNvSpPr txBox="1"/>
          <p:nvPr/>
        </p:nvSpPr>
        <p:spPr>
          <a:xfrm>
            <a:off x="1738282" y="571481"/>
            <a:ext cx="8358246" cy="984885"/>
          </a:xfrm>
          <a:prstGeom prst="rect">
            <a:avLst/>
          </a:prstGeom>
          <a:noFill/>
        </p:spPr>
        <p:txBody>
          <a:bodyPr wrap="square" rtlCol="0">
            <a:spAutoFit/>
          </a:bodyPr>
          <a:lstStyle/>
          <a:p>
            <a:r>
              <a:rPr lang="es-ES_tradnl" sz="2000" b="1" dirty="0" smtClean="0"/>
              <a:t>En el ejemplo anterior se sustituye una persona y casualmente la que se incorpora es excesivamente alta. </a:t>
            </a:r>
            <a:endParaRPr lang="es-ES" sz="2000" b="1" dirty="0"/>
          </a:p>
          <a:p>
            <a:endParaRPr lang="es-ES" dirty="0"/>
          </a:p>
        </p:txBody>
      </p:sp>
      <p:sp>
        <p:nvSpPr>
          <p:cNvPr id="23" name="22 CuadroTexto"/>
          <p:cNvSpPr txBox="1"/>
          <p:nvPr/>
        </p:nvSpPr>
        <p:spPr>
          <a:xfrm>
            <a:off x="443372" y="4102920"/>
            <a:ext cx="11377264" cy="1200329"/>
          </a:xfrm>
          <a:prstGeom prst="rect">
            <a:avLst/>
          </a:prstGeom>
          <a:noFill/>
        </p:spPr>
        <p:txBody>
          <a:bodyPr wrap="square" rtlCol="0">
            <a:spAutoFit/>
          </a:bodyPr>
          <a:lstStyle/>
          <a:p>
            <a:pPr>
              <a:buFont typeface="Wingdings" pitchFamily="2" charset="2"/>
              <a:buChar char="ü"/>
            </a:pPr>
            <a:r>
              <a:rPr lang="es-ES_tradnl" sz="2400" b="1" dirty="0" smtClean="0"/>
              <a:t>La talla promedio, se incrementó de tal forma que es superior a la talla de todos excepto el nuevo integrante del grupo, por lo tanto ya este promedio no representa adecuadamente a ese grupo de personas en cuanto a la talla. </a:t>
            </a:r>
            <a:endParaRPr lang="es-ES_tradnl" sz="2400" b="1" dirty="0"/>
          </a:p>
        </p:txBody>
      </p:sp>
      <p:sp>
        <p:nvSpPr>
          <p:cNvPr id="24" name="23 CuadroTexto"/>
          <p:cNvSpPr txBox="1"/>
          <p:nvPr/>
        </p:nvSpPr>
        <p:spPr>
          <a:xfrm>
            <a:off x="335360" y="5459899"/>
            <a:ext cx="11593288"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s-ES" sz="2400" b="1" dirty="0" smtClean="0">
                <a:solidFill>
                  <a:schemeClr val="tx1"/>
                </a:solidFill>
              </a:rPr>
              <a:t>La media aritmética es una buena medida de resumen; pero si existen valores aberrantes, entonces se distorsiona mucho y deja de reflejar la realidad existente, por lo que debe emplearse otro tipo de medida de tendencia central, la mediana. </a:t>
            </a:r>
            <a:endParaRPr lang="es-ES" sz="2400"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981200" y="163721"/>
            <a:ext cx="83820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dirty="0" smtClean="0">
                <a:solidFill>
                  <a:srgbClr val="3333CC"/>
                </a:solidFill>
                <a:ea typeface="DejaVu Sans" charset="0"/>
                <a:cs typeface="DejaVu Sans" charset="0"/>
              </a:rPr>
              <a:t>LA MEDIANA</a:t>
            </a:r>
            <a:endParaRPr lang="es-ES" sz="3200" dirty="0">
              <a:solidFill>
                <a:srgbClr val="3333CC"/>
              </a:solidFill>
              <a:ea typeface="DejaVu Sans" charset="0"/>
              <a:cs typeface="DejaVu Sans" charset="0"/>
            </a:endParaRPr>
          </a:p>
        </p:txBody>
      </p:sp>
      <p:sp>
        <p:nvSpPr>
          <p:cNvPr id="61443" name="Text Box 3"/>
          <p:cNvSpPr txBox="1">
            <a:spLocks noChangeArrowheads="1"/>
          </p:cNvSpPr>
          <p:nvPr/>
        </p:nvSpPr>
        <p:spPr bwMode="auto">
          <a:xfrm>
            <a:off x="559769" y="958002"/>
            <a:ext cx="11377264" cy="2049792"/>
          </a:xfrm>
          <a:prstGeom prst="rect">
            <a:avLst/>
          </a:prstGeom>
          <a:noFill/>
          <a:ln w="38100">
            <a:solidFill>
              <a:schemeClr val="tx2"/>
            </a:solidFill>
            <a:miter lim="800000"/>
            <a:headEnd/>
            <a:tailEnd/>
          </a:ln>
          <a:effectLst/>
        </p:spPr>
        <p:txBody>
          <a:bodyPr wrap="square">
            <a:spAutoFit/>
          </a:bodyPr>
          <a:lstStyle/>
          <a:p>
            <a:pPr>
              <a:spcBef>
                <a:spcPct val="30000"/>
              </a:spcBef>
            </a:pPr>
            <a:r>
              <a:rPr lang="es-ES_tradnl" sz="2400" b="1" dirty="0">
                <a:cs typeface="Arial" charset="0"/>
              </a:rPr>
              <a:t>O</a:t>
            </a:r>
            <a:r>
              <a:rPr lang="es-ES" sz="2400" b="1" dirty="0" err="1" smtClean="0">
                <a:cs typeface="Arial" charset="0"/>
              </a:rPr>
              <a:t>cupa</a:t>
            </a:r>
            <a:r>
              <a:rPr lang="es-ES" sz="2400" b="1" dirty="0" smtClean="0">
                <a:cs typeface="Arial" charset="0"/>
              </a:rPr>
              <a:t> la posición central de una </a:t>
            </a:r>
            <a:r>
              <a:rPr lang="es-ES" sz="2400" b="1" u="sng" dirty="0" smtClean="0">
                <a:solidFill>
                  <a:srgbClr val="FF0000"/>
                </a:solidFill>
                <a:cs typeface="Arial" charset="0"/>
              </a:rPr>
              <a:t>serie ordenada</a:t>
            </a:r>
            <a:r>
              <a:rPr lang="es-ES_tradnl" sz="2400" b="1" u="sng" dirty="0" smtClean="0">
                <a:solidFill>
                  <a:srgbClr val="FF0000"/>
                </a:solidFill>
                <a:cs typeface="Arial" charset="0"/>
              </a:rPr>
              <a:t> de datos</a:t>
            </a:r>
            <a:r>
              <a:rPr lang="es-ES" sz="2400" b="1" dirty="0" smtClean="0">
                <a:cs typeface="Arial" charset="0"/>
              </a:rPr>
              <a:t>, o sea divide a la serie en dos partes iguales</a:t>
            </a:r>
            <a:r>
              <a:rPr lang="es-ES" sz="2400" b="1" dirty="0">
                <a:cs typeface="Arial" charset="0"/>
              </a:rPr>
              <a:t>.</a:t>
            </a:r>
          </a:p>
          <a:p>
            <a:pPr>
              <a:spcBef>
                <a:spcPct val="30000"/>
              </a:spcBef>
            </a:pPr>
            <a:r>
              <a:rPr lang="es-MX" sz="2400" b="1" dirty="0" smtClean="0"/>
              <a:t>No se afecta fácilmente por valores extremos, por lo que se  prefiere esta medida sobre la media en situaciones en que existan valores aberrantes, pero, en la mayoría de los casos , se prefiere conocer la media como medida de tendencia central</a:t>
            </a:r>
            <a:endParaRPr lang="es-ES" sz="2400" b="1" dirty="0"/>
          </a:p>
        </p:txBody>
      </p:sp>
      <p:sp>
        <p:nvSpPr>
          <p:cNvPr id="61444" name="Text Box 4"/>
          <p:cNvSpPr txBox="1">
            <a:spLocks noChangeArrowheads="1"/>
          </p:cNvSpPr>
          <p:nvPr/>
        </p:nvSpPr>
        <p:spPr bwMode="auto">
          <a:xfrm>
            <a:off x="3886200" y="3048000"/>
            <a:ext cx="5791200" cy="641350"/>
          </a:xfrm>
          <a:prstGeom prst="rect">
            <a:avLst/>
          </a:prstGeom>
          <a:noFill/>
          <a:ln w="9525">
            <a:noFill/>
            <a:miter lim="800000"/>
            <a:headEnd/>
            <a:tailEnd/>
          </a:ln>
          <a:effectLst/>
        </p:spPr>
        <p:txBody>
          <a:bodyPr>
            <a:spAutoFit/>
          </a:bodyPr>
          <a:lstStyle/>
          <a:p>
            <a:pPr algn="ctr">
              <a:spcBef>
                <a:spcPct val="50000"/>
              </a:spcBef>
            </a:pPr>
            <a:r>
              <a:rPr lang="es-ES" sz="3600" dirty="0">
                <a:cs typeface="Arial" charset="0"/>
              </a:rPr>
              <a:t>41</a:t>
            </a:r>
            <a:r>
              <a:rPr lang="es-ES" sz="3600" dirty="0" smtClean="0">
                <a:cs typeface="Arial" charset="0"/>
              </a:rPr>
              <a:t>, 40, 36, </a:t>
            </a:r>
            <a:r>
              <a:rPr lang="es-ES" sz="3600" u="sng" dirty="0" smtClean="0">
                <a:solidFill>
                  <a:srgbClr val="FF0000"/>
                </a:solidFill>
                <a:cs typeface="Arial" charset="0"/>
              </a:rPr>
              <a:t>32</a:t>
            </a:r>
            <a:r>
              <a:rPr lang="es-ES" sz="3600" dirty="0" smtClean="0">
                <a:cs typeface="Arial" charset="0"/>
              </a:rPr>
              <a:t>, 26, 21, 20</a:t>
            </a:r>
            <a:endParaRPr lang="es-ES" sz="3600" dirty="0">
              <a:cs typeface="Arial" charset="0"/>
            </a:endParaRPr>
          </a:p>
        </p:txBody>
      </p:sp>
      <p:sp>
        <p:nvSpPr>
          <p:cNvPr id="61445" name="Text Box 5"/>
          <p:cNvSpPr txBox="1">
            <a:spLocks noChangeArrowheads="1"/>
          </p:cNvSpPr>
          <p:nvPr/>
        </p:nvSpPr>
        <p:spPr bwMode="auto">
          <a:xfrm>
            <a:off x="4114800" y="4038600"/>
            <a:ext cx="6553200" cy="641350"/>
          </a:xfrm>
          <a:prstGeom prst="rect">
            <a:avLst/>
          </a:prstGeom>
          <a:noFill/>
          <a:ln w="9525">
            <a:noFill/>
            <a:miter lim="800000"/>
            <a:headEnd/>
            <a:tailEnd/>
          </a:ln>
          <a:effectLst/>
        </p:spPr>
        <p:txBody>
          <a:bodyPr>
            <a:spAutoFit/>
          </a:bodyPr>
          <a:lstStyle/>
          <a:p>
            <a:pPr>
              <a:spcBef>
                <a:spcPct val="50000"/>
              </a:spcBef>
            </a:pPr>
            <a:r>
              <a:rPr lang="es-ES" sz="3600" dirty="0">
                <a:cs typeface="Arial" charset="0"/>
              </a:rPr>
              <a:t>20</a:t>
            </a:r>
            <a:r>
              <a:rPr lang="es-ES" sz="3600" dirty="0" smtClean="0">
                <a:cs typeface="Arial" charset="0"/>
              </a:rPr>
              <a:t>, 24, 33, </a:t>
            </a:r>
            <a:r>
              <a:rPr lang="es-ES" sz="3600" u="sng" dirty="0" smtClean="0">
                <a:solidFill>
                  <a:srgbClr val="FF0000"/>
                </a:solidFill>
                <a:cs typeface="Arial" charset="0"/>
              </a:rPr>
              <a:t>39, 45</a:t>
            </a:r>
            <a:r>
              <a:rPr lang="es-ES" sz="3600" dirty="0" smtClean="0">
                <a:cs typeface="Arial" charset="0"/>
              </a:rPr>
              <a:t>, 51, 75, 80</a:t>
            </a:r>
            <a:endParaRPr lang="es-ES" sz="3600" dirty="0">
              <a:cs typeface="Arial" charset="0"/>
            </a:endParaRPr>
          </a:p>
        </p:txBody>
      </p:sp>
      <p:sp>
        <p:nvSpPr>
          <p:cNvPr id="61446" name="Text Box 6"/>
          <p:cNvSpPr txBox="1">
            <a:spLocks noChangeArrowheads="1"/>
          </p:cNvSpPr>
          <p:nvPr/>
        </p:nvSpPr>
        <p:spPr bwMode="auto">
          <a:xfrm>
            <a:off x="1828800" y="4038600"/>
            <a:ext cx="914400" cy="641350"/>
          </a:xfrm>
          <a:prstGeom prst="rect">
            <a:avLst/>
          </a:prstGeom>
          <a:noFill/>
          <a:ln w="9525">
            <a:noFill/>
            <a:miter lim="800000"/>
            <a:headEnd/>
            <a:tailEnd/>
          </a:ln>
          <a:effectLst/>
        </p:spPr>
        <p:txBody>
          <a:bodyPr>
            <a:spAutoFit/>
          </a:bodyPr>
          <a:lstStyle/>
          <a:p>
            <a:pPr>
              <a:spcBef>
                <a:spcPct val="50000"/>
              </a:spcBef>
            </a:pPr>
            <a:r>
              <a:rPr lang="es-ES_tradnl" sz="3600"/>
              <a:t>Par</a:t>
            </a:r>
            <a:endParaRPr lang="es-ES" sz="3600"/>
          </a:p>
        </p:txBody>
      </p:sp>
      <p:sp>
        <p:nvSpPr>
          <p:cNvPr id="61447" name="Text Box 7"/>
          <p:cNvSpPr txBox="1">
            <a:spLocks noChangeArrowheads="1"/>
          </p:cNvSpPr>
          <p:nvPr/>
        </p:nvSpPr>
        <p:spPr bwMode="auto">
          <a:xfrm>
            <a:off x="1828800" y="2971800"/>
            <a:ext cx="1752600" cy="641350"/>
          </a:xfrm>
          <a:prstGeom prst="rect">
            <a:avLst/>
          </a:prstGeom>
          <a:noFill/>
          <a:ln w="9525">
            <a:noFill/>
            <a:miter lim="800000"/>
            <a:headEnd/>
            <a:tailEnd/>
          </a:ln>
          <a:effectLst/>
        </p:spPr>
        <p:txBody>
          <a:bodyPr>
            <a:spAutoFit/>
          </a:bodyPr>
          <a:lstStyle/>
          <a:p>
            <a:pPr>
              <a:spcBef>
                <a:spcPct val="50000"/>
              </a:spcBef>
            </a:pPr>
            <a:r>
              <a:rPr lang="es-ES_tradnl" sz="3600" dirty="0"/>
              <a:t>Impar</a:t>
            </a:r>
            <a:endParaRPr lang="es-ES" sz="3600" dirty="0"/>
          </a:p>
        </p:txBody>
      </p:sp>
      <p:sp>
        <p:nvSpPr>
          <p:cNvPr id="61448" name="Line 8"/>
          <p:cNvSpPr>
            <a:spLocks noChangeShapeType="1"/>
          </p:cNvSpPr>
          <p:nvPr/>
        </p:nvSpPr>
        <p:spPr bwMode="auto">
          <a:xfrm>
            <a:off x="3200400" y="3352800"/>
            <a:ext cx="762000" cy="0"/>
          </a:xfrm>
          <a:prstGeom prst="line">
            <a:avLst/>
          </a:prstGeom>
          <a:noFill/>
          <a:ln w="38100">
            <a:solidFill>
              <a:srgbClr val="C00000"/>
            </a:solidFill>
            <a:round/>
            <a:headEnd/>
            <a:tailEnd type="triangle" w="med" len="med"/>
          </a:ln>
          <a:effectLst/>
        </p:spPr>
        <p:txBody>
          <a:bodyPr/>
          <a:lstStyle/>
          <a:p>
            <a:endParaRPr lang="es-ES"/>
          </a:p>
        </p:txBody>
      </p:sp>
      <p:sp>
        <p:nvSpPr>
          <p:cNvPr id="61449" name="Line 9"/>
          <p:cNvSpPr>
            <a:spLocks noChangeShapeType="1"/>
          </p:cNvSpPr>
          <p:nvPr/>
        </p:nvSpPr>
        <p:spPr bwMode="auto">
          <a:xfrm>
            <a:off x="3200400" y="4343400"/>
            <a:ext cx="762000" cy="0"/>
          </a:xfrm>
          <a:prstGeom prst="line">
            <a:avLst/>
          </a:prstGeom>
          <a:noFill/>
          <a:ln w="38100">
            <a:solidFill>
              <a:srgbClr val="C00000"/>
            </a:solidFill>
            <a:round/>
            <a:headEnd/>
            <a:tailEnd type="triangle" w="med" len="med"/>
          </a:ln>
          <a:effectLst/>
        </p:spPr>
        <p:txBody>
          <a:bodyPr/>
          <a:lstStyle/>
          <a:p>
            <a:endParaRPr lang="es-ES"/>
          </a:p>
        </p:txBody>
      </p:sp>
      <p:sp>
        <p:nvSpPr>
          <p:cNvPr id="61467" name="AutoShape 27"/>
          <p:cNvSpPr>
            <a:spLocks noChangeArrowheads="1"/>
          </p:cNvSpPr>
          <p:nvPr/>
        </p:nvSpPr>
        <p:spPr bwMode="auto">
          <a:xfrm>
            <a:off x="4800600" y="4796356"/>
            <a:ext cx="3962400" cy="1828800"/>
          </a:xfrm>
          <a:prstGeom prst="upArrowCallout">
            <a:avLst>
              <a:gd name="adj1" fmla="val 0"/>
              <a:gd name="adj2" fmla="val 54167"/>
              <a:gd name="adj3" fmla="val 33333"/>
              <a:gd name="adj4" fmla="val 66667"/>
            </a:avLst>
          </a:prstGeom>
          <a:noFill/>
          <a:ln w="9525">
            <a:solidFill>
              <a:srgbClr val="C00000"/>
            </a:solidFill>
            <a:miter lim="800000"/>
            <a:headEnd/>
            <a:tailEnd/>
          </a:ln>
          <a:effectLst/>
        </p:spPr>
        <p:txBody>
          <a:bodyPr wrap="none" anchor="ctr"/>
          <a:lstStyle/>
          <a:p>
            <a:endParaRPr lang="es-ES"/>
          </a:p>
        </p:txBody>
      </p:sp>
      <p:grpSp>
        <p:nvGrpSpPr>
          <p:cNvPr id="2" name="Group 29"/>
          <p:cNvGrpSpPr>
            <a:grpSpLocks/>
          </p:cNvGrpSpPr>
          <p:nvPr/>
        </p:nvGrpSpPr>
        <p:grpSpPr bwMode="auto">
          <a:xfrm>
            <a:off x="5181601" y="5410200"/>
            <a:ext cx="3940175" cy="1112838"/>
            <a:chOff x="2064" y="3408"/>
            <a:chExt cx="2482" cy="701"/>
          </a:xfrm>
        </p:grpSpPr>
        <p:grpSp>
          <p:nvGrpSpPr>
            <p:cNvPr id="3" name="Group 26"/>
            <p:cNvGrpSpPr>
              <a:grpSpLocks/>
            </p:cNvGrpSpPr>
            <p:nvPr/>
          </p:nvGrpSpPr>
          <p:grpSpPr bwMode="auto">
            <a:xfrm>
              <a:off x="2736" y="3408"/>
              <a:ext cx="1810" cy="701"/>
              <a:chOff x="1925" y="3312"/>
              <a:chExt cx="1810" cy="701"/>
            </a:xfrm>
          </p:grpSpPr>
          <p:sp>
            <p:nvSpPr>
              <p:cNvPr id="61459" name="Text Box 19"/>
              <p:cNvSpPr txBox="1">
                <a:spLocks noChangeArrowheads="1"/>
              </p:cNvSpPr>
              <p:nvPr/>
            </p:nvSpPr>
            <p:spPr bwMode="auto">
              <a:xfrm>
                <a:off x="1925" y="3312"/>
                <a:ext cx="1307" cy="365"/>
              </a:xfrm>
              <a:prstGeom prst="rect">
                <a:avLst/>
              </a:prstGeom>
              <a:noFill/>
              <a:ln w="9525">
                <a:noFill/>
                <a:miter lim="800000"/>
                <a:headEnd/>
                <a:tailEnd/>
              </a:ln>
              <a:effectLst/>
            </p:spPr>
            <p:txBody>
              <a:bodyPr>
                <a:spAutoFit/>
              </a:bodyPr>
              <a:lstStyle/>
              <a:p>
                <a:r>
                  <a:rPr lang="es-ES_tradnl" sz="3200" u="sng" dirty="0" smtClean="0"/>
                  <a:t>39 + 45</a:t>
                </a:r>
                <a:endParaRPr lang="es-ES" sz="3200" u="sng" dirty="0"/>
              </a:p>
            </p:txBody>
          </p:sp>
          <p:sp>
            <p:nvSpPr>
              <p:cNvPr id="61460" name="Text Box 20"/>
              <p:cNvSpPr txBox="1">
                <a:spLocks noChangeArrowheads="1"/>
              </p:cNvSpPr>
              <p:nvPr/>
            </p:nvSpPr>
            <p:spPr bwMode="auto">
              <a:xfrm>
                <a:off x="2277" y="3648"/>
                <a:ext cx="301" cy="365"/>
              </a:xfrm>
              <a:prstGeom prst="rect">
                <a:avLst/>
              </a:prstGeom>
              <a:noFill/>
              <a:ln w="9525">
                <a:noFill/>
                <a:miter lim="800000"/>
                <a:headEnd/>
                <a:tailEnd/>
              </a:ln>
              <a:effectLst/>
            </p:spPr>
            <p:txBody>
              <a:bodyPr>
                <a:spAutoFit/>
              </a:bodyPr>
              <a:lstStyle/>
              <a:p>
                <a:pPr>
                  <a:spcBef>
                    <a:spcPct val="50000"/>
                  </a:spcBef>
                </a:pPr>
                <a:r>
                  <a:rPr lang="es-ES_tradnl" sz="3200"/>
                  <a:t>2</a:t>
                </a:r>
                <a:endParaRPr lang="es-ES" sz="3200"/>
              </a:p>
            </p:txBody>
          </p:sp>
          <p:sp>
            <p:nvSpPr>
              <p:cNvPr id="61461" name="Text Box 21"/>
              <p:cNvSpPr txBox="1">
                <a:spLocks noChangeArrowheads="1"/>
              </p:cNvSpPr>
              <p:nvPr/>
            </p:nvSpPr>
            <p:spPr bwMode="auto">
              <a:xfrm>
                <a:off x="2930" y="3408"/>
                <a:ext cx="805" cy="365"/>
              </a:xfrm>
              <a:prstGeom prst="rect">
                <a:avLst/>
              </a:prstGeom>
              <a:noFill/>
              <a:ln w="9525">
                <a:noFill/>
                <a:miter lim="800000"/>
                <a:headEnd/>
                <a:tailEnd/>
              </a:ln>
              <a:effectLst/>
            </p:spPr>
            <p:txBody>
              <a:bodyPr>
                <a:spAutoFit/>
              </a:bodyPr>
              <a:lstStyle/>
              <a:p>
                <a:pPr>
                  <a:spcBef>
                    <a:spcPct val="50000"/>
                  </a:spcBef>
                </a:pPr>
                <a:r>
                  <a:rPr lang="es-ES_tradnl" sz="3200" smtClean="0"/>
                  <a:t>= 42</a:t>
                </a:r>
                <a:endParaRPr lang="es-ES" sz="3200" dirty="0"/>
              </a:p>
            </p:txBody>
          </p:sp>
        </p:grpSp>
        <p:sp>
          <p:nvSpPr>
            <p:cNvPr id="61468" name="Text Box 28"/>
            <p:cNvSpPr txBox="1">
              <a:spLocks noChangeArrowheads="1"/>
            </p:cNvSpPr>
            <p:nvPr/>
          </p:nvSpPr>
          <p:spPr bwMode="auto">
            <a:xfrm>
              <a:off x="2064" y="3504"/>
              <a:ext cx="768" cy="365"/>
            </a:xfrm>
            <a:prstGeom prst="rect">
              <a:avLst/>
            </a:prstGeom>
            <a:noFill/>
            <a:ln w="9525">
              <a:noFill/>
              <a:miter lim="800000"/>
              <a:headEnd/>
              <a:tailEnd/>
            </a:ln>
            <a:effectLst/>
          </p:spPr>
          <p:txBody>
            <a:bodyPr>
              <a:spAutoFit/>
            </a:bodyPr>
            <a:lstStyle/>
            <a:p>
              <a:pPr>
                <a:spcBef>
                  <a:spcPct val="50000"/>
                </a:spcBef>
              </a:pPr>
              <a:r>
                <a:rPr lang="es-ES_tradnl" sz="3200" dirty="0" smtClean="0"/>
                <a:t>Me =</a:t>
              </a:r>
              <a:endParaRPr lang="es-ES" sz="3200" dirty="0"/>
            </a:p>
          </p:txBody>
        </p:sp>
      </p:grpSp>
      <mc:AlternateContent xmlns:mc="http://schemas.openxmlformats.org/markup-compatibility/2006" xmlns:a14="http://schemas.microsoft.com/office/drawing/2010/main">
        <mc:Choice Requires="a14">
          <p:sp>
            <p:nvSpPr>
              <p:cNvPr id="5" name="CuadroTexto 4"/>
              <p:cNvSpPr txBox="1"/>
              <p:nvPr/>
            </p:nvSpPr>
            <p:spPr>
              <a:xfrm>
                <a:off x="9910851" y="3176275"/>
                <a:ext cx="818109" cy="6938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ES" sz="2400" b="1" i="1" smtClean="0">
                              <a:latin typeface="Cambria Math" panose="02040503050406030204" pitchFamily="18" charset="0"/>
                            </a:rPr>
                          </m:ctrlPr>
                        </m:fPr>
                        <m:num>
                          <m:r>
                            <a:rPr lang="es-ES" sz="2400" b="1" i="1" smtClean="0">
                              <a:latin typeface="Cambria Math" panose="02040503050406030204" pitchFamily="18" charset="0"/>
                            </a:rPr>
                            <m:t>𝒏</m:t>
                          </m:r>
                          <m:r>
                            <a:rPr lang="es-ES" sz="2400" b="1" i="1" smtClean="0">
                              <a:latin typeface="Cambria Math" panose="02040503050406030204" pitchFamily="18" charset="0"/>
                            </a:rPr>
                            <m:t>+</m:t>
                          </m:r>
                          <m:r>
                            <a:rPr lang="es-ES" sz="2400" b="1" i="1" smtClean="0">
                              <a:latin typeface="Cambria Math" panose="02040503050406030204" pitchFamily="18" charset="0"/>
                            </a:rPr>
                            <m:t>𝟏</m:t>
                          </m:r>
                        </m:num>
                        <m:den>
                          <m:r>
                            <a:rPr lang="es-ES" sz="2400" b="1" i="1" smtClean="0">
                              <a:latin typeface="Cambria Math" panose="02040503050406030204" pitchFamily="18" charset="0"/>
                            </a:rPr>
                            <m:t>𝟐</m:t>
                          </m:r>
                        </m:den>
                      </m:f>
                    </m:oMath>
                  </m:oMathPara>
                </a14:m>
                <a:endParaRPr lang="es-ES" sz="2400" b="1" dirty="0">
                  <a:latin typeface="+mj-lt"/>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9910851" y="3176275"/>
                <a:ext cx="818109" cy="693844"/>
              </a:xfrm>
              <a:prstGeom prst="rect">
                <a:avLst/>
              </a:prstGeom>
              <a:blipFill rotWithShape="0">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9" name="CuadroTexto 18"/>
              <p:cNvSpPr txBox="1"/>
              <p:nvPr/>
            </p:nvSpPr>
            <p:spPr>
              <a:xfrm>
                <a:off x="11157786" y="4085590"/>
                <a:ext cx="818109" cy="6938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ES" sz="2400" b="1" i="1" smtClean="0">
                              <a:latin typeface="Cambria Math" panose="02040503050406030204" pitchFamily="18" charset="0"/>
                            </a:rPr>
                          </m:ctrlPr>
                        </m:fPr>
                        <m:num>
                          <m:r>
                            <a:rPr lang="es-ES" sz="2400" b="1" i="1" smtClean="0">
                              <a:latin typeface="Cambria Math" panose="02040503050406030204" pitchFamily="18" charset="0"/>
                            </a:rPr>
                            <m:t>𝒏</m:t>
                          </m:r>
                          <m:r>
                            <a:rPr lang="es-ES" sz="2400" b="1" i="1" smtClean="0">
                              <a:latin typeface="Cambria Math" panose="02040503050406030204" pitchFamily="18" charset="0"/>
                            </a:rPr>
                            <m:t>+</m:t>
                          </m:r>
                          <m:r>
                            <a:rPr lang="es-ES" sz="2400" b="1" i="1" smtClean="0">
                              <a:latin typeface="Cambria Math" panose="02040503050406030204" pitchFamily="18" charset="0"/>
                            </a:rPr>
                            <m:t>𝟏</m:t>
                          </m:r>
                        </m:num>
                        <m:den>
                          <m:r>
                            <a:rPr lang="es-ES" sz="2400" b="1" i="1" smtClean="0">
                              <a:latin typeface="Cambria Math" panose="02040503050406030204" pitchFamily="18" charset="0"/>
                            </a:rPr>
                            <m:t>𝟐</m:t>
                          </m:r>
                        </m:den>
                      </m:f>
                    </m:oMath>
                  </m:oMathPara>
                </a14:m>
                <a:endParaRPr lang="es-ES" sz="2400" b="1" dirty="0">
                  <a:latin typeface="+mj-lt"/>
                </a:endParaRPr>
              </a:p>
            </p:txBody>
          </p:sp>
        </mc:Choice>
        <mc:Fallback xmlns="">
          <p:sp>
            <p:nvSpPr>
              <p:cNvPr id="19" name="CuadroTexto 18"/>
              <p:cNvSpPr txBox="1">
                <a:spLocks noRot="1" noChangeAspect="1" noMove="1" noResize="1" noEditPoints="1" noAdjustHandles="1" noChangeArrowheads="1" noChangeShapeType="1" noTextEdit="1"/>
              </p:cNvSpPr>
              <p:nvPr/>
            </p:nvSpPr>
            <p:spPr>
              <a:xfrm>
                <a:off x="11157786" y="4085590"/>
                <a:ext cx="818109" cy="693844"/>
              </a:xfrm>
              <a:prstGeom prst="rect">
                <a:avLst/>
              </a:prstGeom>
              <a:blipFill rotWithShape="0">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0" name="CuadroTexto 19"/>
              <p:cNvSpPr txBox="1"/>
              <p:nvPr/>
            </p:nvSpPr>
            <p:spPr>
              <a:xfrm>
                <a:off x="9954145" y="4154587"/>
                <a:ext cx="818109" cy="63780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ES" sz="2400" b="1" i="1" smtClean="0">
                              <a:latin typeface="Cambria Math" panose="02040503050406030204" pitchFamily="18" charset="0"/>
                            </a:rPr>
                          </m:ctrlPr>
                        </m:fPr>
                        <m:num>
                          <m:r>
                            <a:rPr lang="es-ES" sz="2400" b="1" i="1" smtClean="0">
                              <a:latin typeface="Cambria Math" panose="02040503050406030204" pitchFamily="18" charset="0"/>
                            </a:rPr>
                            <m:t>𝒏</m:t>
                          </m:r>
                        </m:num>
                        <m:den>
                          <m:r>
                            <a:rPr lang="es-ES" sz="2400" b="1" i="1" smtClean="0">
                              <a:latin typeface="Cambria Math" panose="02040503050406030204" pitchFamily="18" charset="0"/>
                            </a:rPr>
                            <m:t>𝟐</m:t>
                          </m:r>
                        </m:den>
                      </m:f>
                    </m:oMath>
                  </m:oMathPara>
                </a14:m>
                <a:endParaRPr lang="es-ES" sz="2400" b="1" dirty="0">
                  <a:latin typeface="+mj-lt"/>
                </a:endParaRPr>
              </a:p>
            </p:txBody>
          </p:sp>
        </mc:Choice>
        <mc:Fallback xmlns="">
          <p:sp>
            <p:nvSpPr>
              <p:cNvPr id="20" name="CuadroTexto 19"/>
              <p:cNvSpPr txBox="1">
                <a:spLocks noRot="1" noChangeAspect="1" noMove="1" noResize="1" noEditPoints="1" noAdjustHandles="1" noChangeArrowheads="1" noChangeShapeType="1" noTextEdit="1"/>
              </p:cNvSpPr>
              <p:nvPr/>
            </p:nvSpPr>
            <p:spPr>
              <a:xfrm>
                <a:off x="9954145" y="4154587"/>
                <a:ext cx="818109" cy="637803"/>
              </a:xfrm>
              <a:prstGeom prst="rect">
                <a:avLst/>
              </a:prstGeom>
              <a:blipFill rotWithShape="0">
                <a:blip r:embed="rId5"/>
                <a:stretch>
                  <a:fillRect/>
                </a:stretch>
              </a:blipFill>
            </p:spPr>
            <p:txBody>
              <a:bodyPr/>
              <a:lstStyle/>
              <a:p>
                <a:r>
                  <a:rPr lang="es-ES">
                    <a:noFill/>
                  </a:rPr>
                  <a:t> </a:t>
                </a:r>
              </a:p>
            </p:txBody>
          </p:sp>
        </mc:Fallback>
      </mc:AlternateContent>
      <p:sp>
        <p:nvSpPr>
          <p:cNvPr id="7" name="CuadroTexto 6"/>
          <p:cNvSpPr txBox="1"/>
          <p:nvPr/>
        </p:nvSpPr>
        <p:spPr>
          <a:xfrm>
            <a:off x="10668000" y="3961393"/>
            <a:ext cx="349776" cy="830997"/>
          </a:xfrm>
          <a:prstGeom prst="rect">
            <a:avLst/>
          </a:prstGeom>
          <a:noFill/>
        </p:spPr>
        <p:txBody>
          <a:bodyPr wrap="none" rtlCol="0">
            <a:spAutoFit/>
          </a:bodyPr>
          <a:lstStyle/>
          <a:p>
            <a:r>
              <a:rPr lang="es-ES" sz="4800" dirty="0" smtClean="0"/>
              <a:t>;</a:t>
            </a:r>
            <a:endParaRPr lang="es-ES" sz="4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981200" y="163721"/>
            <a:ext cx="83820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dirty="0" smtClean="0">
                <a:solidFill>
                  <a:srgbClr val="3333CC"/>
                </a:solidFill>
                <a:ea typeface="DejaVu Sans" charset="0"/>
                <a:cs typeface="DejaVu Sans" charset="0"/>
              </a:rPr>
              <a:t>LA MODA</a:t>
            </a:r>
            <a:endParaRPr lang="es-ES" sz="3200" dirty="0">
              <a:solidFill>
                <a:srgbClr val="3333CC"/>
              </a:solidFill>
              <a:ea typeface="DejaVu Sans" charset="0"/>
              <a:cs typeface="DejaVu Sans" charset="0"/>
            </a:endParaRPr>
          </a:p>
        </p:txBody>
      </p:sp>
      <p:sp>
        <p:nvSpPr>
          <p:cNvPr id="62467" name="Text Box 3"/>
          <p:cNvSpPr txBox="1">
            <a:spLocks noChangeArrowheads="1"/>
          </p:cNvSpPr>
          <p:nvPr/>
        </p:nvSpPr>
        <p:spPr bwMode="auto">
          <a:xfrm>
            <a:off x="1271464" y="4298405"/>
            <a:ext cx="6172200" cy="641350"/>
          </a:xfrm>
          <a:prstGeom prst="rect">
            <a:avLst/>
          </a:prstGeom>
          <a:noFill/>
          <a:ln w="9525">
            <a:noFill/>
            <a:miter lim="800000"/>
            <a:headEnd/>
            <a:tailEnd/>
          </a:ln>
          <a:effectLst/>
        </p:spPr>
        <p:txBody>
          <a:bodyPr>
            <a:spAutoFit/>
          </a:bodyPr>
          <a:lstStyle/>
          <a:p>
            <a:pPr>
              <a:spcBef>
                <a:spcPct val="50000"/>
              </a:spcBef>
            </a:pPr>
            <a:r>
              <a:rPr lang="es-ES" sz="3600" dirty="0">
                <a:cs typeface="Arial" charset="0"/>
              </a:rPr>
              <a:t>50</a:t>
            </a:r>
            <a:r>
              <a:rPr lang="es-ES" sz="3600" dirty="0" smtClean="0">
                <a:cs typeface="Arial" charset="0"/>
              </a:rPr>
              <a:t>, 54, </a:t>
            </a:r>
            <a:r>
              <a:rPr lang="es-ES" sz="3600" u="sng" dirty="0" smtClean="0">
                <a:solidFill>
                  <a:srgbClr val="C00000"/>
                </a:solidFill>
                <a:cs typeface="Arial" charset="0"/>
              </a:rPr>
              <a:t>56, 56, 56, 56</a:t>
            </a:r>
            <a:r>
              <a:rPr lang="es-ES" sz="3600" dirty="0" smtClean="0">
                <a:cs typeface="Arial" charset="0"/>
              </a:rPr>
              <a:t>, 60, 62</a:t>
            </a:r>
            <a:endParaRPr lang="es-ES" sz="3600" dirty="0">
              <a:cs typeface="Arial" charset="0"/>
            </a:endParaRPr>
          </a:p>
        </p:txBody>
      </p:sp>
      <p:sp>
        <p:nvSpPr>
          <p:cNvPr id="62468" name="Text Box 4"/>
          <p:cNvSpPr txBox="1">
            <a:spLocks noChangeArrowheads="1"/>
          </p:cNvSpPr>
          <p:nvPr/>
        </p:nvSpPr>
        <p:spPr bwMode="auto">
          <a:xfrm>
            <a:off x="735596" y="5550467"/>
            <a:ext cx="5828432" cy="641350"/>
          </a:xfrm>
          <a:prstGeom prst="rect">
            <a:avLst/>
          </a:prstGeom>
          <a:noFill/>
          <a:ln w="9525">
            <a:noFill/>
            <a:miter lim="800000"/>
            <a:headEnd/>
            <a:tailEnd/>
          </a:ln>
          <a:effectLst/>
        </p:spPr>
        <p:txBody>
          <a:bodyPr wrap="square">
            <a:spAutoFit/>
          </a:bodyPr>
          <a:lstStyle/>
          <a:p>
            <a:pPr algn="ctr">
              <a:spcBef>
                <a:spcPct val="50000"/>
              </a:spcBef>
            </a:pPr>
            <a:r>
              <a:rPr lang="es-ES" sz="3600" dirty="0">
                <a:cs typeface="Times New Roman" pitchFamily="18" charset="0"/>
              </a:rPr>
              <a:t>2</a:t>
            </a:r>
            <a:r>
              <a:rPr lang="es-ES" sz="3600" dirty="0" smtClean="0">
                <a:cs typeface="Times New Roman" pitchFamily="18" charset="0"/>
              </a:rPr>
              <a:t>, 5, </a:t>
            </a:r>
            <a:r>
              <a:rPr lang="es-ES" sz="3600" u="sng" dirty="0" smtClean="0">
                <a:solidFill>
                  <a:srgbClr val="C00000"/>
                </a:solidFill>
                <a:cs typeface="Times New Roman" pitchFamily="18" charset="0"/>
              </a:rPr>
              <a:t>6, 6, 6</a:t>
            </a:r>
            <a:r>
              <a:rPr lang="es-ES" sz="3600" dirty="0" smtClean="0">
                <a:cs typeface="Times New Roman" pitchFamily="18" charset="0"/>
              </a:rPr>
              <a:t>, 7, </a:t>
            </a:r>
            <a:r>
              <a:rPr lang="es-ES" sz="3600" u="sng" dirty="0" smtClean="0">
                <a:solidFill>
                  <a:srgbClr val="C00000"/>
                </a:solidFill>
                <a:cs typeface="Times New Roman" pitchFamily="18" charset="0"/>
              </a:rPr>
              <a:t>8, 8, 8</a:t>
            </a:r>
            <a:r>
              <a:rPr lang="es-ES_tradnl" sz="3600" dirty="0" smtClean="0">
                <a:cs typeface="Times New Roman" pitchFamily="18" charset="0"/>
              </a:rPr>
              <a:t>, 9, 9</a:t>
            </a:r>
            <a:endParaRPr lang="es-ES" sz="3600" dirty="0">
              <a:cs typeface="Times New Roman" pitchFamily="18" charset="0"/>
            </a:endParaRPr>
          </a:p>
        </p:txBody>
      </p:sp>
      <p:sp>
        <p:nvSpPr>
          <p:cNvPr id="62469" name="Text Box 5"/>
          <p:cNvSpPr txBox="1">
            <a:spLocks noChangeArrowheads="1"/>
          </p:cNvSpPr>
          <p:nvPr/>
        </p:nvSpPr>
        <p:spPr bwMode="auto">
          <a:xfrm>
            <a:off x="735596" y="1104478"/>
            <a:ext cx="10873208" cy="1200329"/>
          </a:xfrm>
          <a:prstGeom prst="rect">
            <a:avLst/>
          </a:prstGeom>
          <a:noFill/>
          <a:ln w="38100">
            <a:solidFill>
              <a:schemeClr val="tx2"/>
            </a:solidFill>
            <a:miter lim="800000"/>
            <a:headEnd/>
            <a:tailEnd/>
          </a:ln>
          <a:effectLst/>
        </p:spPr>
        <p:txBody>
          <a:bodyPr wrap="square">
            <a:spAutoFit/>
          </a:bodyPr>
          <a:lstStyle/>
          <a:p>
            <a:pPr algn="ctr">
              <a:spcBef>
                <a:spcPct val="50000"/>
              </a:spcBef>
            </a:pPr>
            <a:r>
              <a:rPr lang="es-ES_tradnl" sz="3600" dirty="0" smtClean="0"/>
              <a:t>Valor o valores más frecuentes en una serie de datos. (Valor o </a:t>
            </a:r>
            <a:r>
              <a:rPr lang="es-ES_tradnl" sz="3600" u="sng" dirty="0" smtClean="0"/>
              <a:t>categoría</a:t>
            </a:r>
            <a:r>
              <a:rPr lang="es-ES_tradnl" sz="3600" dirty="0" smtClean="0"/>
              <a:t> que más se repite</a:t>
            </a:r>
            <a:r>
              <a:rPr lang="es-ES_tradnl" sz="3600" dirty="0"/>
              <a:t>)</a:t>
            </a:r>
            <a:endParaRPr lang="es-ES" sz="3600" dirty="0"/>
          </a:p>
        </p:txBody>
      </p:sp>
      <p:sp>
        <p:nvSpPr>
          <p:cNvPr id="62470" name="Text Box 6"/>
          <p:cNvSpPr txBox="1">
            <a:spLocks noChangeArrowheads="1"/>
          </p:cNvSpPr>
          <p:nvPr/>
        </p:nvSpPr>
        <p:spPr bwMode="auto">
          <a:xfrm>
            <a:off x="1276320" y="3146387"/>
            <a:ext cx="7772400" cy="641350"/>
          </a:xfrm>
          <a:prstGeom prst="rect">
            <a:avLst/>
          </a:prstGeom>
          <a:noFill/>
          <a:ln w="9525">
            <a:noFill/>
            <a:miter lim="800000"/>
            <a:headEnd/>
            <a:tailEnd/>
          </a:ln>
          <a:effectLst/>
        </p:spPr>
        <p:txBody>
          <a:bodyPr>
            <a:spAutoFit/>
          </a:bodyPr>
          <a:lstStyle/>
          <a:p>
            <a:pPr algn="just">
              <a:spcBef>
                <a:spcPct val="50000"/>
              </a:spcBef>
            </a:pPr>
            <a:r>
              <a:rPr lang="es-ES" sz="3600" dirty="0">
                <a:cs typeface="Times New Roman" pitchFamily="18" charset="0"/>
              </a:rPr>
              <a:t>20</a:t>
            </a:r>
            <a:r>
              <a:rPr lang="es-ES" sz="3600" dirty="0" smtClean="0">
                <a:cs typeface="Times New Roman" pitchFamily="18" charset="0"/>
              </a:rPr>
              <a:t>, 35, 25, 18, 36, 24, 19, 33, 27, 15 </a:t>
            </a:r>
            <a:endParaRPr lang="es-ES" sz="3600" dirty="0"/>
          </a:p>
        </p:txBody>
      </p:sp>
      <p:sp>
        <p:nvSpPr>
          <p:cNvPr id="7" name="6 CuadroTexto"/>
          <p:cNvSpPr txBox="1"/>
          <p:nvPr/>
        </p:nvSpPr>
        <p:spPr>
          <a:xfrm>
            <a:off x="8687904" y="3096818"/>
            <a:ext cx="1643074" cy="646331"/>
          </a:xfrm>
          <a:prstGeom prst="rect">
            <a:avLst/>
          </a:prstGeom>
          <a:noFill/>
        </p:spPr>
        <p:txBody>
          <a:bodyPr wrap="square" rtlCol="0">
            <a:spAutoFit/>
          </a:bodyPr>
          <a:lstStyle/>
          <a:p>
            <a:r>
              <a:rPr lang="es-ES" sz="3600" dirty="0" err="1">
                <a:solidFill>
                  <a:srgbClr val="C00000"/>
                </a:solidFill>
              </a:rPr>
              <a:t>Amodal</a:t>
            </a:r>
            <a:endParaRPr lang="es-ES" sz="3600" dirty="0">
              <a:solidFill>
                <a:srgbClr val="C00000"/>
              </a:solidFill>
            </a:endParaRPr>
          </a:p>
        </p:txBody>
      </p:sp>
      <p:sp>
        <p:nvSpPr>
          <p:cNvPr id="8" name="7 CuadroTexto"/>
          <p:cNvSpPr txBox="1"/>
          <p:nvPr/>
        </p:nvSpPr>
        <p:spPr>
          <a:xfrm>
            <a:off x="8664632" y="5518973"/>
            <a:ext cx="2066002" cy="646331"/>
          </a:xfrm>
          <a:prstGeom prst="rect">
            <a:avLst/>
          </a:prstGeom>
          <a:noFill/>
        </p:spPr>
        <p:txBody>
          <a:bodyPr wrap="square" rtlCol="0">
            <a:spAutoFit/>
          </a:bodyPr>
          <a:lstStyle/>
          <a:p>
            <a:r>
              <a:rPr lang="es-ES" sz="3600" dirty="0" err="1">
                <a:solidFill>
                  <a:srgbClr val="C00000"/>
                </a:solidFill>
              </a:rPr>
              <a:t>Bimodal</a:t>
            </a:r>
            <a:endParaRPr lang="es-ES" sz="3600" dirty="0">
              <a:solidFill>
                <a:srgbClr val="C00000"/>
              </a:solidFill>
            </a:endParaRPr>
          </a:p>
        </p:txBody>
      </p:sp>
      <p:sp>
        <p:nvSpPr>
          <p:cNvPr id="9" name="7 CuadroTexto"/>
          <p:cNvSpPr txBox="1"/>
          <p:nvPr/>
        </p:nvSpPr>
        <p:spPr>
          <a:xfrm>
            <a:off x="8488224" y="4293096"/>
            <a:ext cx="2000264" cy="646331"/>
          </a:xfrm>
          <a:prstGeom prst="rect">
            <a:avLst/>
          </a:prstGeom>
          <a:noFill/>
        </p:spPr>
        <p:txBody>
          <a:bodyPr wrap="square" rtlCol="0">
            <a:spAutoFit/>
          </a:bodyPr>
          <a:lstStyle/>
          <a:p>
            <a:r>
              <a:rPr lang="es-ES" sz="3600" dirty="0" err="1" smtClean="0">
                <a:solidFill>
                  <a:srgbClr val="C00000"/>
                </a:solidFill>
              </a:rPr>
              <a:t>Unimodal</a:t>
            </a:r>
            <a:endParaRPr lang="es-ES" sz="36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495336" y="1052736"/>
            <a:ext cx="11161240" cy="785810"/>
          </a:xfrm>
          <a:noFill/>
          <a:ln w="41275">
            <a:solidFill>
              <a:schemeClr val="tx2">
                <a:lumMod val="60000"/>
                <a:lumOff val="40000"/>
              </a:schemeClr>
            </a:solidFill>
          </a:ln>
        </p:spPr>
        <p:txBody>
          <a:bodyPr vert="horz" lIns="91440" tIns="45720" rIns="91440" bIns="45720" rtlCol="0" anchor="ctr">
            <a:normAutofit/>
          </a:bodyPr>
          <a:lstStyle/>
          <a:p>
            <a:r>
              <a:rPr lang="es-ES" sz="2800" b="1">
                <a:solidFill>
                  <a:schemeClr val="tx2"/>
                </a:solidFill>
                <a:effectLst>
                  <a:outerShdw blurRad="38100" dist="38100" dir="2700000" algn="tl">
                    <a:srgbClr val="000000">
                      <a:alpha val="43137"/>
                    </a:srgbClr>
                  </a:outerShdw>
                </a:effectLst>
              </a:rPr>
              <a:t>CTP</a:t>
            </a:r>
            <a:r>
              <a:rPr lang="es-ES" sz="2800" b="1" smtClean="0">
                <a:solidFill>
                  <a:schemeClr val="tx2"/>
                </a:solidFill>
                <a:effectLst>
                  <a:outerShdw blurRad="38100" dist="38100" dir="2700000" algn="tl">
                    <a:srgbClr val="000000">
                      <a:alpha val="43137"/>
                    </a:srgbClr>
                  </a:outerShdw>
                </a:effectLst>
              </a:rPr>
              <a:t>. 4: Procesamiento de la información</a:t>
            </a:r>
            <a:r>
              <a:rPr lang="es-ES" sz="2800" b="1" dirty="0" smtClean="0">
                <a:solidFill>
                  <a:schemeClr val="tx2"/>
                </a:solidFill>
                <a:effectLst>
                  <a:outerShdw blurRad="38100" dist="38100" dir="2700000" algn="tl">
                    <a:srgbClr val="000000">
                      <a:alpha val="43137"/>
                    </a:srgbClr>
                  </a:outerShdw>
                </a:effectLst>
              </a:rPr>
              <a:t>.</a:t>
            </a:r>
            <a:endParaRPr lang="es-ES" sz="2800" b="1" dirty="0">
              <a:solidFill>
                <a:schemeClr val="tx2"/>
              </a:solidFill>
              <a:effectLst>
                <a:outerShdw blurRad="38100" dist="38100" dir="2700000" algn="tl">
                  <a:srgbClr val="000000">
                    <a:alpha val="43137"/>
                  </a:srgbClr>
                </a:outerShdw>
              </a:effectLst>
            </a:endParaRPr>
          </a:p>
        </p:txBody>
      </p:sp>
      <p:sp>
        <p:nvSpPr>
          <p:cNvPr id="5" name="4 Marcador de contenido"/>
          <p:cNvSpPr>
            <a:spLocks noGrp="1"/>
          </p:cNvSpPr>
          <p:nvPr>
            <p:ph idx="1"/>
          </p:nvPr>
        </p:nvSpPr>
        <p:spPr>
          <a:xfrm>
            <a:off x="168856" y="1916832"/>
            <a:ext cx="11903808" cy="4752528"/>
          </a:xfrm>
          <a:noFill/>
          <a:ln>
            <a:noFill/>
          </a:ln>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buNone/>
            </a:pPr>
            <a:r>
              <a:rPr lang="es-ES" sz="3900" b="1" dirty="0" smtClean="0">
                <a:effectLst>
                  <a:outerShdw blurRad="38100" dist="38100" dir="2700000" algn="tl">
                    <a:srgbClr val="000000">
                      <a:alpha val="43137"/>
                    </a:srgbClr>
                  </a:outerShdw>
                </a:effectLst>
              </a:rPr>
              <a:t>Sumario:</a:t>
            </a:r>
          </a:p>
          <a:p>
            <a:pPr>
              <a:buSzPct val="120000"/>
              <a:buFont typeface="Arial" panose="020B0604020202020204" pitchFamily="34" charset="0"/>
              <a:buChar char="♦"/>
            </a:pPr>
            <a:r>
              <a:rPr lang="es-ES" sz="3900" b="1" smtClean="0">
                <a:effectLst>
                  <a:outerShdw blurRad="38100" dist="38100" dir="2700000" algn="tl">
                    <a:srgbClr val="000000">
                      <a:alpha val="43137"/>
                    </a:srgbClr>
                  </a:outerShdw>
                </a:effectLst>
              </a:rPr>
              <a:t> </a:t>
            </a:r>
            <a:r>
              <a:rPr lang="es-ES" sz="3500" b="1" smtClean="0"/>
              <a:t>Procesamiento de la información. Etapas que constituyen el procesamiento: Organización, resumen y presentación. Características de la organización</a:t>
            </a:r>
            <a:r>
              <a:rPr lang="es-ES" sz="3500" b="1" dirty="0" smtClean="0"/>
              <a:t>.</a:t>
            </a:r>
          </a:p>
          <a:p>
            <a:pPr marL="365125" indent="0">
              <a:buFont typeface="Wingdings" panose="05000000000000000000" pitchFamily="2" charset="2"/>
              <a:buChar char="§"/>
            </a:pPr>
            <a:r>
              <a:rPr lang="es-ES" sz="2800" smtClean="0"/>
              <a:t>Clasificación de la información atendiendo al tipo de variable: cualitativa (nominal y ordinal) y cuantitativa (discreta y continua). </a:t>
            </a:r>
            <a:endParaRPr lang="es-ES" sz="2800" dirty="0" smtClean="0"/>
          </a:p>
          <a:p>
            <a:pPr marL="365125" indent="0">
              <a:buFont typeface="Wingdings" panose="05000000000000000000" pitchFamily="2" charset="2"/>
              <a:buChar char="§"/>
            </a:pPr>
            <a:r>
              <a:rPr lang="es-ES" sz="2800" b="1" smtClean="0">
                <a:effectLst>
                  <a:outerShdw blurRad="38100" dist="38100" dir="2700000" algn="tl">
                    <a:srgbClr val="000000">
                      <a:alpha val="43137"/>
                    </a:srgbClr>
                  </a:outerShdw>
                </a:effectLst>
              </a:rPr>
              <a:t> </a:t>
            </a:r>
            <a:r>
              <a:rPr lang="es-ES" smtClean="0"/>
              <a:t>Distribuciones de frecuencia según el tipo de variable. Concepto de clase o intervalo. Límite superior e inferior de clase. Rango. Longitud o amplitud de la clase. Frecuencia absoluta, relativa y acumulada</a:t>
            </a:r>
            <a:r>
              <a:rPr lang="es-ES" dirty="0" smtClean="0"/>
              <a:t>.</a:t>
            </a:r>
          </a:p>
          <a:p>
            <a:pPr marL="822325" indent="-457200">
              <a:buFont typeface="Wingdings" panose="05000000000000000000" pitchFamily="2" charset="2"/>
              <a:buChar char="§"/>
            </a:pPr>
            <a:r>
              <a:rPr lang="es-ES" smtClean="0">
                <a:effectLst>
                  <a:outerShdw blurRad="38100" dist="38100" dir="2700000" algn="tl">
                    <a:srgbClr val="000000">
                      <a:alpha val="43137"/>
                    </a:srgbClr>
                  </a:outerShdw>
                </a:effectLst>
              </a:rPr>
              <a:t>Medidas descriptivas para variables cuantitativas</a:t>
            </a:r>
            <a:r>
              <a:rPr lang="es-ES" dirty="0" smtClean="0">
                <a:effectLst>
                  <a:outerShdw blurRad="38100" dist="38100" dir="2700000" algn="tl">
                    <a:srgbClr val="000000">
                      <a:alpha val="43137"/>
                    </a:srgbClr>
                  </a:outerShdw>
                </a:effectLst>
              </a:rPr>
              <a:t>.</a:t>
            </a:r>
          </a:p>
          <a:p>
            <a:pPr lvl="1"/>
            <a:r>
              <a:rPr lang="es-ES" sz="3200" smtClean="0">
                <a:effectLst>
                  <a:outerShdw blurRad="38100" dist="38100" dir="2700000" algn="tl">
                    <a:srgbClr val="000000">
                      <a:alpha val="43137"/>
                    </a:srgbClr>
                  </a:outerShdw>
                </a:effectLst>
              </a:rPr>
              <a:t>De tendencia central: media, mediana y moda</a:t>
            </a:r>
            <a:r>
              <a:rPr lang="es-ES" sz="3200" dirty="0" smtClean="0">
                <a:effectLst>
                  <a:outerShdw blurRad="38100" dist="38100" dir="2700000" algn="tl">
                    <a:srgbClr val="000000">
                      <a:alpha val="43137"/>
                    </a:srgbClr>
                  </a:outerShdw>
                </a:effectLst>
              </a:rPr>
              <a:t>.</a:t>
            </a:r>
          </a:p>
          <a:p>
            <a:pPr lvl="1"/>
            <a:r>
              <a:rPr lang="es-ES" sz="3200" smtClean="0">
                <a:effectLst>
                  <a:outerShdw blurRad="38100" dist="38100" dir="2700000" algn="tl">
                    <a:srgbClr val="000000">
                      <a:alpha val="43137"/>
                    </a:srgbClr>
                  </a:outerShdw>
                </a:effectLst>
              </a:rPr>
              <a:t>De posición relativa : percentiles</a:t>
            </a:r>
            <a:r>
              <a:rPr lang="es-ES" sz="3200" dirty="0" smtClean="0">
                <a:effectLst>
                  <a:outerShdw blurRad="38100" dist="38100" dir="2700000" algn="tl">
                    <a:srgbClr val="000000">
                      <a:alpha val="43137"/>
                    </a:srgbClr>
                  </a:outerShdw>
                </a:effectLst>
              </a:rPr>
              <a:t>.</a:t>
            </a:r>
          </a:p>
          <a:p>
            <a:pPr lvl="1"/>
            <a:r>
              <a:rPr lang="es-ES" sz="3200" smtClean="0">
                <a:effectLst>
                  <a:outerShdw blurRad="38100" dist="38100" dir="2700000" algn="tl">
                    <a:srgbClr val="000000">
                      <a:alpha val="43137"/>
                    </a:srgbClr>
                  </a:outerShdw>
                </a:effectLst>
              </a:rPr>
              <a:t>De variabilidad: amplitud, varianza,  desviación estándar  y coeficiente de variación</a:t>
            </a:r>
            <a:r>
              <a:rPr lang="es-ES" sz="3200" dirty="0" smtClean="0">
                <a:effectLst>
                  <a:outerShdw blurRad="38100" dist="38100" dir="2700000" algn="tl">
                    <a:srgbClr val="000000">
                      <a:alpha val="43137"/>
                    </a:srgbClr>
                  </a:outerShdw>
                </a:effectLst>
              </a:rPr>
              <a:t>.</a:t>
            </a:r>
          </a:p>
          <a:p>
            <a:pPr lvl="1">
              <a:buFont typeface="Wingdings" panose="05000000000000000000" pitchFamily="2" charset="2"/>
              <a:buChar char="§"/>
            </a:pPr>
            <a:r>
              <a:rPr lang="es-ES" smtClean="0">
                <a:effectLst>
                  <a:outerShdw blurRad="38100" dist="38100" dir="2700000" algn="tl">
                    <a:srgbClr val="000000">
                      <a:alpha val="43137"/>
                    </a:srgbClr>
                  </a:outerShdw>
                </a:effectLst>
              </a:rPr>
              <a:t>Medidas descriptivas para variables cualitativas</a:t>
            </a:r>
            <a:r>
              <a:rPr lang="es-ES" dirty="0" smtClean="0">
                <a:effectLst>
                  <a:outerShdw blurRad="38100" dist="38100" dir="2700000" algn="tl">
                    <a:srgbClr val="000000">
                      <a:alpha val="43137"/>
                    </a:srgbClr>
                  </a:outerShdw>
                </a:effectLst>
              </a:rPr>
              <a:t>.</a:t>
            </a:r>
          </a:p>
          <a:p>
            <a:pPr>
              <a:buNone/>
            </a:pPr>
            <a:r>
              <a:rPr lang="es-ES" smtClean="0">
                <a:effectLst>
                  <a:outerShdw blurRad="38100" dist="38100" dir="2700000" algn="tl">
                    <a:srgbClr val="000000">
                      <a:alpha val="43137"/>
                    </a:srgbClr>
                  </a:outerShdw>
                </a:effectLst>
              </a:rPr>
              <a:t>        - Proporción o porcentaje</a:t>
            </a:r>
            <a:r>
              <a:rPr lang="es-ES" dirty="0" smtClean="0">
                <a:effectLst>
                  <a:outerShdw blurRad="38100" dist="38100" dir="2700000" algn="tl">
                    <a:srgbClr val="000000">
                      <a:alpha val="43137"/>
                    </a:srgbClr>
                  </a:outerShdw>
                </a:effectLst>
              </a:rPr>
              <a:t>.</a:t>
            </a:r>
          </a:p>
          <a:p>
            <a:pPr>
              <a:buNone/>
            </a:pPr>
            <a:r>
              <a:rPr lang="es-ES" smtClean="0">
                <a:effectLst>
                  <a:outerShdw blurRad="38100" dist="38100" dir="2700000" algn="tl">
                    <a:srgbClr val="000000">
                      <a:alpha val="43137"/>
                    </a:srgbClr>
                  </a:outerShdw>
                </a:effectLst>
              </a:rPr>
              <a:t>        - Razón e índice</a:t>
            </a:r>
            <a:r>
              <a:rPr lang="es-ES" dirty="0" smtClean="0">
                <a:effectLst>
                  <a:outerShdw blurRad="38100" dist="38100" dir="2700000" algn="tl">
                    <a:srgbClr val="000000">
                      <a:alpha val="43137"/>
                    </a:srgbClr>
                  </a:outerShdw>
                </a:effectLst>
              </a:rPr>
              <a:t>.</a:t>
            </a:r>
          </a:p>
          <a:p>
            <a:pPr>
              <a:buNone/>
            </a:pPr>
            <a:r>
              <a:rPr lang="es-ES" smtClean="0">
                <a:effectLst>
                  <a:outerShdw blurRad="38100" dist="38100" dir="2700000" algn="tl">
                    <a:srgbClr val="000000">
                      <a:alpha val="43137"/>
                    </a:srgbClr>
                  </a:outerShdw>
                </a:effectLst>
              </a:rPr>
              <a:t>        - Tasas</a:t>
            </a:r>
            <a:r>
              <a:rPr lang="es-ES" dirty="0" smtClean="0">
                <a:effectLst>
                  <a:outerShdw blurRad="38100" dist="38100" dir="2700000" algn="tl">
                    <a:srgbClr val="000000">
                      <a:alpha val="43137"/>
                    </a:srgbClr>
                  </a:outerShdw>
                </a:effectLst>
              </a:rPr>
              <a:t>.</a:t>
            </a:r>
          </a:p>
          <a:p>
            <a:pPr>
              <a:buNone/>
            </a:pPr>
            <a:endParaRPr lang="es-ES" sz="3900" dirty="0">
              <a:effectLst>
                <a:outerShdw blurRad="38100" dist="38100" dir="2700000" algn="tl">
                  <a:srgbClr val="000000">
                    <a:alpha val="43137"/>
                  </a:srgbClr>
                </a:outerShdw>
              </a:effectLst>
            </a:endParaRPr>
          </a:p>
        </p:txBody>
      </p:sp>
      <p:sp>
        <p:nvSpPr>
          <p:cNvPr id="6" name="3 Título"/>
          <p:cNvSpPr txBox="1">
            <a:spLocks/>
          </p:cNvSpPr>
          <p:nvPr/>
        </p:nvSpPr>
        <p:spPr>
          <a:xfrm>
            <a:off x="2943608" y="130716"/>
            <a:ext cx="6264696" cy="838446"/>
          </a:xfrm>
          <a:prstGeom prst="rect">
            <a:avLst/>
          </a:prstGeo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40000" lnSpcReduction="20000"/>
          </a:bodyPr>
          <a:lstStyle/>
          <a:p>
            <a:pPr algn="ctr">
              <a:spcBef>
                <a:spcPct val="0"/>
              </a:spcBef>
              <a:defRPr/>
            </a:pPr>
            <a:endParaRPr lang="es-ES" sz="3200" b="1" dirty="0" smtClean="0">
              <a:solidFill>
                <a:schemeClr val="tx2"/>
              </a:solidFill>
              <a:effectLst>
                <a:outerShdw blurRad="38100" dist="38100" dir="2700000" algn="tl">
                  <a:srgbClr val="000000">
                    <a:alpha val="43137"/>
                  </a:srgbClr>
                </a:outerShdw>
              </a:effectLst>
              <a:latin typeface="+mj-lt"/>
              <a:ea typeface="+mj-ea"/>
              <a:cs typeface="+mj-cs"/>
            </a:endParaRPr>
          </a:p>
          <a:p>
            <a:pPr algn="ctr">
              <a:spcBef>
                <a:spcPct val="0"/>
              </a:spcBef>
              <a:defRPr/>
            </a:pPr>
            <a:r>
              <a:rPr lang="es-ES" sz="8000" b="1" smtClean="0">
                <a:solidFill>
                  <a:schemeClr val="tx2"/>
                </a:solidFill>
                <a:effectLst>
                  <a:outerShdw blurRad="38100" dist="38100" dir="2700000" algn="tl">
                    <a:srgbClr val="000000">
                      <a:alpha val="43137"/>
                    </a:srgbClr>
                  </a:outerShdw>
                </a:effectLst>
                <a:latin typeface="+mj-lt"/>
                <a:ea typeface="+mj-ea"/>
                <a:cs typeface="+mj-cs"/>
              </a:rPr>
              <a:t>Tema II: El Método Estadístico. </a:t>
            </a:r>
            <a:r>
              <a:rPr lang="es-ES" sz="2800" dirty="0">
                <a:solidFill>
                  <a:schemeClr val="tx2"/>
                </a:solidFill>
                <a:latin typeface="+mj-lt"/>
                <a:ea typeface="+mj-ea"/>
                <a:cs typeface="+mj-cs"/>
              </a:rPr>
              <a:t/>
            </a:r>
            <a:br>
              <a:rPr lang="es-ES" sz="2800" dirty="0">
                <a:solidFill>
                  <a:schemeClr val="tx2"/>
                </a:solidFill>
                <a:latin typeface="+mj-lt"/>
                <a:ea typeface="+mj-ea"/>
                <a:cs typeface="+mj-cs"/>
              </a:rPr>
            </a:br>
            <a:endParaRPr lang="es-ES" sz="28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927194" y="278649"/>
            <a:ext cx="82296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200" dirty="0" smtClean="0">
                <a:solidFill>
                  <a:srgbClr val="3333CC"/>
                </a:solidFill>
                <a:ea typeface="DejaVu Sans" charset="0"/>
                <a:cs typeface="DejaVu Sans" charset="0"/>
              </a:rPr>
              <a:t>PERCENTILES </a:t>
            </a:r>
            <a:endParaRPr lang="es-ES" sz="3200" dirty="0">
              <a:solidFill>
                <a:srgbClr val="3333CC"/>
              </a:solidFill>
              <a:ea typeface="DejaVu Sans" charset="0"/>
              <a:cs typeface="DejaVu Sans" charset="0"/>
            </a:endParaRPr>
          </a:p>
        </p:txBody>
      </p:sp>
      <p:sp>
        <p:nvSpPr>
          <p:cNvPr id="3" name="2 CuadroTexto"/>
          <p:cNvSpPr txBox="1"/>
          <p:nvPr/>
        </p:nvSpPr>
        <p:spPr>
          <a:xfrm>
            <a:off x="568192" y="1098626"/>
            <a:ext cx="10981220" cy="830997"/>
          </a:xfrm>
          <a:prstGeom prst="rect">
            <a:avLst/>
          </a:prstGeom>
          <a:noFill/>
          <a:ln w="38100">
            <a:solidFill>
              <a:schemeClr val="tx2"/>
            </a:solidFill>
          </a:ln>
        </p:spPr>
        <p:txBody>
          <a:bodyPr wrap="square" rtlCol="0">
            <a:spAutoFit/>
          </a:bodyPr>
          <a:lstStyle/>
          <a:p>
            <a:r>
              <a:rPr lang="es-ES" sz="2400" b="1" dirty="0" smtClean="0"/>
              <a:t>Observaciones que dividen a una serie ordenada de datos en cien partes  iguales,  motivo por el que hay 99 de ellos.   </a:t>
            </a:r>
            <a:endParaRPr lang="es-ES" sz="2400" b="1" dirty="0"/>
          </a:p>
        </p:txBody>
      </p:sp>
      <p:sp>
        <p:nvSpPr>
          <p:cNvPr id="4" name="3 CuadroTexto"/>
          <p:cNvSpPr txBox="1"/>
          <p:nvPr/>
        </p:nvSpPr>
        <p:spPr>
          <a:xfrm>
            <a:off x="1616366" y="2267253"/>
            <a:ext cx="8681048" cy="1421928"/>
          </a:xfrm>
          <a:prstGeom prst="rect">
            <a:avLst/>
          </a:prstGeom>
          <a:noFill/>
        </p:spPr>
        <p:txBody>
          <a:bodyPr wrap="square" rtlCol="0">
            <a:spAutoFit/>
          </a:bodyPr>
          <a:lstStyle/>
          <a:p>
            <a:pPr algn="just">
              <a:lnSpc>
                <a:spcPct val="130000"/>
              </a:lnSpc>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dirty="0" smtClean="0"/>
              <a:t>Para una serie de datos simples, </a:t>
            </a:r>
            <a:r>
              <a:rPr lang="es-ES" sz="2400" u="sng" dirty="0" smtClean="0"/>
              <a:t>la posición </a:t>
            </a:r>
            <a:r>
              <a:rPr lang="es-ES" sz="2400" dirty="0" smtClean="0"/>
              <a:t>del percentil estará dada por :        </a:t>
            </a:r>
            <a:r>
              <a:rPr lang="es-ES" sz="2400" dirty="0" smtClean="0">
                <a:latin typeface="Arial" charset="0"/>
                <a:cs typeface="Times New Roman" pitchFamily="18" charset="0"/>
              </a:rPr>
              <a:t> Posición </a:t>
            </a:r>
            <a:r>
              <a:rPr lang="es-ES" sz="2400" b="1" dirty="0" smtClean="0">
                <a:latin typeface="Arial" charset="0"/>
                <a:cs typeface="Times New Roman" pitchFamily="18" charset="0"/>
              </a:rPr>
              <a:t>=  pi</a:t>
            </a:r>
            <a:r>
              <a:rPr lang="es-ES" sz="2400" dirty="0" smtClean="0">
                <a:latin typeface="Arial" charset="0"/>
                <a:cs typeface="Times New Roman" pitchFamily="18" charset="0"/>
              </a:rPr>
              <a:t> * n / 100</a:t>
            </a:r>
            <a:endParaRPr lang="es-ES" sz="2400" dirty="0">
              <a:latin typeface="Arial" charset="0"/>
              <a:cs typeface="Times New Roman" pitchFamily="18" charset="0"/>
            </a:endParaRPr>
          </a:p>
          <a:p>
            <a:endParaRPr lang="es-ES" sz="2400" dirty="0"/>
          </a:p>
        </p:txBody>
      </p:sp>
      <p:sp>
        <p:nvSpPr>
          <p:cNvPr id="5" name="4 CuadroTexto"/>
          <p:cNvSpPr txBox="1"/>
          <p:nvPr/>
        </p:nvSpPr>
        <p:spPr>
          <a:xfrm>
            <a:off x="3863752" y="3596281"/>
            <a:ext cx="5357882" cy="830997"/>
          </a:xfrm>
          <a:prstGeom prst="rect">
            <a:avLst/>
          </a:prstGeom>
          <a:noFill/>
        </p:spPr>
        <p:txBody>
          <a:bodyPr wrap="square" rtlCol="0">
            <a:spAutoFit/>
          </a:bodyPr>
          <a:lstStyle/>
          <a:p>
            <a:r>
              <a:rPr lang="es-ES" sz="2400" dirty="0" smtClean="0"/>
              <a:t> </a:t>
            </a:r>
            <a:r>
              <a:rPr lang="es-ES" sz="2400" b="1" dirty="0" smtClean="0"/>
              <a:t>n el total de observaciones</a:t>
            </a:r>
            <a:endParaRPr lang="es-ES" sz="2400" b="1" dirty="0"/>
          </a:p>
          <a:p>
            <a:r>
              <a:rPr lang="es-ES" sz="2400" b="1" dirty="0" smtClean="0"/>
              <a:t> pi el percentil deseado (i = 1, 2,…, 99).</a:t>
            </a:r>
            <a:endParaRPr lang="es-ES" sz="2400" b="1" dirty="0"/>
          </a:p>
        </p:txBody>
      </p:sp>
      <p:sp>
        <p:nvSpPr>
          <p:cNvPr id="44034"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44036" name="Rectangle 4"/>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44038" name="Rectangle 6"/>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44039" name="Rectangle 7"/>
          <p:cNvSpPr>
            <a:spLocks noChangeArrowheads="1"/>
          </p:cNvSpPr>
          <p:nvPr/>
        </p:nvSpPr>
        <p:spPr bwMode="auto">
          <a:xfrm>
            <a:off x="1524001" y="17584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44041" name="Rectangle 9"/>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44042" name="Rectangle 10"/>
          <p:cNvSpPr>
            <a:spLocks noChangeArrowheads="1"/>
          </p:cNvSpPr>
          <p:nvPr/>
        </p:nvSpPr>
        <p:spPr bwMode="auto">
          <a:xfrm>
            <a:off x="1524001" y="19870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s-ES">
              <a:latin typeface="Arial" pitchFamily="34" charset="0"/>
              <a:cs typeface="Arial" pitchFamily="34" charset="0"/>
            </a:endParaRPr>
          </a:p>
        </p:txBody>
      </p:sp>
      <p:sp>
        <p:nvSpPr>
          <p:cNvPr id="44044" name="Rectangle 1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5" name="14 CuadroTexto"/>
          <p:cNvSpPr txBox="1"/>
          <p:nvPr/>
        </p:nvSpPr>
        <p:spPr>
          <a:xfrm>
            <a:off x="155340" y="4653136"/>
            <a:ext cx="11377264" cy="1938992"/>
          </a:xfrm>
          <a:prstGeom prst="rect">
            <a:avLst/>
          </a:prstGeom>
          <a:noFill/>
        </p:spPr>
        <p:txBody>
          <a:bodyPr wrap="square" rtlCol="0">
            <a:spAutoFit/>
          </a:bodyPr>
          <a:lstStyle/>
          <a:p>
            <a:pPr marL="285750" indent="-285750">
              <a:buSzPct val="120000"/>
              <a:buFont typeface="Wingdings" panose="05000000000000000000" pitchFamily="2" charset="2"/>
              <a:buChar char="§"/>
            </a:pPr>
            <a:r>
              <a:rPr lang="es-ES" b="1" dirty="0" smtClean="0">
                <a:latin typeface="Arial" charset="0"/>
                <a:cs typeface="Times New Roman" pitchFamily="18" charset="0"/>
              </a:rPr>
              <a:t> </a:t>
            </a:r>
            <a:r>
              <a:rPr lang="es-ES" sz="2000" b="1" dirty="0" smtClean="0">
                <a:latin typeface="Arial" charset="0"/>
                <a:cs typeface="Times New Roman" pitchFamily="18" charset="0"/>
              </a:rPr>
              <a:t>Posteriormente se determina el valor del percentil atendiendo a si el valor de la posición es un número entero o no</a:t>
            </a:r>
            <a:r>
              <a:rPr lang="es-ES" sz="2000" b="1" dirty="0">
                <a:latin typeface="Arial" charset="0"/>
                <a:cs typeface="Times New Roman" pitchFamily="18" charset="0"/>
              </a:rPr>
              <a:t>:</a:t>
            </a:r>
          </a:p>
          <a:p>
            <a:endParaRPr lang="es-ES" sz="2000" b="1" dirty="0">
              <a:latin typeface="Arial" charset="0"/>
              <a:cs typeface="Times New Roman" pitchFamily="18" charset="0"/>
            </a:endParaRPr>
          </a:p>
          <a:p>
            <a:r>
              <a:rPr lang="es-ES" sz="2000" b="1" u="sng" dirty="0">
                <a:latin typeface="Arial" charset="0"/>
                <a:cs typeface="Times New Roman" pitchFamily="18" charset="0"/>
              </a:rPr>
              <a:t>Entero</a:t>
            </a:r>
            <a:r>
              <a:rPr lang="es-ES" sz="2000" b="1" u="sng" dirty="0" smtClean="0">
                <a:latin typeface="Arial" charset="0"/>
                <a:cs typeface="Times New Roman" pitchFamily="18" charset="0"/>
              </a:rPr>
              <a:t>:</a:t>
            </a:r>
            <a:r>
              <a:rPr lang="es-ES" sz="2000" b="1" dirty="0" smtClean="0">
                <a:latin typeface="Arial" charset="0"/>
                <a:cs typeface="Times New Roman" pitchFamily="18" charset="0"/>
              </a:rPr>
              <a:t> Promedio del valor que este en esa posición y en la que le sigue</a:t>
            </a:r>
            <a:r>
              <a:rPr lang="es-ES" sz="2000" b="1" dirty="0">
                <a:latin typeface="Arial" charset="0"/>
                <a:cs typeface="Times New Roman" pitchFamily="18" charset="0"/>
              </a:rPr>
              <a:t>.</a:t>
            </a:r>
          </a:p>
          <a:p>
            <a:endParaRPr lang="es-ES" sz="2000" b="1" dirty="0">
              <a:latin typeface="Arial" charset="0"/>
              <a:cs typeface="Times New Roman" pitchFamily="18" charset="0"/>
            </a:endParaRPr>
          </a:p>
          <a:p>
            <a:r>
              <a:rPr lang="es-ES" sz="2000" b="1" u="sng" dirty="0">
                <a:latin typeface="Arial" charset="0"/>
                <a:cs typeface="Times New Roman" pitchFamily="18" charset="0"/>
              </a:rPr>
              <a:t>Decimal</a:t>
            </a:r>
            <a:r>
              <a:rPr lang="es-ES" sz="2000" b="1" u="sng" dirty="0" smtClean="0">
                <a:latin typeface="Arial" charset="0"/>
                <a:cs typeface="Times New Roman" pitchFamily="18" charset="0"/>
              </a:rPr>
              <a:t>:</a:t>
            </a:r>
            <a:r>
              <a:rPr lang="es-ES" sz="2000" b="1" dirty="0" smtClean="0">
                <a:latin typeface="Arial" charset="0"/>
                <a:cs typeface="Times New Roman" pitchFamily="18" charset="0"/>
              </a:rPr>
              <a:t> Se aproxima al entero superior y se toma ese valor</a:t>
            </a:r>
            <a:r>
              <a:rPr lang="es-ES" sz="2000" b="1" dirty="0">
                <a:latin typeface="Arial" charset="0"/>
                <a:cs typeface="Times New Roman" pitchFamily="18" charset="0"/>
              </a:rPr>
              <a:t>.</a:t>
            </a:r>
            <a:endParaRPr lang="es-E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52596" y="0"/>
            <a:ext cx="8229600" cy="1143000"/>
          </a:xfrm>
        </p:spPr>
        <p:txBody>
          <a:bodyPr>
            <a:normAutofit/>
          </a:bodyPr>
          <a:lstStyle/>
          <a:p>
            <a:r>
              <a:rPr lang="es-ES" sz="3200" smtClean="0">
                <a:solidFill>
                  <a:srgbClr val="FFFF00"/>
                </a:solidFill>
              </a:rPr>
              <a:t>Interpretación percentiles</a:t>
            </a:r>
            <a:endParaRPr lang="es-ES" sz="3200" dirty="0">
              <a:solidFill>
                <a:srgbClr val="FFFF00"/>
              </a:solidFill>
            </a:endParaRPr>
          </a:p>
        </p:txBody>
      </p:sp>
      <p:sp>
        <p:nvSpPr>
          <p:cNvPr id="3" name="2 Rectángulo"/>
          <p:cNvSpPr/>
          <p:nvPr/>
        </p:nvSpPr>
        <p:spPr>
          <a:xfrm>
            <a:off x="1809720" y="4714885"/>
            <a:ext cx="7143800" cy="1384995"/>
          </a:xfrm>
          <a:prstGeom prst="rect">
            <a:avLst/>
          </a:prstGeom>
        </p:spPr>
        <p:txBody>
          <a:bodyPr wrap="square">
            <a:spAutoFit/>
          </a:bodyPr>
          <a:lstStyle/>
          <a:p>
            <a:r>
              <a:rPr lang="es-ES" sz="2800" b="1" u="sng" smtClean="0">
                <a:solidFill>
                  <a:srgbClr val="FFFF00"/>
                </a:solidFill>
                <a:effectLst>
                  <a:outerShdw blurRad="38100" dist="38100" dir="2700000" algn="tl">
                    <a:srgbClr val="000000">
                      <a:alpha val="43137"/>
                    </a:srgbClr>
                  </a:outerShdw>
                </a:effectLst>
              </a:rPr>
              <a:t>Ejemplo aplicación en la salud</a:t>
            </a:r>
            <a:r>
              <a:rPr lang="es-ES" sz="2800" b="1" smtClean="0">
                <a:solidFill>
                  <a:srgbClr val="FFFF00"/>
                </a:solidFill>
              </a:rPr>
              <a:t>: percentiles que utilizas, para conocer la evaluación nutricional de los niños</a:t>
            </a:r>
            <a:r>
              <a:rPr lang="es-ES" sz="2800" b="1" dirty="0">
                <a:solidFill>
                  <a:srgbClr val="FFFF00"/>
                </a:solidFill>
              </a:rPr>
              <a:t>.</a:t>
            </a:r>
            <a:endParaRPr lang="es-ES" sz="2800" dirty="0"/>
          </a:p>
        </p:txBody>
      </p:sp>
      <p:sp>
        <p:nvSpPr>
          <p:cNvPr id="4" name="3 CuadroTexto"/>
          <p:cNvSpPr txBox="1"/>
          <p:nvPr/>
        </p:nvSpPr>
        <p:spPr>
          <a:xfrm>
            <a:off x="1738282" y="785794"/>
            <a:ext cx="8715436" cy="433965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s-ES" sz="2400" b="1" smtClean="0">
                <a:solidFill>
                  <a:srgbClr val="FFFF00"/>
                </a:solidFill>
              </a:rPr>
              <a:t>Se tienen las frecuencias cardíacas de  30 pacientes y se desea calcular el percentil 95.  Se procede con el ordenamiento del conjunto de datos y se calcula la posición del percentil </a:t>
            </a:r>
            <a:r>
              <a:rPr lang="es-ES" sz="2400" b="1" smtClean="0">
                <a:solidFill>
                  <a:srgbClr val="FFFF00"/>
                </a:solidFill>
                <a:cs typeface="Times New Roman" pitchFamily="18" charset="0"/>
              </a:rPr>
              <a:t> </a:t>
            </a:r>
            <a:endParaRPr lang="es-ES" sz="2400" b="1" dirty="0">
              <a:solidFill>
                <a:srgbClr val="FFFF00"/>
              </a:solidFill>
              <a:cs typeface="Times New Roman" pitchFamily="18" charset="0"/>
            </a:endParaRPr>
          </a:p>
          <a:p>
            <a:r>
              <a:rPr lang="es-ES" sz="2400" b="1" smtClean="0">
                <a:solidFill>
                  <a:schemeClr val="bg1"/>
                </a:solidFill>
                <a:cs typeface="Times New Roman" pitchFamily="18" charset="0"/>
              </a:rPr>
              <a:t>Posición =  pi * n / 100 </a:t>
            </a:r>
            <a:r>
              <a:rPr lang="es-ES" sz="2400" b="1" smtClean="0">
                <a:solidFill>
                  <a:srgbClr val="FFFF00"/>
                </a:solidFill>
                <a:cs typeface="Times New Roman" pitchFamily="18" charset="0"/>
              </a:rPr>
              <a:t>        </a:t>
            </a:r>
            <a:r>
              <a:rPr lang="es-ES" sz="2400" b="1" smtClean="0">
                <a:solidFill>
                  <a:schemeClr val="bg1"/>
                </a:solidFill>
                <a:cs typeface="Times New Roman" pitchFamily="18" charset="0"/>
              </a:rPr>
              <a:t>95 * 30 / 100 = 28,5</a:t>
            </a:r>
            <a:r>
              <a:rPr lang="es-ES" sz="2400" b="1" smtClean="0">
                <a:solidFill>
                  <a:srgbClr val="FFFF00"/>
                </a:solidFill>
                <a:cs typeface="Times New Roman" pitchFamily="18" charset="0"/>
              </a:rPr>
              <a:t>   se aproxima a 29 y se toma el valor  de la frecuencia cardíaca que está en esa posición</a:t>
            </a:r>
            <a:r>
              <a:rPr lang="es-ES" sz="2400" b="1" dirty="0">
                <a:solidFill>
                  <a:srgbClr val="FFFF00"/>
                </a:solidFill>
                <a:cs typeface="Times New Roman" pitchFamily="18" charset="0"/>
              </a:rPr>
              <a:t>.</a:t>
            </a:r>
          </a:p>
          <a:p>
            <a:endParaRPr lang="es-ES" sz="2400" b="1" dirty="0">
              <a:solidFill>
                <a:srgbClr val="FFFF00"/>
              </a:solidFill>
              <a:cs typeface="Times New Roman" pitchFamily="18" charset="0"/>
            </a:endParaRPr>
          </a:p>
          <a:p>
            <a:r>
              <a:rPr lang="es-ES" sz="2400" b="1" smtClean="0">
                <a:solidFill>
                  <a:srgbClr val="FFFF00"/>
                </a:solidFill>
                <a:cs typeface="Times New Roman" pitchFamily="18" charset="0"/>
              </a:rPr>
              <a:t>Suponiendo que el valor dela F.C fuera 100, se interpreta:  </a:t>
            </a:r>
            <a:endParaRPr lang="es-ES" sz="2400" b="1" dirty="0">
              <a:solidFill>
                <a:srgbClr val="FFFF00"/>
              </a:solidFill>
              <a:cs typeface="Times New Roman" pitchFamily="18" charset="0"/>
            </a:endParaRPr>
          </a:p>
          <a:p>
            <a:r>
              <a:rPr lang="es-ES" sz="2400" b="1" smtClean="0">
                <a:solidFill>
                  <a:srgbClr val="FFFF00"/>
                </a:solidFill>
                <a:cs typeface="Times New Roman" pitchFamily="18" charset="0"/>
              </a:rPr>
              <a:t>E  95% de los pacientes examinados tenía una frecuencia  cardíaca de 100 o menos latidos por minuto, o lo que es lo mismo, el 5% tenía frecuencias   superiores a los 100 latidos por minuto</a:t>
            </a:r>
            <a:endParaRPr lang="es-ES" sz="2400" b="1" dirty="0"/>
          </a:p>
          <a:p>
            <a:endParaRPr lang="es-ES" dirty="0"/>
          </a:p>
          <a:p>
            <a:endParaRPr lang="es-ES" dirty="0"/>
          </a:p>
        </p:txBody>
      </p:sp>
      <p:sp>
        <p:nvSpPr>
          <p:cNvPr id="6" name="5 Flecha a la derecha con bandas"/>
          <p:cNvSpPr/>
          <p:nvPr/>
        </p:nvSpPr>
        <p:spPr>
          <a:xfrm>
            <a:off x="6096000" y="5572140"/>
            <a:ext cx="4357718" cy="1071546"/>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2 CuadroTexto"/>
          <p:cNvSpPr txBox="1"/>
          <p:nvPr/>
        </p:nvSpPr>
        <p:spPr>
          <a:xfrm>
            <a:off x="2135560" y="116632"/>
            <a:ext cx="7992888" cy="6586418"/>
          </a:xfrm>
          <a:prstGeom prst="rect">
            <a:avLst/>
          </a:prstGeom>
          <a:noFill/>
          <a:ln w="38100">
            <a:solidFill>
              <a:schemeClr val="tx2"/>
            </a:solidFill>
          </a:ln>
        </p:spPr>
        <p:txBody>
          <a:bodyPr wrap="square" rtlCol="0">
            <a:spAutoFit/>
          </a:bodyPr>
          <a:lstStyle/>
          <a:p>
            <a:pPr algn="ctr" hangingPunct="0"/>
            <a:r>
              <a:rPr lang="es-ES_tradnl" b="1" dirty="0" smtClean="0">
                <a:solidFill>
                  <a:srgbClr val="C00000"/>
                </a:solidFill>
                <a:effectLst>
                  <a:outerShdw blurRad="38100" dist="38100" dir="2700000" algn="tl">
                    <a:srgbClr val="000000">
                      <a:alpha val="43137"/>
                    </a:srgbClr>
                  </a:outerShdw>
                </a:effectLst>
              </a:rPr>
              <a:t>PERCENTILES DEL INDICE DE MASA CORPORAL </a:t>
            </a:r>
            <a:endParaRPr lang="es-ES" b="1" dirty="0">
              <a:solidFill>
                <a:srgbClr val="C00000"/>
              </a:solidFill>
              <a:effectLst>
                <a:outerShdw blurRad="38100" dist="38100" dir="2700000" algn="tl">
                  <a:srgbClr val="000000">
                    <a:alpha val="43137"/>
                  </a:srgbClr>
                </a:outerShdw>
              </a:effectLst>
            </a:endParaRPr>
          </a:p>
          <a:p>
            <a:pPr algn="ctr" hangingPunct="0"/>
            <a:r>
              <a:rPr lang="es-ES_tradnl" b="1" dirty="0" smtClean="0">
                <a:solidFill>
                  <a:srgbClr val="C00000"/>
                </a:solidFill>
                <a:effectLst>
                  <a:outerShdw blurRad="38100" dist="38100" dir="2700000" algn="tl">
                    <a:srgbClr val="000000">
                      <a:alpha val="43137"/>
                    </a:srgbClr>
                  </a:outerShdw>
                </a:effectLst>
              </a:rPr>
              <a:t>Por Sexo y edad en &lt;= 1 año</a:t>
            </a:r>
            <a:endParaRPr lang="es-ES" b="1" dirty="0">
              <a:solidFill>
                <a:srgbClr val="C00000"/>
              </a:solidFill>
              <a:effectLst>
                <a:outerShdw blurRad="38100" dist="38100" dir="2700000" algn="tl">
                  <a:srgbClr val="000000">
                    <a:alpha val="43137"/>
                  </a:srgbClr>
                </a:outerShdw>
              </a:effectLst>
            </a:endParaRPr>
          </a:p>
          <a:p>
            <a:pPr hangingPunct="0"/>
            <a:r>
              <a:rPr lang="es-ES_tradnl" sz="1400" b="1" dirty="0" smtClean="0">
                <a:solidFill>
                  <a:srgbClr val="C00000"/>
                </a:solidFill>
              </a:rPr>
              <a:t>----------------------------------------------------------------------------------------------------------------------------------------------                            </a:t>
            </a:r>
            <a:endParaRPr lang="es-ES" sz="1400" b="1" dirty="0">
              <a:solidFill>
                <a:srgbClr val="C00000"/>
              </a:solidFill>
            </a:endParaRPr>
          </a:p>
          <a:p>
            <a:pPr hangingPunct="0"/>
            <a:r>
              <a:rPr lang="es-ES_tradnl" b="1" dirty="0" smtClean="0">
                <a:solidFill>
                  <a:srgbClr val="C00000"/>
                </a:solidFill>
              </a:rPr>
              <a:t> Sexo Masculino                           </a:t>
            </a:r>
            <a:r>
              <a:rPr lang="es-ES_tradnl" sz="2400" b="1" dirty="0" smtClean="0">
                <a:solidFill>
                  <a:srgbClr val="C00000"/>
                </a:solidFill>
              </a:rPr>
              <a:t> PERCENTILES</a:t>
            </a:r>
            <a:endParaRPr lang="es-ES" sz="2400" b="1" dirty="0">
              <a:solidFill>
                <a:srgbClr val="C00000"/>
              </a:solidFill>
            </a:endParaRPr>
          </a:p>
          <a:p>
            <a:pPr hangingPunct="0"/>
            <a:r>
              <a:rPr lang="es-ES_tradnl" b="1" dirty="0" smtClean="0">
                <a:solidFill>
                  <a:srgbClr val="C00000"/>
                </a:solidFill>
                <a:effectLst>
                  <a:outerShdw blurRad="38100" dist="38100" dir="2700000" algn="tl">
                    <a:srgbClr val="000000">
                      <a:alpha val="43137"/>
                    </a:srgbClr>
                  </a:outerShdw>
                </a:effectLst>
              </a:rPr>
              <a:t>EDAD                           3</a:t>
            </a:r>
            <a:r>
              <a:rPr lang="es-ES_tradnl" b="1" dirty="0">
                <a:solidFill>
                  <a:srgbClr val="C00000"/>
                </a:solidFill>
                <a:effectLst>
                  <a:outerShdw blurRad="38100" dist="38100" dir="2700000" algn="tl">
                    <a:srgbClr val="000000">
                      <a:alpha val="43137"/>
                    </a:srgbClr>
                  </a:outerShdw>
                </a:effectLst>
              </a:rPr>
              <a:t>	10	</a:t>
            </a:r>
            <a:r>
              <a:rPr lang="es-ES_tradnl" b="1" dirty="0" smtClean="0">
                <a:solidFill>
                  <a:srgbClr val="C00000"/>
                </a:solidFill>
                <a:effectLst>
                  <a:outerShdw blurRad="38100" dist="38100" dir="2700000" algn="tl">
                    <a:srgbClr val="000000">
                      <a:alpha val="43137"/>
                    </a:srgbClr>
                  </a:outerShdw>
                </a:effectLst>
              </a:rPr>
              <a:t>  25</a:t>
            </a:r>
            <a:r>
              <a:rPr lang="es-ES_tradnl" b="1" dirty="0">
                <a:solidFill>
                  <a:srgbClr val="C00000"/>
                </a:solidFill>
                <a:effectLst>
                  <a:outerShdw blurRad="38100" dist="38100" dir="2700000" algn="tl">
                    <a:srgbClr val="000000">
                      <a:alpha val="43137"/>
                    </a:srgbClr>
                  </a:outerShdw>
                </a:effectLst>
              </a:rPr>
              <a:t>	</a:t>
            </a:r>
            <a:r>
              <a:rPr lang="es-ES_tradnl" b="1" dirty="0" smtClean="0">
                <a:solidFill>
                  <a:srgbClr val="C00000"/>
                </a:solidFill>
                <a:effectLst>
                  <a:outerShdw blurRad="38100" dist="38100" dir="2700000" algn="tl">
                    <a:srgbClr val="000000">
                      <a:alpha val="43137"/>
                    </a:srgbClr>
                  </a:outerShdw>
                </a:effectLst>
              </a:rPr>
              <a:t>  50</a:t>
            </a:r>
            <a:r>
              <a:rPr lang="es-ES_tradnl" b="1" dirty="0">
                <a:solidFill>
                  <a:srgbClr val="C00000"/>
                </a:solidFill>
                <a:effectLst>
                  <a:outerShdw blurRad="38100" dist="38100" dir="2700000" algn="tl">
                    <a:srgbClr val="000000">
                      <a:alpha val="43137"/>
                    </a:srgbClr>
                  </a:outerShdw>
                </a:effectLst>
              </a:rPr>
              <a:t>	</a:t>
            </a:r>
            <a:r>
              <a:rPr lang="es-ES_tradnl" b="1" dirty="0" smtClean="0">
                <a:solidFill>
                  <a:srgbClr val="C00000"/>
                </a:solidFill>
                <a:effectLst>
                  <a:outerShdw blurRad="38100" dist="38100" dir="2700000" algn="tl">
                    <a:srgbClr val="000000">
                      <a:alpha val="43137"/>
                    </a:srgbClr>
                  </a:outerShdw>
                </a:effectLst>
              </a:rPr>
              <a:t>  75</a:t>
            </a:r>
            <a:r>
              <a:rPr lang="es-ES_tradnl" b="1" dirty="0">
                <a:solidFill>
                  <a:srgbClr val="C00000"/>
                </a:solidFill>
                <a:effectLst>
                  <a:outerShdw blurRad="38100" dist="38100" dir="2700000" algn="tl">
                    <a:srgbClr val="000000">
                      <a:alpha val="43137"/>
                    </a:srgbClr>
                  </a:outerShdw>
                </a:effectLst>
              </a:rPr>
              <a:t>	</a:t>
            </a:r>
            <a:r>
              <a:rPr lang="es-ES_tradnl" b="1" dirty="0" smtClean="0">
                <a:solidFill>
                  <a:srgbClr val="C00000"/>
                </a:solidFill>
                <a:effectLst>
                  <a:outerShdw blurRad="38100" dist="38100" dir="2700000" algn="tl">
                    <a:srgbClr val="000000">
                      <a:alpha val="43137"/>
                    </a:srgbClr>
                  </a:outerShdw>
                </a:effectLst>
              </a:rPr>
              <a:t>  90         97           </a:t>
            </a:r>
            <a:endParaRPr lang="es-ES" b="1" dirty="0">
              <a:solidFill>
                <a:srgbClr val="C00000"/>
              </a:solidFill>
              <a:effectLst>
                <a:outerShdw blurRad="38100" dist="38100" dir="2700000" algn="tl">
                  <a:srgbClr val="000000">
                    <a:alpha val="43137"/>
                  </a:srgbClr>
                </a:outerShdw>
              </a:effectLst>
            </a:endParaRPr>
          </a:p>
          <a:p>
            <a:pPr hangingPunct="0"/>
            <a:r>
              <a:rPr lang="es-ES_tradnl" sz="1400" b="1" dirty="0">
                <a:solidFill>
                  <a:srgbClr val="C00000"/>
                </a:solidFill>
              </a:rPr>
              <a:t>----------------------------------------------------------------------------------------------------------------------------------------------</a:t>
            </a:r>
            <a:endParaRPr lang="es-ES" sz="1400" b="1" dirty="0">
              <a:solidFill>
                <a:srgbClr val="C00000"/>
              </a:solidFill>
            </a:endParaRPr>
          </a:p>
          <a:p>
            <a:pPr hangingPunct="0"/>
            <a:r>
              <a:rPr lang="es-ES_tradnl" b="1" dirty="0">
                <a:solidFill>
                  <a:srgbClr val="C00000"/>
                </a:solidFill>
              </a:rPr>
              <a:t>0.1		11.4	12.6	13.8	15.4	17.3	</a:t>
            </a:r>
            <a:r>
              <a:rPr lang="es-ES_tradnl" b="1" dirty="0" smtClean="0">
                <a:solidFill>
                  <a:srgbClr val="C00000"/>
                </a:solidFill>
              </a:rPr>
              <a:t>19.8      23.0</a:t>
            </a:r>
            <a:endParaRPr lang="es-ES" b="1" dirty="0">
              <a:solidFill>
                <a:srgbClr val="C00000"/>
              </a:solidFill>
            </a:endParaRPr>
          </a:p>
          <a:p>
            <a:pPr hangingPunct="0"/>
            <a:r>
              <a:rPr lang="es-ES_tradnl" b="1" dirty="0">
                <a:solidFill>
                  <a:srgbClr val="C00000"/>
                </a:solidFill>
              </a:rPr>
              <a:t>0.3		12.2	13.8	15.6	17.0	18.4	</a:t>
            </a:r>
            <a:r>
              <a:rPr lang="es-ES_tradnl" b="1" dirty="0" smtClean="0">
                <a:solidFill>
                  <a:srgbClr val="C00000"/>
                </a:solidFill>
              </a:rPr>
              <a:t>20.7      24.5</a:t>
            </a:r>
            <a:endParaRPr lang="es-ES" b="1" dirty="0">
              <a:solidFill>
                <a:srgbClr val="C00000"/>
              </a:solidFill>
            </a:endParaRPr>
          </a:p>
          <a:p>
            <a:pPr hangingPunct="0"/>
            <a:r>
              <a:rPr lang="es-ES_tradnl" b="1" dirty="0">
                <a:solidFill>
                  <a:srgbClr val="C00000"/>
                </a:solidFill>
              </a:rPr>
              <a:t>0.5		12.8	14.7	16.1	17.5	19.0	</a:t>
            </a:r>
            <a:r>
              <a:rPr lang="es-ES_tradnl" b="1" dirty="0" smtClean="0">
                <a:solidFill>
                  <a:srgbClr val="C00000"/>
                </a:solidFill>
              </a:rPr>
              <a:t>21.3      24.6</a:t>
            </a:r>
            <a:endParaRPr lang="es-ES" b="1" dirty="0">
              <a:solidFill>
                <a:srgbClr val="C00000"/>
              </a:solidFill>
            </a:endParaRPr>
          </a:p>
          <a:p>
            <a:pPr hangingPunct="0"/>
            <a:r>
              <a:rPr lang="es-ES_tradnl" b="1" dirty="0">
                <a:solidFill>
                  <a:srgbClr val="C00000"/>
                </a:solidFill>
              </a:rPr>
              <a:t>0.7		13.4	14.9	16.5	18.1	19.6	</a:t>
            </a:r>
            <a:r>
              <a:rPr lang="es-ES_tradnl" b="1" dirty="0" smtClean="0">
                <a:solidFill>
                  <a:srgbClr val="C00000"/>
                </a:solidFill>
              </a:rPr>
              <a:t>21.2      22.9</a:t>
            </a:r>
            <a:endParaRPr lang="es-ES" b="1" dirty="0">
              <a:solidFill>
                <a:srgbClr val="C00000"/>
              </a:solidFill>
            </a:endParaRPr>
          </a:p>
          <a:p>
            <a:pPr hangingPunct="0"/>
            <a:r>
              <a:rPr lang="es-ES_tradnl" b="1" dirty="0">
                <a:solidFill>
                  <a:srgbClr val="C00000"/>
                </a:solidFill>
              </a:rPr>
              <a:t>0.9		13.9	15.1	16.8	18.1	19.2	</a:t>
            </a:r>
            <a:r>
              <a:rPr lang="es-ES_tradnl" b="1" dirty="0" smtClean="0">
                <a:solidFill>
                  <a:srgbClr val="C00000"/>
                </a:solidFill>
              </a:rPr>
              <a:t>20.7      22.5</a:t>
            </a:r>
            <a:endParaRPr lang="es-ES" b="1" dirty="0">
              <a:solidFill>
                <a:srgbClr val="C00000"/>
              </a:solidFill>
            </a:endParaRPr>
          </a:p>
          <a:p>
            <a:pPr hangingPunct="0"/>
            <a:r>
              <a:rPr lang="es-ES_tradnl" b="1" dirty="0">
                <a:solidFill>
                  <a:srgbClr val="C00000"/>
                </a:solidFill>
              </a:rPr>
              <a:t>1.0		14.1	15.1	16.7	17.9	19.1	</a:t>
            </a:r>
            <a:r>
              <a:rPr lang="es-ES_tradnl" b="1" dirty="0" smtClean="0">
                <a:solidFill>
                  <a:srgbClr val="C00000"/>
                </a:solidFill>
              </a:rPr>
              <a:t>20.6      22.3</a:t>
            </a:r>
            <a:endParaRPr lang="es-ES" sz="1400" b="1" dirty="0">
              <a:solidFill>
                <a:srgbClr val="C00000"/>
              </a:solidFill>
            </a:endParaRPr>
          </a:p>
          <a:p>
            <a:pPr hangingPunct="0"/>
            <a:r>
              <a:rPr lang="es-ES_tradnl" b="1" dirty="0" smtClean="0">
                <a:solidFill>
                  <a:srgbClr val="C00000"/>
                </a:solidFill>
              </a:rPr>
              <a:t>EDAD  (</a:t>
            </a:r>
            <a:r>
              <a:rPr lang="es-ES_tradnl" b="1" dirty="0">
                <a:solidFill>
                  <a:srgbClr val="C00000"/>
                </a:solidFill>
              </a:rPr>
              <a:t>Femenino</a:t>
            </a:r>
            <a:r>
              <a:rPr lang="es-ES_tradnl" b="1" dirty="0" smtClean="0">
                <a:solidFill>
                  <a:srgbClr val="C00000"/>
                </a:solidFill>
              </a:rPr>
              <a:t>)    3              10             25              50            75              90           97</a:t>
            </a:r>
            <a:r>
              <a:rPr lang="es-ES_tradnl" sz="1400" b="1" dirty="0" smtClean="0">
                <a:solidFill>
                  <a:srgbClr val="C00000"/>
                </a:solidFill>
              </a:rPr>
              <a:t> </a:t>
            </a:r>
            <a:endParaRPr lang="es-ES" sz="1400" b="1" dirty="0">
              <a:solidFill>
                <a:srgbClr val="C00000"/>
              </a:solidFill>
            </a:endParaRPr>
          </a:p>
          <a:p>
            <a:pPr hangingPunct="0"/>
            <a:r>
              <a:rPr lang="es-ES_tradnl" sz="1400" b="1" dirty="0">
                <a:solidFill>
                  <a:srgbClr val="C00000"/>
                </a:solidFill>
              </a:rPr>
              <a:t>----------------------------------------------------------------------------------------------------------------------------------------------</a:t>
            </a:r>
            <a:endParaRPr lang="es-ES" sz="1400" b="1" dirty="0">
              <a:solidFill>
                <a:srgbClr val="C00000"/>
              </a:solidFill>
            </a:endParaRPr>
          </a:p>
          <a:p>
            <a:pPr hangingPunct="0"/>
            <a:r>
              <a:rPr lang="es-ES_tradnl" b="1" dirty="0">
                <a:solidFill>
                  <a:srgbClr val="C00000"/>
                </a:solidFill>
              </a:rPr>
              <a:t>0.1		10.4	11.9	13.1	14.9	16.5	</a:t>
            </a:r>
            <a:r>
              <a:rPr lang="es-ES_tradnl" b="1" dirty="0" smtClean="0">
                <a:solidFill>
                  <a:srgbClr val="C00000"/>
                </a:solidFill>
              </a:rPr>
              <a:t>18.9       24.0</a:t>
            </a:r>
            <a:endParaRPr lang="es-ES" b="1" dirty="0">
              <a:solidFill>
                <a:srgbClr val="C00000"/>
              </a:solidFill>
            </a:endParaRPr>
          </a:p>
          <a:p>
            <a:pPr hangingPunct="0"/>
            <a:r>
              <a:rPr lang="es-ES_tradnl" b="1" dirty="0">
                <a:solidFill>
                  <a:srgbClr val="C00000"/>
                </a:solidFill>
              </a:rPr>
              <a:t>0.3		11.0	13.3	14.8	16.5	18.2	</a:t>
            </a:r>
            <a:r>
              <a:rPr lang="es-ES_tradnl" b="1" dirty="0" smtClean="0">
                <a:solidFill>
                  <a:srgbClr val="C00000"/>
                </a:solidFill>
              </a:rPr>
              <a:t>19.9       25.2</a:t>
            </a:r>
            <a:endParaRPr lang="es-ES" b="1" dirty="0">
              <a:solidFill>
                <a:srgbClr val="C00000"/>
              </a:solidFill>
            </a:endParaRPr>
          </a:p>
          <a:p>
            <a:pPr hangingPunct="0"/>
            <a:r>
              <a:rPr lang="es-ES_tradnl" b="1" dirty="0">
                <a:solidFill>
                  <a:srgbClr val="C00000"/>
                </a:solidFill>
              </a:rPr>
              <a:t>0.5		11.9	14.2	15.5	17.2	18.8	</a:t>
            </a:r>
            <a:r>
              <a:rPr lang="es-ES_tradnl" b="1" dirty="0" smtClean="0">
                <a:solidFill>
                  <a:srgbClr val="C00000"/>
                </a:solidFill>
              </a:rPr>
              <a:t>20.4       23.8</a:t>
            </a:r>
            <a:endParaRPr lang="es-ES" b="1" dirty="0">
              <a:solidFill>
                <a:srgbClr val="C00000"/>
              </a:solidFill>
            </a:endParaRPr>
          </a:p>
          <a:p>
            <a:pPr hangingPunct="0"/>
            <a:r>
              <a:rPr lang="es-ES_tradnl" b="1" dirty="0">
                <a:solidFill>
                  <a:srgbClr val="C00000"/>
                </a:solidFill>
              </a:rPr>
              <a:t>0.7		13.5	15.1	16.3	17.9	19.4	</a:t>
            </a:r>
            <a:r>
              <a:rPr lang="es-ES_tradnl" b="1" dirty="0" smtClean="0">
                <a:solidFill>
                  <a:srgbClr val="C00000"/>
                </a:solidFill>
              </a:rPr>
              <a:t>20.9       23.0</a:t>
            </a:r>
            <a:endParaRPr lang="es-ES" b="1" dirty="0">
              <a:solidFill>
                <a:srgbClr val="C00000"/>
              </a:solidFill>
            </a:endParaRPr>
          </a:p>
          <a:p>
            <a:pPr hangingPunct="0"/>
            <a:r>
              <a:rPr lang="es-ES_tradnl" b="1" dirty="0">
                <a:solidFill>
                  <a:srgbClr val="C00000"/>
                </a:solidFill>
              </a:rPr>
              <a:t>0.9		14.1	15.0	16.1	17.6	19.0	</a:t>
            </a:r>
            <a:r>
              <a:rPr lang="es-ES_tradnl" b="1" dirty="0" smtClean="0">
                <a:solidFill>
                  <a:srgbClr val="C00000"/>
                </a:solidFill>
              </a:rPr>
              <a:t>20.5       22.2</a:t>
            </a:r>
            <a:endParaRPr lang="es-ES" b="1" dirty="0">
              <a:solidFill>
                <a:srgbClr val="C00000"/>
              </a:solidFill>
            </a:endParaRPr>
          </a:p>
          <a:p>
            <a:pPr hangingPunct="0"/>
            <a:r>
              <a:rPr lang="es-ES_tradnl" b="1" dirty="0">
                <a:solidFill>
                  <a:srgbClr val="C00000"/>
                </a:solidFill>
              </a:rPr>
              <a:t>1.0		13.9	15.0	16.1	17.5	18.8	</a:t>
            </a:r>
            <a:r>
              <a:rPr lang="es-ES_tradnl" b="1" dirty="0" smtClean="0">
                <a:solidFill>
                  <a:srgbClr val="C00000"/>
                </a:solidFill>
              </a:rPr>
              <a:t>20.2       21.9</a:t>
            </a:r>
            <a:endParaRPr lang="es-ES" b="1" dirty="0">
              <a:solidFill>
                <a:srgbClr val="C00000"/>
              </a:solidFill>
            </a:endParaRPr>
          </a:p>
          <a:p>
            <a:pPr hangingPunct="0"/>
            <a:r>
              <a:rPr lang="es-ES_tradnl" sz="1400" b="1" dirty="0">
                <a:solidFill>
                  <a:srgbClr val="C00000"/>
                </a:solidFill>
              </a:rPr>
              <a:t>----------------------------------------------------------------------------------------------------------------------------------------------</a:t>
            </a:r>
            <a:endParaRPr lang="es-ES" sz="1400" b="1" dirty="0">
              <a:solidFill>
                <a:srgbClr val="C00000"/>
              </a:solidFill>
            </a:endParaRPr>
          </a:p>
          <a:p>
            <a:pPr hangingPunct="0"/>
            <a:r>
              <a:rPr lang="es-ES_tradnl" sz="2000" b="1" dirty="0">
                <a:solidFill>
                  <a:srgbClr val="C00000"/>
                </a:solidFill>
              </a:rPr>
              <a:t>-</a:t>
            </a:r>
            <a:r>
              <a:rPr lang="es-ES_tradnl" sz="2000" b="1" dirty="0" smtClean="0">
                <a:solidFill>
                  <a:srgbClr val="C00000"/>
                </a:solidFill>
              </a:rPr>
              <a:t>3 Desnutrido              3 - &lt;10 Bajo peso              10-90 NORMAL  </a:t>
            </a:r>
            <a:endParaRPr lang="es-ES" sz="2000" b="1" dirty="0">
              <a:solidFill>
                <a:srgbClr val="C00000"/>
              </a:solidFill>
            </a:endParaRPr>
          </a:p>
          <a:p>
            <a:pPr hangingPunct="0"/>
            <a:r>
              <a:rPr lang="es-ES_tradnl" sz="2000" b="1" dirty="0" smtClean="0">
                <a:solidFill>
                  <a:srgbClr val="C00000"/>
                </a:solidFill>
              </a:rPr>
              <a:t>                    &gt;90  - 97 Sobrepeso          + de 97 Obeso    </a:t>
            </a:r>
            <a:endParaRPr lang="es-ES" sz="2000" b="1" dirty="0">
              <a:solidFill>
                <a:srgbClr val="C00000"/>
              </a:solidFill>
            </a:endParaRPr>
          </a:p>
        </p:txBody>
      </p:sp>
      <p:sp>
        <p:nvSpPr>
          <p:cNvPr id="2" name="CuadroTexto 1"/>
          <p:cNvSpPr txBox="1"/>
          <p:nvPr/>
        </p:nvSpPr>
        <p:spPr>
          <a:xfrm>
            <a:off x="2135560" y="1196752"/>
            <a:ext cx="184731" cy="369332"/>
          </a:xfrm>
          <a:prstGeom prst="rect">
            <a:avLst/>
          </a:prstGeom>
          <a:noFill/>
        </p:spPr>
        <p:txBody>
          <a:bodyPr wrap="none" rtlCol="0">
            <a:spAutoFit/>
          </a:bodyPr>
          <a:lstStyle/>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552659"/>
            <a:ext cx="109728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dirty="0" smtClean="0">
                <a:solidFill>
                  <a:srgbClr val="3333CC"/>
                </a:solidFill>
                <a:ea typeface="DejaVu Sans" charset="0"/>
                <a:cs typeface="DejaVu Sans" charset="0"/>
              </a:rPr>
              <a:t>MEDIDAS DE DISPERSIÓN</a:t>
            </a:r>
            <a:endParaRPr lang="es-ES" sz="3200" dirty="0">
              <a:solidFill>
                <a:srgbClr val="3333CC"/>
              </a:solidFill>
              <a:ea typeface="DejaVu Sans" charset="0"/>
              <a:cs typeface="DejaVu Sans" charset="0"/>
            </a:endParaRPr>
          </a:p>
        </p:txBody>
      </p:sp>
      <p:sp>
        <p:nvSpPr>
          <p:cNvPr id="50179" name="Text Box 3"/>
          <p:cNvSpPr txBox="1">
            <a:spLocks noChangeArrowheads="1"/>
          </p:cNvSpPr>
          <p:nvPr/>
        </p:nvSpPr>
        <p:spPr bwMode="auto">
          <a:xfrm>
            <a:off x="2381224" y="1857364"/>
            <a:ext cx="2667000" cy="641350"/>
          </a:xfrm>
          <a:prstGeom prst="rect">
            <a:avLst/>
          </a:prstGeom>
          <a:noFill/>
          <a:ln w="9525">
            <a:noFill/>
            <a:miter lim="800000"/>
            <a:headEnd/>
            <a:tailEnd/>
          </a:ln>
          <a:effectLst/>
        </p:spPr>
        <p:txBody>
          <a:bodyPr>
            <a:spAutoFit/>
          </a:bodyPr>
          <a:lstStyle/>
          <a:p>
            <a:pPr>
              <a:spcBef>
                <a:spcPct val="50000"/>
              </a:spcBef>
            </a:pPr>
            <a:r>
              <a:rPr lang="es-ES_tradnl" sz="3600" b="1"/>
              <a:t>Absolutas</a:t>
            </a:r>
            <a:r>
              <a:rPr lang="es-ES_tradnl" sz="3600" b="1" smtClean="0"/>
              <a:t>:</a:t>
            </a:r>
            <a:r>
              <a:rPr lang="es-ES_tradnl" sz="3600" smtClean="0"/>
              <a:t> </a:t>
            </a:r>
            <a:endParaRPr lang="es-ES" sz="3600" dirty="0"/>
          </a:p>
        </p:txBody>
      </p:sp>
      <p:sp>
        <p:nvSpPr>
          <p:cNvPr id="50180" name="Text Box 4"/>
          <p:cNvSpPr txBox="1">
            <a:spLocks noChangeArrowheads="1"/>
          </p:cNvSpPr>
          <p:nvPr/>
        </p:nvSpPr>
        <p:spPr bwMode="auto">
          <a:xfrm>
            <a:off x="2309786" y="3643314"/>
            <a:ext cx="2895600" cy="641350"/>
          </a:xfrm>
          <a:prstGeom prst="rect">
            <a:avLst/>
          </a:prstGeom>
          <a:noFill/>
          <a:ln w="9525">
            <a:noFill/>
            <a:miter lim="800000"/>
            <a:headEnd/>
            <a:tailEnd/>
          </a:ln>
          <a:effectLst/>
        </p:spPr>
        <p:txBody>
          <a:bodyPr>
            <a:spAutoFit/>
          </a:bodyPr>
          <a:lstStyle/>
          <a:p>
            <a:pPr>
              <a:spcBef>
                <a:spcPct val="50000"/>
              </a:spcBef>
            </a:pPr>
            <a:r>
              <a:rPr lang="es-ES_tradnl" sz="3600" b="1" dirty="0"/>
              <a:t>Relativas:</a:t>
            </a:r>
            <a:endParaRPr lang="es-ES" sz="3600" b="1" dirty="0"/>
          </a:p>
        </p:txBody>
      </p:sp>
      <p:sp>
        <p:nvSpPr>
          <p:cNvPr id="50182" name="Text Box 6"/>
          <p:cNvSpPr txBox="1">
            <a:spLocks noChangeArrowheads="1"/>
          </p:cNvSpPr>
          <p:nvPr/>
        </p:nvSpPr>
        <p:spPr bwMode="auto">
          <a:xfrm>
            <a:off x="5095868" y="1500175"/>
            <a:ext cx="5105400" cy="1766637"/>
          </a:xfrm>
          <a:prstGeom prst="rect">
            <a:avLst/>
          </a:prstGeom>
          <a:noFill/>
          <a:ln w="9525">
            <a:noFill/>
            <a:miter lim="800000"/>
            <a:headEnd/>
            <a:tailEnd/>
          </a:ln>
          <a:effectLst/>
        </p:spPr>
        <p:txBody>
          <a:bodyPr>
            <a:spAutoFit/>
          </a:bodyPr>
          <a:lstStyle/>
          <a:p>
            <a:pPr>
              <a:spcBef>
                <a:spcPct val="20000"/>
              </a:spcBef>
              <a:buSzPct val="125000"/>
              <a:buFont typeface="Wingdings" pitchFamily="2" charset="2"/>
              <a:buChar char="Ø"/>
            </a:pPr>
            <a:r>
              <a:rPr lang="es-ES_tradnl" sz="3200" dirty="0" smtClean="0"/>
              <a:t>   Rango o Amplitud</a:t>
            </a:r>
            <a:endParaRPr lang="es-ES_tradnl" sz="3200" dirty="0"/>
          </a:p>
          <a:p>
            <a:pPr>
              <a:spcBef>
                <a:spcPct val="20000"/>
              </a:spcBef>
              <a:buSzPct val="125000"/>
              <a:buFont typeface="Wingdings" pitchFamily="2" charset="2"/>
              <a:buChar char="Ø"/>
            </a:pPr>
            <a:r>
              <a:rPr lang="es-ES_tradnl" sz="3200" dirty="0" smtClean="0"/>
              <a:t>   Varianza </a:t>
            </a:r>
            <a:endParaRPr lang="es-ES_tradnl" sz="3200" dirty="0"/>
          </a:p>
          <a:p>
            <a:pPr>
              <a:spcBef>
                <a:spcPct val="20000"/>
              </a:spcBef>
              <a:buSzPct val="125000"/>
              <a:buFont typeface="Wingdings" pitchFamily="2" charset="2"/>
              <a:buChar char="Ø"/>
            </a:pPr>
            <a:r>
              <a:rPr lang="es-ES_tradnl" sz="3200" dirty="0" smtClean="0"/>
              <a:t>   Desviación Estándar</a:t>
            </a:r>
            <a:endParaRPr lang="es-ES" sz="3200" dirty="0"/>
          </a:p>
        </p:txBody>
      </p:sp>
      <p:sp>
        <p:nvSpPr>
          <p:cNvPr id="50183" name="Text Box 7"/>
          <p:cNvSpPr txBox="1">
            <a:spLocks noChangeArrowheads="1"/>
          </p:cNvSpPr>
          <p:nvPr/>
        </p:nvSpPr>
        <p:spPr bwMode="auto">
          <a:xfrm>
            <a:off x="4881554" y="3714752"/>
            <a:ext cx="5410200" cy="579438"/>
          </a:xfrm>
          <a:prstGeom prst="rect">
            <a:avLst/>
          </a:prstGeom>
          <a:noFill/>
          <a:ln w="9525">
            <a:noFill/>
            <a:miter lim="800000"/>
            <a:headEnd/>
            <a:tailEnd/>
          </a:ln>
          <a:effectLst/>
        </p:spPr>
        <p:txBody>
          <a:bodyPr>
            <a:spAutoFit/>
          </a:bodyPr>
          <a:lstStyle/>
          <a:p>
            <a:pPr>
              <a:spcBef>
                <a:spcPct val="50000"/>
              </a:spcBef>
              <a:buSzPct val="125000"/>
              <a:buFont typeface="Wingdings" pitchFamily="2" charset="2"/>
              <a:buChar char="Ø"/>
            </a:pPr>
            <a:r>
              <a:rPr lang="es-ES_tradnl" sz="3200" dirty="0" smtClean="0"/>
              <a:t>  Coeficiente de Variación</a:t>
            </a:r>
            <a:endParaRPr lang="es-ES" sz="3200" dirty="0"/>
          </a:p>
        </p:txBody>
      </p:sp>
      <p:sp>
        <p:nvSpPr>
          <p:cNvPr id="50184" name="AutoShape 8"/>
          <p:cNvSpPr>
            <a:spLocks/>
          </p:cNvSpPr>
          <p:nvPr/>
        </p:nvSpPr>
        <p:spPr bwMode="auto">
          <a:xfrm>
            <a:off x="4810116" y="1285860"/>
            <a:ext cx="457200" cy="2000264"/>
          </a:xfrm>
          <a:prstGeom prst="leftBrace">
            <a:avLst>
              <a:gd name="adj1" fmla="val 47222"/>
              <a:gd name="adj2" fmla="val 50000"/>
            </a:avLst>
          </a:prstGeom>
          <a:noFill/>
          <a:ln w="9525">
            <a:solidFill>
              <a:srgbClr val="FFFF00"/>
            </a:solidFill>
            <a:round/>
            <a:headEnd/>
            <a:tailEnd/>
          </a:ln>
          <a:effectLst/>
        </p:spPr>
        <p:txBody>
          <a:bodyPr wrap="none" anchor="ctr"/>
          <a:lstStyle/>
          <a:p>
            <a:endParaRPr lang="es-ES"/>
          </a:p>
        </p:txBody>
      </p:sp>
      <p:sp>
        <p:nvSpPr>
          <p:cNvPr id="50185" name="AutoShape 9"/>
          <p:cNvSpPr>
            <a:spLocks/>
          </p:cNvSpPr>
          <p:nvPr/>
        </p:nvSpPr>
        <p:spPr bwMode="auto">
          <a:xfrm>
            <a:off x="4452926" y="3429000"/>
            <a:ext cx="381000" cy="1219200"/>
          </a:xfrm>
          <a:prstGeom prst="leftBrace">
            <a:avLst>
              <a:gd name="adj1" fmla="val 26667"/>
              <a:gd name="adj2" fmla="val 50000"/>
            </a:avLst>
          </a:prstGeom>
          <a:noFill/>
          <a:ln w="9525">
            <a:solidFill>
              <a:srgbClr val="FFFF00"/>
            </a:solidFill>
            <a:round/>
            <a:headEnd/>
            <a:tailEnd/>
          </a:ln>
          <a:effectLst/>
        </p:spPr>
        <p:txBody>
          <a:bodyPr wrap="none" anchor="ctr"/>
          <a:lstStyle/>
          <a:p>
            <a:endParaRPr lang="es-ES"/>
          </a:p>
        </p:txBody>
      </p:sp>
      <p:sp>
        <p:nvSpPr>
          <p:cNvPr id="10" name="Text Box 4"/>
          <p:cNvSpPr txBox="1">
            <a:spLocks noChangeArrowheads="1"/>
          </p:cNvSpPr>
          <p:nvPr/>
        </p:nvSpPr>
        <p:spPr bwMode="auto">
          <a:xfrm>
            <a:off x="2024034" y="4857761"/>
            <a:ext cx="3214710" cy="646331"/>
          </a:xfrm>
          <a:prstGeom prst="rect">
            <a:avLst/>
          </a:prstGeom>
          <a:noFill/>
          <a:ln w="9525">
            <a:noFill/>
            <a:miter lim="800000"/>
            <a:headEnd/>
            <a:tailEnd/>
          </a:ln>
          <a:effectLst/>
        </p:spPr>
        <p:txBody>
          <a:bodyPr wrap="square">
            <a:spAutoFit/>
          </a:bodyPr>
          <a:lstStyle/>
          <a:p>
            <a:pPr>
              <a:spcBef>
                <a:spcPct val="50000"/>
              </a:spcBef>
            </a:pPr>
            <a:r>
              <a:rPr lang="es-ES_tradnl" sz="3600" b="1" smtClean="0"/>
              <a:t>Otras medidas</a:t>
            </a:r>
            <a:r>
              <a:rPr lang="es-ES_tradnl" sz="3600" b="1" dirty="0"/>
              <a:t>:</a:t>
            </a:r>
            <a:endParaRPr lang="es-ES" sz="3600" b="1" dirty="0"/>
          </a:p>
        </p:txBody>
      </p:sp>
      <p:sp>
        <p:nvSpPr>
          <p:cNvPr id="11" name="AutoShape 9"/>
          <p:cNvSpPr>
            <a:spLocks/>
          </p:cNvSpPr>
          <p:nvPr/>
        </p:nvSpPr>
        <p:spPr bwMode="auto">
          <a:xfrm>
            <a:off x="5024430" y="4786322"/>
            <a:ext cx="309562" cy="862010"/>
          </a:xfrm>
          <a:prstGeom prst="leftBrace">
            <a:avLst>
              <a:gd name="adj1" fmla="val 26667"/>
              <a:gd name="adj2" fmla="val 50000"/>
            </a:avLst>
          </a:prstGeom>
          <a:noFill/>
          <a:ln w="25400">
            <a:solidFill>
              <a:srgbClr val="C00000"/>
            </a:solidFill>
            <a:round/>
            <a:headEnd/>
            <a:tailEnd/>
          </a:ln>
          <a:effectLst/>
        </p:spPr>
        <p:txBody>
          <a:bodyPr wrap="none" anchor="ctr"/>
          <a:lstStyle/>
          <a:p>
            <a:endParaRPr lang="es-ES"/>
          </a:p>
        </p:txBody>
      </p:sp>
      <p:sp>
        <p:nvSpPr>
          <p:cNvPr id="12" name="11 Rectángulo"/>
          <p:cNvSpPr/>
          <p:nvPr/>
        </p:nvSpPr>
        <p:spPr>
          <a:xfrm>
            <a:off x="5381620" y="4857761"/>
            <a:ext cx="5072098" cy="830997"/>
          </a:xfrm>
          <a:prstGeom prst="rect">
            <a:avLst/>
          </a:prstGeom>
        </p:spPr>
        <p:txBody>
          <a:bodyPr wrap="square">
            <a:spAutoFit/>
          </a:bodyPr>
          <a:lstStyle/>
          <a:p>
            <a:r>
              <a:rPr lang="es-ES_tradnl" sz="2400" b="1" dirty="0" smtClean="0"/>
              <a:t>Variables estandarizadas . (Puntuaciones Standard</a:t>
            </a:r>
            <a:r>
              <a:rPr lang="es-ES_tradnl" b="1" dirty="0"/>
              <a:t>)</a:t>
            </a:r>
            <a:endParaRPr lang="es-E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926820" y="154363"/>
            <a:ext cx="82296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3200" dirty="0">
                <a:solidFill>
                  <a:srgbClr val="3333CC"/>
                </a:solidFill>
                <a:ea typeface="DejaVu Sans" charset="0"/>
                <a:cs typeface="DejaVu Sans" charset="0"/>
              </a:rPr>
              <a:t>Necesidad de Estudiar la Dispersión</a:t>
            </a:r>
            <a:endParaRPr lang="es-ES" sz="3200" dirty="0">
              <a:solidFill>
                <a:srgbClr val="3333CC"/>
              </a:solidFill>
              <a:ea typeface="DejaVu Sans" charset="0"/>
              <a:cs typeface="DejaVu Sans" charset="0"/>
            </a:endParaRPr>
          </a:p>
        </p:txBody>
      </p:sp>
      <p:sp>
        <p:nvSpPr>
          <p:cNvPr id="3" name="2 CuadroTexto"/>
          <p:cNvSpPr txBox="1"/>
          <p:nvPr/>
        </p:nvSpPr>
        <p:spPr>
          <a:xfrm>
            <a:off x="407368" y="919704"/>
            <a:ext cx="11412128" cy="1384995"/>
          </a:xfrm>
          <a:prstGeom prst="rect">
            <a:avLst/>
          </a:prstGeom>
          <a:noFill/>
          <a:ln w="38100">
            <a:solidFill>
              <a:schemeClr val="tx2"/>
            </a:solidFill>
          </a:ln>
        </p:spPr>
        <p:txBody>
          <a:bodyPr wrap="square" rtlCol="0">
            <a:spAutoFit/>
          </a:bodyPr>
          <a:lstStyle/>
          <a:p>
            <a:pPr algn="just"/>
            <a:r>
              <a:rPr lang="es-ES" sz="2800" b="1" dirty="0" smtClean="0"/>
              <a:t>Una medida de tendencia central  nos indica que el resto de las observaciones están ubicadas a su alrededor, pero no sabemos cuán lejos o cerca pueden estar. </a:t>
            </a:r>
            <a:endParaRPr lang="es-ES" sz="2800" b="1" dirty="0"/>
          </a:p>
        </p:txBody>
      </p:sp>
      <p:sp>
        <p:nvSpPr>
          <p:cNvPr id="4" name="Text Box 10"/>
          <p:cNvSpPr txBox="1">
            <a:spLocks noChangeArrowheads="1"/>
          </p:cNvSpPr>
          <p:nvPr/>
        </p:nvSpPr>
        <p:spPr bwMode="auto">
          <a:xfrm>
            <a:off x="2095472" y="3500438"/>
            <a:ext cx="4143404" cy="523220"/>
          </a:xfrm>
          <a:prstGeom prst="rect">
            <a:avLst/>
          </a:prstGeom>
          <a:noFill/>
          <a:ln w="9525">
            <a:noFill/>
            <a:miter lim="800000"/>
            <a:headEnd/>
            <a:tailEnd/>
          </a:ln>
          <a:effectLst/>
        </p:spPr>
        <p:txBody>
          <a:bodyPr wrap="square">
            <a:spAutoFit/>
          </a:bodyPr>
          <a:lstStyle/>
          <a:p>
            <a:pPr>
              <a:spcBef>
                <a:spcPct val="50000"/>
              </a:spcBef>
            </a:pPr>
            <a:r>
              <a:rPr lang="es-ES_tradnl" sz="2800" dirty="0" smtClean="0"/>
              <a:t>X = 7 días  Me = 7 días</a:t>
            </a:r>
            <a:endParaRPr lang="es-ES" sz="2800" dirty="0"/>
          </a:p>
        </p:txBody>
      </p:sp>
      <p:sp>
        <p:nvSpPr>
          <p:cNvPr id="5" name="Text Box 18"/>
          <p:cNvSpPr txBox="1">
            <a:spLocks noChangeArrowheads="1"/>
          </p:cNvSpPr>
          <p:nvPr/>
        </p:nvSpPr>
        <p:spPr bwMode="auto">
          <a:xfrm>
            <a:off x="6453190" y="3500438"/>
            <a:ext cx="4000528" cy="523220"/>
          </a:xfrm>
          <a:prstGeom prst="rect">
            <a:avLst/>
          </a:prstGeom>
          <a:noFill/>
          <a:ln w="9525">
            <a:noFill/>
            <a:miter lim="800000"/>
            <a:headEnd/>
            <a:tailEnd/>
          </a:ln>
          <a:effectLst/>
        </p:spPr>
        <p:txBody>
          <a:bodyPr wrap="square">
            <a:spAutoFit/>
          </a:bodyPr>
          <a:lstStyle/>
          <a:p>
            <a:pPr>
              <a:spcBef>
                <a:spcPct val="50000"/>
              </a:spcBef>
            </a:pPr>
            <a:r>
              <a:rPr lang="es-ES_tradnl" sz="2800" dirty="0" smtClean="0"/>
              <a:t>X = 7 días   Me = 7 días</a:t>
            </a:r>
            <a:endParaRPr lang="es-ES" sz="2800" dirty="0"/>
          </a:p>
        </p:txBody>
      </p:sp>
      <p:sp>
        <p:nvSpPr>
          <p:cNvPr id="6" name="5 Rectángulo"/>
          <p:cNvSpPr/>
          <p:nvPr/>
        </p:nvSpPr>
        <p:spPr>
          <a:xfrm>
            <a:off x="2095472" y="2285993"/>
            <a:ext cx="3924664" cy="1615827"/>
          </a:xfrm>
          <a:prstGeom prst="rect">
            <a:avLst/>
          </a:prstGeom>
        </p:spPr>
        <p:txBody>
          <a:bodyPr wrap="none">
            <a:spAutoFit/>
          </a:bodyPr>
          <a:lstStyle/>
          <a:p>
            <a:pPr algn="ctr">
              <a:spcBef>
                <a:spcPct val="50000"/>
              </a:spcBef>
            </a:pPr>
            <a:r>
              <a:rPr lang="es-ES_tradnl" sz="2400" b="1" u="sng" dirty="0" smtClean="0"/>
              <a:t>Estadía en un servicio de EDA</a:t>
            </a:r>
            <a:endParaRPr lang="es-ES_tradnl" sz="2400" b="1" u="sng" dirty="0"/>
          </a:p>
          <a:p>
            <a:pPr algn="ctr">
              <a:spcBef>
                <a:spcPct val="50000"/>
              </a:spcBef>
            </a:pPr>
            <a:r>
              <a:rPr lang="es-ES_tradnl" sz="3200" b="1" dirty="0" smtClean="0"/>
              <a:t>3 ,  5 ,  7 ,  9 ,  11</a:t>
            </a:r>
            <a:endParaRPr lang="es-ES_tradnl" sz="3200" b="1" dirty="0"/>
          </a:p>
          <a:p>
            <a:pPr algn="ctr">
              <a:spcBef>
                <a:spcPct val="50000"/>
              </a:spcBef>
            </a:pPr>
            <a:endParaRPr lang="es-ES" dirty="0"/>
          </a:p>
        </p:txBody>
      </p:sp>
      <p:sp>
        <p:nvSpPr>
          <p:cNvPr id="7" name="6 Rectángulo"/>
          <p:cNvSpPr/>
          <p:nvPr/>
        </p:nvSpPr>
        <p:spPr>
          <a:xfrm>
            <a:off x="6310314" y="2285993"/>
            <a:ext cx="3842142" cy="1200329"/>
          </a:xfrm>
          <a:prstGeom prst="rect">
            <a:avLst/>
          </a:prstGeom>
        </p:spPr>
        <p:txBody>
          <a:bodyPr wrap="none">
            <a:spAutoFit/>
          </a:bodyPr>
          <a:lstStyle/>
          <a:p>
            <a:pPr algn="ctr">
              <a:spcBef>
                <a:spcPct val="50000"/>
              </a:spcBef>
            </a:pPr>
            <a:r>
              <a:rPr lang="es-ES_tradnl" sz="2400" b="1" u="sng" dirty="0" smtClean="0"/>
              <a:t>Estadía en un servicio de IRA</a:t>
            </a:r>
            <a:endParaRPr lang="es-ES_tradnl" sz="2400" b="1" u="sng" dirty="0"/>
          </a:p>
          <a:p>
            <a:pPr algn="ctr">
              <a:spcBef>
                <a:spcPct val="50000"/>
              </a:spcBef>
            </a:pPr>
            <a:r>
              <a:rPr lang="es-ES_tradnl" sz="3200" b="1" dirty="0" smtClean="0"/>
              <a:t>1 ,  2 ,  7 ,  12 ,  13</a:t>
            </a:r>
            <a:endParaRPr lang="es-ES" sz="3200" b="1" dirty="0"/>
          </a:p>
        </p:txBody>
      </p:sp>
      <p:cxnSp>
        <p:nvCxnSpPr>
          <p:cNvPr id="10" name="9 Conector recto"/>
          <p:cNvCxnSpPr/>
          <p:nvPr/>
        </p:nvCxnSpPr>
        <p:spPr>
          <a:xfrm>
            <a:off x="2166910" y="3571876"/>
            <a:ext cx="214314"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6524628" y="3643314"/>
            <a:ext cx="214314"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263352" y="4437112"/>
            <a:ext cx="11485276" cy="2246769"/>
          </a:xfrm>
          <a:prstGeom prst="rect">
            <a:avLst/>
          </a:prstGeom>
          <a:noFill/>
        </p:spPr>
        <p:txBody>
          <a:bodyPr wrap="square" rtlCol="0">
            <a:spAutoFit/>
          </a:bodyPr>
          <a:lstStyle/>
          <a:p>
            <a:pPr algn="just"/>
            <a:r>
              <a:rPr lang="es-ES" sz="2800" b="1" dirty="0" smtClean="0"/>
              <a:t>En el caso de las E.D.A. la dispersión es menor, los valores se concentran más alrededor de la media y la mediana, en este caso las medidas de tendencia central reflejan mejor el comportamiento de la variable</a:t>
            </a:r>
            <a:r>
              <a:rPr lang="es-ES" sz="2800" b="1" dirty="0"/>
              <a:t>.</a:t>
            </a:r>
          </a:p>
          <a:p>
            <a:pPr algn="just"/>
            <a:r>
              <a:rPr lang="es-ES" sz="2800" b="1" dirty="0" smtClean="0">
                <a:solidFill>
                  <a:srgbClr val="C00000"/>
                </a:solidFill>
              </a:rPr>
              <a:t>Por consiguiente una medida de la dispersión, debe ser añadida para completar el análisis.  </a:t>
            </a:r>
            <a:endParaRPr lang="es-ES" sz="2800" b="1" dirty="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236738"/>
            <a:ext cx="82296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3200" dirty="0">
                <a:solidFill>
                  <a:srgbClr val="3333CC"/>
                </a:solidFill>
                <a:ea typeface="DejaVu Sans" charset="0"/>
                <a:cs typeface="DejaVu Sans" charset="0"/>
              </a:rPr>
              <a:t>El Rango o Amplitud</a:t>
            </a:r>
            <a:r>
              <a:rPr lang="es-ES" sz="3200" dirty="0">
                <a:solidFill>
                  <a:srgbClr val="3333CC"/>
                </a:solidFill>
                <a:ea typeface="DejaVu Sans" charset="0"/>
                <a:cs typeface="DejaVu Sans" charset="0"/>
              </a:rPr>
              <a:t> </a:t>
            </a:r>
          </a:p>
        </p:txBody>
      </p:sp>
      <p:sp>
        <p:nvSpPr>
          <p:cNvPr id="55299" name="Text Box 3"/>
          <p:cNvSpPr txBox="1">
            <a:spLocks noChangeArrowheads="1"/>
          </p:cNvSpPr>
          <p:nvPr/>
        </p:nvSpPr>
        <p:spPr bwMode="auto">
          <a:xfrm>
            <a:off x="1419172" y="1036590"/>
            <a:ext cx="8572560" cy="523220"/>
          </a:xfrm>
          <a:prstGeom prst="rect">
            <a:avLst/>
          </a:prstGeom>
          <a:noFill/>
          <a:ln w="38100">
            <a:solidFill>
              <a:schemeClr val="tx2"/>
            </a:solidFill>
            <a:miter lim="800000"/>
            <a:headEnd/>
            <a:tailEnd/>
          </a:ln>
          <a:effectLst/>
        </p:spPr>
        <p:txBody>
          <a:bodyPr wrap="square">
            <a:spAutoFit/>
          </a:bodyPr>
          <a:lstStyle/>
          <a:p>
            <a:pPr>
              <a:spcBef>
                <a:spcPct val="50000"/>
              </a:spcBef>
            </a:pPr>
            <a:r>
              <a:rPr lang="es-ES_tradnl" sz="2800" b="1" dirty="0" smtClean="0"/>
              <a:t>Diferencia entre el  mayor y el  menor valor observado</a:t>
            </a:r>
            <a:r>
              <a:rPr lang="es-ES_tradnl" sz="2800" b="1" dirty="0"/>
              <a:t>.</a:t>
            </a:r>
            <a:endParaRPr lang="es-ES" sz="2800" b="1" dirty="0"/>
          </a:p>
        </p:txBody>
      </p:sp>
      <p:sp>
        <p:nvSpPr>
          <p:cNvPr id="55300" name="Text Box 4"/>
          <p:cNvSpPr txBox="1">
            <a:spLocks noChangeArrowheads="1"/>
          </p:cNvSpPr>
          <p:nvPr/>
        </p:nvSpPr>
        <p:spPr bwMode="auto">
          <a:xfrm>
            <a:off x="1809720" y="1851546"/>
            <a:ext cx="4953000" cy="641350"/>
          </a:xfrm>
          <a:prstGeom prst="rect">
            <a:avLst/>
          </a:prstGeom>
          <a:noFill/>
          <a:ln w="9525">
            <a:noFill/>
            <a:miter lim="800000"/>
            <a:headEnd/>
            <a:tailEnd/>
          </a:ln>
          <a:effectLst/>
        </p:spPr>
        <p:txBody>
          <a:bodyPr>
            <a:spAutoFit/>
          </a:bodyPr>
          <a:lstStyle/>
          <a:p>
            <a:pPr algn="ctr">
              <a:spcBef>
                <a:spcPct val="30000"/>
              </a:spcBef>
            </a:pPr>
            <a:r>
              <a:rPr lang="es-ES_tradnl" sz="3600" dirty="0" smtClean="0">
                <a:cs typeface="Times New Roman" pitchFamily="18" charset="0"/>
              </a:rPr>
              <a:t>EDA     </a:t>
            </a:r>
            <a:r>
              <a:rPr lang="es-ES" sz="3600" u="sng" dirty="0" smtClean="0">
                <a:cs typeface="Times New Roman" pitchFamily="18" charset="0"/>
              </a:rPr>
              <a:t>3</a:t>
            </a:r>
            <a:r>
              <a:rPr lang="es-ES" sz="3600" dirty="0" smtClean="0">
                <a:cs typeface="Times New Roman" pitchFamily="18" charset="0"/>
              </a:rPr>
              <a:t>, 5, 7, 9, </a:t>
            </a:r>
            <a:r>
              <a:rPr lang="es-ES" sz="3600" u="sng" dirty="0" smtClean="0">
                <a:cs typeface="Times New Roman" pitchFamily="18" charset="0"/>
              </a:rPr>
              <a:t>11</a:t>
            </a:r>
            <a:endParaRPr lang="es-ES" sz="3600" u="sng" dirty="0"/>
          </a:p>
        </p:txBody>
      </p:sp>
      <p:sp>
        <p:nvSpPr>
          <p:cNvPr id="55301" name="Text Box 5"/>
          <p:cNvSpPr txBox="1">
            <a:spLocks noChangeArrowheads="1"/>
          </p:cNvSpPr>
          <p:nvPr/>
        </p:nvSpPr>
        <p:spPr bwMode="auto">
          <a:xfrm>
            <a:off x="2024034" y="2787650"/>
            <a:ext cx="4953000" cy="641350"/>
          </a:xfrm>
          <a:prstGeom prst="rect">
            <a:avLst/>
          </a:prstGeom>
          <a:noFill/>
          <a:ln w="9525">
            <a:noFill/>
            <a:miter lim="800000"/>
            <a:headEnd/>
            <a:tailEnd/>
          </a:ln>
          <a:effectLst/>
        </p:spPr>
        <p:txBody>
          <a:bodyPr>
            <a:spAutoFit/>
          </a:bodyPr>
          <a:lstStyle/>
          <a:p>
            <a:pPr algn="ctr">
              <a:spcBef>
                <a:spcPct val="30000"/>
              </a:spcBef>
            </a:pPr>
            <a:r>
              <a:rPr lang="es-ES_tradnl" sz="3600" dirty="0" smtClean="0">
                <a:cs typeface="Times New Roman" pitchFamily="18" charset="0"/>
              </a:rPr>
              <a:t>IRA      </a:t>
            </a:r>
            <a:r>
              <a:rPr lang="es-ES" sz="3600" u="sng" dirty="0" smtClean="0">
                <a:cs typeface="Times New Roman" pitchFamily="18" charset="0"/>
              </a:rPr>
              <a:t>1</a:t>
            </a:r>
            <a:r>
              <a:rPr lang="es-ES" sz="3600" dirty="0" smtClean="0">
                <a:cs typeface="Times New Roman" pitchFamily="18" charset="0"/>
              </a:rPr>
              <a:t>, 2, 7, 12, </a:t>
            </a:r>
            <a:r>
              <a:rPr lang="es-ES" sz="3600" u="sng" dirty="0" smtClean="0">
                <a:cs typeface="Times New Roman" pitchFamily="18" charset="0"/>
              </a:rPr>
              <a:t>13</a:t>
            </a:r>
            <a:endParaRPr lang="es-ES" sz="3600" u="sng" dirty="0"/>
          </a:p>
        </p:txBody>
      </p:sp>
      <p:grpSp>
        <p:nvGrpSpPr>
          <p:cNvPr id="2" name="Group 11"/>
          <p:cNvGrpSpPr>
            <a:grpSpLocks/>
          </p:cNvGrpSpPr>
          <p:nvPr/>
        </p:nvGrpSpPr>
        <p:grpSpPr bwMode="auto">
          <a:xfrm>
            <a:off x="7206216" y="1768661"/>
            <a:ext cx="2895600" cy="2000264"/>
            <a:chOff x="3648" y="2016"/>
            <a:chExt cx="1824" cy="1872"/>
          </a:xfrm>
        </p:grpSpPr>
        <p:sp>
          <p:nvSpPr>
            <p:cNvPr id="55303" name="Text Box 7"/>
            <p:cNvSpPr txBox="1">
              <a:spLocks noChangeArrowheads="1"/>
            </p:cNvSpPr>
            <p:nvPr/>
          </p:nvSpPr>
          <p:spPr bwMode="auto">
            <a:xfrm>
              <a:off x="3648" y="2016"/>
              <a:ext cx="1680" cy="605"/>
            </a:xfrm>
            <a:prstGeom prst="rect">
              <a:avLst/>
            </a:prstGeom>
            <a:noFill/>
            <a:ln w="9525">
              <a:noFill/>
              <a:miter lim="800000"/>
              <a:headEnd/>
              <a:tailEnd/>
            </a:ln>
            <a:effectLst/>
          </p:spPr>
          <p:txBody>
            <a:bodyPr>
              <a:spAutoFit/>
            </a:bodyPr>
            <a:lstStyle/>
            <a:p>
              <a:pPr algn="ctr">
                <a:spcBef>
                  <a:spcPct val="50000"/>
                </a:spcBef>
              </a:pPr>
              <a:r>
                <a:rPr lang="es-ES_tradnl" sz="3600" u="sng"/>
                <a:t>Rango</a:t>
              </a:r>
              <a:endParaRPr lang="es-ES" sz="3600" u="sng"/>
            </a:p>
          </p:txBody>
        </p:sp>
        <p:sp>
          <p:nvSpPr>
            <p:cNvPr id="55304" name="Text Box 8"/>
            <p:cNvSpPr txBox="1">
              <a:spLocks noChangeArrowheads="1"/>
            </p:cNvSpPr>
            <p:nvPr/>
          </p:nvSpPr>
          <p:spPr bwMode="auto">
            <a:xfrm>
              <a:off x="3738" y="2421"/>
              <a:ext cx="1632" cy="605"/>
            </a:xfrm>
            <a:prstGeom prst="rect">
              <a:avLst/>
            </a:prstGeom>
            <a:noFill/>
            <a:ln w="9525">
              <a:noFill/>
              <a:miter lim="800000"/>
              <a:headEnd/>
              <a:tailEnd/>
            </a:ln>
            <a:effectLst/>
          </p:spPr>
          <p:txBody>
            <a:bodyPr>
              <a:spAutoFit/>
            </a:bodyPr>
            <a:lstStyle/>
            <a:p>
              <a:pPr>
                <a:spcBef>
                  <a:spcPct val="50000"/>
                </a:spcBef>
              </a:pPr>
              <a:r>
                <a:rPr lang="es-ES_tradnl" sz="3600" dirty="0" smtClean="0"/>
                <a:t>11 – 3 = </a:t>
              </a:r>
              <a:r>
                <a:rPr lang="es-ES_tradnl" sz="3600" u="sng" dirty="0" smtClean="0"/>
                <a:t>8</a:t>
              </a:r>
              <a:endParaRPr lang="es-ES" sz="3600" u="sng" dirty="0"/>
            </a:p>
          </p:txBody>
        </p:sp>
        <p:sp>
          <p:nvSpPr>
            <p:cNvPr id="55305" name="Text Box 9"/>
            <p:cNvSpPr txBox="1">
              <a:spLocks noChangeArrowheads="1"/>
            </p:cNvSpPr>
            <p:nvPr/>
          </p:nvSpPr>
          <p:spPr bwMode="auto">
            <a:xfrm>
              <a:off x="3738" y="2916"/>
              <a:ext cx="1632" cy="605"/>
            </a:xfrm>
            <a:prstGeom prst="rect">
              <a:avLst/>
            </a:prstGeom>
            <a:noFill/>
            <a:ln w="9525">
              <a:noFill/>
              <a:miter lim="800000"/>
              <a:headEnd/>
              <a:tailEnd/>
            </a:ln>
            <a:effectLst/>
          </p:spPr>
          <p:txBody>
            <a:bodyPr>
              <a:spAutoFit/>
            </a:bodyPr>
            <a:lstStyle/>
            <a:p>
              <a:pPr>
                <a:spcBef>
                  <a:spcPct val="50000"/>
                </a:spcBef>
              </a:pPr>
              <a:r>
                <a:rPr lang="es-ES_tradnl" sz="3600" smtClean="0"/>
                <a:t>13 – 1 = </a:t>
              </a:r>
              <a:r>
                <a:rPr lang="es-ES_tradnl" sz="3600" u="sng" smtClean="0"/>
                <a:t>12</a:t>
              </a:r>
              <a:endParaRPr lang="es-ES" sz="3600" u="sng" dirty="0"/>
            </a:p>
          </p:txBody>
        </p:sp>
        <p:sp>
          <p:nvSpPr>
            <p:cNvPr id="55306" name="Rectangle 10"/>
            <p:cNvSpPr>
              <a:spLocks noChangeArrowheads="1"/>
            </p:cNvSpPr>
            <p:nvPr/>
          </p:nvSpPr>
          <p:spPr bwMode="auto">
            <a:xfrm>
              <a:off x="3696" y="2016"/>
              <a:ext cx="1776" cy="1872"/>
            </a:xfrm>
            <a:prstGeom prst="rect">
              <a:avLst/>
            </a:prstGeom>
            <a:noFill/>
            <a:ln w="38100">
              <a:solidFill>
                <a:schemeClr val="tx2"/>
              </a:solidFill>
              <a:miter lim="800000"/>
              <a:headEnd/>
              <a:tailEnd/>
            </a:ln>
            <a:effectLst/>
          </p:spPr>
          <p:txBody>
            <a:bodyPr wrap="none" anchor="ctr"/>
            <a:lstStyle/>
            <a:p>
              <a:endParaRPr lang="es-ES"/>
            </a:p>
          </p:txBody>
        </p:sp>
      </p:grpSp>
      <p:sp>
        <p:nvSpPr>
          <p:cNvPr id="11" name="10 CuadroTexto"/>
          <p:cNvSpPr txBox="1"/>
          <p:nvPr/>
        </p:nvSpPr>
        <p:spPr>
          <a:xfrm>
            <a:off x="479376" y="4637016"/>
            <a:ext cx="11233248" cy="1846659"/>
          </a:xfrm>
          <a:prstGeom prst="rect">
            <a:avLst/>
          </a:prstGeom>
          <a:noFill/>
          <a:ln w="38100">
            <a:solidFill>
              <a:schemeClr val="tx2"/>
            </a:solidFill>
          </a:ln>
        </p:spPr>
        <p:txBody>
          <a:bodyPr wrap="square" rtlCol="0">
            <a:spAutoFit/>
          </a:bodyPr>
          <a:lstStyle/>
          <a:p>
            <a:pPr algn="just"/>
            <a:r>
              <a:rPr lang="es-MX" sz="2400" dirty="0" smtClean="0">
                <a:solidFill>
                  <a:srgbClr val="C00000"/>
                </a:solidFill>
              </a:rPr>
              <a:t>No es muy descriptiva de la variabilidad  porque sólo toma en cuenta los valores extremos de la serie. U</a:t>
            </a:r>
            <a:r>
              <a:rPr lang="es-ES" sz="2400" dirty="0" err="1" smtClean="0">
                <a:solidFill>
                  <a:srgbClr val="C00000"/>
                </a:solidFill>
              </a:rPr>
              <a:t>na</a:t>
            </a:r>
            <a:r>
              <a:rPr lang="es-ES" sz="2400" dirty="0" smtClean="0">
                <a:solidFill>
                  <a:srgbClr val="C00000"/>
                </a:solidFill>
              </a:rPr>
              <a:t> buena medida, debe tener en cuenta todos los valores que asume la variable, e ir midiendo cuan cerca o lejos están de esa medida de tendencia central. </a:t>
            </a:r>
            <a:endParaRPr lang="es-ES" sz="2400" dirty="0">
              <a:solidFill>
                <a:srgbClr val="C00000"/>
              </a:solidFill>
            </a:endParaRPr>
          </a:p>
          <a:p>
            <a:pPr algn="just"/>
            <a:endParaRPr lang="es-ES" dirty="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981200" y="236738"/>
            <a:ext cx="82296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dirty="0">
                <a:solidFill>
                  <a:srgbClr val="3333CC"/>
                </a:solidFill>
                <a:ea typeface="DejaVu Sans" charset="0"/>
                <a:cs typeface="DejaVu Sans" charset="0"/>
              </a:rPr>
              <a:t>Varianza</a:t>
            </a:r>
            <a:endParaRPr lang="es-ES" sz="3200" dirty="0">
              <a:solidFill>
                <a:srgbClr val="3333CC"/>
              </a:solidFill>
              <a:ea typeface="DejaVu Sans" charset="0"/>
              <a:cs typeface="DejaVu Sans" charset="0"/>
            </a:endParaRPr>
          </a:p>
        </p:txBody>
      </p:sp>
      <p:graphicFrame>
        <p:nvGraphicFramePr>
          <p:cNvPr id="79872" name="Object 1024"/>
          <p:cNvGraphicFramePr>
            <a:graphicFrameLocks noChangeAspect="1"/>
          </p:cNvGraphicFramePr>
          <p:nvPr>
            <p:extLst>
              <p:ext uri="{D42A27DB-BD31-4B8C-83A1-F6EECF244321}">
                <p14:modId xmlns:p14="http://schemas.microsoft.com/office/powerpoint/2010/main" val="3981759169"/>
              </p:ext>
            </p:extLst>
          </p:nvPr>
        </p:nvGraphicFramePr>
        <p:xfrm>
          <a:off x="3667108" y="857232"/>
          <a:ext cx="4572032" cy="1643074"/>
        </p:xfrm>
        <a:graphic>
          <a:graphicData uri="http://schemas.openxmlformats.org/presentationml/2006/ole">
            <mc:AlternateContent xmlns:mc="http://schemas.openxmlformats.org/markup-compatibility/2006">
              <mc:Choice xmlns:v="urn:schemas-microsoft-com:vml" Requires="v">
                <p:oleObj spid="_x0000_s5132" name="Ecuación" r:id="rId4" imgW="1130040" imgH="609480" progId="Equation.3">
                  <p:embed/>
                </p:oleObj>
              </mc:Choice>
              <mc:Fallback>
                <p:oleObj name="Ecuación" r:id="rId4" imgW="1130040" imgH="609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67108" y="857232"/>
                        <a:ext cx="4572032" cy="1643074"/>
                      </a:xfrm>
                      <a:prstGeom prst="rect">
                        <a:avLst/>
                      </a:prstGeom>
                      <a:solidFill>
                        <a:schemeClr val="tx2">
                          <a:lumMod val="20000"/>
                          <a:lumOff val="80000"/>
                        </a:schemeClr>
                      </a:solidFill>
                      <a:ln w="9525">
                        <a:noFill/>
                        <a:miter lim="800000"/>
                        <a:headEnd/>
                        <a:tailEnd/>
                      </a:ln>
                    </p:spPr>
                  </p:pic>
                </p:oleObj>
              </mc:Fallback>
            </mc:AlternateContent>
          </a:graphicData>
        </a:graphic>
      </p:graphicFrame>
      <p:sp>
        <p:nvSpPr>
          <p:cNvPr id="4" name="3 CuadroTexto"/>
          <p:cNvSpPr txBox="1"/>
          <p:nvPr/>
        </p:nvSpPr>
        <p:spPr>
          <a:xfrm>
            <a:off x="479376" y="2924944"/>
            <a:ext cx="11305256" cy="3539430"/>
          </a:xfrm>
          <a:prstGeom prst="rect">
            <a:avLst/>
          </a:prstGeom>
          <a:noFill/>
        </p:spPr>
        <p:txBody>
          <a:bodyPr wrap="square" rtlCol="0">
            <a:spAutoFit/>
          </a:bodyPr>
          <a:lstStyle/>
          <a:p>
            <a:pPr algn="just"/>
            <a:r>
              <a:rPr lang="es-MX" sz="2800" b="1" dirty="0" smtClean="0"/>
              <a:t>Medida que se vale de elevar al cuadrado las desviaciones de los datos con respecto a su media y se denota por los símbolos S</a:t>
            </a:r>
            <a:r>
              <a:rPr lang="es-MX" sz="2800" b="1" baseline="30000" dirty="0" smtClean="0"/>
              <a:t>2</a:t>
            </a:r>
            <a:r>
              <a:rPr lang="es-MX" sz="2800" b="1" dirty="0" smtClean="0"/>
              <a:t> </a:t>
            </a:r>
            <a:r>
              <a:rPr lang="es-MX" sz="2800" b="1" dirty="0" err="1" smtClean="0"/>
              <a:t>ó</a:t>
            </a:r>
            <a:r>
              <a:rPr lang="es-MX" sz="2800" b="1" dirty="0" smtClean="0"/>
              <a:t> </a:t>
            </a:r>
            <a:r>
              <a:rPr lang="es-MX" sz="2800" b="1" dirty="0" smtClean="0">
                <a:sym typeface="Symbol"/>
              </a:rPr>
              <a:t></a:t>
            </a:r>
            <a:r>
              <a:rPr lang="es-MX" sz="2800" b="1" baseline="30000" dirty="0" smtClean="0"/>
              <a:t>2</a:t>
            </a:r>
            <a:r>
              <a:rPr lang="es-MX" sz="2800" b="1" dirty="0" smtClean="0"/>
              <a:t> (letra griega sigma minúscula al cuadrado) en dependencia de si se refiere a muestra  o a población</a:t>
            </a:r>
            <a:r>
              <a:rPr lang="es-MX" sz="2800" b="1" dirty="0"/>
              <a:t>.</a:t>
            </a:r>
          </a:p>
          <a:p>
            <a:pPr algn="just"/>
            <a:endParaRPr lang="es-ES" sz="2800" b="1" dirty="0"/>
          </a:p>
          <a:p>
            <a:pPr algn="just"/>
            <a:r>
              <a:rPr lang="es-ES" sz="2800" b="1" dirty="0" smtClean="0"/>
              <a:t>Como el resultado se expresa al cuadrado, algo realmente difícil de entender y analizar, se le saca la raíz cuadrada y obtendremos un valor de fácil interpretación.</a:t>
            </a:r>
            <a:endParaRPr lang="es-ES" sz="2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024034" y="69256"/>
            <a:ext cx="82296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a:solidFill>
                  <a:srgbClr val="3333CC"/>
                </a:solidFill>
                <a:ea typeface="DejaVu Sans" charset="0"/>
                <a:cs typeface="DejaVu Sans" charset="0"/>
              </a:rPr>
              <a:t>Desviación Estándar</a:t>
            </a:r>
            <a:endParaRPr lang="es-ES" sz="3200" dirty="0">
              <a:solidFill>
                <a:srgbClr val="3333CC"/>
              </a:solidFill>
              <a:ea typeface="DejaVu Sans" charset="0"/>
              <a:cs typeface="DejaVu Sans" charset="0"/>
            </a:endParaRPr>
          </a:p>
        </p:txBody>
      </p:sp>
      <p:graphicFrame>
        <p:nvGraphicFramePr>
          <p:cNvPr id="72707" name="Group 3"/>
          <p:cNvGraphicFramePr>
            <a:graphicFrameLocks noGrp="1"/>
          </p:cNvGraphicFramePr>
          <p:nvPr>
            <p:extLst>
              <p:ext uri="{D42A27DB-BD31-4B8C-83A1-F6EECF244321}">
                <p14:modId xmlns:p14="http://schemas.microsoft.com/office/powerpoint/2010/main" val="1618370924"/>
              </p:ext>
            </p:extLst>
          </p:nvPr>
        </p:nvGraphicFramePr>
        <p:xfrm>
          <a:off x="916745" y="2710036"/>
          <a:ext cx="2214578" cy="3379153"/>
        </p:xfrm>
        <a:graphic>
          <a:graphicData uri="http://schemas.openxmlformats.org/drawingml/2006/table">
            <a:tbl>
              <a:tblPr/>
              <a:tblGrid>
                <a:gridCol w="875530"/>
                <a:gridCol w="1339048"/>
              </a:tblGrid>
              <a:tr h="762000">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X</a:t>
                      </a:r>
                      <a:r>
                        <a:rPr kumimoji="0" lang="es-ES_tradnl" sz="2400" b="0" i="0" u="none" strike="noStrike" cap="none" normalizeH="0" baseline="-25000" dirty="0" smtClean="0">
                          <a:ln>
                            <a:noFill/>
                          </a:ln>
                          <a:solidFill>
                            <a:schemeClr val="tx1"/>
                          </a:solidFill>
                          <a:effectLst/>
                          <a:latin typeface="Arial" charset="0"/>
                        </a:rPr>
                        <a:t>i</a:t>
                      </a:r>
                      <a:endParaRPr kumimoji="0" lang="es-ES" sz="2400" b="0" i="0" u="none" strike="noStrike" cap="none" normalizeH="0" baseline="-25000" dirty="0" smtClean="0">
                        <a:ln>
                          <a:noFill/>
                        </a:ln>
                        <a:solidFill>
                          <a:schemeClr val="tx1"/>
                        </a:solidFill>
                        <a:effectLst/>
                        <a:latin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smtClean="0">
                          <a:ln>
                            <a:noFill/>
                          </a:ln>
                          <a:solidFill>
                            <a:schemeClr val="tx1"/>
                          </a:solidFill>
                          <a:effectLst/>
                          <a:latin typeface="Arial" charset="0"/>
                          <a:cs typeface="Times New Roman" pitchFamily="18" charset="0"/>
                        </a:rPr>
                        <a:t>(X</a:t>
                      </a:r>
                      <a:r>
                        <a:rPr kumimoji="0" lang="es-ES_tradnl" sz="2400" b="0" i="0" u="none" strike="noStrike" cap="none" normalizeH="0" baseline="-25000" smtClean="0">
                          <a:ln>
                            <a:noFill/>
                          </a:ln>
                          <a:solidFill>
                            <a:schemeClr val="tx1"/>
                          </a:solidFill>
                          <a:effectLst/>
                          <a:latin typeface="Arial" charset="0"/>
                          <a:cs typeface="Times New Roman" pitchFamily="18" charset="0"/>
                        </a:rPr>
                        <a:t>i</a:t>
                      </a:r>
                      <a:r>
                        <a:rPr kumimoji="0" lang="es-ES_tradnl" sz="2400" b="0" i="0" u="none" strike="noStrike" cap="none" normalizeH="0" baseline="0" smtClean="0">
                          <a:ln>
                            <a:noFill/>
                          </a:ln>
                          <a:solidFill>
                            <a:schemeClr val="tx1"/>
                          </a:solidFill>
                          <a:effectLst/>
                          <a:latin typeface="Arial" charset="0"/>
                          <a:cs typeface="Times New Roman" pitchFamily="18" charset="0"/>
                        </a:rPr>
                        <a:t> – X)</a:t>
                      </a:r>
                      <a:r>
                        <a:rPr kumimoji="0" lang="es-ES_tradnl" sz="2400" b="0" i="0" u="none" strike="noStrike" cap="none" normalizeH="0" baseline="30000" smtClean="0">
                          <a:ln>
                            <a:noFill/>
                          </a:ln>
                          <a:solidFill>
                            <a:schemeClr val="tx1"/>
                          </a:solidFill>
                          <a:effectLst/>
                          <a:latin typeface="Arial" charset="0"/>
                          <a:cs typeface="Times New Roman" pitchFamily="18" charset="0"/>
                        </a:rPr>
                        <a:t>2</a:t>
                      </a:r>
                      <a:endParaRPr kumimoji="0" lang="es-ES" sz="2400" b="0" i="0" u="none" strike="noStrike" cap="none" normalizeH="0" baseline="30000" dirty="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noFill/>
                  </a:tcPr>
                </a:tc>
              </a:tr>
              <a:tr h="1903413">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3</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5</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7</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9</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11</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16</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4</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0</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4</a:t>
                      </a:r>
                    </a:p>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sng" strike="noStrike" cap="none" normalizeH="0" baseline="0" dirty="0" smtClean="0">
                          <a:ln>
                            <a:noFill/>
                          </a:ln>
                          <a:solidFill>
                            <a:schemeClr val="tx1"/>
                          </a:solidFill>
                          <a:effectLst/>
                          <a:latin typeface="Arial" charset="0"/>
                        </a:rPr>
                        <a:t>16</a:t>
                      </a:r>
                      <a:endParaRPr kumimoji="0" lang="es-ES" sz="2400" b="0" i="0" u="sng" strike="noStrike" cap="none" normalizeH="0" baseline="0" dirty="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696913">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Total </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40</a:t>
                      </a:r>
                      <a:endParaRPr kumimoji="0" lang="es-ES" sz="2400" b="0"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72724" name="Text Box 20"/>
          <p:cNvSpPr txBox="1">
            <a:spLocks noChangeArrowheads="1"/>
          </p:cNvSpPr>
          <p:nvPr/>
        </p:nvSpPr>
        <p:spPr bwMode="auto">
          <a:xfrm>
            <a:off x="231430" y="2167873"/>
            <a:ext cx="4714876" cy="461665"/>
          </a:xfrm>
          <a:prstGeom prst="rect">
            <a:avLst/>
          </a:prstGeom>
          <a:noFill/>
          <a:ln w="9525">
            <a:noFill/>
            <a:miter lim="800000"/>
            <a:headEnd/>
            <a:tailEnd/>
          </a:ln>
          <a:effectLst/>
        </p:spPr>
        <p:txBody>
          <a:bodyPr wrap="square">
            <a:spAutoFit/>
          </a:bodyPr>
          <a:lstStyle/>
          <a:p>
            <a:pPr algn="ctr">
              <a:spcBef>
                <a:spcPct val="50000"/>
              </a:spcBef>
            </a:pPr>
            <a:r>
              <a:rPr lang="es-ES_tradnl" sz="2400" b="1" dirty="0" smtClean="0"/>
              <a:t>Estadía en un servicio de EDA</a:t>
            </a:r>
            <a:endParaRPr lang="es-ES" sz="2400" b="1" dirty="0"/>
          </a:p>
        </p:txBody>
      </p:sp>
      <p:sp>
        <p:nvSpPr>
          <p:cNvPr id="72728" name="Line 24"/>
          <p:cNvSpPr>
            <a:spLocks noChangeShapeType="1"/>
          </p:cNvSpPr>
          <p:nvPr/>
        </p:nvSpPr>
        <p:spPr bwMode="auto">
          <a:xfrm>
            <a:off x="3452794" y="2571744"/>
            <a:ext cx="304800" cy="0"/>
          </a:xfrm>
          <a:prstGeom prst="line">
            <a:avLst/>
          </a:prstGeom>
          <a:noFill/>
          <a:ln w="9525">
            <a:solidFill>
              <a:schemeClr val="tx1"/>
            </a:solidFill>
            <a:round/>
            <a:headEnd/>
            <a:tailEnd/>
          </a:ln>
          <a:effectLst/>
        </p:spPr>
        <p:txBody>
          <a:bodyPr/>
          <a:lstStyle/>
          <a:p>
            <a:endParaRPr lang="es-ES"/>
          </a:p>
        </p:txBody>
      </p:sp>
      <p:grpSp>
        <p:nvGrpSpPr>
          <p:cNvPr id="3" name="Group 38"/>
          <p:cNvGrpSpPr>
            <a:grpSpLocks/>
          </p:cNvGrpSpPr>
          <p:nvPr/>
        </p:nvGrpSpPr>
        <p:grpSpPr bwMode="auto">
          <a:xfrm>
            <a:off x="5310183" y="2714620"/>
            <a:ext cx="3000603" cy="1214446"/>
            <a:chOff x="2544" y="2160"/>
            <a:chExt cx="3302" cy="1008"/>
          </a:xfrm>
        </p:grpSpPr>
        <p:grpSp>
          <p:nvGrpSpPr>
            <p:cNvPr id="4" name="Group 25"/>
            <p:cNvGrpSpPr>
              <a:grpSpLocks/>
            </p:cNvGrpSpPr>
            <p:nvPr/>
          </p:nvGrpSpPr>
          <p:grpSpPr bwMode="auto">
            <a:xfrm>
              <a:off x="2544" y="2160"/>
              <a:ext cx="3302" cy="1008"/>
              <a:chOff x="2496" y="2112"/>
              <a:chExt cx="3302" cy="1008"/>
            </a:xfrm>
          </p:grpSpPr>
          <p:grpSp>
            <p:nvGrpSpPr>
              <p:cNvPr id="5" name="Group 26"/>
              <p:cNvGrpSpPr>
                <a:grpSpLocks/>
              </p:cNvGrpSpPr>
              <p:nvPr/>
            </p:nvGrpSpPr>
            <p:grpSpPr bwMode="auto">
              <a:xfrm>
                <a:off x="2640" y="2208"/>
                <a:ext cx="3158" cy="866"/>
                <a:chOff x="2897" y="2208"/>
                <a:chExt cx="3158" cy="866"/>
              </a:xfrm>
            </p:grpSpPr>
            <p:sp>
              <p:nvSpPr>
                <p:cNvPr id="72731" name="Text Box 27"/>
                <p:cNvSpPr txBox="1">
                  <a:spLocks noChangeArrowheads="1"/>
                </p:cNvSpPr>
                <p:nvPr/>
              </p:nvSpPr>
              <p:spPr bwMode="auto">
                <a:xfrm>
                  <a:off x="2897" y="2400"/>
                  <a:ext cx="966" cy="536"/>
                </a:xfrm>
                <a:prstGeom prst="rect">
                  <a:avLst/>
                </a:prstGeom>
                <a:noFill/>
                <a:ln w="9525">
                  <a:noFill/>
                  <a:miter lim="800000"/>
                  <a:headEnd/>
                  <a:tailEnd/>
                </a:ln>
                <a:effectLst/>
              </p:spPr>
              <p:txBody>
                <a:bodyPr>
                  <a:spAutoFit/>
                </a:bodyPr>
                <a:lstStyle/>
                <a:p>
                  <a:pPr>
                    <a:spcBef>
                      <a:spcPct val="50000"/>
                    </a:spcBef>
                  </a:pPr>
                  <a:r>
                    <a:rPr lang="en-US" sz="3600" smtClean="0">
                      <a:cs typeface="Times New Roman" pitchFamily="18" charset="0"/>
                    </a:rPr>
                    <a:t>S</a:t>
                  </a:r>
                  <a:r>
                    <a:rPr lang="es-ES_tradnl" sz="3600" smtClean="0">
                      <a:cs typeface="Times New Roman" pitchFamily="18" charset="0"/>
                    </a:rPr>
                    <a:t> </a:t>
                  </a:r>
                  <a:r>
                    <a:rPr lang="es-ES" sz="3600" smtClean="0">
                      <a:cs typeface="Times New Roman" pitchFamily="18" charset="0"/>
                    </a:rPr>
                    <a:t>= </a:t>
                  </a:r>
                  <a:endParaRPr lang="es-ES" sz="3600" dirty="0">
                    <a:cs typeface="Times New Roman" pitchFamily="18" charset="0"/>
                  </a:endParaRPr>
                </a:p>
              </p:txBody>
            </p:sp>
            <p:sp>
              <p:nvSpPr>
                <p:cNvPr id="72732" name="Text Box 28"/>
                <p:cNvSpPr txBox="1">
                  <a:spLocks noChangeArrowheads="1"/>
                </p:cNvSpPr>
                <p:nvPr/>
              </p:nvSpPr>
              <p:spPr bwMode="auto">
                <a:xfrm>
                  <a:off x="3809" y="2208"/>
                  <a:ext cx="966" cy="434"/>
                </a:xfrm>
                <a:prstGeom prst="rect">
                  <a:avLst/>
                </a:prstGeom>
                <a:noFill/>
                <a:ln w="9525">
                  <a:noFill/>
                  <a:miter lim="800000"/>
                  <a:headEnd/>
                  <a:tailEnd/>
                </a:ln>
                <a:effectLst/>
              </p:spPr>
              <p:txBody>
                <a:bodyPr>
                  <a:spAutoFit/>
                </a:bodyPr>
                <a:lstStyle/>
                <a:p>
                  <a:pPr>
                    <a:spcBef>
                      <a:spcPct val="50000"/>
                    </a:spcBef>
                  </a:pPr>
                  <a:r>
                    <a:rPr lang="es-ES_tradnl" sz="2800" dirty="0"/>
                    <a:t>40</a:t>
                  </a:r>
                  <a:endParaRPr lang="es-ES" sz="2800" dirty="0"/>
                </a:p>
              </p:txBody>
            </p:sp>
            <p:sp>
              <p:nvSpPr>
                <p:cNvPr id="72733" name="Line 29"/>
                <p:cNvSpPr>
                  <a:spLocks noChangeShapeType="1"/>
                </p:cNvSpPr>
                <p:nvPr/>
              </p:nvSpPr>
              <p:spPr bwMode="auto">
                <a:xfrm>
                  <a:off x="3809" y="2592"/>
                  <a:ext cx="536" cy="0"/>
                </a:xfrm>
                <a:prstGeom prst="line">
                  <a:avLst/>
                </a:prstGeom>
                <a:noFill/>
                <a:ln w="9525">
                  <a:solidFill>
                    <a:schemeClr val="tx1"/>
                  </a:solidFill>
                  <a:round/>
                  <a:headEnd/>
                  <a:tailEnd/>
                </a:ln>
                <a:effectLst/>
              </p:spPr>
              <p:txBody>
                <a:bodyPr/>
                <a:lstStyle/>
                <a:p>
                  <a:endParaRPr lang="es-ES"/>
                </a:p>
              </p:txBody>
            </p:sp>
            <p:sp>
              <p:nvSpPr>
                <p:cNvPr id="72734" name="Text Box 30"/>
                <p:cNvSpPr txBox="1">
                  <a:spLocks noChangeArrowheads="1"/>
                </p:cNvSpPr>
                <p:nvPr/>
              </p:nvSpPr>
              <p:spPr bwMode="auto">
                <a:xfrm>
                  <a:off x="3916" y="2640"/>
                  <a:ext cx="537" cy="434"/>
                </a:xfrm>
                <a:prstGeom prst="rect">
                  <a:avLst/>
                </a:prstGeom>
                <a:noFill/>
                <a:ln w="9525">
                  <a:noFill/>
                  <a:miter lim="800000"/>
                  <a:headEnd/>
                  <a:tailEnd/>
                </a:ln>
                <a:effectLst/>
              </p:spPr>
              <p:txBody>
                <a:bodyPr>
                  <a:spAutoFit/>
                </a:bodyPr>
                <a:lstStyle/>
                <a:p>
                  <a:pPr>
                    <a:spcBef>
                      <a:spcPct val="50000"/>
                    </a:spcBef>
                  </a:pPr>
                  <a:r>
                    <a:rPr lang="es-ES_tradnl" sz="2800" dirty="0"/>
                    <a:t>5</a:t>
                  </a:r>
                  <a:endParaRPr lang="es-ES" sz="2800" dirty="0"/>
                </a:p>
              </p:txBody>
            </p:sp>
            <p:sp>
              <p:nvSpPr>
                <p:cNvPr id="72735" name="Text Box 31"/>
                <p:cNvSpPr txBox="1">
                  <a:spLocks noChangeArrowheads="1"/>
                </p:cNvSpPr>
                <p:nvPr/>
              </p:nvSpPr>
              <p:spPr bwMode="auto">
                <a:xfrm>
                  <a:off x="4399" y="2400"/>
                  <a:ext cx="1656" cy="434"/>
                </a:xfrm>
                <a:prstGeom prst="rect">
                  <a:avLst/>
                </a:prstGeom>
                <a:noFill/>
                <a:ln w="9525">
                  <a:noFill/>
                  <a:miter lim="800000"/>
                  <a:headEnd/>
                  <a:tailEnd/>
                </a:ln>
                <a:effectLst/>
              </p:spPr>
              <p:txBody>
                <a:bodyPr wrap="square">
                  <a:spAutoFit/>
                </a:bodyPr>
                <a:lstStyle/>
                <a:p>
                  <a:pPr>
                    <a:spcBef>
                      <a:spcPct val="50000"/>
                    </a:spcBef>
                  </a:pPr>
                  <a:r>
                    <a:rPr lang="es-ES_tradnl" sz="2800"/>
                    <a:t>=</a:t>
                  </a:r>
                  <a:r>
                    <a:rPr lang="es-ES_tradnl" sz="2800" smtClean="0"/>
                    <a:t>2.8 días</a:t>
                  </a:r>
                  <a:endParaRPr lang="es-ES" sz="2800" baseline="30000" dirty="0"/>
                </a:p>
              </p:txBody>
            </p:sp>
          </p:grpSp>
          <p:sp>
            <p:nvSpPr>
              <p:cNvPr id="72736" name="Rectangle 32"/>
              <p:cNvSpPr>
                <a:spLocks noChangeArrowheads="1"/>
              </p:cNvSpPr>
              <p:nvPr/>
            </p:nvSpPr>
            <p:spPr bwMode="auto">
              <a:xfrm>
                <a:off x="2496" y="2112"/>
                <a:ext cx="3223" cy="1008"/>
              </a:xfrm>
              <a:prstGeom prst="rect">
                <a:avLst/>
              </a:prstGeom>
              <a:noFill/>
              <a:ln w="9525">
                <a:solidFill>
                  <a:schemeClr val="tx1"/>
                </a:solidFill>
                <a:miter lim="800000"/>
                <a:headEnd/>
                <a:tailEnd/>
              </a:ln>
              <a:effectLst/>
            </p:spPr>
            <p:txBody>
              <a:bodyPr wrap="none" anchor="ctr"/>
              <a:lstStyle/>
              <a:p>
                <a:endParaRPr lang="es-ES"/>
              </a:p>
            </p:txBody>
          </p:sp>
        </p:grpSp>
        <p:sp>
          <p:nvSpPr>
            <p:cNvPr id="72741" name="Freeform 37"/>
            <p:cNvSpPr>
              <a:spLocks/>
            </p:cNvSpPr>
            <p:nvPr/>
          </p:nvSpPr>
          <p:spPr bwMode="auto">
            <a:xfrm>
              <a:off x="3360" y="2304"/>
              <a:ext cx="768" cy="672"/>
            </a:xfrm>
            <a:custGeom>
              <a:avLst/>
              <a:gdLst/>
              <a:ahLst/>
              <a:cxnLst>
                <a:cxn ang="0">
                  <a:pos x="0" y="288"/>
                </a:cxn>
                <a:cxn ang="0">
                  <a:pos x="96" y="672"/>
                </a:cxn>
                <a:cxn ang="0">
                  <a:pos x="240" y="0"/>
                </a:cxn>
                <a:cxn ang="0">
                  <a:pos x="768" y="0"/>
                </a:cxn>
              </a:cxnLst>
              <a:rect l="0" t="0" r="r" b="b"/>
              <a:pathLst>
                <a:path w="768" h="672">
                  <a:moveTo>
                    <a:pt x="0" y="288"/>
                  </a:moveTo>
                  <a:lnTo>
                    <a:pt x="96" y="672"/>
                  </a:lnTo>
                  <a:lnTo>
                    <a:pt x="240" y="0"/>
                  </a:lnTo>
                  <a:lnTo>
                    <a:pt x="768" y="0"/>
                  </a:lnTo>
                </a:path>
              </a:pathLst>
            </a:custGeom>
            <a:noFill/>
            <a:ln w="9525">
              <a:solidFill>
                <a:schemeClr val="tx1"/>
              </a:solidFill>
              <a:round/>
              <a:headEnd/>
              <a:tailEnd/>
            </a:ln>
            <a:effectLst/>
          </p:spPr>
          <p:txBody>
            <a:bodyPr/>
            <a:lstStyle/>
            <a:p>
              <a:endParaRPr lang="es-ES"/>
            </a:p>
          </p:txBody>
        </p:sp>
      </p:grpSp>
      <p:graphicFrame>
        <p:nvGraphicFramePr>
          <p:cNvPr id="46082" name="Object 2"/>
          <p:cNvGraphicFramePr>
            <a:graphicFrameLocks noChangeAspect="1"/>
          </p:cNvGraphicFramePr>
          <p:nvPr>
            <p:extLst>
              <p:ext uri="{D42A27DB-BD31-4B8C-83A1-F6EECF244321}">
                <p14:modId xmlns:p14="http://schemas.microsoft.com/office/powerpoint/2010/main" val="3929250339"/>
              </p:ext>
            </p:extLst>
          </p:nvPr>
        </p:nvGraphicFramePr>
        <p:xfrm>
          <a:off x="1738282" y="714356"/>
          <a:ext cx="3714776" cy="1214446"/>
        </p:xfrm>
        <a:graphic>
          <a:graphicData uri="http://schemas.openxmlformats.org/presentationml/2006/ole">
            <mc:AlternateContent xmlns:mc="http://schemas.openxmlformats.org/markup-compatibility/2006">
              <mc:Choice xmlns:v="urn:schemas-microsoft-com:vml" Requires="v">
                <p:oleObj spid="_x0000_s46092" name="Ecuación" r:id="rId4" imgW="1180800" imgH="647640" progId="Equation.3">
                  <p:embed/>
                </p:oleObj>
              </mc:Choice>
              <mc:Fallback>
                <p:oleObj name="Ecuación" r:id="rId4" imgW="1180800" imgH="647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8282" y="714356"/>
                        <a:ext cx="3714776" cy="1214446"/>
                      </a:xfrm>
                      <a:prstGeom prst="rect">
                        <a:avLst/>
                      </a:prstGeom>
                      <a:solidFill>
                        <a:schemeClr val="accent1">
                          <a:lumMod val="40000"/>
                          <a:lumOff val="60000"/>
                        </a:schemeClr>
                      </a:solidFill>
                      <a:ln w="9525">
                        <a:solidFill>
                          <a:schemeClr val="accent1">
                            <a:lumMod val="20000"/>
                            <a:lumOff val="80000"/>
                          </a:schemeClr>
                        </a:solidFill>
                        <a:miter lim="800000"/>
                        <a:headEnd/>
                        <a:tailEnd/>
                      </a:ln>
                    </p:spPr>
                  </p:pic>
                </p:oleObj>
              </mc:Fallback>
            </mc:AlternateContent>
          </a:graphicData>
        </a:graphic>
      </p:graphicFrame>
      <p:sp>
        <p:nvSpPr>
          <p:cNvPr id="20" name="19 CuadroTexto"/>
          <p:cNvSpPr txBox="1"/>
          <p:nvPr/>
        </p:nvSpPr>
        <p:spPr>
          <a:xfrm>
            <a:off x="5595934" y="714357"/>
            <a:ext cx="4429156" cy="1200329"/>
          </a:xfrm>
          <a:prstGeom prst="rect">
            <a:avLst/>
          </a:prstGeom>
          <a:noFill/>
        </p:spPr>
        <p:txBody>
          <a:bodyPr wrap="square" rtlCol="0">
            <a:spAutoFit/>
          </a:bodyPr>
          <a:lstStyle/>
          <a:p>
            <a:r>
              <a:rPr lang="es-ES_tradnl" sz="2400" smtClean="0"/>
              <a:t>Raíz cuadrada de la varianza</a:t>
            </a:r>
            <a:r>
              <a:rPr lang="es-ES_tradnl" sz="2400" b="1" smtClean="0">
                <a:effectLst>
                  <a:outerShdw blurRad="38100" dist="38100" dir="2700000" algn="tl">
                    <a:srgbClr val="000000">
                      <a:alpha val="43137"/>
                    </a:srgbClr>
                  </a:outerShdw>
                </a:effectLst>
              </a:rPr>
              <a:t>. L</a:t>
            </a:r>
            <a:r>
              <a:rPr lang="es-ES" sz="2400" smtClean="0"/>
              <a:t>a más conocida y utilizada de las medidas de dispersión.</a:t>
            </a:r>
            <a:r>
              <a:rPr lang="es-ES_tradnl" sz="2400" b="1" smtClean="0">
                <a:effectLst>
                  <a:outerShdw blurRad="38100" dist="38100" dir="2700000" algn="tl">
                    <a:srgbClr val="000000">
                      <a:alpha val="43137"/>
                    </a:srgbClr>
                  </a:outerShdw>
                </a:effectLst>
              </a:rPr>
              <a:t> </a:t>
            </a:r>
            <a:endParaRPr lang="es-ES" sz="2400" dirty="0"/>
          </a:p>
        </p:txBody>
      </p:sp>
      <p:sp>
        <p:nvSpPr>
          <p:cNvPr id="21" name="20 CuadroTexto"/>
          <p:cNvSpPr txBox="1"/>
          <p:nvPr/>
        </p:nvSpPr>
        <p:spPr>
          <a:xfrm>
            <a:off x="3287688" y="4071942"/>
            <a:ext cx="8496944" cy="2677656"/>
          </a:xfrm>
          <a:prstGeom prst="rect">
            <a:avLst/>
          </a:prstGeom>
          <a:noFill/>
        </p:spPr>
        <p:txBody>
          <a:bodyPr wrap="square" rtlCol="0">
            <a:spAutoFit/>
          </a:bodyPr>
          <a:lstStyle/>
          <a:p>
            <a:pPr algn="just"/>
            <a:r>
              <a:rPr lang="es-ES_tradnl" sz="2400" b="1" dirty="0" smtClean="0"/>
              <a:t>El promedio</a:t>
            </a:r>
            <a:r>
              <a:rPr lang="es-ES" sz="2400" b="1" dirty="0" smtClean="0"/>
              <a:t> de </a:t>
            </a:r>
            <a:r>
              <a:rPr lang="es-ES_tradnl" sz="2400" b="1" dirty="0" smtClean="0"/>
              <a:t>estadía</a:t>
            </a:r>
            <a:r>
              <a:rPr lang="es-ES" sz="2400" b="1" dirty="0" smtClean="0"/>
              <a:t> de los niños</a:t>
            </a:r>
            <a:r>
              <a:rPr lang="es-ES_tradnl" sz="2400" b="1" dirty="0" smtClean="0"/>
              <a:t> en el servicio de EDA</a:t>
            </a:r>
            <a:r>
              <a:rPr lang="es-ES" sz="2400" b="1" dirty="0" smtClean="0"/>
              <a:t> fue de </a:t>
            </a:r>
            <a:r>
              <a:rPr lang="es-ES_tradnl" sz="2400" b="1" dirty="0" smtClean="0"/>
              <a:t>7 días</a:t>
            </a:r>
            <a:r>
              <a:rPr lang="es-ES" sz="2400" b="1" dirty="0" smtClean="0"/>
              <a:t>, con una desviación estándar de </a:t>
            </a:r>
            <a:r>
              <a:rPr lang="es-ES_tradnl" sz="2400" b="1" dirty="0" smtClean="0"/>
              <a:t>2.8 días</a:t>
            </a:r>
            <a:r>
              <a:rPr lang="es-ES" sz="2400" b="1" dirty="0" smtClean="0"/>
              <a:t>. </a:t>
            </a:r>
            <a:endParaRPr lang="es-ES" sz="2400" b="1" dirty="0"/>
          </a:p>
          <a:p>
            <a:pPr algn="just"/>
            <a:endParaRPr lang="es-ES" sz="2400" b="1" dirty="0"/>
          </a:p>
          <a:p>
            <a:pPr algn="just"/>
            <a:r>
              <a:rPr lang="es-ES" sz="2400" b="1" dirty="0" smtClean="0"/>
              <a:t>La media ± la desviación estándar . Para este ej. entre </a:t>
            </a:r>
            <a:r>
              <a:rPr lang="es-ES_tradnl" sz="2400" b="1" dirty="0" smtClean="0"/>
              <a:t>4.2</a:t>
            </a:r>
            <a:r>
              <a:rPr lang="es-ES" sz="2400" b="1" dirty="0" smtClean="0"/>
              <a:t> y  </a:t>
            </a:r>
            <a:r>
              <a:rPr lang="es-ES_tradnl" sz="2400" b="1" dirty="0" smtClean="0"/>
              <a:t>9.8 días,  es decir aproximadamente entre 4 y 10 días</a:t>
            </a:r>
            <a:r>
              <a:rPr lang="es-ES" sz="2400" b="1" dirty="0" smtClean="0"/>
              <a:t> se encuentra </a:t>
            </a:r>
            <a:r>
              <a:rPr lang="es-ES_tradnl" sz="2400" b="1" dirty="0" smtClean="0"/>
              <a:t>el tiempo de estadía</a:t>
            </a:r>
            <a:r>
              <a:rPr lang="es-ES" sz="2400" b="1" dirty="0" smtClean="0"/>
              <a:t> de una parte importante de los niños estudiados.</a:t>
            </a:r>
            <a:endParaRPr lang="es-ES" sz="2400" b="1" dirty="0"/>
          </a:p>
        </p:txBody>
      </p:sp>
      <p:sp>
        <p:nvSpPr>
          <p:cNvPr id="22" name="21 CuadroTexto"/>
          <p:cNvSpPr txBox="1"/>
          <p:nvPr/>
        </p:nvSpPr>
        <p:spPr>
          <a:xfrm>
            <a:off x="4024298" y="3071810"/>
            <a:ext cx="1857388" cy="400110"/>
          </a:xfrm>
          <a:prstGeom prst="rect">
            <a:avLst/>
          </a:prstGeom>
          <a:noFill/>
        </p:spPr>
        <p:txBody>
          <a:bodyPr wrap="square" rtlCol="0">
            <a:spAutoFit/>
          </a:bodyPr>
          <a:lstStyle/>
          <a:p>
            <a:r>
              <a:rPr lang="es-ES" sz="2000" b="1" dirty="0"/>
              <a:t>X</a:t>
            </a:r>
            <a:r>
              <a:rPr lang="es-ES" sz="2000" b="1" dirty="0" smtClean="0"/>
              <a:t>= 7 días</a:t>
            </a:r>
            <a:endParaRPr lang="es-ES" sz="2000" b="1" dirty="0"/>
          </a:p>
        </p:txBody>
      </p:sp>
      <p:cxnSp>
        <p:nvCxnSpPr>
          <p:cNvPr id="24" name="23 Conector recto"/>
          <p:cNvCxnSpPr/>
          <p:nvPr/>
        </p:nvCxnSpPr>
        <p:spPr>
          <a:xfrm>
            <a:off x="4095736" y="3071810"/>
            <a:ext cx="214314"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952596" y="3000372"/>
            <a:ext cx="8229600" cy="1143000"/>
          </a:xfrm>
        </p:spPr>
        <p:txBody>
          <a:bodyPr>
            <a:normAutofit fontScale="90000"/>
          </a:bodyPr>
          <a:lstStyle/>
          <a:p>
            <a:r>
              <a:rPr lang="es-ES_tradnl" sz="3200" u="sng" dirty="0" smtClean="0"/>
              <a:t>Coeficiente de Variación</a:t>
            </a:r>
            <a:r>
              <a:rPr lang="es-ES_tradnl" sz="3200" dirty="0" smtClean="0"/>
              <a:t>: </a:t>
            </a:r>
            <a:r>
              <a:rPr lang="es-ES_tradnl" sz="2700" dirty="0" smtClean="0">
                <a:cs typeface="Times New Roman" pitchFamily="18" charset="0"/>
              </a:rPr>
              <a:t>Expresa a </a:t>
            </a:r>
            <a:r>
              <a:rPr lang="es-ES" sz="2700" dirty="0" smtClean="0">
                <a:cs typeface="Times New Roman" pitchFamily="18" charset="0"/>
              </a:rPr>
              <a:t>la </a:t>
            </a:r>
            <a:r>
              <a:rPr lang="es-ES_tradnl" sz="2700" dirty="0" smtClean="0">
                <a:cs typeface="Times New Roman" pitchFamily="18" charset="0"/>
              </a:rPr>
              <a:t>D</a:t>
            </a:r>
            <a:r>
              <a:rPr lang="es-ES" sz="2700" dirty="0" err="1" smtClean="0">
                <a:cs typeface="Times New Roman" pitchFamily="18" charset="0"/>
              </a:rPr>
              <a:t>esviación</a:t>
            </a:r>
            <a:r>
              <a:rPr lang="es-ES" sz="2700" dirty="0" smtClean="0">
                <a:cs typeface="Times New Roman" pitchFamily="18" charset="0"/>
              </a:rPr>
              <a:t> </a:t>
            </a:r>
            <a:r>
              <a:rPr lang="es-ES_tradnl" sz="2700" dirty="0" smtClean="0">
                <a:cs typeface="Times New Roman" pitchFamily="18" charset="0"/>
              </a:rPr>
              <a:t>E</a:t>
            </a:r>
            <a:r>
              <a:rPr lang="es-ES" sz="2700" dirty="0" err="1" smtClean="0">
                <a:cs typeface="Times New Roman" pitchFamily="18" charset="0"/>
              </a:rPr>
              <a:t>stándar</a:t>
            </a:r>
            <a:r>
              <a:rPr lang="es-ES_tradnl" sz="2700" dirty="0" smtClean="0">
                <a:cs typeface="Times New Roman" pitchFamily="18" charset="0"/>
              </a:rPr>
              <a:t> como porcentaje de </a:t>
            </a:r>
            <a:r>
              <a:rPr lang="es-ES" sz="2700" dirty="0" smtClean="0">
                <a:cs typeface="Times New Roman" pitchFamily="18" charset="0"/>
              </a:rPr>
              <a:t>la </a:t>
            </a:r>
            <a:r>
              <a:rPr lang="es-ES_tradnl" sz="2700" dirty="0" smtClean="0">
                <a:cs typeface="Times New Roman" pitchFamily="18" charset="0"/>
              </a:rPr>
              <a:t>M</a:t>
            </a:r>
            <a:r>
              <a:rPr lang="es-ES" sz="2700" dirty="0" err="1">
                <a:cs typeface="Times New Roman" pitchFamily="18" charset="0"/>
              </a:rPr>
              <a:t>edia</a:t>
            </a:r>
            <a:r>
              <a:rPr lang="es-ES" sz="3200" dirty="0">
                <a:cs typeface="Times New Roman" pitchFamily="18" charset="0"/>
              </a:rPr>
              <a:t/>
            </a:r>
            <a:br>
              <a:rPr lang="es-ES" sz="3200" dirty="0">
                <a:cs typeface="Times New Roman" pitchFamily="18" charset="0"/>
              </a:rPr>
            </a:br>
            <a:endParaRPr lang="es-ES" sz="3200" dirty="0"/>
          </a:p>
        </p:txBody>
      </p:sp>
      <p:sp>
        <p:nvSpPr>
          <p:cNvPr id="13" name="12 CuadroTexto"/>
          <p:cNvSpPr txBox="1"/>
          <p:nvPr/>
        </p:nvSpPr>
        <p:spPr>
          <a:xfrm>
            <a:off x="2382338" y="199690"/>
            <a:ext cx="7072362" cy="584775"/>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defPPr>
              <a:defRPr lang="es-ES"/>
            </a:defPPr>
            <a:lvl1pPr algn="ctr">
              <a:spcBef>
                <a:spcPts val="125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3333CC"/>
                </a:solidFill>
                <a:latin typeface="+mj-lt"/>
                <a:ea typeface="DejaVu Sans" charset="0"/>
                <a:cs typeface="DejaVu Sans" charset="0"/>
              </a:defRPr>
            </a:lvl1pPr>
          </a:lstStyle>
          <a:p>
            <a:r>
              <a:rPr lang="es-ES" dirty="0"/>
              <a:t>Medidas de dispersión relativa</a:t>
            </a:r>
          </a:p>
        </p:txBody>
      </p:sp>
      <p:sp>
        <p:nvSpPr>
          <p:cNvPr id="14" name="13 CuadroTexto"/>
          <p:cNvSpPr txBox="1"/>
          <p:nvPr/>
        </p:nvSpPr>
        <p:spPr>
          <a:xfrm>
            <a:off x="479376" y="983723"/>
            <a:ext cx="11089232" cy="1569660"/>
          </a:xfrm>
          <a:prstGeom prst="rect">
            <a:avLst/>
          </a:prstGeom>
          <a:noFill/>
        </p:spPr>
        <p:txBody>
          <a:bodyPr wrap="square" rtlCol="0">
            <a:spAutoFit/>
          </a:bodyPr>
          <a:lstStyle/>
          <a:p>
            <a:pPr algn="just"/>
            <a:r>
              <a:rPr lang="es-ES" sz="2400" b="1" dirty="0" smtClean="0"/>
              <a:t>Cuando queremos saber entre 2 o más variables cuales presentan una mayor variabilidad o dispersión, no lo podemos conocer comparando algunas de las medidas de dispersión analizadas, pues los valores que alcancen dependerán de la unidad de medida propia de cada variable.</a:t>
            </a:r>
            <a:endParaRPr lang="es-ES" sz="2400" b="1" dirty="0"/>
          </a:p>
        </p:txBody>
      </p:sp>
      <p:sp>
        <p:nvSpPr>
          <p:cNvPr id="15" name="14 CuadroTexto"/>
          <p:cNvSpPr txBox="1"/>
          <p:nvPr/>
        </p:nvSpPr>
        <p:spPr>
          <a:xfrm>
            <a:off x="695400" y="5429265"/>
            <a:ext cx="10873208" cy="1015663"/>
          </a:xfrm>
          <a:prstGeom prst="rect">
            <a:avLst/>
          </a:prstGeom>
          <a:noFill/>
        </p:spPr>
        <p:txBody>
          <a:bodyPr wrap="square" rtlCol="0">
            <a:spAutoFit/>
          </a:bodyPr>
          <a:lstStyle/>
          <a:p>
            <a:r>
              <a:rPr lang="es-MX" sz="2000" b="1" dirty="0" smtClean="0"/>
              <a:t>Por tener la desviación estándar y la media las mismas unidades de medida, quedan canceladas dichas unidades, de ahí que el coeficiente de variación no tenga unidades propias, lo que facilita la comparación. </a:t>
            </a:r>
            <a:endParaRPr lang="es-ES" sz="2000" b="1" dirty="0"/>
          </a:p>
        </p:txBody>
      </p:sp>
      <mc:AlternateContent xmlns:mc="http://schemas.openxmlformats.org/markup-compatibility/2006" xmlns:a14="http://schemas.microsoft.com/office/drawing/2010/main">
        <mc:Choice Requires="a14">
          <p:sp>
            <p:nvSpPr>
              <p:cNvPr id="5" name="CuadroTexto 4"/>
              <p:cNvSpPr txBox="1"/>
              <p:nvPr/>
            </p:nvSpPr>
            <p:spPr>
              <a:xfrm>
                <a:off x="4064101" y="4131843"/>
                <a:ext cx="1854418" cy="654475"/>
              </a:xfrm>
              <a:prstGeom prst="rect">
                <a:avLst/>
              </a:prstGeom>
              <a:noFill/>
            </p:spPr>
            <p:txBody>
              <a:bodyPr wrap="none" lIns="0" tIns="0" rIns="0" bIns="0" rtlCol="0">
                <a:spAutoFit/>
              </a:bodyPr>
              <a:lstStyle/>
              <a:p>
                <a:r>
                  <a:rPr lang="es-ES" sz="2800" dirty="0" smtClean="0"/>
                  <a:t>CV</a:t>
                </a:r>
                <a14:m>
                  <m:oMath xmlns:m="http://schemas.openxmlformats.org/officeDocument/2006/math">
                    <m:r>
                      <a:rPr lang="es-ES" sz="2800" b="0" i="1" smtClean="0">
                        <a:latin typeface="Cambria Math" panose="02040503050406030204" pitchFamily="18" charset="0"/>
                      </a:rPr>
                      <m:t>=</m:t>
                    </m:r>
                    <m:f>
                      <m:fPr>
                        <m:ctrlPr>
                          <a:rPr lang="es-ES" sz="2800" b="0" i="1" smtClean="0">
                            <a:latin typeface="Cambria Math" panose="02040503050406030204" pitchFamily="18" charset="0"/>
                          </a:rPr>
                        </m:ctrlPr>
                      </m:fPr>
                      <m:num>
                        <m:acc>
                          <m:accPr>
                            <m:chr m:val="̅"/>
                            <m:ctrlPr>
                              <a:rPr lang="es-ES" sz="2800" b="0" i="1" smtClean="0">
                                <a:latin typeface="Cambria Math" panose="02040503050406030204" pitchFamily="18" charset="0"/>
                              </a:rPr>
                            </m:ctrlPr>
                          </m:accPr>
                          <m:e>
                            <m:r>
                              <a:rPr lang="es-ES" sz="2800" b="0" i="1" smtClean="0">
                                <a:latin typeface="Cambria Math" panose="02040503050406030204" pitchFamily="18" charset="0"/>
                              </a:rPr>
                              <m:t>𝑋</m:t>
                            </m:r>
                          </m:e>
                        </m:acc>
                      </m:num>
                      <m:den>
                        <m:r>
                          <a:rPr lang="es-ES" sz="2800" b="0" i="1" smtClean="0">
                            <a:latin typeface="Cambria Math" panose="02040503050406030204" pitchFamily="18" charset="0"/>
                          </a:rPr>
                          <m:t>𝑆</m:t>
                        </m:r>
                      </m:den>
                    </m:f>
                  </m:oMath>
                </a14:m>
                <a:r>
                  <a:rPr lang="es-ES" sz="2800" dirty="0" smtClean="0"/>
                  <a:t>*100=</a:t>
                </a:r>
                <a:endParaRPr lang="es-ES" sz="280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064101" y="4131843"/>
                <a:ext cx="1854418" cy="654475"/>
              </a:xfrm>
              <a:prstGeom prst="rect">
                <a:avLst/>
              </a:prstGeom>
              <a:blipFill rotWithShape="0">
                <a:blip r:embed="rId3"/>
                <a:stretch>
                  <a:fillRect l="-11842" r="-9868" b="-19626"/>
                </a:stretch>
              </a:blipFill>
            </p:spPr>
            <p:txBody>
              <a:bodyPr/>
              <a:lstStyle/>
              <a:p>
                <a:r>
                  <a:rPr lang="es-ES">
                    <a:noFill/>
                  </a:rPr>
                  <a:t> </a:t>
                </a:r>
              </a:p>
            </p:txBody>
          </p:sp>
        </mc:Fallback>
      </mc:AlternateContent>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81200" y="201019"/>
            <a:ext cx="82296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dirty="0">
                <a:solidFill>
                  <a:srgbClr val="3333CC"/>
                </a:solidFill>
                <a:ea typeface="DejaVu Sans" charset="0"/>
                <a:cs typeface="DejaVu Sans" charset="0"/>
              </a:rPr>
              <a:t>Coeficiente de Variación, Ejemplo 1</a:t>
            </a:r>
            <a:endParaRPr lang="es-ES" sz="3200" dirty="0">
              <a:solidFill>
                <a:srgbClr val="3333CC"/>
              </a:solidFill>
              <a:ea typeface="DejaVu Sans" charset="0"/>
              <a:cs typeface="DejaVu Sans" charset="0"/>
            </a:endParaRPr>
          </a:p>
        </p:txBody>
      </p:sp>
      <p:grpSp>
        <p:nvGrpSpPr>
          <p:cNvPr id="2" name="Group 7"/>
          <p:cNvGrpSpPr>
            <a:grpSpLocks/>
          </p:cNvGrpSpPr>
          <p:nvPr/>
        </p:nvGrpSpPr>
        <p:grpSpPr bwMode="auto">
          <a:xfrm>
            <a:off x="623392" y="1142984"/>
            <a:ext cx="4572401" cy="1570038"/>
            <a:chOff x="793" y="1104"/>
            <a:chExt cx="4775" cy="989"/>
          </a:xfrm>
        </p:grpSpPr>
        <p:sp>
          <p:nvSpPr>
            <p:cNvPr id="75779" name="Text Box 3"/>
            <p:cNvSpPr txBox="1">
              <a:spLocks noChangeArrowheads="1"/>
            </p:cNvSpPr>
            <p:nvPr/>
          </p:nvSpPr>
          <p:spPr bwMode="auto">
            <a:xfrm>
              <a:off x="793" y="1419"/>
              <a:ext cx="960" cy="640"/>
            </a:xfrm>
            <a:prstGeom prst="rect">
              <a:avLst/>
            </a:prstGeom>
            <a:noFill/>
            <a:ln w="9525">
              <a:noFill/>
              <a:miter lim="800000"/>
              <a:headEnd/>
              <a:tailEnd/>
            </a:ln>
            <a:effectLst/>
          </p:spPr>
          <p:txBody>
            <a:bodyPr>
              <a:spAutoFit/>
            </a:bodyPr>
            <a:lstStyle/>
            <a:p>
              <a:pPr>
                <a:spcBef>
                  <a:spcPct val="50000"/>
                </a:spcBef>
              </a:pPr>
              <a:r>
                <a:rPr lang="es-ES_tradnl" sz="2400" b="1" smtClean="0"/>
                <a:t>Talla </a:t>
              </a:r>
              <a:endParaRPr lang="es-ES_tradnl" sz="2400" b="1" dirty="0"/>
            </a:p>
            <a:p>
              <a:pPr>
                <a:spcBef>
                  <a:spcPct val="50000"/>
                </a:spcBef>
              </a:pPr>
              <a:r>
                <a:rPr lang="es-ES_tradnl" sz="2400" b="1" dirty="0"/>
                <a:t>Peso</a:t>
              </a:r>
              <a:endParaRPr lang="es-ES" sz="2400" b="1" dirty="0"/>
            </a:p>
          </p:txBody>
        </p:sp>
        <p:sp>
          <p:nvSpPr>
            <p:cNvPr id="75780" name="Text Box 4"/>
            <p:cNvSpPr txBox="1">
              <a:spLocks noChangeArrowheads="1"/>
            </p:cNvSpPr>
            <p:nvPr/>
          </p:nvSpPr>
          <p:spPr bwMode="auto">
            <a:xfrm>
              <a:off x="1584" y="1104"/>
              <a:ext cx="3984" cy="989"/>
            </a:xfrm>
            <a:prstGeom prst="rect">
              <a:avLst/>
            </a:prstGeom>
            <a:noFill/>
            <a:ln w="9525">
              <a:noFill/>
              <a:miter lim="800000"/>
              <a:headEnd/>
              <a:tailEnd/>
            </a:ln>
            <a:effectLst/>
          </p:spPr>
          <p:txBody>
            <a:bodyPr>
              <a:spAutoFit/>
            </a:bodyPr>
            <a:lstStyle/>
            <a:p>
              <a:pPr>
                <a:spcBef>
                  <a:spcPct val="50000"/>
                </a:spcBef>
              </a:pPr>
              <a:r>
                <a:rPr lang="es-ES_tradnl" sz="2400" b="1" u="sng" dirty="0"/>
                <a:t>Media</a:t>
              </a:r>
              <a:r>
                <a:rPr lang="es-ES_tradnl" sz="2400" b="1" dirty="0"/>
                <a:t>	</a:t>
              </a:r>
              <a:r>
                <a:rPr lang="es-ES_tradnl" sz="2400" b="1" dirty="0" smtClean="0"/>
                <a:t>    </a:t>
              </a:r>
              <a:r>
                <a:rPr lang="es-ES_tradnl" sz="2400" b="1" u="sng" dirty="0" err="1" smtClean="0"/>
                <a:t>Desv</a:t>
              </a:r>
              <a:r>
                <a:rPr lang="es-ES_tradnl" sz="2400" b="1" u="sng" dirty="0" smtClean="0"/>
                <a:t>. Estándar</a:t>
              </a:r>
              <a:endParaRPr lang="es-ES_tradnl" sz="2400" b="1" u="sng" dirty="0"/>
            </a:p>
            <a:p>
              <a:pPr>
                <a:spcBef>
                  <a:spcPct val="50000"/>
                </a:spcBef>
              </a:pPr>
              <a:r>
                <a:rPr lang="es-ES_tradnl" sz="2400" b="1" dirty="0" smtClean="0"/>
                <a:t>170 cm</a:t>
              </a:r>
              <a:r>
                <a:rPr lang="es-ES_tradnl" sz="2400" b="1" dirty="0"/>
                <a:t>.	</a:t>
              </a:r>
              <a:r>
                <a:rPr lang="es-ES_tradnl" sz="2400" b="1" dirty="0" smtClean="0"/>
                <a:t>4 cm</a:t>
              </a:r>
              <a:r>
                <a:rPr lang="es-ES_tradnl" sz="2400" b="1" dirty="0"/>
                <a:t>.</a:t>
              </a:r>
            </a:p>
            <a:p>
              <a:pPr>
                <a:spcBef>
                  <a:spcPct val="50000"/>
                </a:spcBef>
              </a:pPr>
              <a:r>
                <a:rPr lang="es-ES_tradnl" sz="2400" b="1" dirty="0" smtClean="0"/>
                <a:t>60 Kg</a:t>
              </a:r>
              <a:r>
                <a:rPr lang="es-ES_tradnl" sz="2400" b="1" dirty="0"/>
                <a:t>.		</a:t>
              </a:r>
              <a:r>
                <a:rPr lang="es-ES_tradnl" sz="2400" b="1" dirty="0" smtClean="0"/>
                <a:t>4 Kg</a:t>
              </a:r>
              <a:r>
                <a:rPr lang="es-ES_tradnl" sz="2400" b="1" dirty="0"/>
                <a:t>.</a:t>
              </a:r>
              <a:endParaRPr lang="es-ES" sz="2400" b="1" dirty="0"/>
            </a:p>
          </p:txBody>
        </p:sp>
      </p:grpSp>
      <p:grpSp>
        <p:nvGrpSpPr>
          <p:cNvPr id="3" name="Group 18"/>
          <p:cNvGrpSpPr>
            <a:grpSpLocks/>
          </p:cNvGrpSpPr>
          <p:nvPr/>
        </p:nvGrpSpPr>
        <p:grpSpPr bwMode="auto">
          <a:xfrm>
            <a:off x="6307406" y="1037396"/>
            <a:ext cx="4357718" cy="1219200"/>
            <a:chOff x="240" y="2880"/>
            <a:chExt cx="3733" cy="768"/>
          </a:xfrm>
        </p:grpSpPr>
        <p:sp>
          <p:nvSpPr>
            <p:cNvPr id="75787" name="Text Box 11"/>
            <p:cNvSpPr txBox="1">
              <a:spLocks noChangeArrowheads="1"/>
            </p:cNvSpPr>
            <p:nvPr/>
          </p:nvSpPr>
          <p:spPr bwMode="auto">
            <a:xfrm>
              <a:off x="240" y="3072"/>
              <a:ext cx="1440" cy="330"/>
            </a:xfrm>
            <a:prstGeom prst="rect">
              <a:avLst/>
            </a:prstGeom>
            <a:noFill/>
            <a:ln w="9525">
              <a:noFill/>
              <a:miter lim="800000"/>
              <a:headEnd/>
              <a:tailEnd/>
            </a:ln>
            <a:effectLst/>
          </p:spPr>
          <p:txBody>
            <a:bodyPr>
              <a:spAutoFit/>
            </a:bodyPr>
            <a:lstStyle/>
            <a:p>
              <a:pPr>
                <a:spcBef>
                  <a:spcPct val="50000"/>
                </a:spcBef>
              </a:pPr>
              <a:r>
                <a:rPr lang="es-ES_tradnl" sz="2800" err="1"/>
                <a:t>CV</a:t>
              </a:r>
              <a:r>
                <a:rPr lang="es-ES_tradnl" sz="2800" baseline="-25000" err="1"/>
                <a:t>talla</a:t>
              </a:r>
              <a:r>
                <a:rPr lang="es-ES" sz="2800" smtClean="0">
                  <a:cs typeface="Times New Roman" pitchFamily="18" charset="0"/>
                </a:rPr>
                <a:t>= </a:t>
              </a:r>
              <a:endParaRPr lang="es-ES" sz="2800" dirty="0">
                <a:cs typeface="Times New Roman" pitchFamily="18" charset="0"/>
              </a:endParaRPr>
            </a:p>
          </p:txBody>
        </p:sp>
        <p:sp>
          <p:nvSpPr>
            <p:cNvPr id="75788" name="Text Box 12"/>
            <p:cNvSpPr txBox="1">
              <a:spLocks noChangeArrowheads="1"/>
            </p:cNvSpPr>
            <p:nvPr/>
          </p:nvSpPr>
          <p:spPr bwMode="auto">
            <a:xfrm>
              <a:off x="1158" y="2925"/>
              <a:ext cx="576" cy="330"/>
            </a:xfrm>
            <a:prstGeom prst="rect">
              <a:avLst/>
            </a:prstGeom>
            <a:noFill/>
            <a:ln w="9525">
              <a:noFill/>
              <a:miter lim="800000"/>
              <a:headEnd/>
              <a:tailEnd/>
            </a:ln>
            <a:effectLst/>
          </p:spPr>
          <p:txBody>
            <a:bodyPr>
              <a:spAutoFit/>
            </a:bodyPr>
            <a:lstStyle/>
            <a:p>
              <a:pPr>
                <a:spcBef>
                  <a:spcPct val="50000"/>
                </a:spcBef>
              </a:pPr>
              <a:r>
                <a:rPr lang="es-ES_tradnl" sz="2800" smtClean="0"/>
                <a:t> 4</a:t>
              </a:r>
              <a:endParaRPr lang="es-ES" sz="2800" dirty="0"/>
            </a:p>
          </p:txBody>
        </p:sp>
        <p:sp>
          <p:nvSpPr>
            <p:cNvPr id="75790" name="Text Box 14"/>
            <p:cNvSpPr txBox="1">
              <a:spLocks noChangeArrowheads="1"/>
            </p:cNvSpPr>
            <p:nvPr/>
          </p:nvSpPr>
          <p:spPr bwMode="auto">
            <a:xfrm>
              <a:off x="1097" y="3285"/>
              <a:ext cx="864" cy="330"/>
            </a:xfrm>
            <a:prstGeom prst="rect">
              <a:avLst/>
            </a:prstGeom>
            <a:noFill/>
            <a:ln w="9525">
              <a:noFill/>
              <a:miter lim="800000"/>
              <a:headEnd/>
              <a:tailEnd/>
            </a:ln>
            <a:effectLst/>
          </p:spPr>
          <p:txBody>
            <a:bodyPr>
              <a:spAutoFit/>
            </a:bodyPr>
            <a:lstStyle/>
            <a:p>
              <a:pPr>
                <a:spcBef>
                  <a:spcPct val="50000"/>
                </a:spcBef>
              </a:pPr>
              <a:r>
                <a:rPr lang="es-ES_tradnl" sz="2800" dirty="0"/>
                <a:t>170</a:t>
              </a:r>
              <a:endParaRPr lang="es-ES" sz="2800" dirty="0"/>
            </a:p>
          </p:txBody>
        </p:sp>
        <p:sp>
          <p:nvSpPr>
            <p:cNvPr id="75791" name="Text Box 15"/>
            <p:cNvSpPr txBox="1">
              <a:spLocks noChangeArrowheads="1"/>
            </p:cNvSpPr>
            <p:nvPr/>
          </p:nvSpPr>
          <p:spPr bwMode="auto">
            <a:xfrm>
              <a:off x="1635" y="3015"/>
              <a:ext cx="2338" cy="330"/>
            </a:xfrm>
            <a:prstGeom prst="rect">
              <a:avLst/>
            </a:prstGeom>
            <a:noFill/>
            <a:ln w="9525">
              <a:noFill/>
              <a:miter lim="800000"/>
              <a:headEnd/>
              <a:tailEnd/>
            </a:ln>
            <a:effectLst/>
          </p:spPr>
          <p:txBody>
            <a:bodyPr>
              <a:spAutoFit/>
            </a:bodyPr>
            <a:lstStyle/>
            <a:p>
              <a:pPr>
                <a:spcBef>
                  <a:spcPct val="50000"/>
                </a:spcBef>
              </a:pPr>
              <a:r>
                <a:rPr lang="es-ES_tradnl" sz="2800" smtClean="0"/>
                <a:t>x 100 = </a:t>
              </a:r>
              <a:r>
                <a:rPr lang="es-ES_tradnl" sz="2800" u="sng" smtClean="0"/>
                <a:t>2.4 %</a:t>
              </a:r>
              <a:endParaRPr lang="es-ES" sz="2800" u="sng" baseline="30000" dirty="0"/>
            </a:p>
          </p:txBody>
        </p:sp>
        <p:sp>
          <p:nvSpPr>
            <p:cNvPr id="75792" name="Rectangle 16"/>
            <p:cNvSpPr>
              <a:spLocks noChangeArrowheads="1"/>
            </p:cNvSpPr>
            <p:nvPr/>
          </p:nvSpPr>
          <p:spPr bwMode="auto">
            <a:xfrm>
              <a:off x="240" y="2880"/>
              <a:ext cx="3182" cy="768"/>
            </a:xfrm>
            <a:prstGeom prst="rect">
              <a:avLst/>
            </a:prstGeom>
            <a:noFill/>
            <a:ln w="9525">
              <a:solidFill>
                <a:schemeClr val="tx1"/>
              </a:solidFill>
              <a:miter lim="800000"/>
              <a:headEnd/>
              <a:tailEnd/>
            </a:ln>
            <a:effectLst/>
          </p:spPr>
          <p:txBody>
            <a:bodyPr wrap="none" anchor="ctr"/>
            <a:lstStyle/>
            <a:p>
              <a:endParaRPr lang="es-ES"/>
            </a:p>
          </p:txBody>
        </p:sp>
      </p:grpSp>
      <p:grpSp>
        <p:nvGrpSpPr>
          <p:cNvPr id="4" name="Group 19"/>
          <p:cNvGrpSpPr>
            <a:grpSpLocks/>
          </p:cNvGrpSpPr>
          <p:nvPr/>
        </p:nvGrpSpPr>
        <p:grpSpPr bwMode="auto">
          <a:xfrm>
            <a:off x="6095999" y="2506016"/>
            <a:ext cx="4143375" cy="1238250"/>
            <a:chOff x="240" y="2880"/>
            <a:chExt cx="2610" cy="780"/>
          </a:xfrm>
        </p:grpSpPr>
        <p:sp>
          <p:nvSpPr>
            <p:cNvPr id="75797" name="Text Box 21"/>
            <p:cNvSpPr txBox="1">
              <a:spLocks noChangeArrowheads="1"/>
            </p:cNvSpPr>
            <p:nvPr/>
          </p:nvSpPr>
          <p:spPr bwMode="auto">
            <a:xfrm>
              <a:off x="240" y="3072"/>
              <a:ext cx="1440" cy="330"/>
            </a:xfrm>
            <a:prstGeom prst="rect">
              <a:avLst/>
            </a:prstGeom>
            <a:noFill/>
            <a:ln w="9525">
              <a:noFill/>
              <a:miter lim="800000"/>
              <a:headEnd/>
              <a:tailEnd/>
            </a:ln>
            <a:effectLst/>
          </p:spPr>
          <p:txBody>
            <a:bodyPr>
              <a:spAutoFit/>
            </a:bodyPr>
            <a:lstStyle/>
            <a:p>
              <a:pPr>
                <a:spcBef>
                  <a:spcPct val="50000"/>
                </a:spcBef>
              </a:pPr>
              <a:r>
                <a:rPr lang="es-ES_tradnl" sz="2800" err="1"/>
                <a:t>CV</a:t>
              </a:r>
              <a:r>
                <a:rPr lang="es-ES_tradnl" sz="2800" baseline="-25000" err="1"/>
                <a:t>peso</a:t>
              </a:r>
              <a:r>
                <a:rPr lang="es-ES" sz="2800" smtClean="0">
                  <a:cs typeface="Times New Roman" pitchFamily="18" charset="0"/>
                </a:rPr>
                <a:t>= </a:t>
              </a:r>
              <a:endParaRPr lang="es-ES" sz="2800" dirty="0">
                <a:cs typeface="Times New Roman" pitchFamily="18" charset="0"/>
              </a:endParaRPr>
            </a:p>
          </p:txBody>
        </p:sp>
        <p:sp>
          <p:nvSpPr>
            <p:cNvPr id="75798" name="Text Box 22"/>
            <p:cNvSpPr txBox="1">
              <a:spLocks noChangeArrowheads="1"/>
            </p:cNvSpPr>
            <p:nvPr/>
          </p:nvSpPr>
          <p:spPr bwMode="auto">
            <a:xfrm>
              <a:off x="1005" y="2880"/>
              <a:ext cx="576" cy="404"/>
            </a:xfrm>
            <a:prstGeom prst="rect">
              <a:avLst/>
            </a:prstGeom>
            <a:noFill/>
            <a:ln w="9525">
              <a:noFill/>
              <a:miter lim="800000"/>
              <a:headEnd/>
              <a:tailEnd/>
            </a:ln>
            <a:effectLst/>
          </p:spPr>
          <p:txBody>
            <a:bodyPr>
              <a:spAutoFit/>
            </a:bodyPr>
            <a:lstStyle/>
            <a:p>
              <a:pPr>
                <a:spcBef>
                  <a:spcPct val="50000"/>
                </a:spcBef>
              </a:pPr>
              <a:r>
                <a:rPr lang="es-ES_tradnl" sz="3600" dirty="0" smtClean="0"/>
                <a:t> </a:t>
              </a:r>
              <a:r>
                <a:rPr lang="es-ES_tradnl" sz="2800" dirty="0" smtClean="0"/>
                <a:t>4</a:t>
              </a:r>
              <a:endParaRPr lang="es-ES" sz="2800" dirty="0"/>
            </a:p>
          </p:txBody>
        </p:sp>
        <p:sp>
          <p:nvSpPr>
            <p:cNvPr id="75799" name="Text Box 23"/>
            <p:cNvSpPr txBox="1">
              <a:spLocks noChangeArrowheads="1"/>
            </p:cNvSpPr>
            <p:nvPr/>
          </p:nvSpPr>
          <p:spPr bwMode="auto">
            <a:xfrm>
              <a:off x="1005" y="3330"/>
              <a:ext cx="864" cy="330"/>
            </a:xfrm>
            <a:prstGeom prst="rect">
              <a:avLst/>
            </a:prstGeom>
            <a:noFill/>
            <a:ln w="9525">
              <a:noFill/>
              <a:miter lim="800000"/>
              <a:headEnd/>
              <a:tailEnd/>
            </a:ln>
            <a:effectLst/>
          </p:spPr>
          <p:txBody>
            <a:bodyPr>
              <a:spAutoFit/>
            </a:bodyPr>
            <a:lstStyle/>
            <a:p>
              <a:pPr>
                <a:spcBef>
                  <a:spcPct val="50000"/>
                </a:spcBef>
              </a:pPr>
              <a:r>
                <a:rPr lang="es-ES_tradnl" sz="2800" smtClean="0"/>
                <a:t> 60</a:t>
              </a:r>
              <a:endParaRPr lang="es-ES" sz="2800" dirty="0"/>
            </a:p>
          </p:txBody>
        </p:sp>
        <p:sp>
          <p:nvSpPr>
            <p:cNvPr id="75800" name="Text Box 24"/>
            <p:cNvSpPr txBox="1">
              <a:spLocks noChangeArrowheads="1"/>
            </p:cNvSpPr>
            <p:nvPr/>
          </p:nvSpPr>
          <p:spPr bwMode="auto">
            <a:xfrm>
              <a:off x="1410" y="3060"/>
              <a:ext cx="1440" cy="330"/>
            </a:xfrm>
            <a:prstGeom prst="rect">
              <a:avLst/>
            </a:prstGeom>
            <a:noFill/>
            <a:ln w="9525">
              <a:noFill/>
              <a:miter lim="800000"/>
              <a:headEnd/>
              <a:tailEnd/>
            </a:ln>
            <a:effectLst/>
          </p:spPr>
          <p:txBody>
            <a:bodyPr wrap="square">
              <a:spAutoFit/>
            </a:bodyPr>
            <a:lstStyle/>
            <a:p>
              <a:pPr>
                <a:spcBef>
                  <a:spcPct val="50000"/>
                </a:spcBef>
              </a:pPr>
              <a:r>
                <a:rPr lang="es-ES_tradnl" sz="2800" dirty="0" smtClean="0"/>
                <a:t>x 100 = </a:t>
              </a:r>
              <a:r>
                <a:rPr lang="es-ES_tradnl" sz="2800" u="sng" dirty="0" smtClean="0"/>
                <a:t>6.7 %</a:t>
              </a:r>
              <a:endParaRPr lang="es-ES" sz="2800" u="sng" baseline="30000" dirty="0"/>
            </a:p>
          </p:txBody>
        </p:sp>
        <p:sp>
          <p:nvSpPr>
            <p:cNvPr id="75801" name="Rectangle 25"/>
            <p:cNvSpPr>
              <a:spLocks noChangeArrowheads="1"/>
            </p:cNvSpPr>
            <p:nvPr/>
          </p:nvSpPr>
          <p:spPr bwMode="auto">
            <a:xfrm>
              <a:off x="240" y="2880"/>
              <a:ext cx="2565" cy="768"/>
            </a:xfrm>
            <a:prstGeom prst="rect">
              <a:avLst/>
            </a:prstGeom>
            <a:noFill/>
            <a:ln w="9525">
              <a:solidFill>
                <a:schemeClr val="tx1"/>
              </a:solidFill>
              <a:miter lim="800000"/>
              <a:headEnd/>
              <a:tailEnd/>
            </a:ln>
            <a:effectLst/>
          </p:spPr>
          <p:txBody>
            <a:bodyPr wrap="none" anchor="ctr"/>
            <a:lstStyle/>
            <a:p>
              <a:endParaRPr lang="es-ES"/>
            </a:p>
          </p:txBody>
        </p:sp>
      </p:grpSp>
      <p:cxnSp>
        <p:nvCxnSpPr>
          <p:cNvPr id="22" name="21 Conector recto"/>
          <p:cNvCxnSpPr>
            <a:endCxn id="75798" idx="2"/>
          </p:cNvCxnSpPr>
          <p:nvPr/>
        </p:nvCxnSpPr>
        <p:spPr>
          <a:xfrm flipV="1">
            <a:off x="7381882" y="3147366"/>
            <a:ext cx="385755" cy="15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282992" y="3789040"/>
            <a:ext cx="11626013" cy="1815882"/>
          </a:xfrm>
          <a:prstGeom prst="rect">
            <a:avLst/>
          </a:prstGeom>
          <a:noFill/>
        </p:spPr>
        <p:txBody>
          <a:bodyPr wrap="square" rtlCol="0">
            <a:spAutoFit/>
          </a:bodyPr>
          <a:lstStyle/>
          <a:p>
            <a:pPr algn="just"/>
            <a:r>
              <a:rPr lang="es-MX" sz="2800" b="1" dirty="0" smtClean="0"/>
              <a:t>Si comparas las desviaciones estándar de las dos variables, pudiera pensarse que ambos tienen igual dispersión, lo cual es un error pues no se pueden comparar Kg. con cm.  En  realidad el peso muestra casi tres veces más dispersión que la talla</a:t>
            </a:r>
            <a:r>
              <a:rPr lang="es-MX" sz="2400" dirty="0" smtClean="0"/>
              <a:t>. </a:t>
            </a:r>
            <a:endParaRPr lang="es-ES" sz="2400" dirty="0"/>
          </a:p>
        </p:txBody>
      </p:sp>
      <p:cxnSp>
        <p:nvCxnSpPr>
          <p:cNvPr id="24" name="21 Conector recto"/>
          <p:cNvCxnSpPr/>
          <p:nvPr/>
        </p:nvCxnSpPr>
        <p:spPr>
          <a:xfrm flipV="1">
            <a:off x="8114504" y="2089940"/>
            <a:ext cx="371761" cy="87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ángulo 7"/>
          <p:cNvSpPr/>
          <p:nvPr/>
        </p:nvSpPr>
        <p:spPr>
          <a:xfrm>
            <a:off x="282993" y="5589240"/>
            <a:ext cx="11311796" cy="1107996"/>
          </a:xfrm>
          <a:prstGeom prst="rect">
            <a:avLst/>
          </a:prstGeom>
        </p:spPr>
        <p:txBody>
          <a:bodyPr wrap="square">
            <a:spAutoFit/>
          </a:bodyPr>
          <a:lstStyle/>
          <a:p>
            <a:pPr algn="just"/>
            <a:r>
              <a:rPr lang="es-ES" sz="2200" b="1" dirty="0">
                <a:solidFill>
                  <a:srgbClr val="FF0000"/>
                </a:solidFill>
              </a:rPr>
              <a:t>Cuando se </a:t>
            </a:r>
            <a:r>
              <a:rPr lang="es-ES" sz="2200" b="1" dirty="0" smtClean="0">
                <a:solidFill>
                  <a:srgbClr val="FF0000"/>
                </a:solidFill>
              </a:rPr>
              <a:t>comparar </a:t>
            </a:r>
            <a:r>
              <a:rPr lang="es-ES" sz="2200" b="1" dirty="0">
                <a:solidFill>
                  <a:srgbClr val="FF0000"/>
                </a:solidFill>
              </a:rPr>
              <a:t>la dispersión de dos grupos respecto a la misma variable registrada en la misma unidad de medida, se debe comparar directamente la desviación típica (varianza) de ambos grupos.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 name="3 Título"/>
          <p:cNvSpPr txBox="1">
            <a:spLocks/>
          </p:cNvSpPr>
          <p:nvPr/>
        </p:nvSpPr>
        <p:spPr>
          <a:xfrm>
            <a:off x="2963652" y="44624"/>
            <a:ext cx="6264696" cy="576064"/>
          </a:xfrm>
          <a:prstGeom prst="rect">
            <a:avLst/>
          </a:prstGeo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algn="ctr">
              <a:spcBef>
                <a:spcPct val="0"/>
              </a:spcBef>
              <a:defRPr/>
            </a:pPr>
            <a:endParaRPr lang="es-ES" sz="2800" b="1" dirty="0" smtClean="0">
              <a:solidFill>
                <a:schemeClr val="tx2"/>
              </a:solidFill>
              <a:effectLst>
                <a:outerShdw blurRad="38100" dist="38100" dir="2700000" algn="tl">
                  <a:srgbClr val="000000">
                    <a:alpha val="43137"/>
                  </a:srgbClr>
                </a:outerShdw>
              </a:effectLst>
              <a:latin typeface="+mj-lt"/>
              <a:ea typeface="+mj-ea"/>
              <a:cs typeface="+mj-cs"/>
            </a:endParaRPr>
          </a:p>
          <a:p>
            <a:pPr algn="ctr">
              <a:spcBef>
                <a:spcPct val="0"/>
              </a:spcBef>
              <a:defRPr/>
            </a:pPr>
            <a:r>
              <a:rPr lang="es-ES" sz="3600" b="1" dirty="0" smtClean="0">
                <a:solidFill>
                  <a:schemeClr val="tx2"/>
                </a:solidFill>
                <a:effectLst>
                  <a:outerShdw blurRad="38100" dist="38100" dir="2700000" algn="tl">
                    <a:srgbClr val="000000">
                      <a:alpha val="43137"/>
                    </a:srgbClr>
                  </a:outerShdw>
                </a:effectLst>
                <a:latin typeface="+mj-lt"/>
                <a:ea typeface="+mj-ea"/>
                <a:cs typeface="+mj-cs"/>
              </a:rPr>
              <a:t>INTRODUCCIÓN</a:t>
            </a:r>
            <a:r>
              <a:rPr lang="es-ES" sz="2400" dirty="0">
                <a:solidFill>
                  <a:schemeClr val="tx2"/>
                </a:solidFill>
                <a:latin typeface="+mj-lt"/>
                <a:ea typeface="+mj-ea"/>
                <a:cs typeface="+mj-cs"/>
              </a:rPr>
              <a:t/>
            </a:r>
            <a:br>
              <a:rPr lang="es-ES" sz="2400" dirty="0">
                <a:solidFill>
                  <a:schemeClr val="tx2"/>
                </a:solidFill>
                <a:latin typeface="+mj-lt"/>
                <a:ea typeface="+mj-ea"/>
                <a:cs typeface="+mj-cs"/>
              </a:rPr>
            </a:br>
            <a:endParaRPr lang="es-ES" sz="2400" dirty="0">
              <a:solidFill>
                <a:schemeClr val="tx2"/>
              </a:solidFill>
              <a:latin typeface="+mj-lt"/>
              <a:ea typeface="+mj-ea"/>
              <a:cs typeface="+mj-cs"/>
            </a:endParaRPr>
          </a:p>
        </p:txBody>
      </p:sp>
      <p:graphicFrame>
        <p:nvGraphicFramePr>
          <p:cNvPr id="6" name="Diagrama 5"/>
          <p:cNvGraphicFramePr/>
          <p:nvPr>
            <p:extLst>
              <p:ext uri="{D42A27DB-BD31-4B8C-83A1-F6EECF244321}">
                <p14:modId xmlns:p14="http://schemas.microsoft.com/office/powerpoint/2010/main" val="2283833324"/>
              </p:ext>
            </p:extLst>
          </p:nvPr>
        </p:nvGraphicFramePr>
        <p:xfrm>
          <a:off x="191344" y="1916832"/>
          <a:ext cx="712879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p:cNvSpPr txBox="1"/>
          <p:nvPr/>
        </p:nvSpPr>
        <p:spPr>
          <a:xfrm>
            <a:off x="263352" y="1124744"/>
            <a:ext cx="662473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ES" sz="3600" smtClean="0">
                <a:solidFill>
                  <a:srgbClr val="C00000"/>
                </a:solidFill>
              </a:rPr>
              <a:t>ETAPAS DEL MÉTODO ESTADÍSTICO</a:t>
            </a:r>
            <a:endParaRPr lang="es-ES" sz="3600" dirty="0">
              <a:solidFill>
                <a:srgbClr val="C00000"/>
              </a:solidFill>
            </a:endParaRPr>
          </a:p>
        </p:txBody>
      </p:sp>
      <p:sp>
        <p:nvSpPr>
          <p:cNvPr id="9" name="Llamada rectangular 8"/>
          <p:cNvSpPr/>
          <p:nvPr/>
        </p:nvSpPr>
        <p:spPr>
          <a:xfrm>
            <a:off x="8040216" y="2204864"/>
            <a:ext cx="3985120" cy="3240360"/>
          </a:xfrm>
          <a:prstGeom prst="wedgeRectCallout">
            <a:avLst>
              <a:gd name="adj1" fmla="val -79921"/>
              <a:gd name="adj2" fmla="val 3025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CuadroTexto 9"/>
          <p:cNvSpPr txBox="1"/>
          <p:nvPr/>
        </p:nvSpPr>
        <p:spPr>
          <a:xfrm>
            <a:off x="8206880" y="2264673"/>
            <a:ext cx="3649760" cy="3108543"/>
          </a:xfrm>
          <a:prstGeom prst="rect">
            <a:avLst/>
          </a:prstGeom>
          <a:noFill/>
        </p:spPr>
        <p:txBody>
          <a:bodyPr wrap="square" rtlCol="0">
            <a:spAutoFit/>
          </a:bodyPr>
          <a:lstStyle/>
          <a:p>
            <a:pPr marL="285750" indent="-285750">
              <a:buFont typeface="Arial" panose="020B0604020202020204" pitchFamily="34" charset="0"/>
              <a:buChar char="►"/>
            </a:pPr>
            <a:r>
              <a:rPr lang="es-ES" sz="2800" smtClean="0"/>
              <a:t> </a:t>
            </a:r>
            <a:r>
              <a:rPr lang="es-ES" sz="2800" b="1" smtClean="0">
                <a:solidFill>
                  <a:srgbClr val="C00000"/>
                </a:solidFill>
              </a:rPr>
              <a:t>Organizar</a:t>
            </a:r>
            <a:r>
              <a:rPr lang="es-ES" sz="2800" smtClean="0">
                <a:solidFill>
                  <a:srgbClr val="C00000"/>
                </a:solidFill>
              </a:rPr>
              <a:t>: Distribuciones de frecuencias</a:t>
            </a:r>
            <a:r>
              <a:rPr lang="es-ES" sz="2800" dirty="0" smtClean="0">
                <a:solidFill>
                  <a:srgbClr val="C00000"/>
                </a:solidFill>
              </a:rPr>
              <a:t>.</a:t>
            </a:r>
          </a:p>
          <a:p>
            <a:pPr marL="285750" indent="-285750">
              <a:buFont typeface="Arial" panose="020B0604020202020204" pitchFamily="34" charset="0"/>
              <a:buChar char="►"/>
            </a:pPr>
            <a:r>
              <a:rPr lang="es-ES" sz="2800" smtClean="0">
                <a:solidFill>
                  <a:srgbClr val="C00000"/>
                </a:solidFill>
              </a:rPr>
              <a:t> </a:t>
            </a:r>
            <a:r>
              <a:rPr lang="es-ES" sz="2800" b="1" smtClean="0">
                <a:solidFill>
                  <a:srgbClr val="C00000"/>
                </a:solidFill>
              </a:rPr>
              <a:t>Resumir</a:t>
            </a:r>
            <a:r>
              <a:rPr lang="es-ES" sz="2800" smtClean="0">
                <a:solidFill>
                  <a:srgbClr val="C00000"/>
                </a:solidFill>
              </a:rPr>
              <a:t>: Medidas descriptivas</a:t>
            </a:r>
            <a:r>
              <a:rPr lang="es-ES" sz="2800" dirty="0" smtClean="0">
                <a:solidFill>
                  <a:srgbClr val="C00000"/>
                </a:solidFill>
              </a:rPr>
              <a:t>.</a:t>
            </a:r>
          </a:p>
          <a:p>
            <a:pPr marL="285750" indent="-285750">
              <a:buFont typeface="Arial" panose="020B0604020202020204" pitchFamily="34" charset="0"/>
              <a:buChar char="►"/>
            </a:pPr>
            <a:r>
              <a:rPr lang="es-ES" sz="2800" smtClean="0">
                <a:solidFill>
                  <a:srgbClr val="C00000"/>
                </a:solidFill>
              </a:rPr>
              <a:t> </a:t>
            </a:r>
            <a:r>
              <a:rPr lang="es-ES" sz="2800" b="1" smtClean="0">
                <a:solidFill>
                  <a:srgbClr val="C00000"/>
                </a:solidFill>
              </a:rPr>
              <a:t>Presentación</a:t>
            </a:r>
            <a:r>
              <a:rPr lang="es-ES" sz="2800" smtClean="0">
                <a:solidFill>
                  <a:srgbClr val="C00000"/>
                </a:solidFill>
              </a:rPr>
              <a:t>: Tablas y gráficos</a:t>
            </a:r>
            <a:r>
              <a:rPr lang="es-ES" sz="2800" dirty="0" smtClean="0">
                <a:solidFill>
                  <a:srgbClr val="C00000"/>
                </a:solidFill>
              </a:rPr>
              <a:t>.</a:t>
            </a:r>
            <a:endParaRPr lang="es-ES" sz="2800" dirty="0">
              <a:solidFill>
                <a:srgbClr val="C00000"/>
              </a:solidFill>
            </a:endParaRPr>
          </a:p>
        </p:txBody>
      </p:sp>
    </p:spTree>
    <p:extLst>
      <p:ext uri="{BB962C8B-B14F-4D97-AF65-F5344CB8AC3E}">
        <p14:creationId xmlns:p14="http://schemas.microsoft.com/office/powerpoint/2010/main" val="26535417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981200" y="274638"/>
            <a:ext cx="8229600" cy="582594"/>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a:solidFill>
                  <a:srgbClr val="3333CC"/>
                </a:solidFill>
                <a:ea typeface="DejaVu Sans" charset="0"/>
                <a:cs typeface="DejaVu Sans" charset="0"/>
              </a:rPr>
              <a:t>Coeficiente de Variación, Ejemplo 2</a:t>
            </a:r>
            <a:endParaRPr lang="es-ES" sz="3200" dirty="0">
              <a:solidFill>
                <a:srgbClr val="3333CC"/>
              </a:solidFill>
              <a:ea typeface="DejaVu Sans" charset="0"/>
              <a:cs typeface="DejaVu Sans" charset="0"/>
            </a:endParaRPr>
          </a:p>
        </p:txBody>
      </p:sp>
      <p:sp>
        <p:nvSpPr>
          <p:cNvPr id="77827" name="Rectangle 3"/>
          <p:cNvSpPr>
            <a:spLocks noChangeArrowheads="1"/>
          </p:cNvSpPr>
          <p:nvPr/>
        </p:nvSpPr>
        <p:spPr bwMode="auto">
          <a:xfrm>
            <a:off x="1666844" y="857232"/>
            <a:ext cx="4786346" cy="1600438"/>
          </a:xfrm>
          <a:prstGeom prst="rect">
            <a:avLst/>
          </a:prstGeom>
          <a:noFill/>
          <a:ln w="9525">
            <a:noFill/>
            <a:miter lim="800000"/>
            <a:headEnd/>
            <a:tailEnd/>
          </a:ln>
          <a:effectLst/>
        </p:spPr>
        <p:txBody>
          <a:bodyPr wrap="square">
            <a:spAutoFit/>
          </a:bodyPr>
          <a:lstStyle/>
          <a:p>
            <a:r>
              <a:rPr lang="es-MX" sz="2000">
                <a:solidFill>
                  <a:srgbClr val="FFFF00"/>
                </a:solidFill>
                <a:cs typeface="Arial" charset="0"/>
              </a:rPr>
              <a:t>	</a:t>
            </a:r>
            <a:r>
              <a:rPr lang="es-MX" sz="2000" smtClean="0">
                <a:solidFill>
                  <a:srgbClr val="FFFF00"/>
                </a:solidFill>
                <a:cs typeface="Arial" charset="0"/>
              </a:rPr>
              <a:t>          </a:t>
            </a:r>
            <a:r>
              <a:rPr lang="es-MX" sz="2000" b="1" u="sng" smtClean="0">
                <a:solidFill>
                  <a:srgbClr val="FFFF00"/>
                </a:solidFill>
                <a:cs typeface="Arial" charset="0"/>
              </a:rPr>
              <a:t>Grupo 1</a:t>
            </a:r>
            <a:r>
              <a:rPr lang="es-MX" sz="2000" b="1" smtClean="0">
                <a:solidFill>
                  <a:srgbClr val="FFFF00"/>
                </a:solidFill>
                <a:cs typeface="Arial" charset="0"/>
              </a:rPr>
              <a:t>            </a:t>
            </a:r>
            <a:r>
              <a:rPr lang="es-MX" sz="2000" b="1" u="sng" smtClean="0">
                <a:solidFill>
                  <a:srgbClr val="FFFF00"/>
                </a:solidFill>
                <a:cs typeface="Arial" charset="0"/>
              </a:rPr>
              <a:t>Grupo 2</a:t>
            </a:r>
            <a:endParaRPr lang="es-MX" sz="2000" b="1" dirty="0">
              <a:solidFill>
                <a:srgbClr val="FFFF00"/>
              </a:solidFill>
              <a:cs typeface="Arial" charset="0"/>
            </a:endParaRPr>
          </a:p>
          <a:p>
            <a:r>
              <a:rPr lang="es-MX" sz="2000" b="1" smtClean="0">
                <a:solidFill>
                  <a:srgbClr val="FFFF00"/>
                </a:solidFill>
                <a:cs typeface="Arial" charset="0"/>
              </a:rPr>
              <a:t>                        (</a:t>
            </a:r>
            <a:r>
              <a:rPr lang="es-MX" sz="2000" b="1">
                <a:solidFill>
                  <a:srgbClr val="FFFF00"/>
                </a:solidFill>
                <a:cs typeface="Arial" charset="0"/>
              </a:rPr>
              <a:t>Lactantes</a:t>
            </a:r>
            <a:r>
              <a:rPr lang="es-MX" sz="2000" b="1" smtClean="0">
                <a:solidFill>
                  <a:srgbClr val="FFFF00"/>
                </a:solidFill>
                <a:cs typeface="Arial" charset="0"/>
              </a:rPr>
              <a:t>)        (</a:t>
            </a:r>
            <a:r>
              <a:rPr lang="es-MX" sz="2000" b="1" dirty="0">
                <a:solidFill>
                  <a:srgbClr val="FFFF00"/>
                </a:solidFill>
                <a:cs typeface="Arial" charset="0"/>
              </a:rPr>
              <a:t>Adultos)</a:t>
            </a:r>
            <a:endParaRPr lang="es-MX" sz="2000" b="1" u="sng" dirty="0">
              <a:solidFill>
                <a:srgbClr val="FFFF00"/>
              </a:solidFill>
              <a:cs typeface="Arial" charset="0"/>
            </a:endParaRPr>
          </a:p>
          <a:p>
            <a:pPr>
              <a:spcBef>
                <a:spcPct val="45000"/>
              </a:spcBef>
            </a:pPr>
            <a:r>
              <a:rPr lang="es-MX" sz="2000" b="1" smtClean="0">
                <a:solidFill>
                  <a:srgbClr val="FFFF00"/>
                </a:solidFill>
                <a:cs typeface="Arial" charset="0"/>
              </a:rPr>
              <a:t>Talla media </a:t>
            </a:r>
            <a:r>
              <a:rPr lang="es-MX" sz="2000" b="1">
                <a:solidFill>
                  <a:srgbClr val="FFFF00"/>
                </a:solidFill>
                <a:cs typeface="Arial" charset="0"/>
              </a:rPr>
              <a:t>	</a:t>
            </a:r>
            <a:r>
              <a:rPr lang="es-MX" sz="2000" b="1" smtClean="0">
                <a:solidFill>
                  <a:srgbClr val="FFFF00"/>
                </a:solidFill>
                <a:cs typeface="Arial" charset="0"/>
              </a:rPr>
              <a:t>  60 cm </a:t>
            </a:r>
            <a:r>
              <a:rPr lang="es-MX" sz="2000" b="1">
                <a:solidFill>
                  <a:srgbClr val="FFFF00"/>
                </a:solidFill>
                <a:cs typeface="Arial" charset="0"/>
              </a:rPr>
              <a:t>	</a:t>
            </a:r>
            <a:r>
              <a:rPr lang="es-MX" sz="2000" b="1" smtClean="0">
                <a:solidFill>
                  <a:srgbClr val="FFFF00"/>
                </a:solidFill>
                <a:cs typeface="Arial" charset="0"/>
              </a:rPr>
              <a:t>    170 cm </a:t>
            </a:r>
            <a:endParaRPr lang="es-MX" sz="2000" b="1" dirty="0">
              <a:solidFill>
                <a:srgbClr val="FFFF00"/>
              </a:solidFill>
              <a:cs typeface="Arial" charset="0"/>
            </a:endParaRPr>
          </a:p>
          <a:p>
            <a:pPr>
              <a:spcBef>
                <a:spcPct val="45000"/>
              </a:spcBef>
            </a:pPr>
            <a:r>
              <a:rPr lang="es-MX" sz="2000" b="1" err="1">
                <a:solidFill>
                  <a:srgbClr val="FFFF00"/>
                </a:solidFill>
                <a:cs typeface="Arial" charset="0"/>
              </a:rPr>
              <a:t>Desv</a:t>
            </a:r>
            <a:r>
              <a:rPr lang="es-MX" sz="2000" b="1" smtClean="0">
                <a:solidFill>
                  <a:srgbClr val="FFFF00"/>
                </a:solidFill>
                <a:cs typeface="Arial" charset="0"/>
              </a:rPr>
              <a:t>. Estándar   </a:t>
            </a:r>
            <a:r>
              <a:rPr lang="es-MX" sz="2000" b="1">
                <a:solidFill>
                  <a:srgbClr val="FFFF00"/>
                </a:solidFill>
                <a:cs typeface="Arial" charset="0"/>
              </a:rPr>
              <a:t>	</a:t>
            </a:r>
            <a:r>
              <a:rPr lang="es-MX" sz="2000" b="1" smtClean="0">
                <a:solidFill>
                  <a:srgbClr val="FFFF00"/>
                </a:solidFill>
                <a:cs typeface="Arial" charset="0"/>
              </a:rPr>
              <a:t>   4 cm </a:t>
            </a:r>
            <a:r>
              <a:rPr lang="es-MX" sz="2000" b="1">
                <a:solidFill>
                  <a:srgbClr val="FFFF00"/>
                </a:solidFill>
                <a:cs typeface="Arial" charset="0"/>
              </a:rPr>
              <a:t>	</a:t>
            </a:r>
            <a:r>
              <a:rPr lang="es-MX" sz="2000" b="1" smtClean="0">
                <a:solidFill>
                  <a:srgbClr val="FFFF00"/>
                </a:solidFill>
                <a:cs typeface="Arial" charset="0"/>
              </a:rPr>
              <a:t>     4 cm</a:t>
            </a:r>
            <a:endParaRPr lang="es-MX" sz="2000" b="1" dirty="0">
              <a:solidFill>
                <a:srgbClr val="FFFF00"/>
              </a:solidFill>
              <a:cs typeface="Arial" charset="0"/>
            </a:endParaRPr>
          </a:p>
        </p:txBody>
      </p:sp>
      <p:grpSp>
        <p:nvGrpSpPr>
          <p:cNvPr id="2" name="Group 12"/>
          <p:cNvGrpSpPr>
            <a:grpSpLocks/>
          </p:cNvGrpSpPr>
          <p:nvPr/>
        </p:nvGrpSpPr>
        <p:grpSpPr bwMode="auto">
          <a:xfrm>
            <a:off x="7382288" y="2857496"/>
            <a:ext cx="3285712" cy="1714512"/>
            <a:chOff x="1104" y="2496"/>
            <a:chExt cx="3176" cy="1632"/>
          </a:xfrm>
        </p:grpSpPr>
        <p:sp>
          <p:nvSpPr>
            <p:cNvPr id="77829" name="Text Box 5"/>
            <p:cNvSpPr txBox="1">
              <a:spLocks noChangeArrowheads="1"/>
            </p:cNvSpPr>
            <p:nvPr/>
          </p:nvSpPr>
          <p:spPr bwMode="auto">
            <a:xfrm>
              <a:off x="1725" y="2836"/>
              <a:ext cx="2064" cy="1113"/>
            </a:xfrm>
            <a:prstGeom prst="rect">
              <a:avLst/>
            </a:prstGeom>
            <a:noFill/>
            <a:ln w="9525">
              <a:noFill/>
              <a:miter lim="800000"/>
              <a:headEnd/>
              <a:tailEnd/>
            </a:ln>
            <a:effectLst/>
          </p:spPr>
          <p:txBody>
            <a:bodyPr>
              <a:spAutoFit/>
            </a:bodyPr>
            <a:lstStyle/>
            <a:p>
              <a:pPr algn="ctr">
                <a:spcBef>
                  <a:spcPct val="50000"/>
                </a:spcBef>
              </a:pPr>
              <a:r>
                <a:rPr lang="es-MX" sz="2800" smtClean="0">
                  <a:solidFill>
                    <a:srgbClr val="FFFF00"/>
                  </a:solidFill>
                  <a:cs typeface="Arial" charset="0"/>
                </a:rPr>
                <a:t>CV</a:t>
              </a:r>
              <a:r>
                <a:rPr lang="es-MX" sz="2800" baseline="-30000" smtClean="0">
                  <a:solidFill>
                    <a:srgbClr val="FFFF00"/>
                  </a:solidFill>
                  <a:cs typeface="Arial" charset="0"/>
                </a:rPr>
                <a:t>1</a:t>
              </a:r>
              <a:r>
                <a:rPr lang="es-MX" sz="2800" smtClean="0">
                  <a:solidFill>
                    <a:srgbClr val="FFFF00"/>
                  </a:solidFill>
                  <a:cs typeface="Arial" charset="0"/>
                </a:rPr>
                <a:t> = 6.6 %</a:t>
              </a:r>
              <a:endParaRPr lang="es-MX" sz="2800" dirty="0">
                <a:solidFill>
                  <a:srgbClr val="FFFF00"/>
                </a:solidFill>
                <a:cs typeface="Arial" charset="0"/>
              </a:endParaRPr>
            </a:p>
            <a:p>
              <a:pPr algn="ctr">
                <a:spcBef>
                  <a:spcPct val="50000"/>
                </a:spcBef>
              </a:pPr>
              <a:r>
                <a:rPr lang="es-MX" sz="2800" smtClean="0">
                  <a:solidFill>
                    <a:srgbClr val="FFFF00"/>
                  </a:solidFill>
                  <a:cs typeface="Arial" charset="0"/>
                </a:rPr>
                <a:t>CV</a:t>
              </a:r>
              <a:r>
                <a:rPr lang="es-MX" sz="2800" baseline="-30000" smtClean="0">
                  <a:solidFill>
                    <a:srgbClr val="FFFF00"/>
                  </a:solidFill>
                  <a:cs typeface="Arial" charset="0"/>
                </a:rPr>
                <a:t>2</a:t>
              </a:r>
              <a:r>
                <a:rPr lang="es-MX" sz="2800" smtClean="0">
                  <a:solidFill>
                    <a:srgbClr val="FFFF00"/>
                  </a:solidFill>
                  <a:cs typeface="Arial" charset="0"/>
                </a:rPr>
                <a:t> = 2.3 %</a:t>
              </a:r>
              <a:endParaRPr lang="es-ES" sz="2800" dirty="0">
                <a:solidFill>
                  <a:srgbClr val="FFFF00"/>
                </a:solidFill>
                <a:cs typeface="Arial" charset="0"/>
              </a:endParaRPr>
            </a:p>
          </p:txBody>
        </p:sp>
        <p:sp>
          <p:nvSpPr>
            <p:cNvPr id="77834" name="AutoShape 10"/>
            <p:cNvSpPr>
              <a:spLocks noChangeArrowheads="1"/>
            </p:cNvSpPr>
            <p:nvPr/>
          </p:nvSpPr>
          <p:spPr bwMode="auto">
            <a:xfrm>
              <a:off x="1104" y="2496"/>
              <a:ext cx="3176" cy="1632"/>
            </a:xfrm>
            <a:prstGeom prst="star16">
              <a:avLst>
                <a:gd name="adj" fmla="val 37500"/>
              </a:avLst>
            </a:prstGeom>
            <a:noFill/>
            <a:ln w="9525">
              <a:solidFill>
                <a:srgbClr val="FFFF00"/>
              </a:solidFill>
              <a:miter lim="800000"/>
              <a:headEnd/>
              <a:tailEnd/>
            </a:ln>
            <a:effectLst/>
          </p:spPr>
          <p:txBody>
            <a:bodyPr wrap="none" anchor="ctr"/>
            <a:lstStyle/>
            <a:p>
              <a:endParaRPr lang="es-ES"/>
            </a:p>
          </p:txBody>
        </p:sp>
      </p:grpSp>
      <p:sp>
        <p:nvSpPr>
          <p:cNvPr id="7" name="6 CuadroTexto"/>
          <p:cNvSpPr txBox="1"/>
          <p:nvPr/>
        </p:nvSpPr>
        <p:spPr>
          <a:xfrm>
            <a:off x="1809720" y="5429264"/>
            <a:ext cx="8643998" cy="92333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s-MX" b="1" dirty="0" smtClean="0">
                <a:solidFill>
                  <a:schemeClr val="tx1"/>
                </a:solidFill>
              </a:rPr>
              <a:t>Cuando se trata de comparar la dispersión de dos grupos respecto a la misma variable registrada en la misma unidad de medida, se debe comparar directamente la desviación típica (</a:t>
            </a:r>
            <a:r>
              <a:rPr lang="es-MX" b="1" dirty="0">
                <a:solidFill>
                  <a:schemeClr val="tx1"/>
                </a:solidFill>
              </a:rPr>
              <a:t>varianza</a:t>
            </a:r>
            <a:r>
              <a:rPr lang="es-MX" b="1" dirty="0" smtClean="0">
                <a:solidFill>
                  <a:schemeClr val="tx1"/>
                </a:solidFill>
              </a:rPr>
              <a:t>) de ambos grupos. </a:t>
            </a:r>
            <a:endParaRPr lang="es-ES" b="1" dirty="0">
              <a:solidFill>
                <a:schemeClr val="tx1"/>
              </a:solidFill>
            </a:endParaRPr>
          </a:p>
        </p:txBody>
      </p:sp>
      <p:sp>
        <p:nvSpPr>
          <p:cNvPr id="8" name="7 CuadroTexto"/>
          <p:cNvSpPr txBox="1"/>
          <p:nvPr/>
        </p:nvSpPr>
        <p:spPr>
          <a:xfrm>
            <a:off x="1738282" y="2571744"/>
            <a:ext cx="5857916" cy="2862322"/>
          </a:xfrm>
          <a:prstGeom prst="rect">
            <a:avLst/>
          </a:prstGeom>
          <a:noFill/>
        </p:spPr>
        <p:txBody>
          <a:bodyPr wrap="square" rtlCol="0">
            <a:spAutoFit/>
          </a:bodyPr>
          <a:lstStyle/>
          <a:p>
            <a:r>
              <a:rPr lang="es-MX" b="1" smtClean="0">
                <a:solidFill>
                  <a:srgbClr val="FFFF00"/>
                </a:solidFill>
              </a:rPr>
              <a:t>Aparentemente  según el coeficiente de variación el grupo 1 es mucho más disperso respecto a la talla que el grupo 2, lo cual no es cierto, el grupo 2 es mucho más alto que el grupo 1, lo que se manifiesta en el promedio, no así en la desviación estándar, ya que es la diferencia promedio de cada valor respecto a la media, no importa si esos valores son altos o bajos, ya que su media también será alta o baja.  En el G.1 la talla de cada paciente, como promedio, se desvía de la talla media unos 4 cm, al igual que en el G.2 </a:t>
            </a:r>
            <a:endParaRPr lang="es-ES" b="1" dirty="0">
              <a:solidFill>
                <a:srgbClr val="FFFF00"/>
              </a:solidFill>
            </a:endParaRPr>
          </a:p>
          <a:p>
            <a:endParaRPr lang="es-ES" dirty="0"/>
          </a:p>
        </p:txBody>
      </p:sp>
      <p:sp>
        <p:nvSpPr>
          <p:cNvPr id="10" name="9 CuadroTexto"/>
          <p:cNvSpPr txBox="1"/>
          <p:nvPr/>
        </p:nvSpPr>
        <p:spPr>
          <a:xfrm>
            <a:off x="5953092" y="1285860"/>
            <a:ext cx="4714908" cy="923330"/>
          </a:xfrm>
          <a:prstGeom prst="rect">
            <a:avLst/>
          </a:prstGeom>
          <a:noFill/>
        </p:spPr>
        <p:txBody>
          <a:bodyPr wrap="square" rtlCol="0">
            <a:spAutoFit/>
          </a:bodyPr>
          <a:lstStyle/>
          <a:p>
            <a:r>
              <a:rPr lang="es-MX" b="1" smtClean="0">
                <a:solidFill>
                  <a:srgbClr val="FFFF00"/>
                </a:solidFill>
              </a:rPr>
              <a:t>Ambos grupos tienen igual dispersión respecto a la talla, ya que poseen igual desviación estándar, pero las medias son bien diferentes</a:t>
            </a:r>
            <a:r>
              <a:rPr lang="es-MX" b="1" dirty="0">
                <a:solidFill>
                  <a:srgbClr val="FFFF00"/>
                </a:solidFill>
              </a:rPr>
              <a:t>.</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274638"/>
            <a:ext cx="8229600" cy="796908"/>
          </a:xfrm>
        </p:spPr>
        <p:txBody>
          <a:bodyPr>
            <a:normAutofit/>
          </a:bodyPr>
          <a:lstStyle/>
          <a:p>
            <a:r>
              <a:rPr lang="es-ES" sz="2800" b="1" smtClean="0">
                <a:solidFill>
                  <a:srgbClr val="FFC000"/>
                </a:solidFill>
              </a:rPr>
              <a:t>Variable estandarizada. Puntuaciones standard</a:t>
            </a:r>
            <a:endParaRPr lang="es-ES" sz="2800" b="1" dirty="0">
              <a:solidFill>
                <a:srgbClr val="FFC000"/>
              </a:solidFill>
            </a:endParaRPr>
          </a:p>
        </p:txBody>
      </p:sp>
      <p:sp>
        <p:nvSpPr>
          <p:cNvPr id="4" name="3 CuadroTexto"/>
          <p:cNvSpPr txBox="1"/>
          <p:nvPr/>
        </p:nvSpPr>
        <p:spPr>
          <a:xfrm>
            <a:off x="1881126" y="1000108"/>
            <a:ext cx="8786874" cy="2862322"/>
          </a:xfrm>
          <a:prstGeom prst="rect">
            <a:avLst/>
          </a:prstGeom>
          <a:noFill/>
        </p:spPr>
        <p:txBody>
          <a:bodyPr wrap="square" rtlCol="0">
            <a:spAutoFit/>
          </a:bodyPr>
          <a:lstStyle/>
          <a:p>
            <a:r>
              <a:rPr lang="es-ES" sz="2000" b="1" smtClean="0">
                <a:solidFill>
                  <a:srgbClr val="FFFF00"/>
                </a:solidFill>
              </a:rPr>
              <a:t>La variable    </a:t>
            </a:r>
            <a:endParaRPr lang="es-ES" sz="2000" b="1" dirty="0">
              <a:solidFill>
                <a:srgbClr val="FFFF00"/>
              </a:solidFill>
            </a:endParaRPr>
          </a:p>
          <a:p>
            <a:endParaRPr lang="es-ES" sz="2000" b="1" dirty="0">
              <a:solidFill>
                <a:srgbClr val="FFFF00"/>
              </a:solidFill>
            </a:endParaRPr>
          </a:p>
          <a:p>
            <a:endParaRPr lang="es-ES" sz="2000" b="1" dirty="0">
              <a:solidFill>
                <a:srgbClr val="FFFF00"/>
              </a:solidFill>
            </a:endParaRPr>
          </a:p>
          <a:p>
            <a:endParaRPr lang="es-ES" sz="2000" b="1" dirty="0">
              <a:solidFill>
                <a:srgbClr val="FFFF00"/>
              </a:solidFill>
            </a:endParaRPr>
          </a:p>
          <a:p>
            <a:r>
              <a:rPr lang="es-ES" sz="2000" b="1" smtClean="0">
                <a:solidFill>
                  <a:srgbClr val="FFFF00"/>
                </a:solidFill>
              </a:rPr>
              <a:t>que mide la desviación de la media en  unidades  de la desviación estándar es llamada la variable estandarizada  y es una cantidad sin dimensión ,es decir es independiente de las unidades usadas</a:t>
            </a:r>
            <a:r>
              <a:rPr lang="es-ES" sz="2000" b="1" dirty="0">
                <a:solidFill>
                  <a:srgbClr val="FFFF00"/>
                </a:solidFill>
              </a:rPr>
              <a:t>.</a:t>
            </a:r>
          </a:p>
          <a:p>
            <a:endParaRPr lang="es-ES" sz="2000" dirty="0">
              <a:solidFill>
                <a:srgbClr val="FFFF00"/>
              </a:solidFill>
            </a:endParaRPr>
          </a:p>
          <a:p>
            <a:endParaRPr lang="es-ES" sz="2000" dirty="0">
              <a:solidFill>
                <a:srgbClr val="FFFF00"/>
              </a:solidFill>
            </a:endParaRPr>
          </a:p>
        </p:txBody>
      </p:sp>
      <p:cxnSp>
        <p:nvCxnSpPr>
          <p:cNvPr id="7" name="6 Conector recto"/>
          <p:cNvCxnSpPr/>
          <p:nvPr/>
        </p:nvCxnSpPr>
        <p:spPr>
          <a:xfrm>
            <a:off x="4452926" y="1285860"/>
            <a:ext cx="285752"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3524232" y="928671"/>
            <a:ext cx="1500198" cy="1323439"/>
          </a:xfrm>
          <a:prstGeom prst="rect">
            <a:avLst/>
          </a:prstGeom>
          <a:noFill/>
          <a:ln>
            <a:solidFill>
              <a:schemeClr val="bg1"/>
            </a:solidFill>
          </a:ln>
        </p:spPr>
        <p:txBody>
          <a:bodyPr wrap="square" rtlCol="0">
            <a:spAutoFit/>
          </a:bodyPr>
          <a:lstStyle/>
          <a:p>
            <a:endParaRPr lang="es-ES" sz="2000" b="1" dirty="0">
              <a:solidFill>
                <a:srgbClr val="FFFF00"/>
              </a:solidFill>
            </a:endParaRPr>
          </a:p>
          <a:p>
            <a:r>
              <a:rPr lang="es-ES" sz="2000" b="1" smtClean="0">
                <a:solidFill>
                  <a:srgbClr val="FFFF00"/>
                </a:solidFill>
              </a:rPr>
              <a:t>Z =  </a:t>
            </a:r>
            <a:r>
              <a:rPr lang="es-ES" sz="2000" b="1" u="sng" smtClean="0">
                <a:solidFill>
                  <a:srgbClr val="FFFF00"/>
                </a:solidFill>
              </a:rPr>
              <a:t>X   -  X</a:t>
            </a:r>
            <a:endParaRPr lang="es-ES" sz="2000" b="1" u="sng" dirty="0">
              <a:solidFill>
                <a:srgbClr val="FFFF00"/>
              </a:solidFill>
            </a:endParaRPr>
          </a:p>
          <a:p>
            <a:r>
              <a:rPr lang="es-ES" sz="2000" b="1" smtClean="0">
                <a:solidFill>
                  <a:srgbClr val="FFFF00"/>
                </a:solidFill>
              </a:rPr>
              <a:t>            S</a:t>
            </a:r>
            <a:endParaRPr lang="es-ES" sz="2000" b="1" dirty="0">
              <a:solidFill>
                <a:srgbClr val="FFFF00"/>
              </a:solidFill>
            </a:endParaRPr>
          </a:p>
          <a:p>
            <a:endParaRPr lang="es-ES" sz="2000" b="1" dirty="0">
              <a:solidFill>
                <a:srgbClr val="FFFF00"/>
              </a:solidFill>
            </a:endParaRPr>
          </a:p>
        </p:txBody>
      </p:sp>
      <p:sp>
        <p:nvSpPr>
          <p:cNvPr id="11" name="10 CuadroTexto"/>
          <p:cNvSpPr txBox="1"/>
          <p:nvPr/>
        </p:nvSpPr>
        <p:spPr>
          <a:xfrm>
            <a:off x="1881158" y="3214687"/>
            <a:ext cx="8286808" cy="1323439"/>
          </a:xfrm>
          <a:prstGeom prst="rect">
            <a:avLst/>
          </a:prstGeom>
          <a:noFill/>
        </p:spPr>
        <p:txBody>
          <a:bodyPr wrap="square" rtlCol="0">
            <a:spAutoFit/>
          </a:bodyPr>
          <a:lstStyle/>
          <a:p>
            <a:r>
              <a:rPr lang="es-ES" sz="2000" b="1" u="sng">
                <a:solidFill>
                  <a:srgbClr val="FFFF00"/>
                </a:solidFill>
              </a:rPr>
              <a:t>Ejemplo</a:t>
            </a:r>
            <a:r>
              <a:rPr lang="es-ES" sz="2000" b="1" u="sng" smtClean="0">
                <a:solidFill>
                  <a:srgbClr val="FFFF00"/>
                </a:solidFill>
              </a:rPr>
              <a:t>:  </a:t>
            </a:r>
            <a:r>
              <a:rPr lang="es-ES" sz="2000" b="1" smtClean="0">
                <a:solidFill>
                  <a:srgbClr val="FFFF00"/>
                </a:solidFill>
              </a:rPr>
              <a:t>Un estudiante obtuvo 84  en la prueba de ingreso de matemática donde la nota promedio fue 76 y desviación estándar 10, mientras en  historia   recibió    90 y en este la nota promedio fue 82 y desviación estándar 16.  ¿En cual asignatura su conocimiento fue mas alto</a:t>
            </a:r>
            <a:r>
              <a:rPr lang="es-ES" sz="2000" b="1" dirty="0">
                <a:solidFill>
                  <a:srgbClr val="FFFF00"/>
                </a:solidFill>
              </a:rPr>
              <a:t>?.</a:t>
            </a:r>
          </a:p>
        </p:txBody>
      </p:sp>
      <p:sp>
        <p:nvSpPr>
          <p:cNvPr id="12" name="11 CuadroTexto"/>
          <p:cNvSpPr txBox="1"/>
          <p:nvPr/>
        </p:nvSpPr>
        <p:spPr>
          <a:xfrm>
            <a:off x="2524100" y="4786322"/>
            <a:ext cx="300039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b="1" smtClean="0">
                <a:solidFill>
                  <a:schemeClr val="tx1"/>
                </a:solidFill>
              </a:rPr>
              <a:t>Matemática   Z=84-76/10=0,8  </a:t>
            </a:r>
            <a:endParaRPr lang="es-ES" b="1" dirty="0">
              <a:solidFill>
                <a:schemeClr val="tx1"/>
              </a:solidFill>
            </a:endParaRPr>
          </a:p>
        </p:txBody>
      </p:sp>
      <p:sp>
        <p:nvSpPr>
          <p:cNvPr id="13" name="12 CuadroTexto"/>
          <p:cNvSpPr txBox="1"/>
          <p:nvPr/>
        </p:nvSpPr>
        <p:spPr>
          <a:xfrm>
            <a:off x="6596066" y="4786322"/>
            <a:ext cx="264320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b="1" smtClean="0">
                <a:solidFill>
                  <a:schemeClr val="tx1"/>
                </a:solidFill>
              </a:rPr>
              <a:t>Historia   Z=90-82/16 =0,5  </a:t>
            </a:r>
            <a:endParaRPr lang="es-ES" b="1" dirty="0">
              <a:solidFill>
                <a:schemeClr val="tx1"/>
              </a:solidFill>
            </a:endParaRPr>
          </a:p>
        </p:txBody>
      </p:sp>
      <p:sp>
        <p:nvSpPr>
          <p:cNvPr id="14" name="13 CuadroTexto"/>
          <p:cNvSpPr txBox="1"/>
          <p:nvPr/>
        </p:nvSpPr>
        <p:spPr>
          <a:xfrm>
            <a:off x="2524100" y="5357827"/>
            <a:ext cx="7286676"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2000" b="1" smtClean="0">
                <a:solidFill>
                  <a:schemeClr val="tx1"/>
                </a:solidFill>
              </a:rPr>
              <a:t>Tuvo una nota de 0,8 </a:t>
            </a:r>
            <a:r>
              <a:rPr lang="es-ES" sz="2000" b="1" u="sng" smtClean="0">
                <a:solidFill>
                  <a:schemeClr val="tx1"/>
                </a:solidFill>
              </a:rPr>
              <a:t>de una </a:t>
            </a:r>
            <a:r>
              <a:rPr lang="es-ES" sz="2000" b="1" smtClean="0">
                <a:solidFill>
                  <a:schemeClr val="tx1"/>
                </a:solidFill>
              </a:rPr>
              <a:t>desviación estándar </a:t>
            </a:r>
            <a:r>
              <a:rPr lang="es-ES" sz="2000" b="1" u="sng" smtClean="0">
                <a:solidFill>
                  <a:schemeClr val="tx1"/>
                </a:solidFill>
              </a:rPr>
              <a:t>sobre la media </a:t>
            </a:r>
            <a:r>
              <a:rPr lang="es-ES" sz="2000" b="1" smtClean="0">
                <a:solidFill>
                  <a:schemeClr val="tx1"/>
                </a:solidFill>
              </a:rPr>
              <a:t>en Matemática y sólo 0,5 sobre la media en Historia, por lo que su conocimiento relativo fue mayor en Matemática</a:t>
            </a:r>
            <a:r>
              <a:rPr lang="es-ES" sz="2000" b="1" dirty="0">
                <a:solidFill>
                  <a:schemeClr val="tx1"/>
                </a:solidFill>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9984" y="891865"/>
            <a:ext cx="11220632" cy="1305083"/>
          </a:xfrm>
        </p:spPr>
        <p:txBody>
          <a:bodyPr>
            <a:noAutofit/>
          </a:bodyPr>
          <a:lstStyle/>
          <a:p>
            <a:pPr algn="just"/>
            <a:r>
              <a:rPr lang="es-ES" sz="3600" b="1" u="sng" dirty="0" smtClean="0">
                <a:cs typeface="Times New Roman" pitchFamily="18" charset="0"/>
              </a:rPr>
              <a:t>Proporción</a:t>
            </a:r>
            <a:r>
              <a:rPr lang="es-ES" sz="3600" dirty="0" smtClean="0"/>
              <a:t>: R</a:t>
            </a:r>
            <a:r>
              <a:rPr lang="es-ES" sz="2800" b="1" dirty="0" smtClean="0"/>
              <a:t>elación por cociente entre el número de  unidades de análisis que pertenecen a un grupo o categoría (</a:t>
            </a:r>
            <a:r>
              <a:rPr lang="es-ES" sz="2800" b="1" dirty="0"/>
              <a:t>a</a:t>
            </a:r>
            <a:r>
              <a:rPr lang="es-ES" sz="2800" b="1" dirty="0" smtClean="0"/>
              <a:t>) de una variable y el total de las unidades de análisis estudiadas (</a:t>
            </a:r>
            <a:r>
              <a:rPr lang="es-ES" sz="2800" b="1" dirty="0"/>
              <a:t>n</a:t>
            </a:r>
            <a:r>
              <a:rPr lang="es-ES" sz="2800" b="1" dirty="0" smtClean="0"/>
              <a:t>). </a:t>
            </a:r>
            <a:endParaRPr lang="es-ES" sz="3600" b="1" dirty="0"/>
          </a:p>
        </p:txBody>
      </p:sp>
      <p:sp>
        <p:nvSpPr>
          <p:cNvPr id="3079" name="Text Box 7"/>
          <p:cNvSpPr txBox="1">
            <a:spLocks noChangeArrowheads="1"/>
          </p:cNvSpPr>
          <p:nvPr/>
        </p:nvSpPr>
        <p:spPr bwMode="auto">
          <a:xfrm>
            <a:off x="6240016" y="2672725"/>
            <a:ext cx="3143272" cy="461665"/>
          </a:xfrm>
          <a:prstGeom prst="rect">
            <a:avLst/>
          </a:prstGeom>
          <a:noFill/>
          <a:ln w="38100">
            <a:solidFill>
              <a:schemeClr val="tx2"/>
            </a:solidFill>
            <a:miter lim="800000"/>
            <a:headEnd/>
            <a:tailEnd/>
          </a:ln>
          <a:effectLst/>
        </p:spPr>
        <p:txBody>
          <a:bodyPr wrap="square">
            <a:spAutoFit/>
          </a:bodyPr>
          <a:lstStyle/>
          <a:p>
            <a:pPr algn="ctr">
              <a:spcBef>
                <a:spcPct val="50000"/>
              </a:spcBef>
            </a:pPr>
            <a:r>
              <a:rPr lang="es-ES_tradnl" sz="2400" dirty="0" smtClean="0">
                <a:latin typeface="Arial" charset="0"/>
              </a:rPr>
              <a:t> </a:t>
            </a:r>
            <a:r>
              <a:rPr lang="es-ES_tradnl" sz="2400" b="1" dirty="0" smtClean="0">
                <a:latin typeface="Arial" charset="0"/>
              </a:rPr>
              <a:t>(0 </a:t>
            </a:r>
            <a:r>
              <a:rPr lang="es-ES_tradnl" sz="2400" b="1" dirty="0" smtClean="0">
                <a:latin typeface="Arial" charset="0"/>
                <a:sym typeface="Symbol" pitchFamily="18" charset="2"/>
              </a:rPr>
              <a:t> proporción  1</a:t>
            </a:r>
            <a:r>
              <a:rPr lang="es-ES_tradnl" sz="2400" b="1" dirty="0">
                <a:latin typeface="Arial" charset="0"/>
                <a:sym typeface="Symbol" pitchFamily="18" charset="2"/>
              </a:rPr>
              <a:t>)</a:t>
            </a:r>
            <a:endParaRPr lang="es-ES" sz="2400" b="1" dirty="0">
              <a:latin typeface="Arial" charset="0"/>
              <a:sym typeface="Symbol" pitchFamily="18" charset="2"/>
            </a:endParaRPr>
          </a:p>
        </p:txBody>
      </p:sp>
      <p:sp>
        <p:nvSpPr>
          <p:cNvPr id="10" name="Rectangle 2"/>
          <p:cNvSpPr txBox="1">
            <a:spLocks noChangeArrowheads="1"/>
          </p:cNvSpPr>
          <p:nvPr/>
        </p:nvSpPr>
        <p:spPr>
          <a:xfrm>
            <a:off x="194476" y="3687702"/>
            <a:ext cx="11662163" cy="1541498"/>
          </a:xfrm>
          <a:prstGeom prst="rect">
            <a:avLst/>
          </a:prstGeom>
        </p:spPr>
        <p:txBody>
          <a:bodyPr vert="horz" lIns="91440" tIns="45720" rIns="91440" bIns="45720" rtlCol="0" anchor="ctr">
            <a:noAutofit/>
          </a:bodyPr>
          <a:lstStyle/>
          <a:p>
            <a:pPr>
              <a:spcBef>
                <a:spcPct val="0"/>
              </a:spcBef>
            </a:pPr>
            <a:r>
              <a:rPr lang="es-ES_tradnl" sz="4000" b="1" u="sng" dirty="0" smtClean="0">
                <a:latin typeface="+mj-lt"/>
                <a:ea typeface="+mj-ea"/>
                <a:cs typeface="+mj-cs"/>
              </a:rPr>
              <a:t>Porcentaje</a:t>
            </a:r>
            <a:r>
              <a:rPr lang="es-ES_tradnl" sz="2800" b="1" u="sng" dirty="0" smtClean="0">
                <a:latin typeface="+mj-lt"/>
                <a:ea typeface="+mj-ea"/>
                <a:cs typeface="+mj-cs"/>
              </a:rPr>
              <a:t> </a:t>
            </a:r>
            <a:r>
              <a:rPr lang="es-ES_tradnl" sz="2800" b="1" dirty="0" smtClean="0"/>
              <a:t>: Producto de una proporción por 100. Pe</a:t>
            </a:r>
            <a:r>
              <a:rPr lang="es-ES" sz="2800" b="1" dirty="0" err="1" smtClean="0"/>
              <a:t>rmite</a:t>
            </a:r>
            <a:r>
              <a:rPr lang="es-ES" sz="2800" b="1" dirty="0" smtClean="0"/>
              <a:t> analizar el aporte, el peso específico o la importancia relativa de cada categoría respecto al total. </a:t>
            </a:r>
            <a:endParaRPr lang="es-ES" sz="2800" b="1" dirty="0"/>
          </a:p>
          <a:p>
            <a:pPr algn="ctr">
              <a:spcBef>
                <a:spcPct val="0"/>
              </a:spcBef>
              <a:defRPr/>
            </a:pPr>
            <a:r>
              <a:rPr lang="es-ES_tradnl" sz="1600" b="1" dirty="0" smtClean="0">
                <a:latin typeface="+mj-lt"/>
                <a:ea typeface="+mj-ea"/>
                <a:cs typeface="+mj-cs"/>
              </a:rPr>
              <a:t> </a:t>
            </a:r>
            <a:endParaRPr lang="es-ES" sz="1600" b="1" dirty="0">
              <a:latin typeface="+mj-lt"/>
              <a:ea typeface="+mj-ea"/>
              <a:cs typeface="+mj-cs"/>
            </a:endParaRPr>
          </a:p>
        </p:txBody>
      </p:sp>
      <p:sp>
        <p:nvSpPr>
          <p:cNvPr id="19" name="Text Box 4"/>
          <p:cNvSpPr txBox="1">
            <a:spLocks noChangeArrowheads="1"/>
          </p:cNvSpPr>
          <p:nvPr/>
        </p:nvSpPr>
        <p:spPr bwMode="auto">
          <a:xfrm>
            <a:off x="6888088" y="5432200"/>
            <a:ext cx="4071966" cy="771525"/>
          </a:xfrm>
          <a:prstGeom prst="rect">
            <a:avLst/>
          </a:prstGeom>
          <a:noFill/>
          <a:ln w="9525">
            <a:solidFill>
              <a:schemeClr val="tx1"/>
            </a:solidFill>
            <a:miter lim="800000"/>
            <a:headEnd/>
            <a:tailEnd/>
          </a:ln>
          <a:effectLst/>
        </p:spPr>
        <p:txBody>
          <a:bodyPr wrap="square">
            <a:spAutoFit/>
          </a:bodyPr>
          <a:lstStyle/>
          <a:p>
            <a:pPr algn="ctr">
              <a:spcBef>
                <a:spcPct val="50000"/>
              </a:spcBef>
            </a:pPr>
            <a:r>
              <a:rPr lang="es-ES_tradnl" sz="4400" dirty="0" smtClean="0">
                <a:latin typeface="Arial" charset="0"/>
              </a:rPr>
              <a:t> </a:t>
            </a:r>
            <a:r>
              <a:rPr lang="es-ES_tradnl" sz="2800" b="1" dirty="0" smtClean="0">
                <a:latin typeface="Arial" charset="0"/>
              </a:rPr>
              <a:t>(0 </a:t>
            </a:r>
            <a:r>
              <a:rPr lang="es-ES_tradnl" sz="2800" b="1" dirty="0" smtClean="0">
                <a:latin typeface="Arial" charset="0"/>
                <a:sym typeface="Symbol" pitchFamily="18" charset="2"/>
              </a:rPr>
              <a:t> porcentaje  100</a:t>
            </a:r>
            <a:r>
              <a:rPr lang="es-ES_tradnl" sz="2800" b="1" dirty="0">
                <a:latin typeface="Arial" charset="0"/>
                <a:sym typeface="Symbol" pitchFamily="18" charset="2"/>
              </a:rPr>
              <a:t>)</a:t>
            </a:r>
            <a:endParaRPr lang="es-ES" sz="2800" b="1" dirty="0">
              <a:latin typeface="Arial" charset="0"/>
              <a:sym typeface="Symbol" pitchFamily="18" charset="2"/>
            </a:endParaRPr>
          </a:p>
        </p:txBody>
      </p:sp>
      <p:sp>
        <p:nvSpPr>
          <p:cNvPr id="20" name="19 Rectángulo"/>
          <p:cNvSpPr/>
          <p:nvPr/>
        </p:nvSpPr>
        <p:spPr>
          <a:xfrm>
            <a:off x="1594026" y="155425"/>
            <a:ext cx="8397576" cy="586957"/>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200" dirty="0">
                <a:solidFill>
                  <a:srgbClr val="3333CC"/>
                </a:solidFill>
                <a:latin typeface="+mj-lt"/>
                <a:ea typeface="DejaVu Sans" charset="0"/>
                <a:cs typeface="DejaVu Sans" charset="0"/>
              </a:rPr>
              <a:t>Medidas de resumen para variables cualitativas </a:t>
            </a:r>
          </a:p>
        </p:txBody>
      </p:sp>
      <mc:AlternateContent xmlns:mc="http://schemas.openxmlformats.org/markup-compatibility/2006" xmlns:a14="http://schemas.microsoft.com/office/drawing/2010/main">
        <mc:Choice Requires="a14">
          <p:sp>
            <p:nvSpPr>
              <p:cNvPr id="5" name="CuadroTexto 4"/>
              <p:cNvSpPr txBox="1"/>
              <p:nvPr/>
            </p:nvSpPr>
            <p:spPr>
              <a:xfrm>
                <a:off x="3460548" y="2364413"/>
                <a:ext cx="2310954" cy="1064587"/>
              </a:xfrm>
              <a:prstGeom prst="rect">
                <a:avLst/>
              </a:prstGeom>
              <a:solidFill>
                <a:schemeClr val="tx2">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ES" sz="4000" b="0" i="1" smtClean="0">
                          <a:latin typeface="Cambria Math" panose="02040503050406030204" pitchFamily="18" charset="0"/>
                        </a:rPr>
                        <m:t>𝑃</m:t>
                      </m:r>
                      <m:r>
                        <a:rPr lang="es-ES" sz="4000" b="0" i="1" smtClean="0">
                          <a:latin typeface="Cambria Math" panose="02040503050406030204" pitchFamily="18" charset="0"/>
                        </a:rPr>
                        <m:t>=</m:t>
                      </m:r>
                      <m:f>
                        <m:fPr>
                          <m:ctrlPr>
                            <a:rPr lang="es-ES" sz="4000" b="0" i="1" smtClean="0">
                              <a:latin typeface="Cambria Math" panose="02040503050406030204" pitchFamily="18" charset="0"/>
                            </a:rPr>
                          </m:ctrlPr>
                        </m:fPr>
                        <m:num>
                          <m:r>
                            <a:rPr lang="es-ES" sz="4000" b="0" i="1" smtClean="0">
                              <a:latin typeface="Cambria Math" panose="02040503050406030204" pitchFamily="18" charset="0"/>
                            </a:rPr>
                            <m:t>𝑎</m:t>
                          </m:r>
                        </m:num>
                        <m:den>
                          <m:r>
                            <a:rPr lang="es-ES" sz="4000" b="0" i="1" smtClean="0">
                              <a:latin typeface="Cambria Math" panose="02040503050406030204" pitchFamily="18" charset="0"/>
                            </a:rPr>
                            <m:t>𝑎</m:t>
                          </m:r>
                          <m:r>
                            <a:rPr lang="es-ES" sz="4000" b="0" i="1" smtClean="0">
                              <a:latin typeface="Cambria Math" panose="02040503050406030204" pitchFamily="18" charset="0"/>
                            </a:rPr>
                            <m:t>+</m:t>
                          </m:r>
                          <m:r>
                            <a:rPr lang="es-ES" sz="4000" b="0" i="1" smtClean="0">
                              <a:latin typeface="Cambria Math" panose="02040503050406030204" pitchFamily="18" charset="0"/>
                            </a:rPr>
                            <m:t>𝑏</m:t>
                          </m:r>
                        </m:den>
                      </m:f>
                    </m:oMath>
                  </m:oMathPara>
                </a14:m>
                <a:endParaRPr lang="es-ES" sz="400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3460548" y="2364413"/>
                <a:ext cx="2310954" cy="1064587"/>
              </a:xfrm>
              <a:prstGeom prst="rect">
                <a:avLst/>
              </a:prstGeom>
              <a:blipFill rotWithShape="0">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3" name="CuadroTexto 22"/>
              <p:cNvSpPr txBox="1"/>
              <p:nvPr/>
            </p:nvSpPr>
            <p:spPr>
              <a:xfrm>
                <a:off x="2495600" y="5432200"/>
                <a:ext cx="2782108" cy="823687"/>
              </a:xfrm>
              <a:prstGeom prst="rect">
                <a:avLst/>
              </a:prstGeom>
              <a:solidFill>
                <a:schemeClr val="tx2">
                  <a:lumMod val="20000"/>
                  <a:lumOff val="80000"/>
                </a:schemeClr>
              </a:solidFill>
            </p:spPr>
            <p:txBody>
              <a:bodyPr wrap="none" lIns="0" tIns="0" rIns="0" bIns="0" rtlCol="0">
                <a:spAutoFit/>
              </a:bodyPr>
              <a:lstStyle/>
              <a:p>
                <a14:m>
                  <m:oMath xmlns:m="http://schemas.openxmlformats.org/officeDocument/2006/math">
                    <m:r>
                      <a:rPr lang="es-ES" sz="4000" b="0" i="1" smtClean="0">
                        <a:latin typeface="Cambria Math" panose="02040503050406030204" pitchFamily="18" charset="0"/>
                      </a:rPr>
                      <m:t>𝑃</m:t>
                    </m:r>
                    <m:r>
                      <a:rPr lang="es-ES" sz="4000" b="0" i="1" smtClean="0">
                        <a:latin typeface="Cambria Math" panose="02040503050406030204" pitchFamily="18" charset="0"/>
                      </a:rPr>
                      <m:t>=</m:t>
                    </m:r>
                    <m:f>
                      <m:fPr>
                        <m:ctrlPr>
                          <a:rPr lang="es-ES" sz="4000" b="0" i="1" smtClean="0">
                            <a:latin typeface="Cambria Math" panose="02040503050406030204" pitchFamily="18" charset="0"/>
                          </a:rPr>
                        </m:ctrlPr>
                      </m:fPr>
                      <m:num>
                        <m:r>
                          <a:rPr lang="es-ES" sz="4000" b="0" i="1" smtClean="0">
                            <a:latin typeface="Cambria Math" panose="02040503050406030204" pitchFamily="18" charset="0"/>
                          </a:rPr>
                          <m:t>𝑎</m:t>
                        </m:r>
                      </m:num>
                      <m:den>
                        <m:r>
                          <a:rPr lang="es-ES" sz="4000" b="0" i="1" smtClean="0">
                            <a:latin typeface="Cambria Math" panose="02040503050406030204" pitchFamily="18" charset="0"/>
                          </a:rPr>
                          <m:t>𝑎</m:t>
                        </m:r>
                        <m:r>
                          <a:rPr lang="es-ES" sz="4000" b="0" i="1" smtClean="0">
                            <a:latin typeface="Cambria Math" panose="02040503050406030204" pitchFamily="18" charset="0"/>
                          </a:rPr>
                          <m:t>+</m:t>
                        </m:r>
                        <m:r>
                          <a:rPr lang="es-ES" sz="4000" b="0" i="1" smtClean="0">
                            <a:latin typeface="Cambria Math" panose="02040503050406030204" pitchFamily="18" charset="0"/>
                          </a:rPr>
                          <m:t>𝑏</m:t>
                        </m:r>
                      </m:den>
                    </m:f>
                  </m:oMath>
                </a14:m>
                <a:r>
                  <a:rPr lang="es-ES" sz="4000" dirty="0" smtClean="0"/>
                  <a:t>*100</a:t>
                </a:r>
                <a:endParaRPr lang="es-ES" sz="4000" dirty="0"/>
              </a:p>
            </p:txBody>
          </p:sp>
        </mc:Choice>
        <mc:Fallback xmlns="">
          <p:sp>
            <p:nvSpPr>
              <p:cNvPr id="23" name="CuadroTexto 22"/>
              <p:cNvSpPr txBox="1">
                <a:spLocks noRot="1" noChangeAspect="1" noMove="1" noResize="1" noEditPoints="1" noAdjustHandles="1" noChangeArrowheads="1" noChangeShapeType="1" noTextEdit="1"/>
              </p:cNvSpPr>
              <p:nvPr/>
            </p:nvSpPr>
            <p:spPr>
              <a:xfrm>
                <a:off x="2495600" y="5432200"/>
                <a:ext cx="2782108" cy="823687"/>
              </a:xfrm>
              <a:prstGeom prst="rect">
                <a:avLst/>
              </a:prstGeom>
              <a:blipFill rotWithShape="0">
                <a:blip r:embed="rId4"/>
                <a:stretch>
                  <a:fillRect t="-8889" r="-9847" b="-21481"/>
                </a:stretch>
              </a:blipFill>
            </p:spPr>
            <p:txBody>
              <a:bodyPr/>
              <a:lstStyle/>
              <a:p>
                <a:r>
                  <a:rPr lang="es-ES">
                    <a:noFill/>
                  </a:rPr>
                  <a:t> </a:t>
                </a:r>
              </a:p>
            </p:txBody>
          </p:sp>
        </mc:Fallback>
      </mc:AlternateContent>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2438400" y="278021"/>
            <a:ext cx="71628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z="3200" dirty="0">
                <a:solidFill>
                  <a:srgbClr val="3333CC"/>
                </a:solidFill>
                <a:ea typeface="DejaVu Sans" charset="0"/>
                <a:cs typeface="DejaVu Sans" charset="0"/>
              </a:rPr>
              <a:t>Ejemplo</a:t>
            </a:r>
            <a:endParaRPr lang="es-ES" sz="3200" dirty="0">
              <a:solidFill>
                <a:srgbClr val="3333CC"/>
              </a:solidFill>
              <a:ea typeface="DejaVu Sans" charset="0"/>
              <a:cs typeface="DejaVu Sans" charset="0"/>
            </a:endParaRPr>
          </a:p>
        </p:txBody>
      </p:sp>
      <p:graphicFrame>
        <p:nvGraphicFramePr>
          <p:cNvPr id="15460" name="Group 1124"/>
          <p:cNvGraphicFramePr>
            <a:graphicFrameLocks noGrp="1"/>
          </p:cNvGraphicFramePr>
          <p:nvPr>
            <p:extLst>
              <p:ext uri="{D42A27DB-BD31-4B8C-83A1-F6EECF244321}">
                <p14:modId xmlns:p14="http://schemas.microsoft.com/office/powerpoint/2010/main" val="243357147"/>
              </p:ext>
            </p:extLst>
          </p:nvPr>
        </p:nvGraphicFramePr>
        <p:xfrm>
          <a:off x="839415" y="1524000"/>
          <a:ext cx="10081120" cy="4622800"/>
        </p:xfrm>
        <a:graphic>
          <a:graphicData uri="http://schemas.openxmlformats.org/drawingml/2006/table">
            <a:tbl>
              <a:tblPr/>
              <a:tblGrid>
                <a:gridCol w="2190165"/>
                <a:gridCol w="1400655"/>
                <a:gridCol w="4624581"/>
                <a:gridCol w="1865719"/>
              </a:tblGrid>
              <a:tr h="609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1" i="0" u="none" strike="noStrike" cap="none" normalizeH="0" baseline="0" dirty="0" smtClean="0">
                          <a:ln>
                            <a:noFill/>
                          </a:ln>
                          <a:solidFill>
                            <a:srgbClr val="C00000"/>
                          </a:solidFill>
                          <a:effectLst/>
                          <a:latin typeface="Arial" charset="0"/>
                        </a:rPr>
                        <a:t>Sexo</a:t>
                      </a:r>
                      <a:endParaRPr kumimoji="0" lang="es-ES" sz="2800" b="1" i="0" u="none" strike="noStrike" cap="none" normalizeH="0" baseline="0" dirty="0" smtClean="0">
                        <a:ln>
                          <a:noFill/>
                        </a:ln>
                        <a:solidFill>
                          <a:srgbClr val="C00000"/>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1" i="0" u="none" strike="noStrike" cap="none" normalizeH="0" baseline="0" dirty="0" smtClean="0">
                          <a:ln>
                            <a:noFill/>
                          </a:ln>
                          <a:solidFill>
                            <a:srgbClr val="C00000"/>
                          </a:solidFill>
                          <a:effectLst/>
                          <a:latin typeface="Arial" charset="0"/>
                        </a:rPr>
                        <a:t>No.</a:t>
                      </a:r>
                      <a:endParaRPr kumimoji="0" lang="es-ES" sz="2800" b="1" i="0" u="none" strike="noStrike" cap="none" normalizeH="0" baseline="0" dirty="0" smtClean="0">
                        <a:ln>
                          <a:noFill/>
                        </a:ln>
                        <a:solidFill>
                          <a:srgbClr val="C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1" i="0" u="none" strike="noStrike" cap="none" normalizeH="0" baseline="0" dirty="0" smtClean="0">
                          <a:ln>
                            <a:noFill/>
                          </a:ln>
                          <a:solidFill>
                            <a:srgbClr val="C00000"/>
                          </a:solidFill>
                          <a:effectLst/>
                          <a:latin typeface="Arial" charset="0"/>
                        </a:rPr>
                        <a:t>Proporción</a:t>
                      </a:r>
                      <a:endParaRPr kumimoji="0" lang="es-ES" sz="2800" b="1" i="0" u="none" strike="noStrike" cap="none" normalizeH="0" baseline="0" dirty="0" smtClean="0">
                        <a:ln>
                          <a:noFill/>
                        </a:ln>
                        <a:solidFill>
                          <a:srgbClr val="C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800" b="1" i="0" u="none" strike="noStrike" cap="none" normalizeH="0" baseline="0" dirty="0" smtClean="0">
                          <a:ln>
                            <a:noFill/>
                          </a:ln>
                          <a:solidFill>
                            <a:srgbClr val="C00000"/>
                          </a:solidFill>
                          <a:effectLst/>
                          <a:latin typeface="Arial"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4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latin typeface="Arial" charset="0"/>
                        </a:rPr>
                        <a:t>Masculino</a:t>
                      </a:r>
                      <a:endParaRPr kumimoji="0" lang="es-ES" sz="28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rPr>
                        <a:t>378</a:t>
                      </a:r>
                      <a:endParaRPr kumimoji="0" lang="es-ES"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rPr>
                        <a:t>47,6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6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latin typeface="Arial" charset="0"/>
                        </a:rPr>
                        <a:t>Femenino</a:t>
                      </a:r>
                      <a:endParaRPr kumimoji="0" lang="es-ES" sz="28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rPr>
                        <a:t>416</a:t>
                      </a:r>
                      <a:endParaRPr kumimoji="0" lang="es-ES"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rPr>
                        <a:t>62,4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rPr>
                        <a:t>Total </a:t>
                      </a:r>
                      <a:endParaRPr kumimoji="0" lang="es-ES"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rPr>
                        <a:t>794</a:t>
                      </a:r>
                      <a:endParaRPr kumimoji="0" lang="es-ES"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800" b="0" i="0" u="none" strike="noStrike" cap="none" normalizeH="0" baseline="0" dirty="0" smtClean="0">
                          <a:ln>
                            <a:noFill/>
                          </a:ln>
                          <a:solidFill>
                            <a:schemeClr val="tx1"/>
                          </a:solidFill>
                          <a:effectLst>
                            <a:outerShdw blurRad="38100" dist="38100" dir="2700000" algn="tl">
                              <a:srgbClr val="000000"/>
                            </a:outerShdw>
                          </a:effectLst>
                          <a:latin typeface="Arial" charset="0"/>
                        </a:rPr>
                        <a:t>1</a:t>
                      </a:r>
                      <a:endParaRPr kumimoji="0" lang="es-ES"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800" b="0" i="0" u="none" strike="noStrike" cap="none" normalizeH="0" baseline="0" dirty="0" smtClean="0">
                          <a:ln>
                            <a:noFill/>
                          </a:ln>
                          <a:solidFill>
                            <a:schemeClr val="tx1"/>
                          </a:solidFill>
                          <a:effectLst>
                            <a:outerShdw blurRad="38100" dist="38100" dir="2700000" algn="tl">
                              <a:srgbClr val="000000"/>
                            </a:outerShdw>
                          </a:effectLst>
                          <a:latin typeface="Arial" charset="0"/>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1114"/>
          <p:cNvGrpSpPr>
            <a:grpSpLocks/>
          </p:cNvGrpSpPr>
          <p:nvPr/>
        </p:nvGrpSpPr>
        <p:grpSpPr bwMode="auto">
          <a:xfrm>
            <a:off x="4881554" y="2214555"/>
            <a:ext cx="3429000" cy="1387475"/>
            <a:chOff x="3216" y="1344"/>
            <a:chExt cx="2160" cy="874"/>
          </a:xfrm>
        </p:grpSpPr>
        <p:sp>
          <p:nvSpPr>
            <p:cNvPr id="15444" name="Text Box 1108"/>
            <p:cNvSpPr txBox="1">
              <a:spLocks noChangeArrowheads="1"/>
            </p:cNvSpPr>
            <p:nvPr/>
          </p:nvSpPr>
          <p:spPr bwMode="auto">
            <a:xfrm>
              <a:off x="3264" y="1344"/>
              <a:ext cx="720" cy="442"/>
            </a:xfrm>
            <a:prstGeom prst="rect">
              <a:avLst/>
            </a:prstGeom>
            <a:noFill/>
            <a:ln w="9525">
              <a:noFill/>
              <a:miter lim="800000"/>
              <a:headEnd/>
              <a:tailEnd/>
            </a:ln>
            <a:effectLst/>
          </p:spPr>
          <p:txBody>
            <a:bodyPr>
              <a:spAutoFit/>
            </a:bodyPr>
            <a:lstStyle/>
            <a:p>
              <a:pPr>
                <a:spcBef>
                  <a:spcPct val="50000"/>
                </a:spcBef>
              </a:pPr>
              <a:r>
                <a:rPr lang="es-ES_tradnl" sz="4000" dirty="0">
                  <a:latin typeface="Arial" charset="0"/>
                </a:rPr>
                <a:t>378</a:t>
              </a:r>
              <a:endParaRPr lang="es-ES" sz="4000" dirty="0">
                <a:latin typeface="Arial" charset="0"/>
              </a:endParaRPr>
            </a:p>
          </p:txBody>
        </p:sp>
        <p:sp>
          <p:nvSpPr>
            <p:cNvPr id="15446" name="Line 1110"/>
            <p:cNvSpPr>
              <a:spLocks noChangeShapeType="1"/>
            </p:cNvSpPr>
            <p:nvPr/>
          </p:nvSpPr>
          <p:spPr bwMode="auto">
            <a:xfrm>
              <a:off x="3216" y="1776"/>
              <a:ext cx="791" cy="0"/>
            </a:xfrm>
            <a:prstGeom prst="line">
              <a:avLst/>
            </a:prstGeom>
            <a:noFill/>
            <a:ln w="9525">
              <a:solidFill>
                <a:schemeClr val="tx1"/>
              </a:solidFill>
              <a:round/>
              <a:headEnd/>
              <a:tailEnd/>
            </a:ln>
            <a:effectLst/>
          </p:spPr>
          <p:txBody>
            <a:bodyPr wrap="none"/>
            <a:lstStyle/>
            <a:p>
              <a:endParaRPr lang="es-ES"/>
            </a:p>
          </p:txBody>
        </p:sp>
        <p:sp>
          <p:nvSpPr>
            <p:cNvPr id="15447" name="Text Box 1111"/>
            <p:cNvSpPr txBox="1">
              <a:spLocks noChangeArrowheads="1"/>
            </p:cNvSpPr>
            <p:nvPr/>
          </p:nvSpPr>
          <p:spPr bwMode="auto">
            <a:xfrm>
              <a:off x="3264" y="1776"/>
              <a:ext cx="720" cy="442"/>
            </a:xfrm>
            <a:prstGeom prst="rect">
              <a:avLst/>
            </a:prstGeom>
            <a:noFill/>
            <a:ln w="9525">
              <a:noFill/>
              <a:miter lim="800000"/>
              <a:headEnd/>
              <a:tailEnd/>
            </a:ln>
            <a:effectLst/>
          </p:spPr>
          <p:txBody>
            <a:bodyPr>
              <a:spAutoFit/>
            </a:bodyPr>
            <a:lstStyle/>
            <a:p>
              <a:pPr>
                <a:spcBef>
                  <a:spcPct val="50000"/>
                </a:spcBef>
              </a:pPr>
              <a:r>
                <a:rPr lang="es-ES_tradnl" sz="4000" dirty="0">
                  <a:latin typeface="Arial" charset="0"/>
                </a:rPr>
                <a:t>794</a:t>
              </a:r>
              <a:endParaRPr lang="es-ES" sz="4000" dirty="0">
                <a:latin typeface="Arial" charset="0"/>
              </a:endParaRPr>
            </a:p>
          </p:txBody>
        </p:sp>
        <p:sp>
          <p:nvSpPr>
            <p:cNvPr id="15449" name="Text Box 1113"/>
            <p:cNvSpPr txBox="1">
              <a:spLocks noChangeArrowheads="1"/>
            </p:cNvSpPr>
            <p:nvPr/>
          </p:nvSpPr>
          <p:spPr bwMode="auto">
            <a:xfrm>
              <a:off x="4080" y="1536"/>
              <a:ext cx="1296" cy="442"/>
            </a:xfrm>
            <a:prstGeom prst="rect">
              <a:avLst/>
            </a:prstGeom>
            <a:noFill/>
            <a:ln w="9525">
              <a:noFill/>
              <a:miter lim="800000"/>
              <a:headEnd/>
              <a:tailEnd/>
            </a:ln>
            <a:effectLst/>
          </p:spPr>
          <p:txBody>
            <a:bodyPr>
              <a:spAutoFit/>
            </a:bodyPr>
            <a:lstStyle/>
            <a:p>
              <a:pPr>
                <a:spcBef>
                  <a:spcPct val="50000"/>
                </a:spcBef>
              </a:pPr>
              <a:r>
                <a:rPr lang="es-ES_tradnl" sz="4000" dirty="0" smtClean="0">
                  <a:latin typeface="Arial" charset="0"/>
                </a:rPr>
                <a:t>= </a:t>
              </a:r>
              <a:r>
                <a:rPr lang="es-ES_tradnl" sz="4000" u="sng" dirty="0" smtClean="0">
                  <a:latin typeface="Arial" charset="0"/>
                </a:rPr>
                <a:t>0.476</a:t>
              </a:r>
              <a:endParaRPr lang="es-ES" sz="4000" u="sng" dirty="0">
                <a:latin typeface="Arial" charset="0"/>
              </a:endParaRPr>
            </a:p>
          </p:txBody>
        </p:sp>
      </p:grpSp>
      <p:grpSp>
        <p:nvGrpSpPr>
          <p:cNvPr id="3" name="Group 1115"/>
          <p:cNvGrpSpPr>
            <a:grpSpLocks/>
          </p:cNvGrpSpPr>
          <p:nvPr/>
        </p:nvGrpSpPr>
        <p:grpSpPr bwMode="auto">
          <a:xfrm>
            <a:off x="4952992" y="3857629"/>
            <a:ext cx="3429000" cy="1387475"/>
            <a:chOff x="3216" y="1344"/>
            <a:chExt cx="2160" cy="874"/>
          </a:xfrm>
          <a:noFill/>
        </p:grpSpPr>
        <p:sp>
          <p:nvSpPr>
            <p:cNvPr id="15452" name="Text Box 1116"/>
            <p:cNvSpPr txBox="1">
              <a:spLocks noChangeArrowheads="1"/>
            </p:cNvSpPr>
            <p:nvPr/>
          </p:nvSpPr>
          <p:spPr bwMode="auto">
            <a:xfrm>
              <a:off x="3264" y="1344"/>
              <a:ext cx="720" cy="442"/>
            </a:xfrm>
            <a:prstGeom prst="rect">
              <a:avLst/>
            </a:prstGeom>
            <a:grpFill/>
            <a:ln w="9525">
              <a:noFill/>
              <a:miter lim="800000"/>
              <a:headEnd/>
              <a:tailEnd/>
            </a:ln>
            <a:effectLst/>
          </p:spPr>
          <p:txBody>
            <a:bodyPr>
              <a:spAutoFit/>
            </a:bodyPr>
            <a:lstStyle/>
            <a:p>
              <a:pPr>
                <a:spcBef>
                  <a:spcPct val="50000"/>
                </a:spcBef>
              </a:pPr>
              <a:r>
                <a:rPr lang="es-ES_tradnl" sz="4000" dirty="0">
                  <a:latin typeface="Arial" charset="0"/>
                </a:rPr>
                <a:t>416</a:t>
              </a:r>
              <a:endParaRPr lang="es-ES" sz="4000" dirty="0">
                <a:latin typeface="Arial" charset="0"/>
              </a:endParaRPr>
            </a:p>
          </p:txBody>
        </p:sp>
        <p:sp>
          <p:nvSpPr>
            <p:cNvPr id="15453" name="Line 1117"/>
            <p:cNvSpPr>
              <a:spLocks noChangeShapeType="1"/>
            </p:cNvSpPr>
            <p:nvPr/>
          </p:nvSpPr>
          <p:spPr bwMode="auto">
            <a:xfrm>
              <a:off x="3216" y="1776"/>
              <a:ext cx="791" cy="0"/>
            </a:xfrm>
            <a:prstGeom prst="line">
              <a:avLst/>
            </a:prstGeom>
            <a:grpFill/>
            <a:ln w="9525">
              <a:solidFill>
                <a:schemeClr val="tx1"/>
              </a:solidFill>
              <a:round/>
              <a:headEnd/>
              <a:tailEnd/>
            </a:ln>
            <a:effectLst/>
          </p:spPr>
          <p:txBody>
            <a:bodyPr wrap="none"/>
            <a:lstStyle/>
            <a:p>
              <a:endParaRPr lang="es-ES"/>
            </a:p>
          </p:txBody>
        </p:sp>
        <p:sp>
          <p:nvSpPr>
            <p:cNvPr id="15454" name="Text Box 1118"/>
            <p:cNvSpPr txBox="1">
              <a:spLocks noChangeArrowheads="1"/>
            </p:cNvSpPr>
            <p:nvPr/>
          </p:nvSpPr>
          <p:spPr bwMode="auto">
            <a:xfrm>
              <a:off x="3264" y="1776"/>
              <a:ext cx="720" cy="442"/>
            </a:xfrm>
            <a:prstGeom prst="rect">
              <a:avLst/>
            </a:prstGeom>
            <a:grpFill/>
            <a:ln w="9525">
              <a:noFill/>
              <a:miter lim="800000"/>
              <a:headEnd/>
              <a:tailEnd/>
            </a:ln>
            <a:effectLst/>
          </p:spPr>
          <p:txBody>
            <a:bodyPr>
              <a:spAutoFit/>
            </a:bodyPr>
            <a:lstStyle/>
            <a:p>
              <a:pPr>
                <a:spcBef>
                  <a:spcPct val="50000"/>
                </a:spcBef>
              </a:pPr>
              <a:r>
                <a:rPr lang="es-ES_tradnl" sz="4000" dirty="0">
                  <a:latin typeface="Arial" charset="0"/>
                </a:rPr>
                <a:t>794</a:t>
              </a:r>
              <a:endParaRPr lang="es-ES" sz="4000" dirty="0">
                <a:latin typeface="Arial" charset="0"/>
              </a:endParaRPr>
            </a:p>
          </p:txBody>
        </p:sp>
        <p:sp>
          <p:nvSpPr>
            <p:cNvPr id="15455" name="Text Box 1119"/>
            <p:cNvSpPr txBox="1">
              <a:spLocks noChangeArrowheads="1"/>
            </p:cNvSpPr>
            <p:nvPr/>
          </p:nvSpPr>
          <p:spPr bwMode="auto">
            <a:xfrm>
              <a:off x="4080" y="1536"/>
              <a:ext cx="1296" cy="442"/>
            </a:xfrm>
            <a:prstGeom prst="rect">
              <a:avLst/>
            </a:prstGeom>
            <a:grpFill/>
            <a:ln w="9525">
              <a:noFill/>
              <a:miter lim="800000"/>
              <a:headEnd/>
              <a:tailEnd/>
            </a:ln>
            <a:effectLst/>
          </p:spPr>
          <p:txBody>
            <a:bodyPr>
              <a:spAutoFit/>
            </a:bodyPr>
            <a:lstStyle/>
            <a:p>
              <a:pPr>
                <a:spcBef>
                  <a:spcPct val="50000"/>
                </a:spcBef>
              </a:pPr>
              <a:r>
                <a:rPr lang="es-ES_tradnl" sz="4000" dirty="0" smtClean="0">
                  <a:latin typeface="Arial" charset="0"/>
                </a:rPr>
                <a:t>= </a:t>
              </a:r>
              <a:r>
                <a:rPr lang="es-ES_tradnl" sz="4000" u="sng" dirty="0" smtClean="0">
                  <a:latin typeface="Arial" charset="0"/>
                </a:rPr>
                <a:t>0.524</a:t>
              </a:r>
              <a:endParaRPr lang="es-ES" sz="4000" u="sng" dirty="0">
                <a:latin typeface="Arial" charset="0"/>
              </a:endParaRPr>
            </a:p>
          </p:txBody>
        </p:sp>
      </p:gr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9336" y="44624"/>
            <a:ext cx="11881320" cy="1357322"/>
          </a:xfrm>
        </p:spPr>
        <p:txBody>
          <a:bodyPr>
            <a:noAutofit/>
          </a:bodyPr>
          <a:lstStyle/>
          <a:p>
            <a:pPr algn="just"/>
            <a:r>
              <a:rPr lang="es-ES_tradnl" sz="2400" b="1" u="sng" dirty="0"/>
              <a:t>Razón</a:t>
            </a:r>
            <a:r>
              <a:rPr lang="es-ES_tradnl" sz="2400" b="1" u="sng" dirty="0" smtClean="0"/>
              <a:t>:</a:t>
            </a:r>
            <a:r>
              <a:rPr lang="es-ES_tradnl" sz="2400" b="1" dirty="0" smtClean="0"/>
              <a:t> </a:t>
            </a:r>
            <a:r>
              <a:rPr lang="es-ES" sz="2400" b="1" dirty="0" smtClean="0"/>
              <a:t>es la relación por cociente que se establece entre el número de  unidades de análisis que pertenecen a un grupo o categoría (</a:t>
            </a:r>
            <a:r>
              <a:rPr lang="es-ES" sz="2400" b="1" dirty="0"/>
              <a:t>a</a:t>
            </a:r>
            <a:r>
              <a:rPr lang="es-ES" sz="2400" b="1" dirty="0" smtClean="0"/>
              <a:t>) y el número de  unidades de análisis que pertenecen a otra categoría (</a:t>
            </a:r>
            <a:r>
              <a:rPr lang="es-ES" sz="2400" b="1" dirty="0"/>
              <a:t>b</a:t>
            </a:r>
            <a:r>
              <a:rPr lang="es-ES" sz="2400" b="1" dirty="0" smtClean="0"/>
              <a:t>) </a:t>
            </a:r>
            <a:r>
              <a:rPr lang="es-ES" sz="2400" b="1" u="sng" dirty="0" smtClean="0"/>
              <a:t>de la misma variable o no</a:t>
            </a:r>
            <a:endParaRPr lang="es-ES" sz="2400" b="1" u="sng" dirty="0"/>
          </a:p>
        </p:txBody>
      </p:sp>
      <p:sp>
        <p:nvSpPr>
          <p:cNvPr id="7174" name="Text Box 6"/>
          <p:cNvSpPr txBox="1">
            <a:spLocks noChangeArrowheads="1"/>
          </p:cNvSpPr>
          <p:nvPr/>
        </p:nvSpPr>
        <p:spPr bwMode="auto">
          <a:xfrm>
            <a:off x="5095868" y="1714489"/>
            <a:ext cx="4071966" cy="461665"/>
          </a:xfrm>
          <a:prstGeom prst="rect">
            <a:avLst/>
          </a:prstGeom>
          <a:noFill/>
          <a:ln w="9525">
            <a:noFill/>
            <a:miter lim="800000"/>
            <a:headEnd/>
            <a:tailEnd/>
          </a:ln>
          <a:effectLst/>
        </p:spPr>
        <p:txBody>
          <a:bodyPr wrap="square">
            <a:spAutoFit/>
          </a:bodyPr>
          <a:lstStyle/>
          <a:p>
            <a:pPr algn="ctr">
              <a:spcBef>
                <a:spcPct val="50000"/>
              </a:spcBef>
            </a:pPr>
            <a:r>
              <a:rPr lang="es-ES_tradnl" sz="2400" b="1" dirty="0" smtClean="0">
                <a:solidFill>
                  <a:srgbClr val="FF0000"/>
                </a:solidFill>
                <a:latin typeface="Arial" charset="0"/>
              </a:rPr>
              <a:t>Razón de Masculinidad</a:t>
            </a:r>
            <a:endParaRPr lang="es-ES" sz="2400" b="1" dirty="0">
              <a:solidFill>
                <a:srgbClr val="FF0000"/>
              </a:solidFill>
              <a:latin typeface="Arial" charset="0"/>
            </a:endParaRPr>
          </a:p>
        </p:txBody>
      </p:sp>
      <p:grpSp>
        <p:nvGrpSpPr>
          <p:cNvPr id="2" name="Group 23"/>
          <p:cNvGrpSpPr>
            <a:grpSpLocks/>
          </p:cNvGrpSpPr>
          <p:nvPr/>
        </p:nvGrpSpPr>
        <p:grpSpPr bwMode="auto">
          <a:xfrm>
            <a:off x="5092962" y="2228532"/>
            <a:ext cx="5548313" cy="1390650"/>
            <a:chOff x="768" y="2646"/>
            <a:chExt cx="3495" cy="876"/>
          </a:xfrm>
        </p:grpSpPr>
        <p:sp>
          <p:nvSpPr>
            <p:cNvPr id="7185" name="Text Box 17"/>
            <p:cNvSpPr txBox="1">
              <a:spLocks noChangeArrowheads="1"/>
            </p:cNvSpPr>
            <p:nvPr/>
          </p:nvSpPr>
          <p:spPr bwMode="auto">
            <a:xfrm>
              <a:off x="768" y="3024"/>
              <a:ext cx="2016" cy="291"/>
            </a:xfrm>
            <a:prstGeom prst="rect">
              <a:avLst/>
            </a:prstGeom>
            <a:noFill/>
            <a:ln w="9525">
              <a:noFill/>
              <a:miter lim="800000"/>
              <a:headEnd/>
              <a:tailEnd/>
            </a:ln>
            <a:effectLst/>
          </p:spPr>
          <p:txBody>
            <a:bodyPr>
              <a:spAutoFit/>
            </a:bodyPr>
            <a:lstStyle/>
            <a:p>
              <a:pPr>
                <a:spcBef>
                  <a:spcPct val="50000"/>
                </a:spcBef>
              </a:pPr>
              <a:r>
                <a:rPr lang="es-ES_tradnl" sz="2400" b="1" dirty="0" smtClean="0">
                  <a:latin typeface="Arial" charset="0"/>
                </a:rPr>
                <a:t>Razón  </a:t>
              </a:r>
              <a:r>
                <a:rPr lang="es-ES_tradnl" sz="2400" b="1" baseline="-14000" dirty="0" smtClean="0">
                  <a:latin typeface="Arial" charset="0"/>
                </a:rPr>
                <a:t>H</a:t>
              </a:r>
              <a:r>
                <a:rPr lang="es-ES_tradnl" sz="2400" b="1" baseline="-14000" dirty="0" smtClean="0">
                  <a:latin typeface="Arial" charset="0"/>
                  <a:cs typeface="Arial" charset="0"/>
                </a:rPr>
                <a:t>/M</a:t>
              </a:r>
              <a:r>
                <a:rPr lang="es-ES_tradnl" sz="2400" b="1" dirty="0" smtClean="0">
                  <a:latin typeface="Arial" charset="0"/>
                </a:rPr>
                <a:t> =</a:t>
              </a:r>
              <a:endParaRPr lang="es-ES" sz="2400" b="1" dirty="0">
                <a:latin typeface="Arial" charset="0"/>
              </a:endParaRPr>
            </a:p>
          </p:txBody>
        </p:sp>
        <p:sp>
          <p:nvSpPr>
            <p:cNvPr id="7187" name="Text Box 19"/>
            <p:cNvSpPr txBox="1">
              <a:spLocks noChangeArrowheads="1"/>
            </p:cNvSpPr>
            <p:nvPr/>
          </p:nvSpPr>
          <p:spPr bwMode="auto">
            <a:xfrm>
              <a:off x="1980" y="2646"/>
              <a:ext cx="720" cy="480"/>
            </a:xfrm>
            <a:prstGeom prst="rect">
              <a:avLst/>
            </a:prstGeom>
            <a:noFill/>
            <a:ln w="9525">
              <a:noFill/>
              <a:miter lim="800000"/>
              <a:headEnd/>
              <a:tailEnd/>
            </a:ln>
            <a:effectLst/>
          </p:spPr>
          <p:txBody>
            <a:bodyPr>
              <a:spAutoFit/>
            </a:bodyPr>
            <a:lstStyle/>
            <a:p>
              <a:pPr>
                <a:spcBef>
                  <a:spcPct val="50000"/>
                </a:spcBef>
              </a:pPr>
              <a:r>
                <a:rPr lang="es-ES_tradnl" sz="2400" b="1" smtClean="0">
                  <a:latin typeface="Arial" charset="0"/>
                </a:rPr>
                <a:t>378</a:t>
              </a:r>
              <a:r>
                <a:rPr lang="es-ES_tradnl" sz="4400" b="1" smtClean="0">
                  <a:latin typeface="Arial" charset="0"/>
                </a:rPr>
                <a:t> </a:t>
              </a:r>
              <a:endParaRPr lang="es-ES" sz="4400" b="1" dirty="0">
                <a:latin typeface="Arial" charset="0"/>
              </a:endParaRPr>
            </a:p>
          </p:txBody>
        </p:sp>
        <p:sp>
          <p:nvSpPr>
            <p:cNvPr id="7188" name="Text Box 20"/>
            <p:cNvSpPr txBox="1">
              <a:spLocks noChangeArrowheads="1"/>
            </p:cNvSpPr>
            <p:nvPr/>
          </p:nvSpPr>
          <p:spPr bwMode="auto">
            <a:xfrm>
              <a:off x="2025" y="3231"/>
              <a:ext cx="720" cy="291"/>
            </a:xfrm>
            <a:prstGeom prst="rect">
              <a:avLst/>
            </a:prstGeom>
            <a:noFill/>
            <a:ln w="9525">
              <a:noFill/>
              <a:miter lim="800000"/>
              <a:headEnd/>
              <a:tailEnd/>
            </a:ln>
            <a:effectLst/>
          </p:spPr>
          <p:txBody>
            <a:bodyPr>
              <a:spAutoFit/>
            </a:bodyPr>
            <a:lstStyle/>
            <a:p>
              <a:pPr>
                <a:spcBef>
                  <a:spcPct val="50000"/>
                </a:spcBef>
              </a:pPr>
              <a:r>
                <a:rPr lang="es-ES_tradnl" sz="2400" b="1" dirty="0">
                  <a:latin typeface="Arial" charset="0"/>
                </a:rPr>
                <a:t>416</a:t>
              </a:r>
              <a:endParaRPr lang="es-ES" sz="2400" b="1" dirty="0">
                <a:latin typeface="Arial" charset="0"/>
              </a:endParaRPr>
            </a:p>
          </p:txBody>
        </p:sp>
        <p:sp>
          <p:nvSpPr>
            <p:cNvPr id="7189" name="Line 21"/>
            <p:cNvSpPr>
              <a:spLocks noChangeShapeType="1"/>
            </p:cNvSpPr>
            <p:nvPr/>
          </p:nvSpPr>
          <p:spPr bwMode="auto">
            <a:xfrm>
              <a:off x="2025" y="3186"/>
              <a:ext cx="912" cy="0"/>
            </a:xfrm>
            <a:prstGeom prst="line">
              <a:avLst/>
            </a:prstGeom>
            <a:noFill/>
            <a:ln w="9525">
              <a:solidFill>
                <a:schemeClr val="tx1"/>
              </a:solidFill>
              <a:round/>
              <a:headEnd/>
              <a:tailEnd/>
            </a:ln>
            <a:effectLst/>
          </p:spPr>
          <p:txBody>
            <a:bodyPr wrap="none"/>
            <a:lstStyle/>
            <a:p>
              <a:endParaRPr lang="es-ES"/>
            </a:p>
          </p:txBody>
        </p:sp>
        <p:sp>
          <p:nvSpPr>
            <p:cNvPr id="7190" name="Text Box 22"/>
            <p:cNvSpPr txBox="1">
              <a:spLocks noChangeArrowheads="1"/>
            </p:cNvSpPr>
            <p:nvPr/>
          </p:nvSpPr>
          <p:spPr bwMode="auto">
            <a:xfrm>
              <a:off x="3015" y="2961"/>
              <a:ext cx="1248" cy="291"/>
            </a:xfrm>
            <a:prstGeom prst="rect">
              <a:avLst/>
            </a:prstGeom>
            <a:noFill/>
            <a:ln w="9525">
              <a:noFill/>
              <a:miter lim="800000"/>
              <a:headEnd/>
              <a:tailEnd/>
            </a:ln>
            <a:effectLst/>
          </p:spPr>
          <p:txBody>
            <a:bodyPr>
              <a:spAutoFit/>
            </a:bodyPr>
            <a:lstStyle/>
            <a:p>
              <a:pPr>
                <a:spcBef>
                  <a:spcPct val="50000"/>
                </a:spcBef>
              </a:pPr>
              <a:r>
                <a:rPr lang="es-ES_tradnl" sz="2400" b="1" dirty="0" smtClean="0">
                  <a:latin typeface="Arial" charset="0"/>
                </a:rPr>
                <a:t>= 0.91</a:t>
              </a:r>
              <a:endParaRPr lang="es-ES" sz="2400" b="1" dirty="0">
                <a:latin typeface="Arial" charset="0"/>
              </a:endParaRPr>
            </a:p>
          </p:txBody>
        </p:sp>
      </p:grpSp>
      <p:grpSp>
        <p:nvGrpSpPr>
          <p:cNvPr id="3" name="Group 25"/>
          <p:cNvGrpSpPr>
            <a:grpSpLocks/>
          </p:cNvGrpSpPr>
          <p:nvPr/>
        </p:nvGrpSpPr>
        <p:grpSpPr bwMode="auto">
          <a:xfrm>
            <a:off x="2238349" y="1714488"/>
            <a:ext cx="3007929" cy="1233082"/>
            <a:chOff x="1296" y="768"/>
            <a:chExt cx="3105" cy="1352"/>
          </a:xfrm>
        </p:grpSpPr>
        <p:grpSp>
          <p:nvGrpSpPr>
            <p:cNvPr id="4" name="Group 15"/>
            <p:cNvGrpSpPr>
              <a:grpSpLocks/>
            </p:cNvGrpSpPr>
            <p:nvPr/>
          </p:nvGrpSpPr>
          <p:grpSpPr bwMode="auto">
            <a:xfrm>
              <a:off x="1392" y="998"/>
              <a:ext cx="3009" cy="1122"/>
              <a:chOff x="816" y="1238"/>
              <a:chExt cx="3009" cy="1122"/>
            </a:xfrm>
          </p:grpSpPr>
          <p:sp>
            <p:nvSpPr>
              <p:cNvPr id="7177" name="Text Box 9"/>
              <p:cNvSpPr txBox="1">
                <a:spLocks noChangeArrowheads="1"/>
              </p:cNvSpPr>
              <p:nvPr/>
            </p:nvSpPr>
            <p:spPr bwMode="auto">
              <a:xfrm>
                <a:off x="816" y="1488"/>
                <a:ext cx="1710" cy="574"/>
              </a:xfrm>
              <a:prstGeom prst="rect">
                <a:avLst/>
              </a:prstGeom>
              <a:noFill/>
              <a:ln w="9525">
                <a:noFill/>
                <a:miter lim="800000"/>
                <a:headEnd/>
                <a:tailEnd/>
              </a:ln>
              <a:effectLst/>
            </p:spPr>
            <p:txBody>
              <a:bodyPr>
                <a:spAutoFit/>
              </a:bodyPr>
              <a:lstStyle/>
              <a:p>
                <a:pPr>
                  <a:spcBef>
                    <a:spcPct val="50000"/>
                  </a:spcBef>
                </a:pPr>
                <a:r>
                  <a:rPr lang="es-ES_tradnl" sz="2800" b="1" dirty="0" smtClean="0">
                    <a:latin typeface="Arial" charset="0"/>
                  </a:rPr>
                  <a:t>Razón =</a:t>
                </a:r>
                <a:endParaRPr lang="es-ES" sz="2800" b="1" dirty="0">
                  <a:latin typeface="Arial" charset="0"/>
                </a:endParaRPr>
              </a:p>
            </p:txBody>
          </p:sp>
          <p:grpSp>
            <p:nvGrpSpPr>
              <p:cNvPr id="5" name="Group 14"/>
              <p:cNvGrpSpPr>
                <a:grpSpLocks/>
              </p:cNvGrpSpPr>
              <p:nvPr/>
            </p:nvGrpSpPr>
            <p:grpSpPr bwMode="auto">
              <a:xfrm>
                <a:off x="2401" y="1238"/>
                <a:ext cx="1424" cy="1122"/>
                <a:chOff x="2641" y="1286"/>
                <a:chExt cx="1424" cy="1122"/>
              </a:xfrm>
            </p:grpSpPr>
            <p:sp>
              <p:nvSpPr>
                <p:cNvPr id="7179" name="Text Box 11"/>
                <p:cNvSpPr txBox="1">
                  <a:spLocks noChangeArrowheads="1"/>
                </p:cNvSpPr>
                <p:nvPr/>
              </p:nvSpPr>
              <p:spPr bwMode="auto">
                <a:xfrm>
                  <a:off x="2641" y="1286"/>
                  <a:ext cx="645" cy="574"/>
                </a:xfrm>
                <a:prstGeom prst="rect">
                  <a:avLst/>
                </a:prstGeom>
                <a:noFill/>
                <a:ln w="9525">
                  <a:noFill/>
                  <a:miter lim="800000"/>
                  <a:headEnd/>
                  <a:tailEnd/>
                </a:ln>
                <a:effectLst/>
              </p:spPr>
              <p:txBody>
                <a:bodyPr>
                  <a:spAutoFit/>
                </a:bodyPr>
                <a:lstStyle/>
                <a:p>
                  <a:pPr>
                    <a:spcBef>
                      <a:spcPct val="50000"/>
                    </a:spcBef>
                  </a:pPr>
                  <a:r>
                    <a:rPr lang="es-ES_tradnl" sz="2800" b="1" dirty="0" smtClean="0">
                      <a:solidFill>
                        <a:srgbClr val="FFFF00"/>
                      </a:solidFill>
                      <a:latin typeface="Arial" charset="0"/>
                    </a:rPr>
                    <a:t> </a:t>
                  </a:r>
                  <a:r>
                    <a:rPr lang="es-ES_tradnl" sz="2800" b="1" dirty="0" smtClean="0">
                      <a:latin typeface="Arial" charset="0"/>
                    </a:rPr>
                    <a:t>a </a:t>
                  </a:r>
                  <a:endParaRPr lang="es-ES" sz="2800" b="1" dirty="0">
                    <a:latin typeface="Arial" charset="0"/>
                  </a:endParaRPr>
                </a:p>
              </p:txBody>
            </p:sp>
            <p:sp>
              <p:nvSpPr>
                <p:cNvPr id="7180" name="Text Box 12"/>
                <p:cNvSpPr txBox="1">
                  <a:spLocks noChangeArrowheads="1"/>
                </p:cNvSpPr>
                <p:nvPr/>
              </p:nvSpPr>
              <p:spPr bwMode="auto">
                <a:xfrm>
                  <a:off x="2715" y="1834"/>
                  <a:ext cx="1350" cy="574"/>
                </a:xfrm>
                <a:prstGeom prst="rect">
                  <a:avLst/>
                </a:prstGeom>
                <a:noFill/>
                <a:ln w="9525">
                  <a:noFill/>
                  <a:miter lim="800000"/>
                  <a:headEnd/>
                  <a:tailEnd/>
                </a:ln>
                <a:effectLst/>
              </p:spPr>
              <p:txBody>
                <a:bodyPr>
                  <a:spAutoFit/>
                </a:bodyPr>
                <a:lstStyle/>
                <a:p>
                  <a:pPr>
                    <a:spcBef>
                      <a:spcPct val="50000"/>
                    </a:spcBef>
                  </a:pPr>
                  <a:r>
                    <a:rPr lang="es-ES_tradnl" sz="2800" b="1" dirty="0">
                      <a:latin typeface="Arial" charset="0"/>
                    </a:rPr>
                    <a:t>b</a:t>
                  </a:r>
                  <a:endParaRPr lang="es-ES" sz="2800" b="1" dirty="0">
                    <a:latin typeface="Arial" charset="0"/>
                  </a:endParaRPr>
                </a:p>
              </p:txBody>
            </p:sp>
          </p:grpSp>
        </p:grpSp>
        <p:sp>
          <p:nvSpPr>
            <p:cNvPr id="7192" name="Rectangle 24"/>
            <p:cNvSpPr>
              <a:spLocks noChangeArrowheads="1"/>
            </p:cNvSpPr>
            <p:nvPr/>
          </p:nvSpPr>
          <p:spPr bwMode="auto">
            <a:xfrm>
              <a:off x="1296" y="768"/>
              <a:ext cx="2640" cy="1326"/>
            </a:xfrm>
            <a:prstGeom prst="rect">
              <a:avLst/>
            </a:prstGeom>
            <a:noFill/>
            <a:ln w="38100">
              <a:solidFill>
                <a:schemeClr val="tx1"/>
              </a:solidFill>
              <a:miter lim="800000"/>
              <a:headEnd/>
              <a:tailEnd/>
            </a:ln>
            <a:effectLst/>
          </p:spPr>
          <p:txBody>
            <a:bodyPr wrap="none" anchor="ctr"/>
            <a:lstStyle/>
            <a:p>
              <a:endParaRPr lang="es-ES"/>
            </a:p>
          </p:txBody>
        </p:sp>
      </p:grpSp>
      <p:cxnSp>
        <p:nvCxnSpPr>
          <p:cNvPr id="19" name="18 Conector recto"/>
          <p:cNvCxnSpPr/>
          <p:nvPr/>
        </p:nvCxnSpPr>
        <p:spPr>
          <a:xfrm>
            <a:off x="3881422" y="2428868"/>
            <a:ext cx="42862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2"/>
          <p:cNvSpPr txBox="1">
            <a:spLocks noChangeArrowheads="1"/>
          </p:cNvSpPr>
          <p:nvPr/>
        </p:nvSpPr>
        <p:spPr>
          <a:xfrm>
            <a:off x="2166910" y="3143248"/>
            <a:ext cx="5572164" cy="1000132"/>
          </a:xfrm>
          <a:prstGeom prst="rect">
            <a:avLst/>
          </a:prstGeom>
        </p:spPr>
        <p:txBody>
          <a:bodyPr vert="horz" lIns="91440" tIns="45720" rIns="91440" bIns="45720" rtlCol="0" anchor="ctr">
            <a:normAutofit fontScale="97500"/>
          </a:bodyPr>
          <a:lstStyle/>
          <a:p>
            <a:pPr>
              <a:spcBef>
                <a:spcPct val="0"/>
              </a:spcBef>
              <a:defRPr/>
            </a:pPr>
            <a:r>
              <a:rPr lang="es-ES_tradnl" sz="3200" b="1" u="sng" dirty="0">
                <a:latin typeface="+mj-lt"/>
                <a:ea typeface="+mj-ea"/>
                <a:cs typeface="+mj-cs"/>
              </a:rPr>
              <a:t>Índice</a:t>
            </a:r>
            <a:r>
              <a:rPr lang="es-ES_tradnl" sz="3200" b="1" u="sng" dirty="0" smtClean="0">
                <a:latin typeface="+mj-lt"/>
                <a:ea typeface="+mj-ea"/>
                <a:cs typeface="+mj-cs"/>
              </a:rPr>
              <a:t>:</a:t>
            </a:r>
            <a:r>
              <a:rPr lang="es-ES_tradnl" sz="3200" b="1" dirty="0" smtClean="0">
                <a:latin typeface="+mj-lt"/>
                <a:ea typeface="+mj-ea"/>
                <a:cs typeface="+mj-cs"/>
              </a:rPr>
              <a:t> </a:t>
            </a:r>
            <a:r>
              <a:rPr lang="es-ES" sz="2200" b="1" dirty="0" smtClean="0">
                <a:latin typeface="+mj-lt"/>
                <a:ea typeface="+mj-ea"/>
                <a:cs typeface="+mj-cs"/>
              </a:rPr>
              <a:t>es  el producto de una razón por 100</a:t>
            </a:r>
            <a:endParaRPr lang="es-ES" sz="2200" b="1" u="sng" dirty="0">
              <a:latin typeface="+mj-lt"/>
              <a:ea typeface="+mj-ea"/>
              <a:cs typeface="+mj-cs"/>
            </a:endParaRPr>
          </a:p>
        </p:txBody>
      </p:sp>
      <p:grpSp>
        <p:nvGrpSpPr>
          <p:cNvPr id="21" name="Group 15"/>
          <p:cNvGrpSpPr>
            <a:grpSpLocks/>
          </p:cNvGrpSpPr>
          <p:nvPr/>
        </p:nvGrpSpPr>
        <p:grpSpPr bwMode="auto">
          <a:xfrm>
            <a:off x="1738282" y="4143380"/>
            <a:ext cx="3608422" cy="1785950"/>
            <a:chOff x="1584" y="768"/>
            <a:chExt cx="2882" cy="1248"/>
          </a:xfrm>
        </p:grpSpPr>
        <p:sp>
          <p:nvSpPr>
            <p:cNvPr id="22" name="Text Box 8"/>
            <p:cNvSpPr txBox="1">
              <a:spLocks noChangeArrowheads="1"/>
            </p:cNvSpPr>
            <p:nvPr/>
          </p:nvSpPr>
          <p:spPr bwMode="auto">
            <a:xfrm>
              <a:off x="1680" y="1248"/>
              <a:ext cx="1710" cy="366"/>
            </a:xfrm>
            <a:prstGeom prst="rect">
              <a:avLst/>
            </a:prstGeom>
            <a:noFill/>
            <a:ln w="9525">
              <a:noFill/>
              <a:miter lim="800000"/>
              <a:headEnd/>
              <a:tailEnd/>
            </a:ln>
            <a:effectLst/>
          </p:spPr>
          <p:txBody>
            <a:bodyPr>
              <a:spAutoFit/>
            </a:bodyPr>
            <a:lstStyle/>
            <a:p>
              <a:pPr>
                <a:spcBef>
                  <a:spcPct val="50000"/>
                </a:spcBef>
              </a:pPr>
              <a:r>
                <a:rPr lang="es-ES_tradnl" sz="2800" b="1" smtClean="0">
                  <a:latin typeface="Arial" charset="0"/>
                </a:rPr>
                <a:t>Índice =</a:t>
              </a:r>
              <a:endParaRPr lang="es-ES" sz="2800" b="1" dirty="0">
                <a:latin typeface="Arial" charset="0"/>
              </a:endParaRPr>
            </a:p>
          </p:txBody>
        </p:sp>
        <p:sp>
          <p:nvSpPr>
            <p:cNvPr id="23" name="Text Box 10"/>
            <p:cNvSpPr txBox="1">
              <a:spLocks noChangeArrowheads="1"/>
            </p:cNvSpPr>
            <p:nvPr/>
          </p:nvSpPr>
          <p:spPr bwMode="auto">
            <a:xfrm>
              <a:off x="2725" y="918"/>
              <a:ext cx="645" cy="538"/>
            </a:xfrm>
            <a:prstGeom prst="rect">
              <a:avLst/>
            </a:prstGeom>
            <a:noFill/>
            <a:ln w="9525">
              <a:noFill/>
              <a:miter lim="800000"/>
              <a:headEnd/>
              <a:tailEnd/>
            </a:ln>
            <a:effectLst/>
          </p:spPr>
          <p:txBody>
            <a:bodyPr>
              <a:spAutoFit/>
            </a:bodyPr>
            <a:lstStyle/>
            <a:p>
              <a:pPr>
                <a:spcBef>
                  <a:spcPct val="50000"/>
                </a:spcBef>
              </a:pPr>
              <a:r>
                <a:rPr lang="es-ES_tradnl" sz="4400" b="1" smtClean="0">
                  <a:latin typeface="Arial" charset="0"/>
                </a:rPr>
                <a:t> </a:t>
              </a:r>
              <a:r>
                <a:rPr lang="es-ES_tradnl" sz="2800" b="1" smtClean="0">
                  <a:latin typeface="Arial" charset="0"/>
                </a:rPr>
                <a:t>a</a:t>
              </a:r>
              <a:r>
                <a:rPr lang="es-ES_tradnl" sz="4400" b="1" smtClean="0">
                  <a:latin typeface="Arial" charset="0"/>
                </a:rPr>
                <a:t> </a:t>
              </a:r>
              <a:endParaRPr lang="es-ES" sz="4400" b="1" dirty="0">
                <a:latin typeface="Arial" charset="0"/>
              </a:endParaRPr>
            </a:p>
          </p:txBody>
        </p:sp>
        <p:sp>
          <p:nvSpPr>
            <p:cNvPr id="24" name="Text Box 11"/>
            <p:cNvSpPr txBox="1">
              <a:spLocks noChangeArrowheads="1"/>
            </p:cNvSpPr>
            <p:nvPr/>
          </p:nvSpPr>
          <p:spPr bwMode="auto">
            <a:xfrm>
              <a:off x="2782" y="1517"/>
              <a:ext cx="528" cy="366"/>
            </a:xfrm>
            <a:prstGeom prst="rect">
              <a:avLst/>
            </a:prstGeom>
            <a:noFill/>
            <a:ln w="9525">
              <a:noFill/>
              <a:miter lim="800000"/>
              <a:headEnd/>
              <a:tailEnd/>
            </a:ln>
            <a:effectLst/>
          </p:spPr>
          <p:txBody>
            <a:bodyPr>
              <a:spAutoFit/>
            </a:bodyPr>
            <a:lstStyle/>
            <a:p>
              <a:pPr algn="ctr">
                <a:spcBef>
                  <a:spcPct val="50000"/>
                </a:spcBef>
              </a:pPr>
              <a:r>
                <a:rPr lang="es-ES_tradnl" sz="2800" b="1" dirty="0">
                  <a:latin typeface="Arial" charset="0"/>
                </a:rPr>
                <a:t>b</a:t>
              </a:r>
              <a:endParaRPr lang="es-ES" sz="2800" b="1" dirty="0">
                <a:latin typeface="Arial" charset="0"/>
              </a:endParaRPr>
            </a:p>
          </p:txBody>
        </p:sp>
        <p:sp>
          <p:nvSpPr>
            <p:cNvPr id="25" name="Line 12"/>
            <p:cNvSpPr>
              <a:spLocks noChangeShapeType="1"/>
            </p:cNvSpPr>
            <p:nvPr/>
          </p:nvSpPr>
          <p:spPr bwMode="auto">
            <a:xfrm>
              <a:off x="2782" y="1443"/>
              <a:ext cx="576" cy="0"/>
            </a:xfrm>
            <a:prstGeom prst="line">
              <a:avLst/>
            </a:prstGeom>
            <a:noFill/>
            <a:ln w="9525">
              <a:solidFill>
                <a:schemeClr val="tx1"/>
              </a:solidFill>
              <a:round/>
              <a:headEnd/>
              <a:tailEnd/>
            </a:ln>
            <a:effectLst/>
          </p:spPr>
          <p:txBody>
            <a:bodyPr wrap="none"/>
            <a:lstStyle/>
            <a:p>
              <a:endParaRPr lang="es-ES"/>
            </a:p>
          </p:txBody>
        </p:sp>
        <p:sp>
          <p:nvSpPr>
            <p:cNvPr id="26" name="Rectangle 13"/>
            <p:cNvSpPr>
              <a:spLocks noChangeArrowheads="1"/>
            </p:cNvSpPr>
            <p:nvPr/>
          </p:nvSpPr>
          <p:spPr bwMode="auto">
            <a:xfrm>
              <a:off x="1584" y="768"/>
              <a:ext cx="2682" cy="1248"/>
            </a:xfrm>
            <a:prstGeom prst="rect">
              <a:avLst/>
            </a:prstGeom>
            <a:noFill/>
            <a:ln w="38100">
              <a:solidFill>
                <a:schemeClr val="tx1"/>
              </a:solidFill>
              <a:miter lim="800000"/>
              <a:headEnd/>
              <a:tailEnd/>
            </a:ln>
            <a:effectLst/>
          </p:spPr>
          <p:txBody>
            <a:bodyPr wrap="none" anchor="ctr"/>
            <a:lstStyle/>
            <a:p>
              <a:endParaRPr lang="es-ES"/>
            </a:p>
          </p:txBody>
        </p:sp>
        <p:sp>
          <p:nvSpPr>
            <p:cNvPr id="27" name="Text Box 14"/>
            <p:cNvSpPr txBox="1">
              <a:spLocks noChangeArrowheads="1"/>
            </p:cNvSpPr>
            <p:nvPr/>
          </p:nvSpPr>
          <p:spPr bwMode="auto">
            <a:xfrm>
              <a:off x="3410" y="1263"/>
              <a:ext cx="1056" cy="366"/>
            </a:xfrm>
            <a:prstGeom prst="rect">
              <a:avLst/>
            </a:prstGeom>
            <a:noFill/>
            <a:ln w="9525">
              <a:noFill/>
              <a:miter lim="800000"/>
              <a:headEnd/>
              <a:tailEnd/>
            </a:ln>
            <a:effectLst/>
          </p:spPr>
          <p:txBody>
            <a:bodyPr>
              <a:spAutoFit/>
            </a:bodyPr>
            <a:lstStyle/>
            <a:p>
              <a:pPr>
                <a:spcBef>
                  <a:spcPct val="50000"/>
                </a:spcBef>
              </a:pPr>
              <a:r>
                <a:rPr lang="es-ES_tradnl" sz="2800" b="1" smtClean="0">
                  <a:latin typeface="Arial" charset="0"/>
                </a:rPr>
                <a:t>x</a:t>
              </a:r>
              <a:r>
                <a:rPr lang="es-ES_tradnl" sz="2800" smtClean="0">
                  <a:latin typeface="Arial" charset="0"/>
                </a:rPr>
                <a:t> </a:t>
              </a:r>
              <a:r>
                <a:rPr lang="es-ES_tradnl" sz="2800" b="1" smtClean="0">
                  <a:latin typeface="Arial" charset="0"/>
                </a:rPr>
                <a:t>100</a:t>
              </a:r>
              <a:endParaRPr lang="es-ES" sz="2800" b="1" dirty="0">
                <a:latin typeface="Arial" charset="0"/>
              </a:endParaRPr>
            </a:p>
          </p:txBody>
        </p:sp>
      </p:grpSp>
      <p:sp>
        <p:nvSpPr>
          <p:cNvPr id="28" name="Text Box 5"/>
          <p:cNvSpPr txBox="1">
            <a:spLocks noChangeArrowheads="1"/>
          </p:cNvSpPr>
          <p:nvPr/>
        </p:nvSpPr>
        <p:spPr bwMode="auto">
          <a:xfrm>
            <a:off x="4800600" y="4214819"/>
            <a:ext cx="5867400" cy="461665"/>
          </a:xfrm>
          <a:prstGeom prst="rect">
            <a:avLst/>
          </a:prstGeom>
          <a:noFill/>
          <a:ln w="9525">
            <a:noFill/>
            <a:miter lim="800000"/>
            <a:headEnd/>
            <a:tailEnd/>
          </a:ln>
          <a:effectLst/>
        </p:spPr>
        <p:txBody>
          <a:bodyPr>
            <a:spAutoFit/>
          </a:bodyPr>
          <a:lstStyle/>
          <a:p>
            <a:pPr algn="ctr">
              <a:spcBef>
                <a:spcPct val="50000"/>
              </a:spcBef>
            </a:pPr>
            <a:r>
              <a:rPr lang="es-ES_tradnl" sz="2400" b="1" dirty="0" smtClean="0">
                <a:solidFill>
                  <a:srgbClr val="FF0000"/>
                </a:solidFill>
                <a:latin typeface="Arial" charset="0"/>
              </a:rPr>
              <a:t>Índice de Masculinidad</a:t>
            </a:r>
            <a:endParaRPr lang="es-ES" sz="2400" b="1" dirty="0">
              <a:solidFill>
                <a:srgbClr val="FF0000"/>
              </a:solidFill>
              <a:latin typeface="Arial" charset="0"/>
            </a:endParaRPr>
          </a:p>
        </p:txBody>
      </p:sp>
      <p:grpSp>
        <p:nvGrpSpPr>
          <p:cNvPr id="29" name="Group 22"/>
          <p:cNvGrpSpPr>
            <a:grpSpLocks/>
          </p:cNvGrpSpPr>
          <p:nvPr/>
        </p:nvGrpSpPr>
        <p:grpSpPr bwMode="auto">
          <a:xfrm>
            <a:off x="5524464" y="4643447"/>
            <a:ext cx="5143536" cy="1247775"/>
            <a:chOff x="480" y="2925"/>
            <a:chExt cx="3615" cy="786"/>
          </a:xfrm>
        </p:grpSpPr>
        <p:sp>
          <p:nvSpPr>
            <p:cNvPr id="30" name="Text Box 17"/>
            <p:cNvSpPr txBox="1">
              <a:spLocks noChangeArrowheads="1"/>
            </p:cNvSpPr>
            <p:nvPr/>
          </p:nvSpPr>
          <p:spPr bwMode="auto">
            <a:xfrm>
              <a:off x="480" y="3168"/>
              <a:ext cx="2016" cy="330"/>
            </a:xfrm>
            <a:prstGeom prst="rect">
              <a:avLst/>
            </a:prstGeom>
            <a:noFill/>
            <a:ln w="9525">
              <a:noFill/>
              <a:miter lim="800000"/>
              <a:headEnd/>
              <a:tailEnd/>
            </a:ln>
            <a:effectLst/>
          </p:spPr>
          <p:txBody>
            <a:bodyPr>
              <a:spAutoFit/>
            </a:bodyPr>
            <a:lstStyle/>
            <a:p>
              <a:pPr>
                <a:spcBef>
                  <a:spcPct val="50000"/>
                </a:spcBef>
              </a:pPr>
              <a:r>
                <a:rPr lang="es-ES_tradnl" sz="2400" b="1" smtClean="0">
                  <a:latin typeface="Arial" charset="0"/>
                </a:rPr>
                <a:t>Índice  </a:t>
              </a:r>
              <a:r>
                <a:rPr lang="es-ES_tradnl" sz="2400" b="1" baseline="-14000" smtClean="0">
                  <a:latin typeface="Arial" charset="0"/>
                </a:rPr>
                <a:t>H</a:t>
              </a:r>
              <a:r>
                <a:rPr lang="es-ES_tradnl" sz="2400" b="1" baseline="-14000" smtClean="0">
                  <a:latin typeface="Arial" charset="0"/>
                  <a:cs typeface="Arial" charset="0"/>
                </a:rPr>
                <a:t>/M</a:t>
              </a:r>
              <a:r>
                <a:rPr lang="es-ES_tradnl" sz="2400" b="1" smtClean="0">
                  <a:latin typeface="Arial" charset="0"/>
                </a:rPr>
                <a:t> </a:t>
              </a:r>
              <a:r>
                <a:rPr lang="es-ES_tradnl" sz="2800" b="1" smtClean="0">
                  <a:latin typeface="Arial" charset="0"/>
                </a:rPr>
                <a:t>=</a:t>
              </a:r>
              <a:endParaRPr lang="es-ES" sz="2800" b="1" dirty="0">
                <a:latin typeface="Arial" charset="0"/>
              </a:endParaRPr>
            </a:p>
          </p:txBody>
        </p:sp>
        <p:sp>
          <p:nvSpPr>
            <p:cNvPr id="31" name="Text Box 18"/>
            <p:cNvSpPr txBox="1">
              <a:spLocks noChangeArrowheads="1"/>
            </p:cNvSpPr>
            <p:nvPr/>
          </p:nvSpPr>
          <p:spPr bwMode="auto">
            <a:xfrm>
              <a:off x="1800" y="2925"/>
              <a:ext cx="720" cy="330"/>
            </a:xfrm>
            <a:prstGeom prst="rect">
              <a:avLst/>
            </a:prstGeom>
            <a:noFill/>
            <a:ln w="9525">
              <a:noFill/>
              <a:miter lim="800000"/>
              <a:headEnd/>
              <a:tailEnd/>
            </a:ln>
            <a:effectLst/>
          </p:spPr>
          <p:txBody>
            <a:bodyPr>
              <a:spAutoFit/>
            </a:bodyPr>
            <a:lstStyle/>
            <a:p>
              <a:pPr>
                <a:spcBef>
                  <a:spcPct val="50000"/>
                </a:spcBef>
              </a:pPr>
              <a:r>
                <a:rPr lang="es-ES_tradnl" sz="2400" b="1" smtClean="0">
                  <a:latin typeface="Arial" charset="0"/>
                </a:rPr>
                <a:t>378</a:t>
              </a:r>
              <a:r>
                <a:rPr lang="es-ES_tradnl" sz="2800" b="1" smtClean="0">
                  <a:latin typeface="Arial" charset="0"/>
                </a:rPr>
                <a:t> </a:t>
              </a:r>
              <a:endParaRPr lang="es-ES" sz="2800" b="1" dirty="0">
                <a:latin typeface="Arial" charset="0"/>
              </a:endParaRPr>
            </a:p>
          </p:txBody>
        </p:sp>
        <p:sp>
          <p:nvSpPr>
            <p:cNvPr id="32" name="Text Box 19"/>
            <p:cNvSpPr txBox="1">
              <a:spLocks noChangeArrowheads="1"/>
            </p:cNvSpPr>
            <p:nvPr/>
          </p:nvSpPr>
          <p:spPr bwMode="auto">
            <a:xfrm>
              <a:off x="1755" y="3420"/>
              <a:ext cx="720" cy="291"/>
            </a:xfrm>
            <a:prstGeom prst="rect">
              <a:avLst/>
            </a:prstGeom>
            <a:noFill/>
            <a:ln w="9525">
              <a:noFill/>
              <a:miter lim="800000"/>
              <a:headEnd/>
              <a:tailEnd/>
            </a:ln>
            <a:effectLst/>
          </p:spPr>
          <p:txBody>
            <a:bodyPr>
              <a:spAutoFit/>
            </a:bodyPr>
            <a:lstStyle/>
            <a:p>
              <a:pPr>
                <a:spcBef>
                  <a:spcPct val="50000"/>
                </a:spcBef>
              </a:pPr>
              <a:r>
                <a:rPr lang="es-ES_tradnl" sz="2400" b="1" dirty="0">
                  <a:latin typeface="Arial" charset="0"/>
                </a:rPr>
                <a:t>416</a:t>
              </a:r>
              <a:endParaRPr lang="es-ES" sz="2400" b="1" dirty="0">
                <a:latin typeface="Arial" charset="0"/>
              </a:endParaRPr>
            </a:p>
          </p:txBody>
        </p:sp>
        <p:sp>
          <p:nvSpPr>
            <p:cNvPr id="33" name="Line 20"/>
            <p:cNvSpPr>
              <a:spLocks noChangeShapeType="1"/>
            </p:cNvSpPr>
            <p:nvPr/>
          </p:nvSpPr>
          <p:spPr bwMode="auto">
            <a:xfrm>
              <a:off x="1800" y="3330"/>
              <a:ext cx="816" cy="0"/>
            </a:xfrm>
            <a:prstGeom prst="line">
              <a:avLst/>
            </a:prstGeom>
            <a:noFill/>
            <a:ln w="9525">
              <a:solidFill>
                <a:schemeClr val="tx1"/>
              </a:solidFill>
              <a:round/>
              <a:headEnd/>
              <a:tailEnd/>
            </a:ln>
            <a:effectLst/>
          </p:spPr>
          <p:txBody>
            <a:bodyPr wrap="none"/>
            <a:lstStyle/>
            <a:p>
              <a:endParaRPr lang="es-ES"/>
            </a:p>
          </p:txBody>
        </p:sp>
        <p:sp>
          <p:nvSpPr>
            <p:cNvPr id="34" name="Text Box 21"/>
            <p:cNvSpPr txBox="1">
              <a:spLocks noChangeArrowheads="1"/>
            </p:cNvSpPr>
            <p:nvPr/>
          </p:nvSpPr>
          <p:spPr bwMode="auto">
            <a:xfrm>
              <a:off x="2700" y="3195"/>
              <a:ext cx="1395" cy="291"/>
            </a:xfrm>
            <a:prstGeom prst="rect">
              <a:avLst/>
            </a:prstGeom>
            <a:noFill/>
            <a:ln w="9525">
              <a:noFill/>
              <a:miter lim="800000"/>
              <a:headEnd/>
              <a:tailEnd/>
            </a:ln>
            <a:effectLst/>
          </p:spPr>
          <p:txBody>
            <a:bodyPr wrap="square">
              <a:spAutoFit/>
            </a:bodyPr>
            <a:lstStyle/>
            <a:p>
              <a:pPr>
                <a:spcBef>
                  <a:spcPct val="50000"/>
                </a:spcBef>
              </a:pPr>
              <a:r>
                <a:rPr lang="es-ES_tradnl" sz="2400" b="1" dirty="0" smtClean="0">
                  <a:latin typeface="Arial" charset="0"/>
                </a:rPr>
                <a:t>x 100 = 90.9</a:t>
              </a:r>
              <a:endParaRPr lang="es-ES" sz="2400" b="1" dirty="0">
                <a:latin typeface="Arial" charset="0"/>
              </a:endParaRPr>
            </a:p>
          </p:txBody>
        </p:sp>
      </p:grpSp>
      <p:sp>
        <p:nvSpPr>
          <p:cNvPr id="35" name="34 CuadroTexto"/>
          <p:cNvSpPr txBox="1"/>
          <p:nvPr/>
        </p:nvSpPr>
        <p:spPr>
          <a:xfrm>
            <a:off x="263352" y="6021288"/>
            <a:ext cx="11593288" cy="707886"/>
          </a:xfrm>
          <a:prstGeom prst="rect">
            <a:avLst/>
          </a:prstGeom>
          <a:noFill/>
        </p:spPr>
        <p:txBody>
          <a:bodyPr wrap="square" rtlCol="0">
            <a:spAutoFit/>
          </a:bodyPr>
          <a:lstStyle/>
          <a:p>
            <a:pPr algn="just"/>
            <a:r>
              <a:rPr lang="es-ES_tradnl" sz="2000" b="1" dirty="0" smtClean="0"/>
              <a:t>El índice de masculinidad es 90.9, lo que resulta más fácil de interpretar que la razón.  Existen aproximadamente 91 hombres por cada 100 mujeres.</a:t>
            </a:r>
            <a:endParaRPr lang="es-ES" sz="2000" b="1"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95400" y="357166"/>
            <a:ext cx="10657184" cy="1143000"/>
          </a:xfrm>
        </p:spPr>
        <p:txBody>
          <a:bodyPr>
            <a:normAutofit fontScale="90000"/>
          </a:bodyPr>
          <a:lstStyle/>
          <a:p>
            <a:pPr algn="l"/>
            <a:r>
              <a:rPr lang="es-ES_tradnl" sz="2800" b="1" u="sng" dirty="0" smtClean="0">
                <a:effectLst>
                  <a:outerShdw blurRad="38100" dist="38100" dir="2700000" algn="tl">
                    <a:srgbClr val="000000">
                      <a:alpha val="43137"/>
                    </a:srgbClr>
                  </a:outerShdw>
                </a:effectLst>
              </a:rPr>
              <a:t>Ejemplos de Índice</a:t>
            </a:r>
            <a:r>
              <a:rPr lang="es-ES_tradnl" sz="2800" b="1" dirty="0" smtClean="0"/>
              <a:t>.   A diferencia del binomio (proporción – porcentaje),  (la razón-índice ) puede calcularse entre </a:t>
            </a:r>
            <a:r>
              <a:rPr lang="es-ES_tradnl" sz="3600" b="1" dirty="0" smtClean="0"/>
              <a:t>categorías</a:t>
            </a:r>
            <a:r>
              <a:rPr lang="es-ES_tradnl" sz="2800" b="1" dirty="0" smtClean="0"/>
              <a:t> de diferentes variables  como: </a:t>
            </a:r>
            <a:endParaRPr lang="es-ES" sz="2800" b="1" dirty="0"/>
          </a:p>
        </p:txBody>
      </p:sp>
      <p:sp>
        <p:nvSpPr>
          <p:cNvPr id="21509" name="Text Box 5"/>
          <p:cNvSpPr txBox="1">
            <a:spLocks noChangeArrowheads="1"/>
          </p:cNvSpPr>
          <p:nvPr/>
        </p:nvSpPr>
        <p:spPr bwMode="auto">
          <a:xfrm>
            <a:off x="1751420" y="4153551"/>
            <a:ext cx="8382000" cy="523220"/>
          </a:xfrm>
          <a:prstGeom prst="rect">
            <a:avLst/>
          </a:prstGeom>
          <a:noFill/>
          <a:ln w="9525">
            <a:noFill/>
            <a:miter lim="800000"/>
            <a:headEnd/>
            <a:tailEnd/>
          </a:ln>
          <a:effectLst/>
        </p:spPr>
        <p:txBody>
          <a:bodyPr>
            <a:spAutoFit/>
          </a:bodyPr>
          <a:lstStyle/>
          <a:p>
            <a:pPr algn="ctr">
              <a:spcBef>
                <a:spcPct val="50000"/>
              </a:spcBef>
            </a:pPr>
            <a:r>
              <a:rPr lang="es-ES_tradnl" sz="2800" b="1" dirty="0" smtClean="0">
                <a:solidFill>
                  <a:srgbClr val="FF0000"/>
                </a:solidFill>
                <a:latin typeface="Arial" charset="0"/>
              </a:rPr>
              <a:t>Índice Médicos</a:t>
            </a:r>
            <a:r>
              <a:rPr lang="es-ES_tradnl" sz="2800" b="1" dirty="0" smtClean="0">
                <a:solidFill>
                  <a:srgbClr val="FF0000"/>
                </a:solidFill>
                <a:latin typeface="Arial" charset="0"/>
                <a:cs typeface="Times New Roman" pitchFamily="18" charset="0"/>
              </a:rPr>
              <a:t>/Habitantes</a:t>
            </a:r>
            <a:endParaRPr lang="es-ES" sz="2800" b="1" dirty="0">
              <a:solidFill>
                <a:srgbClr val="FF0000"/>
              </a:solidFill>
              <a:latin typeface="Arial" charset="0"/>
            </a:endParaRPr>
          </a:p>
        </p:txBody>
      </p:sp>
      <p:sp>
        <p:nvSpPr>
          <p:cNvPr id="21507" name="Text Box 3"/>
          <p:cNvSpPr txBox="1">
            <a:spLocks noChangeArrowheads="1"/>
          </p:cNvSpPr>
          <p:nvPr/>
        </p:nvSpPr>
        <p:spPr bwMode="auto">
          <a:xfrm>
            <a:off x="1738286" y="1526587"/>
            <a:ext cx="8686800" cy="523220"/>
          </a:xfrm>
          <a:prstGeom prst="rect">
            <a:avLst/>
          </a:prstGeom>
          <a:noFill/>
          <a:ln w="9525">
            <a:noFill/>
            <a:miter lim="800000"/>
            <a:headEnd/>
            <a:tailEnd/>
          </a:ln>
          <a:effectLst/>
        </p:spPr>
        <p:txBody>
          <a:bodyPr>
            <a:spAutoFit/>
          </a:bodyPr>
          <a:lstStyle/>
          <a:p>
            <a:pPr algn="ctr">
              <a:spcBef>
                <a:spcPct val="50000"/>
              </a:spcBef>
            </a:pPr>
            <a:r>
              <a:rPr lang="es-ES_tradnl" sz="2800" b="1" dirty="0" smtClean="0">
                <a:solidFill>
                  <a:srgbClr val="FF0000"/>
                </a:solidFill>
                <a:latin typeface="Arial" charset="0"/>
              </a:rPr>
              <a:t>Índice Enfermeras</a:t>
            </a:r>
            <a:r>
              <a:rPr lang="es-ES_tradnl" sz="2800" b="1" dirty="0" smtClean="0">
                <a:solidFill>
                  <a:srgbClr val="FF0000"/>
                </a:solidFill>
                <a:latin typeface="Arial" charset="0"/>
                <a:cs typeface="Times New Roman" pitchFamily="18" charset="0"/>
              </a:rPr>
              <a:t>/Camas de un hospital</a:t>
            </a:r>
            <a:endParaRPr lang="es-ES" sz="3200" dirty="0">
              <a:solidFill>
                <a:srgbClr val="FF0000"/>
              </a:solidFill>
              <a:latin typeface="Arial" charset="0"/>
            </a:endParaRPr>
          </a:p>
        </p:txBody>
      </p:sp>
      <p:grpSp>
        <p:nvGrpSpPr>
          <p:cNvPr id="2" name="Group 19"/>
          <p:cNvGrpSpPr>
            <a:grpSpLocks/>
          </p:cNvGrpSpPr>
          <p:nvPr/>
        </p:nvGrpSpPr>
        <p:grpSpPr bwMode="auto">
          <a:xfrm>
            <a:off x="2309786" y="2428868"/>
            <a:ext cx="7543800" cy="1600200"/>
            <a:chOff x="576" y="1248"/>
            <a:chExt cx="4752" cy="1008"/>
          </a:xfrm>
        </p:grpSpPr>
        <p:grpSp>
          <p:nvGrpSpPr>
            <p:cNvPr id="3" name="Group 17"/>
            <p:cNvGrpSpPr>
              <a:grpSpLocks/>
            </p:cNvGrpSpPr>
            <p:nvPr/>
          </p:nvGrpSpPr>
          <p:grpSpPr bwMode="auto">
            <a:xfrm>
              <a:off x="672" y="1296"/>
              <a:ext cx="4560" cy="836"/>
              <a:chOff x="480" y="1392"/>
              <a:chExt cx="5280" cy="836"/>
            </a:xfrm>
          </p:grpSpPr>
          <p:sp>
            <p:nvSpPr>
              <p:cNvPr id="21515" name="Text Box 11"/>
              <p:cNvSpPr txBox="1">
                <a:spLocks noChangeArrowheads="1"/>
              </p:cNvSpPr>
              <p:nvPr/>
            </p:nvSpPr>
            <p:spPr bwMode="auto">
              <a:xfrm>
                <a:off x="480" y="1680"/>
                <a:ext cx="2016" cy="404"/>
              </a:xfrm>
              <a:prstGeom prst="rect">
                <a:avLst/>
              </a:prstGeom>
              <a:noFill/>
              <a:ln w="9525">
                <a:noFill/>
                <a:miter lim="800000"/>
                <a:headEnd/>
                <a:tailEnd/>
              </a:ln>
              <a:effectLst/>
            </p:spPr>
            <p:txBody>
              <a:bodyPr>
                <a:spAutoFit/>
              </a:bodyPr>
              <a:lstStyle/>
              <a:p>
                <a:pPr>
                  <a:spcBef>
                    <a:spcPct val="50000"/>
                  </a:spcBef>
                </a:pPr>
                <a:r>
                  <a:rPr lang="es-ES_tradnl" sz="3600" smtClean="0">
                    <a:latin typeface="Arial" charset="0"/>
                  </a:rPr>
                  <a:t>Índice </a:t>
                </a:r>
                <a:r>
                  <a:rPr lang="es-ES_tradnl" sz="3600" baseline="-14000" smtClean="0">
                    <a:latin typeface="Arial" charset="0"/>
                  </a:rPr>
                  <a:t>E</a:t>
                </a:r>
                <a:r>
                  <a:rPr lang="es-ES_tradnl" sz="3600" baseline="-14000" smtClean="0">
                    <a:latin typeface="Arial" charset="0"/>
                    <a:cs typeface="Arial" charset="0"/>
                  </a:rPr>
                  <a:t>/C</a:t>
                </a:r>
                <a:r>
                  <a:rPr lang="es-ES_tradnl" sz="3600" smtClean="0">
                    <a:latin typeface="Arial" charset="0"/>
                  </a:rPr>
                  <a:t> =</a:t>
                </a:r>
                <a:endParaRPr lang="es-ES" sz="3600" dirty="0">
                  <a:latin typeface="Arial" charset="0"/>
                </a:endParaRPr>
              </a:p>
            </p:txBody>
          </p:sp>
          <p:sp>
            <p:nvSpPr>
              <p:cNvPr id="21516" name="Text Box 12"/>
              <p:cNvSpPr txBox="1">
                <a:spLocks noChangeArrowheads="1"/>
              </p:cNvSpPr>
              <p:nvPr/>
            </p:nvSpPr>
            <p:spPr bwMode="auto">
              <a:xfrm>
                <a:off x="2256" y="1392"/>
                <a:ext cx="2544" cy="404"/>
              </a:xfrm>
              <a:prstGeom prst="rect">
                <a:avLst/>
              </a:prstGeom>
              <a:noFill/>
              <a:ln w="9525">
                <a:noFill/>
                <a:miter lim="800000"/>
                <a:headEnd/>
                <a:tailEnd/>
              </a:ln>
              <a:effectLst/>
            </p:spPr>
            <p:txBody>
              <a:bodyPr>
                <a:spAutoFit/>
              </a:bodyPr>
              <a:lstStyle/>
              <a:p>
                <a:pPr>
                  <a:spcBef>
                    <a:spcPct val="50000"/>
                  </a:spcBef>
                </a:pPr>
                <a:r>
                  <a:rPr lang="es-ES_tradnl" sz="3200" smtClean="0">
                    <a:latin typeface="Arial" charset="0"/>
                  </a:rPr>
                  <a:t> No. Enfermeras</a:t>
                </a:r>
                <a:r>
                  <a:rPr lang="es-ES_tradnl" sz="3600" smtClean="0">
                    <a:latin typeface="Arial" charset="0"/>
                  </a:rPr>
                  <a:t> </a:t>
                </a:r>
                <a:endParaRPr lang="es-ES" sz="3600" dirty="0">
                  <a:latin typeface="Arial" charset="0"/>
                </a:endParaRPr>
              </a:p>
            </p:txBody>
          </p:sp>
          <p:sp>
            <p:nvSpPr>
              <p:cNvPr id="21518" name="Line 14"/>
              <p:cNvSpPr>
                <a:spLocks noChangeShapeType="1"/>
              </p:cNvSpPr>
              <p:nvPr/>
            </p:nvSpPr>
            <p:spPr bwMode="auto">
              <a:xfrm>
                <a:off x="2208" y="1872"/>
                <a:ext cx="2352" cy="0"/>
              </a:xfrm>
              <a:prstGeom prst="line">
                <a:avLst/>
              </a:prstGeom>
              <a:noFill/>
              <a:ln w="9525">
                <a:solidFill>
                  <a:schemeClr val="tx1"/>
                </a:solidFill>
                <a:round/>
                <a:headEnd/>
                <a:tailEnd/>
              </a:ln>
              <a:effectLst/>
            </p:spPr>
            <p:txBody>
              <a:bodyPr wrap="none"/>
              <a:lstStyle/>
              <a:p>
                <a:endParaRPr lang="es-ES"/>
              </a:p>
            </p:txBody>
          </p:sp>
          <p:sp>
            <p:nvSpPr>
              <p:cNvPr id="21519" name="Text Box 15"/>
              <p:cNvSpPr txBox="1">
                <a:spLocks noChangeArrowheads="1"/>
              </p:cNvSpPr>
              <p:nvPr/>
            </p:nvSpPr>
            <p:spPr bwMode="auto">
              <a:xfrm>
                <a:off x="4752" y="1632"/>
                <a:ext cx="1008" cy="442"/>
              </a:xfrm>
              <a:prstGeom prst="rect">
                <a:avLst/>
              </a:prstGeom>
              <a:noFill/>
              <a:ln w="9525">
                <a:noFill/>
                <a:miter lim="800000"/>
                <a:headEnd/>
                <a:tailEnd/>
              </a:ln>
              <a:effectLst/>
            </p:spPr>
            <p:txBody>
              <a:bodyPr>
                <a:spAutoFit/>
              </a:bodyPr>
              <a:lstStyle/>
              <a:p>
                <a:pPr>
                  <a:spcBef>
                    <a:spcPct val="50000"/>
                  </a:spcBef>
                </a:pPr>
                <a:r>
                  <a:rPr lang="es-ES_tradnl" sz="3200" smtClean="0">
                    <a:latin typeface="Arial" charset="0"/>
                  </a:rPr>
                  <a:t>x 100</a:t>
                </a:r>
                <a:r>
                  <a:rPr lang="es-ES_tradnl" sz="4000" b="1" smtClean="0">
                    <a:latin typeface="Arial" charset="0"/>
                  </a:rPr>
                  <a:t> </a:t>
                </a:r>
                <a:endParaRPr lang="es-ES" sz="4000" b="1" dirty="0">
                  <a:latin typeface="Arial" charset="0"/>
                </a:endParaRPr>
              </a:p>
            </p:txBody>
          </p:sp>
          <p:sp>
            <p:nvSpPr>
              <p:cNvPr id="21520" name="Text Box 16"/>
              <p:cNvSpPr txBox="1">
                <a:spLocks noChangeArrowheads="1"/>
              </p:cNvSpPr>
              <p:nvPr/>
            </p:nvSpPr>
            <p:spPr bwMode="auto">
              <a:xfrm>
                <a:off x="2352" y="1824"/>
                <a:ext cx="2544" cy="404"/>
              </a:xfrm>
              <a:prstGeom prst="rect">
                <a:avLst/>
              </a:prstGeom>
              <a:noFill/>
              <a:ln w="9525">
                <a:noFill/>
                <a:miter lim="800000"/>
                <a:headEnd/>
                <a:tailEnd/>
              </a:ln>
              <a:effectLst/>
            </p:spPr>
            <p:txBody>
              <a:bodyPr>
                <a:spAutoFit/>
              </a:bodyPr>
              <a:lstStyle/>
              <a:p>
                <a:pPr>
                  <a:spcBef>
                    <a:spcPct val="50000"/>
                  </a:spcBef>
                </a:pPr>
                <a:r>
                  <a:rPr lang="es-ES_tradnl" sz="3200" dirty="0">
                    <a:latin typeface="Arial" charset="0"/>
                  </a:rPr>
                  <a:t>No</a:t>
                </a:r>
                <a:r>
                  <a:rPr lang="es-ES_tradnl" sz="3200" dirty="0" smtClean="0">
                    <a:latin typeface="Arial" charset="0"/>
                  </a:rPr>
                  <a:t>. de Camas</a:t>
                </a:r>
                <a:r>
                  <a:rPr lang="es-ES_tradnl" sz="3600" dirty="0" smtClean="0">
                    <a:latin typeface="Arial" charset="0"/>
                  </a:rPr>
                  <a:t> </a:t>
                </a:r>
                <a:endParaRPr lang="es-ES" sz="3600" dirty="0">
                  <a:latin typeface="Arial" charset="0"/>
                </a:endParaRPr>
              </a:p>
            </p:txBody>
          </p:sp>
        </p:grpSp>
        <p:sp>
          <p:nvSpPr>
            <p:cNvPr id="21522" name="Rectangle 18"/>
            <p:cNvSpPr>
              <a:spLocks noChangeArrowheads="1"/>
            </p:cNvSpPr>
            <p:nvPr/>
          </p:nvSpPr>
          <p:spPr bwMode="auto">
            <a:xfrm>
              <a:off x="576" y="1248"/>
              <a:ext cx="4752" cy="1008"/>
            </a:xfrm>
            <a:prstGeom prst="rect">
              <a:avLst/>
            </a:prstGeom>
            <a:noFill/>
            <a:ln w="38100">
              <a:solidFill>
                <a:schemeClr val="tx1"/>
              </a:solidFill>
              <a:miter lim="800000"/>
              <a:headEnd/>
              <a:tailEnd/>
            </a:ln>
            <a:effectLst/>
          </p:spPr>
          <p:txBody>
            <a:bodyPr wrap="none" anchor="ctr"/>
            <a:lstStyle/>
            <a:p>
              <a:endParaRPr lang="es-ES"/>
            </a:p>
          </p:txBody>
        </p:sp>
      </p:grpSp>
      <p:grpSp>
        <p:nvGrpSpPr>
          <p:cNvPr id="4" name="Group 20"/>
          <p:cNvGrpSpPr>
            <a:grpSpLocks/>
          </p:cNvGrpSpPr>
          <p:nvPr/>
        </p:nvGrpSpPr>
        <p:grpSpPr bwMode="auto">
          <a:xfrm>
            <a:off x="2095472" y="4786322"/>
            <a:ext cx="7543800" cy="1600200"/>
            <a:chOff x="576" y="1248"/>
            <a:chExt cx="4752" cy="1008"/>
          </a:xfrm>
        </p:grpSpPr>
        <p:grpSp>
          <p:nvGrpSpPr>
            <p:cNvPr id="5" name="Group 21"/>
            <p:cNvGrpSpPr>
              <a:grpSpLocks/>
            </p:cNvGrpSpPr>
            <p:nvPr/>
          </p:nvGrpSpPr>
          <p:grpSpPr bwMode="auto">
            <a:xfrm>
              <a:off x="672" y="1296"/>
              <a:ext cx="4560" cy="836"/>
              <a:chOff x="480" y="1392"/>
              <a:chExt cx="5280" cy="836"/>
            </a:xfrm>
          </p:grpSpPr>
          <p:sp>
            <p:nvSpPr>
              <p:cNvPr id="21526" name="Text Box 22"/>
              <p:cNvSpPr txBox="1">
                <a:spLocks noChangeArrowheads="1"/>
              </p:cNvSpPr>
              <p:nvPr/>
            </p:nvSpPr>
            <p:spPr bwMode="auto">
              <a:xfrm>
                <a:off x="480" y="1680"/>
                <a:ext cx="2016" cy="404"/>
              </a:xfrm>
              <a:prstGeom prst="rect">
                <a:avLst/>
              </a:prstGeom>
              <a:noFill/>
              <a:ln w="9525">
                <a:noFill/>
                <a:miter lim="800000"/>
                <a:headEnd/>
                <a:tailEnd/>
              </a:ln>
              <a:effectLst/>
            </p:spPr>
            <p:txBody>
              <a:bodyPr>
                <a:spAutoFit/>
              </a:bodyPr>
              <a:lstStyle/>
              <a:p>
                <a:pPr>
                  <a:spcBef>
                    <a:spcPct val="50000"/>
                  </a:spcBef>
                </a:pPr>
                <a:r>
                  <a:rPr lang="es-ES_tradnl" sz="3600" smtClean="0">
                    <a:latin typeface="Arial" charset="0"/>
                  </a:rPr>
                  <a:t>Índice </a:t>
                </a:r>
                <a:r>
                  <a:rPr lang="es-ES_tradnl" sz="3600" baseline="-14000" smtClean="0">
                    <a:latin typeface="Arial" charset="0"/>
                  </a:rPr>
                  <a:t>M</a:t>
                </a:r>
                <a:r>
                  <a:rPr lang="es-ES_tradnl" sz="3600" baseline="-14000" smtClean="0">
                    <a:latin typeface="Arial" charset="0"/>
                    <a:cs typeface="Arial" charset="0"/>
                  </a:rPr>
                  <a:t>/H</a:t>
                </a:r>
                <a:r>
                  <a:rPr lang="es-ES_tradnl" sz="3600" smtClean="0">
                    <a:latin typeface="Arial" charset="0"/>
                  </a:rPr>
                  <a:t> =</a:t>
                </a:r>
                <a:endParaRPr lang="es-ES" sz="3600" dirty="0">
                  <a:latin typeface="Arial" charset="0"/>
                </a:endParaRPr>
              </a:p>
            </p:txBody>
          </p:sp>
          <p:sp>
            <p:nvSpPr>
              <p:cNvPr id="21527" name="Text Box 23"/>
              <p:cNvSpPr txBox="1">
                <a:spLocks noChangeArrowheads="1"/>
              </p:cNvSpPr>
              <p:nvPr/>
            </p:nvSpPr>
            <p:spPr bwMode="auto">
              <a:xfrm>
                <a:off x="2256" y="1392"/>
                <a:ext cx="2544" cy="404"/>
              </a:xfrm>
              <a:prstGeom prst="rect">
                <a:avLst/>
              </a:prstGeom>
              <a:noFill/>
              <a:ln w="9525">
                <a:noFill/>
                <a:miter lim="800000"/>
                <a:headEnd/>
                <a:tailEnd/>
              </a:ln>
              <a:effectLst/>
            </p:spPr>
            <p:txBody>
              <a:bodyPr>
                <a:spAutoFit/>
              </a:bodyPr>
              <a:lstStyle/>
              <a:p>
                <a:pPr>
                  <a:spcBef>
                    <a:spcPct val="50000"/>
                  </a:spcBef>
                </a:pPr>
                <a:r>
                  <a:rPr lang="es-ES_tradnl" sz="3200" smtClean="0">
                    <a:latin typeface="Arial" charset="0"/>
                  </a:rPr>
                  <a:t>  No. Médicos</a:t>
                </a:r>
                <a:r>
                  <a:rPr lang="es-ES_tradnl" sz="3600" smtClean="0">
                    <a:latin typeface="Arial" charset="0"/>
                  </a:rPr>
                  <a:t> </a:t>
                </a:r>
                <a:endParaRPr lang="es-ES" sz="3600" dirty="0">
                  <a:latin typeface="Arial" charset="0"/>
                </a:endParaRPr>
              </a:p>
            </p:txBody>
          </p:sp>
          <p:sp>
            <p:nvSpPr>
              <p:cNvPr id="21528" name="Line 24"/>
              <p:cNvSpPr>
                <a:spLocks noChangeShapeType="1"/>
              </p:cNvSpPr>
              <p:nvPr/>
            </p:nvSpPr>
            <p:spPr bwMode="auto">
              <a:xfrm>
                <a:off x="2208" y="1872"/>
                <a:ext cx="2352" cy="0"/>
              </a:xfrm>
              <a:prstGeom prst="line">
                <a:avLst/>
              </a:prstGeom>
              <a:noFill/>
              <a:ln w="9525">
                <a:solidFill>
                  <a:schemeClr val="tx1"/>
                </a:solidFill>
                <a:round/>
                <a:headEnd/>
                <a:tailEnd/>
              </a:ln>
              <a:effectLst/>
            </p:spPr>
            <p:txBody>
              <a:bodyPr wrap="none"/>
              <a:lstStyle/>
              <a:p>
                <a:endParaRPr lang="es-ES"/>
              </a:p>
            </p:txBody>
          </p:sp>
          <p:sp>
            <p:nvSpPr>
              <p:cNvPr id="21529" name="Text Box 25"/>
              <p:cNvSpPr txBox="1">
                <a:spLocks noChangeArrowheads="1"/>
              </p:cNvSpPr>
              <p:nvPr/>
            </p:nvSpPr>
            <p:spPr bwMode="auto">
              <a:xfrm>
                <a:off x="4752" y="1632"/>
                <a:ext cx="1008" cy="442"/>
              </a:xfrm>
              <a:prstGeom prst="rect">
                <a:avLst/>
              </a:prstGeom>
              <a:noFill/>
              <a:ln w="9525">
                <a:noFill/>
                <a:miter lim="800000"/>
                <a:headEnd/>
                <a:tailEnd/>
              </a:ln>
              <a:effectLst/>
            </p:spPr>
            <p:txBody>
              <a:bodyPr>
                <a:spAutoFit/>
              </a:bodyPr>
              <a:lstStyle/>
              <a:p>
                <a:pPr>
                  <a:spcBef>
                    <a:spcPct val="50000"/>
                  </a:spcBef>
                </a:pPr>
                <a:r>
                  <a:rPr lang="es-ES_tradnl" sz="3200" dirty="0" smtClean="0">
                    <a:latin typeface="Arial" charset="0"/>
                  </a:rPr>
                  <a:t>x 100</a:t>
                </a:r>
                <a:r>
                  <a:rPr lang="es-ES_tradnl" sz="4000" b="1" dirty="0" smtClean="0">
                    <a:latin typeface="Arial" charset="0"/>
                  </a:rPr>
                  <a:t> </a:t>
                </a:r>
                <a:endParaRPr lang="es-ES" sz="4000" b="1" dirty="0">
                  <a:latin typeface="Arial" charset="0"/>
                </a:endParaRPr>
              </a:p>
            </p:txBody>
          </p:sp>
          <p:sp>
            <p:nvSpPr>
              <p:cNvPr id="21530" name="Text Box 26"/>
              <p:cNvSpPr txBox="1">
                <a:spLocks noChangeArrowheads="1"/>
              </p:cNvSpPr>
              <p:nvPr/>
            </p:nvSpPr>
            <p:spPr bwMode="auto">
              <a:xfrm>
                <a:off x="2352" y="1824"/>
                <a:ext cx="2544" cy="404"/>
              </a:xfrm>
              <a:prstGeom prst="rect">
                <a:avLst/>
              </a:prstGeom>
              <a:noFill/>
              <a:ln w="9525">
                <a:noFill/>
                <a:miter lim="800000"/>
                <a:headEnd/>
                <a:tailEnd/>
              </a:ln>
              <a:effectLst/>
            </p:spPr>
            <p:txBody>
              <a:bodyPr>
                <a:spAutoFit/>
              </a:bodyPr>
              <a:lstStyle/>
              <a:p>
                <a:pPr>
                  <a:spcBef>
                    <a:spcPct val="50000"/>
                  </a:spcBef>
                </a:pPr>
                <a:r>
                  <a:rPr lang="es-ES_tradnl" sz="3200" dirty="0">
                    <a:latin typeface="Arial" charset="0"/>
                  </a:rPr>
                  <a:t>No</a:t>
                </a:r>
                <a:r>
                  <a:rPr lang="es-ES_tradnl" sz="3200" dirty="0" smtClean="0">
                    <a:latin typeface="Arial" charset="0"/>
                  </a:rPr>
                  <a:t>. Habitantes</a:t>
                </a:r>
                <a:r>
                  <a:rPr lang="es-ES_tradnl" sz="3600" dirty="0" smtClean="0">
                    <a:latin typeface="Arial" charset="0"/>
                  </a:rPr>
                  <a:t> </a:t>
                </a:r>
                <a:endParaRPr lang="es-ES" sz="3600" dirty="0">
                  <a:latin typeface="Arial" charset="0"/>
                </a:endParaRPr>
              </a:p>
            </p:txBody>
          </p:sp>
        </p:grpSp>
        <p:sp>
          <p:nvSpPr>
            <p:cNvPr id="21531" name="Rectangle 27"/>
            <p:cNvSpPr>
              <a:spLocks noChangeArrowheads="1"/>
            </p:cNvSpPr>
            <p:nvPr/>
          </p:nvSpPr>
          <p:spPr bwMode="auto">
            <a:xfrm>
              <a:off x="576" y="1248"/>
              <a:ext cx="4752" cy="1008"/>
            </a:xfrm>
            <a:prstGeom prst="rect">
              <a:avLst/>
            </a:prstGeom>
            <a:noFill/>
            <a:ln w="38100">
              <a:solidFill>
                <a:schemeClr val="tx1"/>
              </a:solidFill>
              <a:miter lim="800000"/>
              <a:headEnd/>
              <a:tailEnd/>
            </a:ln>
            <a:effectLst/>
          </p:spPr>
          <p:txBody>
            <a:bodyPr wrap="none" anchor="ctr"/>
            <a:lstStyle/>
            <a:p>
              <a:endParaRPr lang="es-ES"/>
            </a:p>
          </p:txBody>
        </p:sp>
      </p:gr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67401" y="198797"/>
            <a:ext cx="11305256" cy="1924869"/>
          </a:xfrm>
        </p:spPr>
        <p:txBody>
          <a:bodyPr>
            <a:noAutofit/>
          </a:bodyPr>
          <a:lstStyle/>
          <a:p>
            <a:pPr algn="l"/>
            <a:r>
              <a:rPr lang="es-ES_tradnl" sz="2800" b="1" dirty="0"/>
              <a:t/>
            </a:r>
            <a:br>
              <a:rPr lang="es-ES_tradnl" sz="2800" b="1" dirty="0"/>
            </a:br>
            <a:r>
              <a:rPr lang="es-ES_tradnl" sz="2800" b="1" dirty="0"/>
              <a:t/>
            </a:r>
            <a:br>
              <a:rPr lang="es-ES_tradnl" sz="2800" b="1" dirty="0"/>
            </a:br>
            <a:r>
              <a:rPr lang="es-ES_tradnl" sz="2800" b="1" dirty="0" smtClean="0"/>
              <a:t>En muchas ocasiones estamos interesados en mostrar no sólo la variable resumida sino que al mismo tiempo pueda apreciarse el mayor o menor </a:t>
            </a:r>
            <a:r>
              <a:rPr lang="es-ES_tradnl" sz="2800" b="1" u="sng" dirty="0" smtClean="0"/>
              <a:t>riesgo de ocurrencia </a:t>
            </a:r>
            <a:r>
              <a:rPr lang="es-ES_tradnl" sz="2800" b="1" dirty="0" smtClean="0"/>
              <a:t>de determinado evento, para lo que necesitamos otra medida diferente a las ya estudiadas</a:t>
            </a:r>
            <a:r>
              <a:rPr lang="es-ES_tradnl" sz="2800" b="1" dirty="0"/>
              <a:t>.</a:t>
            </a:r>
            <a:r>
              <a:rPr lang="es-ES" b="1" dirty="0" smtClean="0"/>
              <a:t/>
            </a:r>
            <a:br>
              <a:rPr lang="es-ES" b="1" dirty="0" smtClean="0"/>
            </a:br>
            <a:endParaRPr lang="es-ES" b="1" dirty="0"/>
          </a:p>
        </p:txBody>
      </p:sp>
      <p:sp>
        <p:nvSpPr>
          <p:cNvPr id="9221" name="Rectangle 5"/>
          <p:cNvSpPr>
            <a:spLocks noChangeArrowheads="1"/>
          </p:cNvSpPr>
          <p:nvPr/>
        </p:nvSpPr>
        <p:spPr bwMode="auto">
          <a:xfrm>
            <a:off x="5376863" y="3252788"/>
            <a:ext cx="9144000" cy="369332"/>
          </a:xfrm>
          <a:prstGeom prst="rect">
            <a:avLst/>
          </a:prstGeom>
          <a:noFill/>
          <a:ln w="9525">
            <a:noFill/>
            <a:miter lim="800000"/>
            <a:headEnd/>
            <a:tailEnd/>
          </a:ln>
          <a:effectLst/>
        </p:spPr>
        <p:txBody>
          <a:bodyPr>
            <a:spAutoFit/>
          </a:bodyPr>
          <a:lstStyle/>
          <a:p>
            <a:endParaRPr lang="es-ES"/>
          </a:p>
        </p:txBody>
      </p:sp>
      <p:grpSp>
        <p:nvGrpSpPr>
          <p:cNvPr id="2" name="Group 16"/>
          <p:cNvGrpSpPr>
            <a:grpSpLocks/>
          </p:cNvGrpSpPr>
          <p:nvPr/>
        </p:nvGrpSpPr>
        <p:grpSpPr bwMode="auto">
          <a:xfrm>
            <a:off x="2615889" y="2452688"/>
            <a:ext cx="5521948" cy="1600200"/>
            <a:chOff x="391" y="1056"/>
            <a:chExt cx="4340" cy="1008"/>
          </a:xfrm>
        </p:grpSpPr>
        <p:sp>
          <p:nvSpPr>
            <p:cNvPr id="9226" name="Text Box 10"/>
            <p:cNvSpPr txBox="1">
              <a:spLocks noChangeArrowheads="1"/>
            </p:cNvSpPr>
            <p:nvPr/>
          </p:nvSpPr>
          <p:spPr bwMode="auto">
            <a:xfrm>
              <a:off x="560" y="1371"/>
              <a:ext cx="1152" cy="407"/>
            </a:xfrm>
            <a:prstGeom prst="rect">
              <a:avLst/>
            </a:prstGeom>
            <a:noFill/>
            <a:ln w="9525">
              <a:noFill/>
              <a:miter lim="800000"/>
              <a:headEnd/>
              <a:tailEnd/>
            </a:ln>
            <a:effectLst/>
          </p:spPr>
          <p:txBody>
            <a:bodyPr>
              <a:spAutoFit/>
            </a:bodyPr>
            <a:lstStyle/>
            <a:p>
              <a:pPr>
                <a:spcBef>
                  <a:spcPct val="50000"/>
                </a:spcBef>
              </a:pPr>
              <a:r>
                <a:rPr lang="es-ES_tradnl" sz="3600" smtClean="0">
                  <a:latin typeface="Arial" charset="0"/>
                </a:rPr>
                <a:t>Tasa</a:t>
              </a:r>
              <a:r>
                <a:rPr lang="es-ES_tradnl" sz="2400" smtClean="0">
                  <a:latin typeface="Arial" charset="0"/>
                </a:rPr>
                <a:t> =</a:t>
              </a:r>
              <a:endParaRPr lang="es-ES" sz="2400" dirty="0">
                <a:latin typeface="Arial" charset="0"/>
              </a:endParaRPr>
            </a:p>
          </p:txBody>
        </p:sp>
        <p:sp>
          <p:nvSpPr>
            <p:cNvPr id="9227" name="Text Box 11"/>
            <p:cNvSpPr txBox="1">
              <a:spLocks noChangeArrowheads="1"/>
            </p:cNvSpPr>
            <p:nvPr/>
          </p:nvSpPr>
          <p:spPr bwMode="auto">
            <a:xfrm>
              <a:off x="1968" y="1200"/>
              <a:ext cx="2197" cy="291"/>
            </a:xfrm>
            <a:prstGeom prst="rect">
              <a:avLst/>
            </a:prstGeom>
            <a:noFill/>
            <a:ln w="9525">
              <a:noFill/>
              <a:miter lim="800000"/>
              <a:headEnd/>
              <a:tailEnd/>
            </a:ln>
            <a:effectLst/>
          </p:spPr>
          <p:txBody>
            <a:bodyPr>
              <a:spAutoFit/>
            </a:bodyPr>
            <a:lstStyle/>
            <a:p>
              <a:pPr>
                <a:spcBef>
                  <a:spcPct val="50000"/>
                </a:spcBef>
              </a:pPr>
              <a:r>
                <a:rPr lang="es-ES_tradnl" sz="2400" smtClean="0">
                  <a:latin typeface="Arial" charset="0"/>
                </a:rPr>
                <a:t>  No. Eventos </a:t>
              </a:r>
              <a:endParaRPr lang="es-ES" sz="2400" dirty="0">
                <a:latin typeface="Arial" charset="0"/>
              </a:endParaRPr>
            </a:p>
          </p:txBody>
        </p:sp>
        <p:sp>
          <p:nvSpPr>
            <p:cNvPr id="9228" name="Line 12"/>
            <p:cNvSpPr>
              <a:spLocks noChangeShapeType="1"/>
            </p:cNvSpPr>
            <p:nvPr/>
          </p:nvSpPr>
          <p:spPr bwMode="auto">
            <a:xfrm flipV="1">
              <a:off x="1712" y="1620"/>
              <a:ext cx="2023" cy="6"/>
            </a:xfrm>
            <a:prstGeom prst="line">
              <a:avLst/>
            </a:prstGeom>
            <a:noFill/>
            <a:ln w="9525">
              <a:solidFill>
                <a:schemeClr val="tx1"/>
              </a:solidFill>
              <a:round/>
              <a:headEnd/>
              <a:tailEnd/>
            </a:ln>
            <a:effectLst/>
          </p:spPr>
          <p:txBody>
            <a:bodyPr wrap="none"/>
            <a:lstStyle/>
            <a:p>
              <a:endParaRPr lang="es-ES"/>
            </a:p>
          </p:txBody>
        </p:sp>
        <p:sp>
          <p:nvSpPr>
            <p:cNvPr id="9229" name="Text Box 13"/>
            <p:cNvSpPr txBox="1">
              <a:spLocks noChangeArrowheads="1"/>
            </p:cNvSpPr>
            <p:nvPr/>
          </p:nvSpPr>
          <p:spPr bwMode="auto">
            <a:xfrm>
              <a:off x="3780" y="1350"/>
              <a:ext cx="871" cy="291"/>
            </a:xfrm>
            <a:prstGeom prst="rect">
              <a:avLst/>
            </a:prstGeom>
            <a:noFill/>
            <a:ln w="9525">
              <a:noFill/>
              <a:miter lim="800000"/>
              <a:headEnd/>
              <a:tailEnd/>
            </a:ln>
            <a:effectLst/>
          </p:spPr>
          <p:txBody>
            <a:bodyPr>
              <a:spAutoFit/>
            </a:bodyPr>
            <a:lstStyle/>
            <a:p>
              <a:pPr>
                <a:spcBef>
                  <a:spcPct val="50000"/>
                </a:spcBef>
              </a:pPr>
              <a:r>
                <a:rPr lang="es-ES_tradnl" sz="2400" b="1" smtClean="0">
                  <a:latin typeface="Arial" charset="0"/>
                </a:rPr>
                <a:t>x 10</a:t>
              </a:r>
              <a:r>
                <a:rPr lang="es-ES_tradnl" sz="2400" b="1" baseline="30000" smtClean="0">
                  <a:latin typeface="Arial" charset="0"/>
                </a:rPr>
                <a:t>n</a:t>
              </a:r>
              <a:r>
                <a:rPr lang="es-ES_tradnl" sz="2400" b="1" smtClean="0">
                  <a:latin typeface="Arial" charset="0"/>
                </a:rPr>
                <a:t> </a:t>
              </a:r>
              <a:endParaRPr lang="es-ES" sz="2400" b="1" dirty="0">
                <a:latin typeface="Arial" charset="0"/>
              </a:endParaRPr>
            </a:p>
          </p:txBody>
        </p:sp>
        <p:sp>
          <p:nvSpPr>
            <p:cNvPr id="9230" name="Text Box 14"/>
            <p:cNvSpPr txBox="1">
              <a:spLocks noChangeArrowheads="1"/>
            </p:cNvSpPr>
            <p:nvPr/>
          </p:nvSpPr>
          <p:spPr bwMode="auto">
            <a:xfrm>
              <a:off x="1755" y="1665"/>
              <a:ext cx="2976" cy="291"/>
            </a:xfrm>
            <a:prstGeom prst="rect">
              <a:avLst/>
            </a:prstGeom>
            <a:noFill/>
            <a:ln w="9525">
              <a:noFill/>
              <a:miter lim="800000"/>
              <a:headEnd/>
              <a:tailEnd/>
            </a:ln>
            <a:effectLst/>
          </p:spPr>
          <p:txBody>
            <a:bodyPr>
              <a:spAutoFit/>
            </a:bodyPr>
            <a:lstStyle/>
            <a:p>
              <a:pPr>
                <a:spcBef>
                  <a:spcPct val="50000"/>
                </a:spcBef>
              </a:pPr>
              <a:r>
                <a:rPr lang="es-ES_tradnl" sz="2400" smtClean="0">
                  <a:latin typeface="Arial" charset="0"/>
                </a:rPr>
                <a:t>Población Expuesta </a:t>
              </a:r>
              <a:endParaRPr lang="es-ES" sz="2400" dirty="0">
                <a:latin typeface="Arial" charset="0"/>
              </a:endParaRPr>
            </a:p>
          </p:txBody>
        </p:sp>
        <p:sp>
          <p:nvSpPr>
            <p:cNvPr id="9231" name="Rectangle 15"/>
            <p:cNvSpPr>
              <a:spLocks noChangeArrowheads="1"/>
            </p:cNvSpPr>
            <p:nvPr/>
          </p:nvSpPr>
          <p:spPr bwMode="auto">
            <a:xfrm>
              <a:off x="391" y="1056"/>
              <a:ext cx="4183" cy="1008"/>
            </a:xfrm>
            <a:prstGeom prst="rect">
              <a:avLst/>
            </a:prstGeom>
            <a:noFill/>
            <a:ln w="38100">
              <a:solidFill>
                <a:schemeClr val="tx1"/>
              </a:solidFill>
              <a:miter lim="800000"/>
              <a:headEnd/>
              <a:tailEnd/>
            </a:ln>
            <a:effectLst/>
          </p:spPr>
          <p:txBody>
            <a:bodyPr wrap="none" anchor="ctr"/>
            <a:lstStyle/>
            <a:p>
              <a:endParaRPr lang="es-ES"/>
            </a:p>
          </p:txBody>
        </p:sp>
      </p:grpSp>
      <p:sp>
        <p:nvSpPr>
          <p:cNvPr id="12" name="11 CuadroTexto"/>
          <p:cNvSpPr txBox="1"/>
          <p:nvPr/>
        </p:nvSpPr>
        <p:spPr>
          <a:xfrm>
            <a:off x="551384" y="4357695"/>
            <a:ext cx="11305256" cy="2123658"/>
          </a:xfrm>
          <a:prstGeom prst="rect">
            <a:avLst/>
          </a:prstGeom>
          <a:noFill/>
        </p:spPr>
        <p:txBody>
          <a:bodyPr wrap="square" rtlCol="0">
            <a:spAutoFit/>
          </a:bodyPr>
          <a:lstStyle/>
          <a:p>
            <a:r>
              <a:rPr lang="es-ES_tradnl" sz="2800" b="1" dirty="0" smtClean="0"/>
              <a:t>Medida relativa que mide el riesgo de ocurrencia de un evento o fenómeno en una población determinada y en un período dado. Por lo tanto, es una relación por cociente que se establece entre el número de veces que ocurre el evento en cuestión y la población expuesta al mismo. </a:t>
            </a:r>
            <a:endParaRPr lang="es-ES" sz="2800" b="1" dirty="0"/>
          </a:p>
          <a:p>
            <a:endParaRPr lang="es-ES" sz="2000"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aphicFrame>
        <p:nvGraphicFramePr>
          <p:cNvPr id="35031" name="Group 215"/>
          <p:cNvGraphicFramePr>
            <a:graphicFrameLocks noGrp="1"/>
          </p:cNvGraphicFramePr>
          <p:nvPr>
            <p:extLst>
              <p:ext uri="{D42A27DB-BD31-4B8C-83A1-F6EECF244321}">
                <p14:modId xmlns:p14="http://schemas.microsoft.com/office/powerpoint/2010/main" val="1227169329"/>
              </p:ext>
            </p:extLst>
          </p:nvPr>
        </p:nvGraphicFramePr>
        <p:xfrm>
          <a:off x="1055440" y="1142985"/>
          <a:ext cx="9937104" cy="3071834"/>
        </p:xfrm>
        <a:graphic>
          <a:graphicData uri="http://schemas.openxmlformats.org/drawingml/2006/table">
            <a:tbl>
              <a:tblPr/>
              <a:tblGrid>
                <a:gridCol w="2839173"/>
                <a:gridCol w="2287111"/>
                <a:gridCol w="1498452"/>
                <a:gridCol w="1498452"/>
                <a:gridCol w="1813916"/>
              </a:tblGrid>
              <a:tr h="9158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1" i="0" u="none" strike="noStrike" cap="none" normalizeH="0" baseline="0" dirty="0" smtClean="0">
                          <a:ln>
                            <a:noFill/>
                          </a:ln>
                          <a:solidFill>
                            <a:srgbClr val="FF0000"/>
                          </a:solidFill>
                          <a:effectLst/>
                          <a:latin typeface="Arial" charset="0"/>
                        </a:rPr>
                        <a:t>Provincias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1" i="0" u="none" strike="noStrike" cap="none" normalizeH="0" baseline="0" dirty="0" smtClean="0">
                          <a:ln>
                            <a:noFill/>
                          </a:ln>
                          <a:solidFill>
                            <a:srgbClr val="FF0000"/>
                          </a:solidFill>
                          <a:effectLst/>
                          <a:latin typeface="Arial" charset="0"/>
                        </a:rPr>
                        <a:t>Habitantes</a:t>
                      </a:r>
                      <a:endParaRPr kumimoji="0" lang="es-ES" sz="2000" b="1"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1" i="0" u="none" strike="noStrike" cap="none" normalizeH="0" baseline="0" dirty="0" smtClean="0">
                          <a:ln>
                            <a:noFill/>
                          </a:ln>
                          <a:solidFill>
                            <a:srgbClr val="FF0000"/>
                          </a:solidFill>
                          <a:effectLst/>
                          <a:latin typeface="Arial" charset="0"/>
                        </a:rPr>
                        <a:t>No.</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1" i="0" u="none" strike="noStrike" cap="none" normalizeH="0" baseline="0" dirty="0" smtClean="0">
                          <a:ln>
                            <a:noFill/>
                          </a:ln>
                          <a:solidFill>
                            <a:srgbClr val="FF0000"/>
                          </a:solidFill>
                          <a:effectLst/>
                          <a:latin typeface="Arial" charset="0"/>
                        </a:rPr>
                        <a:t>Casos</a:t>
                      </a:r>
                      <a:endParaRPr kumimoji="0" lang="es-ES" sz="2000" b="1"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 sz="2000" b="1" i="0" u="none" strike="noStrike" cap="none" normalizeH="0" baseline="0" dirty="0" smtClean="0">
                          <a:ln>
                            <a:noFill/>
                          </a:ln>
                          <a:solidFill>
                            <a:srgbClr val="FF0000"/>
                          </a:solidFill>
                          <a:effectLst/>
                          <a:latin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1" i="0" u="none" strike="noStrike" cap="none" normalizeH="0" baseline="0" dirty="0" smtClean="0">
                          <a:ln>
                            <a:noFill/>
                          </a:ln>
                          <a:solidFill>
                            <a:srgbClr val="FF0000"/>
                          </a:solidFill>
                          <a:effectLst/>
                          <a:latin typeface="Arial" charset="0"/>
                        </a:rPr>
                        <a:t>Tasa</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1" i="0" u="none" strike="noStrike" cap="none" normalizeH="0" baseline="0" dirty="0" smtClean="0">
                          <a:ln>
                            <a:noFill/>
                          </a:ln>
                          <a:solidFill>
                            <a:srgbClr val="FF0000"/>
                          </a:solidFill>
                          <a:effectLst/>
                          <a:latin typeface="Arial" charset="0"/>
                        </a:rPr>
                        <a:t>x 100 000</a:t>
                      </a:r>
                      <a:endParaRPr kumimoji="0" lang="es-ES" sz="2000" b="1"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84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smtClean="0">
                          <a:ln>
                            <a:noFill/>
                          </a:ln>
                          <a:solidFill>
                            <a:schemeClr val="tx1"/>
                          </a:solidFill>
                          <a:effectLst/>
                          <a:latin typeface="Arial" charset="0"/>
                        </a:rPr>
                        <a:t>C. de La Hab</a:t>
                      </a:r>
                      <a:r>
                        <a:rPr kumimoji="0" lang="es-ES_tradnl" sz="2000" b="0" i="0" u="none" strike="noStrike" cap="none" normalizeH="0" baseline="0" dirty="0" smtClean="0">
                          <a:ln>
                            <a:noFill/>
                          </a:ln>
                          <a:solidFill>
                            <a:schemeClr val="tx1"/>
                          </a:solidFill>
                          <a:effectLst/>
                          <a:latin typeface="Arial" charset="0"/>
                        </a:rPr>
                        <a:t>.</a:t>
                      </a:r>
                      <a:endParaRPr kumimoji="0" lang="es-ES"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2175913</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1567</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1" i="0" u="sng" strike="noStrike" cap="none" normalizeH="0" baseline="0" dirty="0" smtClean="0">
                          <a:ln>
                            <a:noFill/>
                          </a:ln>
                          <a:solidFill>
                            <a:schemeClr val="tx1"/>
                          </a:solidFill>
                          <a:effectLst/>
                          <a:latin typeface="Arial" charset="0"/>
                          <a:cs typeface="Arial" charset="0"/>
                        </a:rPr>
                        <a:t>62.5</a:t>
                      </a:r>
                      <a:endParaRPr kumimoji="0" lang="es-ES" sz="2000" b="1" i="0" u="sng"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72.0</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53872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smtClean="0">
                          <a:ln>
                            <a:noFill/>
                          </a:ln>
                          <a:solidFill>
                            <a:schemeClr val="tx1"/>
                          </a:solidFill>
                          <a:effectLst/>
                          <a:latin typeface="Arial" charset="0"/>
                        </a:rPr>
                        <a:t>Guantánamo</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smtClean="0">
                          <a:ln>
                            <a:noFill/>
                          </a:ln>
                          <a:solidFill>
                            <a:schemeClr val="tx1"/>
                          </a:solidFill>
                          <a:effectLst/>
                          <a:latin typeface="Arial" charset="0"/>
                          <a:cs typeface="Times New Roman" pitchFamily="18" charset="0"/>
                        </a:rPr>
                        <a:t>517439</a:t>
                      </a:r>
                      <a:endParaRPr kumimoji="0" lang="es-ES" sz="2000" b="0"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490</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19.6</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94.7</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3872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smtClean="0">
                          <a:ln>
                            <a:noFill/>
                          </a:ln>
                          <a:solidFill>
                            <a:schemeClr val="tx1"/>
                          </a:solidFill>
                          <a:effectLst/>
                          <a:latin typeface="Arial" charset="0"/>
                        </a:rPr>
                        <a:t>Cienfuegos</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smtClean="0">
                          <a:ln>
                            <a:noFill/>
                          </a:ln>
                          <a:solidFill>
                            <a:schemeClr val="tx1"/>
                          </a:solidFill>
                          <a:effectLst/>
                          <a:latin typeface="Arial" charset="0"/>
                          <a:cs typeface="Arial" charset="0"/>
                        </a:rPr>
                        <a:t>398968</a:t>
                      </a:r>
                      <a:endParaRPr kumimoji="0" lang="es-ES" sz="20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448</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17.9</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1" i="0" u="sng" strike="noStrike" cap="none" normalizeH="0" baseline="0" dirty="0" smtClean="0">
                          <a:ln>
                            <a:noFill/>
                          </a:ln>
                          <a:solidFill>
                            <a:schemeClr val="tx1"/>
                          </a:solidFill>
                          <a:effectLst/>
                          <a:latin typeface="Arial" charset="0"/>
                          <a:cs typeface="Arial" charset="0"/>
                        </a:rPr>
                        <a:t>112.3</a:t>
                      </a:r>
                      <a:endParaRPr kumimoji="0" lang="es-ES" sz="2000" b="1" i="0" u="sng"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538722">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smtClean="0">
                          <a:ln>
                            <a:noFill/>
                          </a:ln>
                          <a:solidFill>
                            <a:schemeClr val="tx1"/>
                          </a:solidFill>
                          <a:effectLst/>
                          <a:latin typeface="Arial" charset="0"/>
                        </a:rPr>
                        <a:t>Total</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smtClean="0">
                          <a:ln>
                            <a:noFill/>
                          </a:ln>
                          <a:solidFill>
                            <a:schemeClr val="tx1"/>
                          </a:solidFill>
                          <a:effectLst/>
                          <a:latin typeface="Arial" charset="0"/>
                          <a:cs typeface="Arial" charset="0"/>
                        </a:rPr>
                        <a:t>3092320</a:t>
                      </a:r>
                      <a:endParaRPr kumimoji="0" lang="es-ES" sz="20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2505</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100</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s-ES_tradnl" sz="2000" b="0" i="0" u="none" strike="noStrike" cap="none" normalizeH="0" baseline="0" dirty="0" smtClean="0">
                          <a:ln>
                            <a:noFill/>
                          </a:ln>
                          <a:solidFill>
                            <a:schemeClr val="tx1"/>
                          </a:solidFill>
                          <a:effectLst/>
                          <a:latin typeface="Arial" charset="0"/>
                          <a:cs typeface="Arial" charset="0"/>
                        </a:rPr>
                        <a:t>81.01</a:t>
                      </a:r>
                      <a:endParaRPr kumimoji="0" lang="es-ES" sz="20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027" name="Text Box 211"/>
          <p:cNvSpPr txBox="1">
            <a:spLocks noChangeArrowheads="1"/>
          </p:cNvSpPr>
          <p:nvPr/>
        </p:nvSpPr>
        <p:spPr bwMode="auto">
          <a:xfrm>
            <a:off x="1487488" y="188640"/>
            <a:ext cx="9144000" cy="830997"/>
          </a:xfrm>
          <a:prstGeom prst="rect">
            <a:avLst/>
          </a:prstGeom>
          <a:noFill/>
          <a:ln w="41275">
            <a:solidFill>
              <a:schemeClr val="tx2"/>
            </a:solidFill>
            <a:miter lim="800000"/>
            <a:headEnd/>
            <a:tailEnd/>
          </a:ln>
          <a:effectLst/>
        </p:spPr>
        <p:txBody>
          <a:bodyPr>
            <a:spAutoFit/>
          </a:bodyPr>
          <a:lstStyle/>
          <a:p>
            <a:pPr algn="ctr">
              <a:spcBef>
                <a:spcPct val="50000"/>
              </a:spcBef>
            </a:pPr>
            <a:r>
              <a:rPr lang="es-ES_tradnl" sz="2400" b="1" dirty="0" smtClean="0">
                <a:latin typeface="Arial" charset="0"/>
                <a:cs typeface="Arial" charset="0"/>
              </a:rPr>
              <a:t>Incidencia de Hepatitis según provincias seleccionadas, Cuba, 2002</a:t>
            </a:r>
            <a:endParaRPr lang="es-ES" sz="2400" b="1" dirty="0">
              <a:latin typeface="Arial" charset="0"/>
              <a:cs typeface="Arial" charset="0"/>
            </a:endParaRPr>
          </a:p>
        </p:txBody>
      </p:sp>
      <p:sp>
        <p:nvSpPr>
          <p:cNvPr id="35028" name="Rectangle 212"/>
          <p:cNvSpPr>
            <a:spLocks noChangeArrowheads="1"/>
          </p:cNvSpPr>
          <p:nvPr/>
        </p:nvSpPr>
        <p:spPr bwMode="auto">
          <a:xfrm>
            <a:off x="1343472" y="4286256"/>
            <a:ext cx="5583708" cy="369332"/>
          </a:xfrm>
          <a:prstGeom prst="rect">
            <a:avLst/>
          </a:prstGeom>
          <a:noFill/>
          <a:ln w="9525">
            <a:noFill/>
            <a:miter lim="800000"/>
            <a:headEnd/>
            <a:tailEnd/>
          </a:ln>
          <a:effectLst/>
        </p:spPr>
        <p:txBody>
          <a:bodyPr wrap="none">
            <a:spAutoFit/>
          </a:bodyPr>
          <a:lstStyle/>
          <a:p>
            <a:pPr algn="ctr"/>
            <a:r>
              <a:rPr lang="es-ES_tradnl" b="1" dirty="0">
                <a:latin typeface="Arial" charset="0"/>
              </a:rPr>
              <a:t>Fuente</a:t>
            </a:r>
            <a:r>
              <a:rPr lang="es-ES_tradnl" b="1" dirty="0" smtClean="0">
                <a:latin typeface="Arial" charset="0"/>
              </a:rPr>
              <a:t>: Anuario Estadístico, Cuba. MINSAP. 2002</a:t>
            </a:r>
            <a:endParaRPr lang="es-ES" b="1" dirty="0">
              <a:latin typeface="Arial" charset="0"/>
            </a:endParaRPr>
          </a:p>
        </p:txBody>
      </p:sp>
      <p:sp>
        <p:nvSpPr>
          <p:cNvPr id="5" name="4 CuadroTexto"/>
          <p:cNvSpPr txBox="1"/>
          <p:nvPr/>
        </p:nvSpPr>
        <p:spPr>
          <a:xfrm>
            <a:off x="551384" y="4786323"/>
            <a:ext cx="11377264" cy="1938992"/>
          </a:xfrm>
          <a:prstGeom prst="rect">
            <a:avLst/>
          </a:prstGeom>
          <a:noFill/>
        </p:spPr>
        <p:txBody>
          <a:bodyPr wrap="square" rtlCol="0">
            <a:spAutoFit/>
          </a:bodyPr>
          <a:lstStyle/>
          <a:p>
            <a:pPr>
              <a:buFont typeface="Wingdings" pitchFamily="2" charset="2"/>
              <a:buChar char="ü"/>
            </a:pPr>
            <a:r>
              <a:rPr lang="es-MX" sz="2000" b="1" dirty="0" smtClean="0"/>
              <a:t>Los valores más altos de las tasas, los mayores riesgos, se encuentran en la provincia de Cienfuegos y el valor más bajo en Ciudad de La Habana. </a:t>
            </a:r>
            <a:endParaRPr lang="es-MX" sz="2000" b="1" dirty="0"/>
          </a:p>
          <a:p>
            <a:pPr>
              <a:buFont typeface="Wingdings" pitchFamily="2" charset="2"/>
              <a:buChar char="ü"/>
            </a:pPr>
            <a:r>
              <a:rPr lang="es-MX" sz="2000" b="1" dirty="0" smtClean="0"/>
              <a:t>En Cienfuegos el riesgo de contraer hepatitis es mucho más elevado que en Ciudad de La Habana, para el período estudiado. </a:t>
            </a:r>
            <a:endParaRPr lang="es-MX" sz="2000" b="1" dirty="0"/>
          </a:p>
          <a:p>
            <a:pPr>
              <a:buFont typeface="Wingdings" pitchFamily="2" charset="2"/>
              <a:buChar char="ü"/>
            </a:pPr>
            <a:r>
              <a:rPr lang="es-MX" sz="2000" b="1" dirty="0" smtClean="0"/>
              <a:t> </a:t>
            </a:r>
            <a:r>
              <a:rPr lang="es-ES_tradnl" sz="2000" b="1" dirty="0" smtClean="0"/>
              <a:t>Entre Guantánamo y Cienfuegos que tienen un número de casos similar, vemos que  en Cienfuegos el riesgo es mucho más elevado que en Guantánamo. </a:t>
            </a:r>
            <a:endParaRPr lang="es-ES" sz="2000" b="1"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09600" y="188640"/>
            <a:ext cx="109728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200" dirty="0">
                <a:solidFill>
                  <a:srgbClr val="3333CC"/>
                </a:solidFill>
                <a:ea typeface="DejaVu Sans" charset="0"/>
                <a:cs typeface="DejaVu Sans" charset="0"/>
              </a:rPr>
              <a:t>CONCLUSIONES</a:t>
            </a:r>
          </a:p>
        </p:txBody>
      </p:sp>
      <p:sp>
        <p:nvSpPr>
          <p:cNvPr id="3" name="CuadroTexto 2"/>
          <p:cNvSpPr txBox="1"/>
          <p:nvPr/>
        </p:nvSpPr>
        <p:spPr>
          <a:xfrm>
            <a:off x="119336" y="1052736"/>
            <a:ext cx="11928648" cy="5693866"/>
          </a:xfrm>
          <a:prstGeom prst="rect">
            <a:avLst/>
          </a:prstGeom>
          <a:noFill/>
        </p:spPr>
        <p:txBody>
          <a:bodyPr wrap="square" rtlCol="0">
            <a:spAutoFit/>
          </a:bodyPr>
          <a:lstStyle/>
          <a:p>
            <a:pPr marL="285750" indent="-285750" algn="just">
              <a:buFont typeface="Wingdings" panose="05000000000000000000" pitchFamily="2" charset="2"/>
              <a:buChar char="ü"/>
            </a:pPr>
            <a:r>
              <a:rPr lang="es-ES" sz="2800" dirty="0" smtClean="0"/>
              <a:t>El procesamiento de la información es La etapa del método estadístico que se ocupa de la organización, resumen y presentación de la información.</a:t>
            </a:r>
          </a:p>
          <a:p>
            <a:pPr marL="285750" indent="-285750" algn="just">
              <a:buFont typeface="Wingdings" panose="05000000000000000000" pitchFamily="2" charset="2"/>
              <a:buChar char="ü"/>
            </a:pPr>
            <a:r>
              <a:rPr lang="es-ES" sz="2800" dirty="0" smtClean="0"/>
              <a:t> La organización de los datos se realiza mediantes distribuciones de frecuencias que no es más que el agrupamiento de los datos en escala según la clasificación de la variable. De este  forma existen distribuciones en escalas cualitativas, cuantitativas discretas y continuas.</a:t>
            </a:r>
          </a:p>
          <a:p>
            <a:pPr marL="285750" indent="-285750" algn="just">
              <a:buFont typeface="Wingdings" panose="05000000000000000000" pitchFamily="2" charset="2"/>
              <a:buChar char="ü"/>
            </a:pPr>
            <a:r>
              <a:rPr lang="es-ES" sz="2800" dirty="0"/>
              <a:t> </a:t>
            </a:r>
            <a:r>
              <a:rPr lang="es-ES" sz="2800" dirty="0" smtClean="0"/>
              <a:t>Para  resumir los datos se puede realizar diferentes medidas: de tendencia central, de dispersión y posición.</a:t>
            </a:r>
          </a:p>
          <a:p>
            <a:pPr marL="342900" indent="-342900" algn="just">
              <a:buFont typeface="Arial" panose="020B0604020202020204" pitchFamily="34" charset="0"/>
              <a:buChar char="•"/>
            </a:pPr>
            <a:r>
              <a:rPr lang="es-ES" sz="2800" dirty="0"/>
              <a:t> </a:t>
            </a:r>
            <a:r>
              <a:rPr lang="es-ES" sz="2800" dirty="0" smtClean="0"/>
              <a:t>Las medidas de tendencia son la media aritmética, la mediana  y la moda.</a:t>
            </a:r>
          </a:p>
          <a:p>
            <a:pPr marL="342900" indent="-342900" algn="just">
              <a:buFont typeface="Arial" panose="020B0604020202020204" pitchFamily="34" charset="0"/>
              <a:buChar char="•"/>
            </a:pPr>
            <a:r>
              <a:rPr lang="es-ES" sz="2800" dirty="0"/>
              <a:t> </a:t>
            </a:r>
            <a:r>
              <a:rPr lang="es-ES" sz="2800" dirty="0" smtClean="0"/>
              <a:t>Las medidas de dispersión son  el rango, la varianza, la desviación típica o estándar y el coeficiente de variación.</a:t>
            </a:r>
          </a:p>
          <a:p>
            <a:pPr marL="342900" indent="-342900" algn="just">
              <a:buFont typeface="Arial" panose="020B0604020202020204" pitchFamily="34" charset="0"/>
              <a:buChar char="•"/>
            </a:pPr>
            <a:r>
              <a:rPr lang="es-ES" sz="2800" dirty="0" smtClean="0"/>
              <a:t> Las medidas de posición son los percentiles, que dividen el conjunto en partes iguales.</a:t>
            </a:r>
          </a:p>
        </p:txBody>
      </p:sp>
    </p:spTree>
    <p:extLst>
      <p:ext uri="{BB962C8B-B14F-4D97-AF65-F5344CB8AC3E}">
        <p14:creationId xmlns:p14="http://schemas.microsoft.com/office/powerpoint/2010/main" val="17773371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994940671"/>
              </p:ext>
            </p:extLst>
          </p:nvPr>
        </p:nvGraphicFramePr>
        <p:xfrm>
          <a:off x="1631504" y="357166"/>
          <a:ext cx="9009452" cy="6000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Flecha izquierda y derecha"/>
          <p:cNvSpPr/>
          <p:nvPr/>
        </p:nvSpPr>
        <p:spPr>
          <a:xfrm>
            <a:off x="5036092" y="2500306"/>
            <a:ext cx="2252305" cy="928694"/>
          </a:xfrm>
          <a:prstGeom prst="leftRightArrow">
            <a:avLst/>
          </a:prstGeom>
          <a:solidFill>
            <a:schemeClr val="accent3">
              <a:lumMod val="20000"/>
              <a:lumOff val="80000"/>
            </a:schemeClr>
          </a:solidFill>
          <a:ln>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lIns="87638" tIns="43819" rIns="87638" bIns="43819" anchor="ctr"/>
          <a:lstStyle/>
          <a:p>
            <a:pPr algn="ctr">
              <a:defRPr/>
            </a:pPr>
            <a:endParaRPr lang="es-ES" sz="779" dirty="0"/>
          </a:p>
        </p:txBody>
      </p:sp>
      <p:sp>
        <p:nvSpPr>
          <p:cNvPr id="6150" name="4 CuadroTexto"/>
          <p:cNvSpPr txBox="1">
            <a:spLocks noChangeArrowheads="1"/>
          </p:cNvSpPr>
          <p:nvPr/>
        </p:nvSpPr>
        <p:spPr bwMode="auto">
          <a:xfrm>
            <a:off x="5566136" y="2643137"/>
            <a:ext cx="1987507" cy="55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638" tIns="43819" rIns="87638" bIns="43819">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sz="1515" b="1"/>
              <a:t>Interpretación en conjunto</a:t>
            </a:r>
          </a:p>
        </p:txBody>
      </p:sp>
    </p:spTree>
    <p:extLst>
      <p:ext uri="{BB962C8B-B14F-4D97-AF65-F5344CB8AC3E}">
        <p14:creationId xmlns:p14="http://schemas.microsoft.com/office/powerpoint/2010/main" val="2216428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2801888" y="116632"/>
            <a:ext cx="6705600" cy="525401"/>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ctr">
              <a:spcBef>
                <a:spcPts val="1250"/>
              </a:spcBef>
            </a:pPr>
            <a:r>
              <a:rPr lang="es-ES" sz="2800" b="1" smtClean="0">
                <a:solidFill>
                  <a:srgbClr val="3333CC"/>
                </a:solidFill>
                <a:latin typeface="+mj-lt"/>
              </a:rPr>
              <a:t>Distribución de frecuencias</a:t>
            </a:r>
            <a:endParaRPr lang="es-ES" sz="2800" b="1" dirty="0">
              <a:solidFill>
                <a:srgbClr val="3333CC"/>
              </a:solidFill>
              <a:latin typeface="+mj-lt"/>
            </a:endParaRPr>
          </a:p>
        </p:txBody>
      </p:sp>
      <p:sp>
        <p:nvSpPr>
          <p:cNvPr id="6146" name="Text Box 2"/>
          <p:cNvSpPr txBox="1">
            <a:spLocks noChangeArrowheads="1"/>
          </p:cNvSpPr>
          <p:nvPr/>
        </p:nvSpPr>
        <p:spPr bwMode="auto">
          <a:xfrm>
            <a:off x="610072" y="841435"/>
            <a:ext cx="11089232" cy="956288"/>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marL="457200" indent="-455613">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just">
              <a:buClrTx/>
              <a:buFontTx/>
              <a:buNone/>
            </a:pPr>
            <a:r>
              <a:rPr lang="es-MX" sz="2800">
                <a:latin typeface="+mj-lt"/>
              </a:rPr>
              <a:t>	</a:t>
            </a:r>
            <a:r>
              <a:rPr lang="es-ES" sz="2800" smtClean="0">
                <a:latin typeface="+mj-lt"/>
              </a:rPr>
              <a:t>Es una asociación que se establece entre las categorías de una variable y el número de casos correspondientes a cada una de ellas</a:t>
            </a:r>
            <a:endParaRPr lang="es-ES" sz="2800" dirty="0">
              <a:latin typeface="+mj-lt"/>
            </a:endParaRPr>
          </a:p>
        </p:txBody>
      </p:sp>
      <p:graphicFrame>
        <p:nvGraphicFramePr>
          <p:cNvPr id="6147" name="Group 3"/>
          <p:cNvGraphicFramePr>
            <a:graphicFrameLocks noGrp="1"/>
          </p:cNvGraphicFramePr>
          <p:nvPr>
            <p:extLst>
              <p:ext uri="{D42A27DB-BD31-4B8C-83A1-F6EECF244321}">
                <p14:modId xmlns:p14="http://schemas.microsoft.com/office/powerpoint/2010/main" val="3643429986"/>
              </p:ext>
            </p:extLst>
          </p:nvPr>
        </p:nvGraphicFramePr>
        <p:xfrm>
          <a:off x="3575720" y="2298794"/>
          <a:ext cx="4579268" cy="2429335"/>
        </p:xfrm>
        <a:graphic>
          <a:graphicData uri="http://schemas.openxmlformats.org/drawingml/2006/table">
            <a:tbl>
              <a:tblPr/>
              <a:tblGrid>
                <a:gridCol w="2292495"/>
                <a:gridCol w="2286773"/>
              </a:tblGrid>
              <a:tr h="830263">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800000"/>
                          </a:solidFill>
                          <a:effectLst/>
                          <a:latin typeface="Arial" panose="020B0604020202020204" pitchFamily="34" charset="0"/>
                          <a:ea typeface="DejaVu Sans" charset="0"/>
                          <a:cs typeface="DejaVu Sans" charset="0"/>
                        </a:rPr>
                        <a:t>Sexo</a:t>
                      </a:r>
                    </a:p>
                  </a:txBody>
                  <a:tcPr marL="90000" marR="90000" marT="64440"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Frecuencia</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absoluta</a:t>
                      </a:r>
                    </a:p>
                  </a:txBody>
                  <a:tcPr marL="90000" marR="9000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01638">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Arial" panose="020B0604020202020204" pitchFamily="34" charset="0"/>
                          <a:ea typeface="DejaVu Sans" charset="0"/>
                          <a:cs typeface="DejaVu Sans" charset="0"/>
                        </a:rPr>
                        <a:t>Femenino</a:t>
                      </a:r>
                    </a:p>
                  </a:txBody>
                  <a:tcPr marL="90000" marR="90000" marT="64440"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12</a:t>
                      </a:r>
                    </a:p>
                  </a:txBody>
                  <a:tcPr marL="90000" marR="9000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22275">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Arial" panose="020B0604020202020204" pitchFamily="34" charset="0"/>
                          <a:ea typeface="DejaVu Sans" charset="0"/>
                          <a:cs typeface="DejaVu Sans" charset="0"/>
                        </a:rPr>
                        <a:t>Masculino</a:t>
                      </a:r>
                    </a:p>
                  </a:txBody>
                  <a:tcPr marL="90000" marR="90000" marT="64440"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8</a:t>
                      </a:r>
                    </a:p>
                  </a:txBody>
                  <a:tcPr marL="90000" marR="9000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98463">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Arial" panose="020B0604020202020204" pitchFamily="34" charset="0"/>
                          <a:ea typeface="DejaVu Sans" charset="0"/>
                          <a:cs typeface="DejaVu Sans" charset="0"/>
                        </a:rPr>
                        <a:t>Total</a:t>
                      </a:r>
                    </a:p>
                  </a:txBody>
                  <a:tcPr marL="90000" marR="90000" marT="64440"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3333CC"/>
                          </a:solidFill>
                          <a:effectLst/>
                          <a:latin typeface="Arial" panose="020B0604020202020204" pitchFamily="34" charset="0"/>
                          <a:ea typeface="DejaVu Sans" charset="0"/>
                          <a:cs typeface="DejaVu Sans" charset="0"/>
                        </a:rPr>
                        <a:t>20</a:t>
                      </a:r>
                    </a:p>
                  </a:txBody>
                  <a:tcPr marL="90000" marR="9000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78" name="Text Box 34"/>
          <p:cNvSpPr txBox="1">
            <a:spLocks noChangeArrowheads="1"/>
          </p:cNvSpPr>
          <p:nvPr/>
        </p:nvSpPr>
        <p:spPr bwMode="auto">
          <a:xfrm>
            <a:off x="610072" y="5229200"/>
            <a:ext cx="11089232" cy="1387176"/>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marL="457200" indent="-455613">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just">
              <a:buClrTx/>
              <a:buFontTx/>
              <a:buNone/>
            </a:pPr>
            <a:r>
              <a:rPr lang="es-MX" sz="2800">
                <a:latin typeface="+mj-lt"/>
              </a:rPr>
              <a:t>	</a:t>
            </a:r>
            <a:r>
              <a:rPr lang="es-ES" sz="2800" smtClean="0">
                <a:latin typeface="+mj-lt"/>
              </a:rPr>
              <a:t>El objetivo de hacer una distribución de frecuencias es organizar y resumir el conjunto de datos. Se representa a través de tablas o gráficos estadísticos</a:t>
            </a:r>
            <a:r>
              <a:rPr lang="es-ES" sz="2800" dirty="0">
                <a:latin typeface="+mj-lt"/>
              </a:rPr>
              <a:t>.</a:t>
            </a:r>
          </a:p>
        </p:txBody>
      </p:sp>
      <p:sp>
        <p:nvSpPr>
          <p:cNvPr id="6179" name="Text Box 35"/>
          <p:cNvSpPr txBox="1">
            <a:spLocks noChangeArrowheads="1"/>
          </p:cNvSpPr>
          <p:nvPr/>
        </p:nvSpPr>
        <p:spPr bwMode="auto">
          <a:xfrm>
            <a:off x="2405807" y="3356992"/>
            <a:ext cx="792162" cy="460375"/>
          </a:xfrm>
          <a:prstGeom prst="rect">
            <a:avLst/>
          </a:prstGeom>
          <a:solidFill>
            <a:srgbClr val="CC3300"/>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spcBef>
                <a:spcPts val="1500"/>
              </a:spcBef>
            </a:pPr>
            <a:r>
              <a:rPr lang="es-ES" b="1" u="sng" smtClean="0">
                <a:solidFill>
                  <a:srgbClr val="FFFFCC"/>
                </a:solidFill>
                <a:latin typeface="Arial" panose="020B0604020202020204" pitchFamily="34" charset="0"/>
              </a:rPr>
              <a:t>Ej 1</a:t>
            </a:r>
            <a:endParaRPr lang="es-ES" b="1" u="sng" dirty="0">
              <a:solidFill>
                <a:srgbClr val="FFFFCC"/>
              </a:solidFill>
              <a:latin typeface="Arial" panose="020B0604020202020204" pitchFamily="34" charset="0"/>
            </a:endParaRPr>
          </a:p>
        </p:txBody>
      </p:sp>
    </p:spTree>
    <p:extLst>
      <p:ext uri="{BB962C8B-B14F-4D97-AF65-F5344CB8AC3E}">
        <p14:creationId xmlns:p14="http://schemas.microsoft.com/office/powerpoint/2010/main" val="2946136314"/>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6179"/>
                                        </p:tgtEl>
                                        <p:attrNameLst>
                                          <p:attrName>style.visibility</p:attrName>
                                        </p:attrNameLst>
                                      </p:cBhvr>
                                      <p:to>
                                        <p:strVal val="visible"/>
                                      </p:to>
                                    </p:set>
                                    <p:animEffect transition="in" filter="dissolve">
                                      <p:cBhvr additive="repl">
                                        <p:cTn id="7" dur="500"/>
                                        <p:tgtEl>
                                          <p:spTgt spid="6179"/>
                                        </p:tgtEl>
                                      </p:cBhvr>
                                    </p:animEffect>
                                  </p:childTnLst>
                                </p:cTn>
                              </p:par>
                            </p:childTnLst>
                          </p:cTn>
                        </p:par>
                        <p:par>
                          <p:cTn id="8" fill="hold" nodeType="afterGroup">
                            <p:stCondLst>
                              <p:cond delay="0"/>
                            </p:stCondLst>
                            <p:childTnLst>
                              <p:par>
                                <p:cTn id="9" presetID="9" presetClass="entr" fill="hold" nodeType="afterEffect">
                                  <p:stCondLst>
                                    <p:cond delay="0"/>
                                  </p:stCondLst>
                                  <p:childTnLst>
                                    <p:set>
                                      <p:cBhvr additive="repl">
                                        <p:cTn id="10" dur="1" fill="hold">
                                          <p:stCondLst>
                                            <p:cond delay="0"/>
                                          </p:stCondLst>
                                        </p:cTn>
                                        <p:tgtEl>
                                          <p:spTgt spid="6147"/>
                                        </p:tgtEl>
                                        <p:attrNameLst>
                                          <p:attrName>style.visibility</p:attrName>
                                        </p:attrNameLst>
                                      </p:cBhvr>
                                      <p:to>
                                        <p:strVal val="visible"/>
                                      </p:to>
                                    </p:set>
                                    <p:animEffect transition="in" filter="dissolve">
                                      <p:cBhvr additive="repl">
                                        <p:cTn id="11" dur="500"/>
                                        <p:tgtEl>
                                          <p:spTgt spid="614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fill="hold" nodeType="clickEffect">
                                  <p:stCondLst>
                                    <p:cond delay="0"/>
                                  </p:stCondLst>
                                  <p:childTnLst>
                                    <p:set>
                                      <p:cBhvr additive="repl">
                                        <p:cTn id="15" dur="1" fill="hold">
                                          <p:stCondLst>
                                            <p:cond delay="0"/>
                                          </p:stCondLst>
                                        </p:cTn>
                                        <p:tgtEl>
                                          <p:spTgt spid="6178"/>
                                        </p:tgtEl>
                                        <p:attrNameLst>
                                          <p:attrName>style.visibility</p:attrName>
                                        </p:attrNameLst>
                                      </p:cBhvr>
                                      <p:to>
                                        <p:strVal val="visible"/>
                                      </p:to>
                                    </p:set>
                                    <p:animEffect transition="in" filter="dissolve">
                                      <p:cBhvr additive="repl">
                                        <p:cTn id="16" dur="500"/>
                                        <p:tgtEl>
                                          <p:spTgt spid="6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95400" y="260648"/>
            <a:ext cx="10972800"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200" dirty="0">
                <a:solidFill>
                  <a:srgbClr val="3333CC"/>
                </a:solidFill>
                <a:ea typeface="DejaVu Sans" charset="0"/>
                <a:cs typeface="DejaVu Sans" charset="0"/>
              </a:rPr>
              <a:t>ACTIVIDAD INDEPENDIENTE</a:t>
            </a:r>
          </a:p>
        </p:txBody>
      </p:sp>
      <p:sp>
        <p:nvSpPr>
          <p:cNvPr id="3" name="CuadroTexto 2"/>
          <p:cNvSpPr txBox="1"/>
          <p:nvPr/>
        </p:nvSpPr>
        <p:spPr>
          <a:xfrm>
            <a:off x="1055440" y="1628800"/>
            <a:ext cx="7560840" cy="792088"/>
          </a:xfrm>
          <a:prstGeom prst="rect">
            <a:avLst/>
          </a:prstGeom>
          <a:noFill/>
        </p:spPr>
        <p:txBody>
          <a:bodyPr wrap="square" rtlCol="0">
            <a:spAutoFit/>
          </a:bodyPr>
          <a:lstStyle/>
          <a:p>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722628800"/>
              </p:ext>
            </p:extLst>
          </p:nvPr>
        </p:nvGraphicFramePr>
        <p:xfrm>
          <a:off x="479376" y="2686558"/>
          <a:ext cx="11449272" cy="3921952"/>
        </p:xfrm>
        <a:graphic>
          <a:graphicData uri="http://schemas.openxmlformats.org/drawingml/2006/table">
            <a:tbl>
              <a:tblPr>
                <a:tableStyleId>{5C22544A-7EE6-4342-B048-85BDC9FD1C3A}</a:tableStyleId>
              </a:tblPr>
              <a:tblGrid>
                <a:gridCol w="2885605"/>
                <a:gridCol w="1435394"/>
                <a:gridCol w="1863048"/>
                <a:gridCol w="2623086"/>
                <a:gridCol w="2642139"/>
              </a:tblGrid>
              <a:tr h="622492">
                <a:tc>
                  <a:txBody>
                    <a:bodyPr/>
                    <a:lstStyle/>
                    <a:p>
                      <a:pPr algn="ctr">
                        <a:lnSpc>
                          <a:spcPct val="115000"/>
                        </a:lnSpc>
                        <a:spcAft>
                          <a:spcPts val="0"/>
                        </a:spcAft>
                        <a:tabLst>
                          <a:tab pos="449580" algn="l"/>
                        </a:tabLst>
                      </a:pPr>
                      <a:r>
                        <a:rPr lang="es-ES" sz="2000" b="1" kern="100" dirty="0">
                          <a:effectLst/>
                        </a:rPr>
                        <a:t>Cardiopatía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ctr"/>
                </a:tc>
                <a:tc>
                  <a:txBody>
                    <a:bodyPr/>
                    <a:lstStyle/>
                    <a:p>
                      <a:pPr algn="ctr">
                        <a:lnSpc>
                          <a:spcPct val="115000"/>
                        </a:lnSpc>
                        <a:spcAft>
                          <a:spcPts val="0"/>
                        </a:spcAft>
                        <a:tabLst>
                          <a:tab pos="449580" algn="l"/>
                        </a:tabLst>
                      </a:pPr>
                      <a:r>
                        <a:rPr lang="es-ES" sz="2000" b="1" kern="100">
                          <a:effectLst/>
                        </a:rPr>
                        <a:t>Edad</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ctr"/>
                </a:tc>
                <a:tc>
                  <a:txBody>
                    <a:bodyPr/>
                    <a:lstStyle/>
                    <a:p>
                      <a:pPr algn="ctr">
                        <a:lnSpc>
                          <a:spcPct val="115000"/>
                        </a:lnSpc>
                        <a:spcAft>
                          <a:spcPts val="0"/>
                        </a:spcAft>
                        <a:tabLst>
                          <a:tab pos="449580" algn="l"/>
                        </a:tabLst>
                      </a:pPr>
                      <a:r>
                        <a:rPr lang="es-ES" sz="2000" b="1" kern="100">
                          <a:effectLst/>
                        </a:rPr>
                        <a:t>Sexo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ctr"/>
                </a:tc>
                <a:tc>
                  <a:txBody>
                    <a:bodyPr/>
                    <a:lstStyle/>
                    <a:p>
                      <a:pPr algn="ctr">
                        <a:lnSpc>
                          <a:spcPct val="115000"/>
                        </a:lnSpc>
                        <a:spcAft>
                          <a:spcPts val="0"/>
                        </a:spcAft>
                        <a:tabLst>
                          <a:tab pos="449580" algn="l"/>
                        </a:tabLst>
                      </a:pPr>
                      <a:r>
                        <a:rPr lang="es-ES" sz="2000" b="1" kern="100">
                          <a:effectLst/>
                        </a:rPr>
                        <a:t>Consumo de tabaco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ctr"/>
                </a:tc>
                <a:tc>
                  <a:txBody>
                    <a:bodyPr/>
                    <a:lstStyle/>
                    <a:p>
                      <a:pPr algn="ctr">
                        <a:lnSpc>
                          <a:spcPct val="115000"/>
                        </a:lnSpc>
                        <a:spcAft>
                          <a:spcPts val="0"/>
                        </a:spcAft>
                        <a:tabLst>
                          <a:tab pos="449580" algn="l"/>
                        </a:tabLst>
                      </a:pPr>
                      <a:r>
                        <a:rPr lang="es-ES" sz="2000" b="1" kern="100">
                          <a:effectLst/>
                        </a:rPr>
                        <a:t>Colesterol</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ctr"/>
                </a:tc>
              </a:tr>
              <a:tr h="327710">
                <a:tc>
                  <a:txBody>
                    <a:bodyPr/>
                    <a:lstStyle/>
                    <a:p>
                      <a:pPr algn="ctr">
                        <a:lnSpc>
                          <a:spcPct val="115000"/>
                        </a:lnSpc>
                        <a:spcAft>
                          <a:spcPts val="0"/>
                        </a:spcAft>
                        <a:tabLst>
                          <a:tab pos="449580" algn="l"/>
                        </a:tabLst>
                      </a:pPr>
                      <a:r>
                        <a:rPr lang="es-ES" sz="2000" b="1" kern="100" dirty="0">
                          <a:effectLst/>
                        </a:rPr>
                        <a:t>Isquémica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58</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M</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Pasivo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6,4</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Hipertensiva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45</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M</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Activo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5,8</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Isquémica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35</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dirty="0">
                          <a:effectLst/>
                        </a:rPr>
                        <a:t>F</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No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4,6</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Congénita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28</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M</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Pasivo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7,5</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Isquémica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75</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dirty="0" smtClean="0">
                          <a:effectLst/>
                          <a:latin typeface="+mn-lt"/>
                          <a:ea typeface="+mn-ea"/>
                          <a:cs typeface="+mn-cs"/>
                        </a:rPr>
                        <a:t>M</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Activo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5,6</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Isquémica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45</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F</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No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6,4</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Hipertensiva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42</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F</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No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6,9</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Hipertensiva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49</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M</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No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5,8</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Valvular</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68</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M</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Activo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6,9</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r h="327710">
                <a:tc>
                  <a:txBody>
                    <a:bodyPr/>
                    <a:lstStyle/>
                    <a:p>
                      <a:pPr algn="ctr">
                        <a:lnSpc>
                          <a:spcPct val="115000"/>
                        </a:lnSpc>
                        <a:spcAft>
                          <a:spcPts val="0"/>
                        </a:spcAft>
                        <a:tabLst>
                          <a:tab pos="449580" algn="l"/>
                        </a:tabLst>
                      </a:pPr>
                      <a:r>
                        <a:rPr lang="es-ES" sz="2000" b="1" kern="100" dirty="0">
                          <a:effectLst/>
                        </a:rPr>
                        <a:t>Isquémica</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34</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F</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a:effectLst/>
                        </a:rPr>
                        <a:t>Activo</a:t>
                      </a:r>
                      <a:endParaRPr lang="es-ES" sz="2000" b="1" kern="10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c>
                  <a:txBody>
                    <a:bodyPr/>
                    <a:lstStyle/>
                    <a:p>
                      <a:pPr algn="ctr">
                        <a:lnSpc>
                          <a:spcPct val="115000"/>
                        </a:lnSpc>
                        <a:spcAft>
                          <a:spcPts val="0"/>
                        </a:spcAft>
                        <a:tabLst>
                          <a:tab pos="449580" algn="l"/>
                        </a:tabLst>
                      </a:pPr>
                      <a:r>
                        <a:rPr lang="es-ES" sz="2000" b="1" kern="100" dirty="0">
                          <a:effectLst/>
                        </a:rPr>
                        <a:t>4,6</a:t>
                      </a:r>
                      <a:endParaRPr lang="es-ES" sz="2000" b="1" kern="100" dirty="0">
                        <a:effectLst/>
                        <a:latin typeface="Calibri" panose="020F0502020204030204" pitchFamily="34" charset="0"/>
                        <a:ea typeface="Arial" panose="020B0604020202020204" pitchFamily="34" charset="0"/>
                        <a:cs typeface="Calibri" panose="020F0502020204030204" pitchFamily="34" charset="0"/>
                      </a:endParaRPr>
                    </a:p>
                  </a:txBody>
                  <a:tcPr marL="6350" marR="6350" marT="0" marB="0" anchor="b"/>
                </a:tc>
              </a:tr>
            </a:tbl>
          </a:graphicData>
        </a:graphic>
      </p:graphicFrame>
      <p:sp>
        <p:nvSpPr>
          <p:cNvPr id="8" name="Rectángulo 7"/>
          <p:cNvSpPr/>
          <p:nvPr/>
        </p:nvSpPr>
        <p:spPr>
          <a:xfrm>
            <a:off x="191344" y="980728"/>
            <a:ext cx="11476856" cy="1569660"/>
          </a:xfrm>
          <a:prstGeom prst="rect">
            <a:avLst/>
          </a:prstGeom>
        </p:spPr>
        <p:txBody>
          <a:bodyPr wrap="square">
            <a:spAutoFit/>
          </a:bodyPr>
          <a:lstStyle/>
          <a:p>
            <a:pPr algn="just"/>
            <a:r>
              <a:rPr lang="es-ES" sz="2400" dirty="0" smtClean="0"/>
              <a:t> </a:t>
            </a:r>
            <a:r>
              <a:rPr lang="es-ES" sz="2400" dirty="0"/>
              <a:t>A continuación se muestra  un conjunto de datos correspondientes a </a:t>
            </a:r>
            <a:r>
              <a:rPr lang="es-ES" sz="2400" dirty="0" smtClean="0"/>
              <a:t>10 </a:t>
            </a:r>
            <a:r>
              <a:rPr lang="es-ES" sz="2400" dirty="0"/>
              <a:t>pacientes adultos con cardiopatías, pertenecientes al área de Salud del Policlínico “Mario A Pérez” de la ciudad de Sagua la Grande en el </a:t>
            </a:r>
            <a:r>
              <a:rPr lang="es-ES" sz="2400" dirty="0" smtClean="0"/>
              <a:t>2021.  </a:t>
            </a:r>
            <a:r>
              <a:rPr lang="es-ES" sz="2400" dirty="0"/>
              <a:t>Los datos se tomaron del departamento de estadística de dicha unidad de salud.</a:t>
            </a:r>
          </a:p>
        </p:txBody>
      </p:sp>
    </p:spTree>
    <p:extLst>
      <p:ext uri="{BB962C8B-B14F-4D97-AF65-F5344CB8AC3E}">
        <p14:creationId xmlns:p14="http://schemas.microsoft.com/office/powerpoint/2010/main" val="29439082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uadroTexto 2"/>
          <p:cNvSpPr txBox="1"/>
          <p:nvPr/>
        </p:nvSpPr>
        <p:spPr>
          <a:xfrm>
            <a:off x="335360" y="332656"/>
            <a:ext cx="11377264" cy="3108543"/>
          </a:xfrm>
          <a:prstGeom prst="rect">
            <a:avLst/>
          </a:prstGeom>
          <a:noFill/>
        </p:spPr>
        <p:txBody>
          <a:bodyPr wrap="square" rtlCol="0">
            <a:spAutoFit/>
          </a:bodyPr>
          <a:lstStyle/>
          <a:p>
            <a:pPr marL="514350" indent="-514350" algn="just">
              <a:buFont typeface="+mj-lt"/>
              <a:buAutoNum type="arabicParenR"/>
            </a:pPr>
            <a:r>
              <a:rPr lang="es-ES" sz="2800" dirty="0" smtClean="0"/>
              <a:t>A partir de los datos anteriores:</a:t>
            </a:r>
          </a:p>
          <a:p>
            <a:pPr marL="514350" indent="-514350" algn="just">
              <a:buAutoNum type="alphaLcParenR"/>
            </a:pPr>
            <a:r>
              <a:rPr lang="es-ES" sz="2800" dirty="0" smtClean="0"/>
              <a:t>Complete </a:t>
            </a:r>
            <a:r>
              <a:rPr lang="es-ES" sz="2800" dirty="0"/>
              <a:t>la </a:t>
            </a:r>
            <a:r>
              <a:rPr lang="es-ES" sz="2800" dirty="0" smtClean="0"/>
              <a:t>tabla de frecuencias </a:t>
            </a:r>
            <a:r>
              <a:rPr lang="es-ES" sz="2800" dirty="0"/>
              <a:t>que le presentamos a continuación </a:t>
            </a:r>
            <a:r>
              <a:rPr lang="es-ES" sz="2800" dirty="0" smtClean="0"/>
              <a:t>y recoge </a:t>
            </a:r>
            <a:r>
              <a:rPr lang="es-ES" sz="2800" dirty="0"/>
              <a:t>información  a cerca de los pacientes adultos con </a:t>
            </a:r>
            <a:r>
              <a:rPr lang="es-ES" sz="2800" dirty="0" smtClean="0"/>
              <a:t>cardiopatías.</a:t>
            </a:r>
          </a:p>
          <a:p>
            <a:pPr marL="514350" indent="-514350" algn="just">
              <a:buAutoNum type="alphaLcParenR"/>
            </a:pPr>
            <a:r>
              <a:rPr lang="es-ES" sz="2800" dirty="0"/>
              <a:t> </a:t>
            </a:r>
            <a:r>
              <a:rPr lang="es-ES" sz="2800" dirty="0" smtClean="0"/>
              <a:t>Calcule e interprete las siguientes medidas: </a:t>
            </a:r>
          </a:p>
          <a:p>
            <a:pPr marL="457200" indent="-457200" algn="just">
              <a:buFontTx/>
              <a:buChar char="-"/>
            </a:pPr>
            <a:r>
              <a:rPr lang="es-ES" sz="2800" dirty="0" smtClean="0"/>
              <a:t>La media aritmética de edad de los pacientes.</a:t>
            </a:r>
          </a:p>
          <a:p>
            <a:pPr marL="457200" indent="-457200" algn="just">
              <a:buFontTx/>
              <a:buChar char="-"/>
            </a:pPr>
            <a:r>
              <a:rPr lang="es-ES" sz="2800" dirty="0" smtClean="0"/>
              <a:t>Razón de masculinidad.</a:t>
            </a:r>
          </a:p>
          <a:p>
            <a:pPr marL="457200" indent="-457200" algn="just">
              <a:buFontTx/>
              <a:buChar char="-"/>
            </a:pPr>
            <a:r>
              <a:rPr lang="es-ES" sz="2800" dirty="0" smtClean="0"/>
              <a:t>El valor modal de colesterol. </a:t>
            </a:r>
          </a:p>
        </p:txBody>
      </p:sp>
      <p:graphicFrame>
        <p:nvGraphicFramePr>
          <p:cNvPr id="7" name="Tabla 6"/>
          <p:cNvGraphicFramePr>
            <a:graphicFrameLocks noGrp="1"/>
          </p:cNvGraphicFramePr>
          <p:nvPr>
            <p:extLst>
              <p:ext uri="{D42A27DB-BD31-4B8C-83A1-F6EECF244321}">
                <p14:modId xmlns:p14="http://schemas.microsoft.com/office/powerpoint/2010/main" val="3711908622"/>
              </p:ext>
            </p:extLst>
          </p:nvPr>
        </p:nvGraphicFramePr>
        <p:xfrm>
          <a:off x="2639616" y="3861048"/>
          <a:ext cx="6408711" cy="2586810"/>
        </p:xfrm>
        <a:graphic>
          <a:graphicData uri="http://schemas.openxmlformats.org/drawingml/2006/table">
            <a:tbl>
              <a:tblPr/>
              <a:tblGrid>
                <a:gridCol w="2274386"/>
                <a:gridCol w="1029369"/>
                <a:gridCol w="1046217"/>
                <a:gridCol w="1118660"/>
                <a:gridCol w="940079"/>
              </a:tblGrid>
              <a:tr h="431135">
                <a:tc>
                  <a:txBody>
                    <a:bodyPr/>
                    <a:lstStyle/>
                    <a:p>
                      <a:pPr algn="ctr">
                        <a:spcAft>
                          <a:spcPts val="0"/>
                        </a:spcAft>
                      </a:pPr>
                      <a:r>
                        <a:rPr lang="es-NI" sz="2000" b="1" kern="100" dirty="0">
                          <a:solidFill>
                            <a:schemeClr val="tx1"/>
                          </a:solidFill>
                          <a:effectLst/>
                          <a:latin typeface="Arial" panose="020B0604020202020204" pitchFamily="34" charset="0"/>
                          <a:ea typeface="Arial" panose="020B0604020202020204" pitchFamily="34" charset="0"/>
                          <a:cs typeface="Mangal"/>
                        </a:rPr>
                        <a:t>Edad(años)</a:t>
                      </a:r>
                      <a:endParaRPr lang="es-ES" sz="2000" b="1" kern="100" dirty="0">
                        <a:solidFill>
                          <a:schemeClr val="tx1"/>
                        </a:solidFill>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b="1" kern="100" dirty="0">
                          <a:solidFill>
                            <a:schemeClr val="tx1"/>
                          </a:solidFill>
                          <a:effectLst/>
                          <a:latin typeface="Arial" panose="020B0604020202020204" pitchFamily="34" charset="0"/>
                          <a:ea typeface="Arial" panose="020B0604020202020204" pitchFamily="34" charset="0"/>
                          <a:cs typeface="Mangal"/>
                        </a:rPr>
                        <a:t>fa</a:t>
                      </a:r>
                      <a:endParaRPr lang="es-ES" sz="2000" b="1" kern="100" dirty="0">
                        <a:solidFill>
                          <a:schemeClr val="tx1"/>
                        </a:solidFill>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b="1" kern="100" dirty="0" err="1">
                          <a:solidFill>
                            <a:schemeClr val="tx1"/>
                          </a:solidFill>
                          <a:effectLst/>
                          <a:latin typeface="Arial" panose="020B0604020202020204" pitchFamily="34" charset="0"/>
                          <a:ea typeface="Arial" panose="020B0604020202020204" pitchFamily="34" charset="0"/>
                          <a:cs typeface="Mangal"/>
                        </a:rPr>
                        <a:t>fr</a:t>
                      </a:r>
                      <a:endParaRPr lang="es-ES" sz="2000" b="1" kern="100" dirty="0">
                        <a:solidFill>
                          <a:schemeClr val="tx1"/>
                        </a:solidFill>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b="1" kern="100" dirty="0">
                          <a:solidFill>
                            <a:schemeClr val="tx1"/>
                          </a:solidFill>
                          <a:effectLst/>
                          <a:latin typeface="Arial" panose="020B0604020202020204" pitchFamily="34" charset="0"/>
                          <a:ea typeface="Arial" panose="020B0604020202020204" pitchFamily="34" charset="0"/>
                          <a:cs typeface="Mangal"/>
                        </a:rPr>
                        <a:t>%</a:t>
                      </a:r>
                      <a:endParaRPr lang="es-ES" sz="2000" b="1" kern="100" dirty="0">
                        <a:solidFill>
                          <a:schemeClr val="tx1"/>
                        </a:solidFill>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b="1" kern="100" dirty="0">
                          <a:solidFill>
                            <a:schemeClr val="tx1"/>
                          </a:solidFill>
                          <a:effectLst/>
                          <a:latin typeface="Arial" panose="020B0604020202020204" pitchFamily="34" charset="0"/>
                          <a:ea typeface="Arial" panose="020B0604020202020204" pitchFamily="34" charset="0"/>
                          <a:cs typeface="Mangal"/>
                        </a:rPr>
                        <a:t>FAA</a:t>
                      </a:r>
                      <a:endParaRPr lang="es-ES" sz="2000" b="1" kern="100" dirty="0">
                        <a:solidFill>
                          <a:schemeClr val="tx1"/>
                        </a:solidFill>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135">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30,0</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135">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0,40</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135">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8</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135">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2</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135">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Total</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dirty="0">
                          <a:effectLst/>
                          <a:latin typeface="Arial" panose="020B0604020202020204" pitchFamily="34" charset="0"/>
                          <a:ea typeface="Arial" panose="020B0604020202020204" pitchFamily="34" charset="0"/>
                          <a:cs typeface="Mangal"/>
                        </a:rPr>
                        <a:t> </a:t>
                      </a:r>
                      <a:endParaRPr lang="es-ES" sz="2000" kern="100" dirty="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a:effectLst/>
                          <a:latin typeface="Arial" panose="020B0604020202020204" pitchFamily="34" charset="0"/>
                          <a:ea typeface="Arial" panose="020B0604020202020204" pitchFamily="34" charset="0"/>
                          <a:cs typeface="Mangal"/>
                        </a:rPr>
                        <a:t> </a:t>
                      </a:r>
                      <a:endParaRPr lang="es-ES" sz="2000" kern="10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NI" sz="2000" kern="100" dirty="0">
                          <a:effectLst/>
                          <a:latin typeface="Arial" panose="020B0604020202020204" pitchFamily="34" charset="0"/>
                          <a:ea typeface="Arial" panose="020B0604020202020204" pitchFamily="34" charset="0"/>
                          <a:cs typeface="Mangal"/>
                        </a:rPr>
                        <a:t> </a:t>
                      </a:r>
                      <a:endParaRPr lang="es-ES" sz="2000" kern="100" dirty="0">
                        <a:effectLst/>
                        <a:latin typeface="Times New Roman" panose="02020603050405020304" pitchFamily="18" charset="0"/>
                        <a:ea typeface="DejaVu Sans"/>
                        <a:cs typeface="Mangal"/>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225265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a:xfrm>
            <a:off x="1847528" y="332656"/>
            <a:ext cx="7502624" cy="586957"/>
          </a:xfr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vert="horz" wrap="square" lIns="90000" tIns="46800" rIns="90000" bIns="46800" rtlCol="0" anchor="ctr">
            <a:spAutoFit/>
          </a:bodyPr>
          <a:lstStyle/>
          <a:p>
            <a:pP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200" dirty="0">
                <a:solidFill>
                  <a:srgbClr val="3333CC"/>
                </a:solidFill>
                <a:ea typeface="DejaVu Sans" charset="0"/>
                <a:cs typeface="DejaVu Sans" charset="0"/>
              </a:rPr>
              <a:t>BIBLIOGRAFÍA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983432" y="158527"/>
            <a:ext cx="10009111" cy="1774974"/>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marL="457200" indent="-455613">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just">
              <a:lnSpc>
                <a:spcPct val="130000"/>
              </a:lnSpc>
              <a:buClrTx/>
              <a:buFontTx/>
              <a:buNone/>
            </a:pPr>
            <a:r>
              <a:rPr lang="es-ES" sz="2800">
                <a:latin typeface="+mj-lt"/>
              </a:rPr>
              <a:t>	</a:t>
            </a:r>
            <a:r>
              <a:rPr lang="es-ES" sz="2800" smtClean="0">
                <a:latin typeface="+mj-lt"/>
              </a:rPr>
              <a:t>A partir de las frecuencias absolutas se pueden hallar las frecuencias relativas</a:t>
            </a:r>
            <a:endParaRPr lang="es-ES" sz="2800" dirty="0">
              <a:latin typeface="+mj-lt"/>
            </a:endParaRPr>
          </a:p>
          <a:p>
            <a:pPr algn="ctr">
              <a:lnSpc>
                <a:spcPct val="130000"/>
              </a:lnSpc>
              <a:buClrTx/>
              <a:buFontTx/>
              <a:buNone/>
            </a:pPr>
            <a:r>
              <a:rPr lang="es-ES" sz="2800" smtClean="0">
                <a:solidFill>
                  <a:srgbClr val="3333CC"/>
                </a:solidFill>
                <a:latin typeface="+mj-lt"/>
              </a:rPr>
              <a:t>Frecuencia relativa</a:t>
            </a:r>
            <a:r>
              <a:rPr lang="es-ES" sz="2800" smtClean="0">
                <a:latin typeface="+mj-lt"/>
              </a:rPr>
              <a:t> = Frecuencia absoluta</a:t>
            </a:r>
            <a:r>
              <a:rPr lang="es-ES" sz="2800" smtClean="0">
                <a:solidFill>
                  <a:srgbClr val="3333CC"/>
                </a:solidFill>
                <a:latin typeface="+mj-lt"/>
              </a:rPr>
              <a:t>/</a:t>
            </a:r>
            <a:r>
              <a:rPr lang="es-ES" sz="2800" smtClean="0">
                <a:latin typeface="+mj-lt"/>
              </a:rPr>
              <a:t>Total de casos</a:t>
            </a:r>
            <a:r>
              <a:rPr lang="es-ES" sz="2800" dirty="0">
                <a:latin typeface="+mj-lt"/>
              </a:rPr>
              <a:t>.</a:t>
            </a:r>
          </a:p>
        </p:txBody>
      </p:sp>
      <p:graphicFrame>
        <p:nvGraphicFramePr>
          <p:cNvPr id="7170" name="Group 2"/>
          <p:cNvGraphicFramePr>
            <a:graphicFrameLocks noGrp="1"/>
          </p:cNvGraphicFramePr>
          <p:nvPr>
            <p:extLst>
              <p:ext uri="{D42A27DB-BD31-4B8C-83A1-F6EECF244321}">
                <p14:modId xmlns:p14="http://schemas.microsoft.com/office/powerpoint/2010/main" val="3146342524"/>
              </p:ext>
            </p:extLst>
          </p:nvPr>
        </p:nvGraphicFramePr>
        <p:xfrm>
          <a:off x="2423592" y="3006420"/>
          <a:ext cx="7347520" cy="2429335"/>
        </p:xfrm>
        <a:graphic>
          <a:graphicData uri="http://schemas.openxmlformats.org/drawingml/2006/table">
            <a:tbl>
              <a:tblPr/>
              <a:tblGrid>
                <a:gridCol w="2451215"/>
                <a:gridCol w="2449173"/>
                <a:gridCol w="2447132"/>
              </a:tblGrid>
              <a:tr h="830263">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800000"/>
                          </a:solidFill>
                          <a:effectLst/>
                          <a:latin typeface="Arial" panose="020B0604020202020204" pitchFamily="34" charset="0"/>
                          <a:ea typeface="DejaVu Sans" charset="0"/>
                          <a:cs typeface="DejaVu Sans" charset="0"/>
                        </a:rPr>
                        <a:t>Sexo</a:t>
                      </a:r>
                    </a:p>
                  </a:txBody>
                  <a:tcPr marL="90000" marR="90000" marT="64440"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Frecuencia</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absoluta</a:t>
                      </a:r>
                    </a:p>
                  </a:txBody>
                  <a:tcPr marL="90000" marR="90000" marT="6444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006600"/>
                          </a:solidFill>
                          <a:effectLst/>
                          <a:latin typeface="Arial" panose="020B0604020202020204" pitchFamily="34" charset="0"/>
                          <a:ea typeface="DejaVu Sans" charset="0"/>
                          <a:cs typeface="DejaVu Sans" charset="0"/>
                        </a:rPr>
                        <a:t>Frecuencia</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006600"/>
                          </a:solidFill>
                          <a:effectLst/>
                          <a:latin typeface="Arial" panose="020B0604020202020204" pitchFamily="34" charset="0"/>
                          <a:ea typeface="DejaVu Sans" charset="0"/>
                          <a:cs typeface="DejaVu Sans" charset="0"/>
                        </a:rPr>
                        <a:t>relativa</a:t>
                      </a:r>
                    </a:p>
                  </a:txBody>
                  <a:tcPr marL="90000" marR="9000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00050">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800000"/>
                          </a:solidFill>
                          <a:effectLst/>
                          <a:latin typeface="Arial" panose="020B0604020202020204" pitchFamily="34" charset="0"/>
                          <a:ea typeface="DejaVu Sans" charset="0"/>
                          <a:cs typeface="DejaVu Sans" charset="0"/>
                        </a:rPr>
                        <a:t>Femenino</a:t>
                      </a:r>
                    </a:p>
                  </a:txBody>
                  <a:tcPr marL="90000" marR="90000" marT="64440"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12</a:t>
                      </a:r>
                    </a:p>
                  </a:txBody>
                  <a:tcPr marL="90000" marR="90000" marT="6444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006600"/>
                          </a:solidFill>
                          <a:effectLst/>
                          <a:latin typeface="Arial" panose="020B0604020202020204" pitchFamily="34" charset="0"/>
                          <a:ea typeface="DejaVu Sans" charset="0"/>
                          <a:cs typeface="DejaVu Sans" charset="0"/>
                        </a:rPr>
                        <a:t>0,6</a:t>
                      </a:r>
                    </a:p>
                  </a:txBody>
                  <a:tcPr marL="90000" marR="9000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22275">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Arial" panose="020B0604020202020204" pitchFamily="34" charset="0"/>
                          <a:ea typeface="DejaVu Sans" charset="0"/>
                          <a:cs typeface="DejaVu Sans" charset="0"/>
                        </a:rPr>
                        <a:t>Masculino</a:t>
                      </a:r>
                    </a:p>
                  </a:txBody>
                  <a:tcPr marL="90000" marR="90000" marT="64440"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8</a:t>
                      </a:r>
                    </a:p>
                  </a:txBody>
                  <a:tcPr marL="90000" marR="90000" marT="6444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006600"/>
                          </a:solidFill>
                          <a:effectLst/>
                          <a:latin typeface="Arial" panose="020B0604020202020204" pitchFamily="34" charset="0"/>
                          <a:ea typeface="DejaVu Sans" charset="0"/>
                          <a:cs typeface="DejaVu Sans" charset="0"/>
                        </a:rPr>
                        <a:t>0,4</a:t>
                      </a:r>
                    </a:p>
                  </a:txBody>
                  <a:tcPr marL="90000" marR="9000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98463">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Arial" panose="020B0604020202020204" pitchFamily="34" charset="0"/>
                          <a:ea typeface="DejaVu Sans" charset="0"/>
                          <a:cs typeface="DejaVu Sans" charset="0"/>
                        </a:rPr>
                        <a:t>Total</a:t>
                      </a:r>
                    </a:p>
                  </a:txBody>
                  <a:tcPr marL="90000" marR="90000" marT="64440"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Arial" panose="020B0604020202020204" pitchFamily="34" charset="0"/>
                          <a:ea typeface="DejaVu Sans" charset="0"/>
                          <a:cs typeface="DejaVu Sans" charset="0"/>
                        </a:rPr>
                        <a:t>20</a:t>
                      </a:r>
                    </a:p>
                  </a:txBody>
                  <a:tcPr marL="90000" marR="90000" marT="64440"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006600"/>
                          </a:solidFill>
                          <a:effectLst/>
                          <a:latin typeface="Arial" panose="020B0604020202020204" pitchFamily="34" charset="0"/>
                          <a:ea typeface="DejaVu Sans" charset="0"/>
                          <a:cs typeface="DejaVu Sans" charset="0"/>
                        </a:rPr>
                        <a:t>1</a:t>
                      </a:r>
                    </a:p>
                  </a:txBody>
                  <a:tcPr marL="90000" marR="90000" marT="64440"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214" name="Text Box 46"/>
          <p:cNvSpPr txBox="1">
            <a:spLocks noChangeArrowheads="1"/>
          </p:cNvSpPr>
          <p:nvPr/>
        </p:nvSpPr>
        <p:spPr bwMode="auto">
          <a:xfrm>
            <a:off x="1199456" y="4005064"/>
            <a:ext cx="792162" cy="460375"/>
          </a:xfrm>
          <a:prstGeom prst="rect">
            <a:avLst/>
          </a:prstGeom>
          <a:solidFill>
            <a:srgbClr val="CC3300"/>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spcBef>
                <a:spcPts val="1500"/>
              </a:spcBef>
            </a:pPr>
            <a:r>
              <a:rPr lang="es-ES" b="1" u="sng" smtClean="0">
                <a:solidFill>
                  <a:srgbClr val="FFFFCC"/>
                </a:solidFill>
                <a:latin typeface="Arial" panose="020B0604020202020204" pitchFamily="34" charset="0"/>
              </a:rPr>
              <a:t>Ej 2</a:t>
            </a:r>
            <a:endParaRPr lang="es-ES" b="1" u="sng" dirty="0">
              <a:solidFill>
                <a:srgbClr val="FFFFCC"/>
              </a:solidFill>
              <a:latin typeface="Arial" panose="020B0604020202020204" pitchFamily="34" charset="0"/>
            </a:endParaRPr>
          </a:p>
        </p:txBody>
      </p:sp>
    </p:spTree>
    <p:extLst>
      <p:ext uri="{BB962C8B-B14F-4D97-AF65-F5344CB8AC3E}">
        <p14:creationId xmlns:p14="http://schemas.microsoft.com/office/powerpoint/2010/main" val="3342427025"/>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7214"/>
                                        </p:tgtEl>
                                        <p:attrNameLst>
                                          <p:attrName>style.visibility</p:attrName>
                                        </p:attrNameLst>
                                      </p:cBhvr>
                                      <p:to>
                                        <p:strVal val="visible"/>
                                      </p:to>
                                    </p:set>
                                    <p:animEffect transition="in" filter="dissolve">
                                      <p:cBhvr additive="repl">
                                        <p:cTn id="7" dur="500"/>
                                        <p:tgtEl>
                                          <p:spTgt spid="7214"/>
                                        </p:tgtEl>
                                      </p:cBhvr>
                                    </p:animEffect>
                                  </p:childTnLst>
                                </p:cTn>
                              </p:par>
                            </p:childTnLst>
                          </p:cTn>
                        </p:par>
                        <p:par>
                          <p:cTn id="8" fill="hold" nodeType="afterGroup">
                            <p:stCondLst>
                              <p:cond delay="0"/>
                            </p:stCondLst>
                            <p:childTnLst>
                              <p:par>
                                <p:cTn id="9" presetID="9" presetClass="entr" fill="hold" nodeType="afterEffect">
                                  <p:stCondLst>
                                    <p:cond delay="0"/>
                                  </p:stCondLst>
                                  <p:childTnLst>
                                    <p:set>
                                      <p:cBhvr additive="repl">
                                        <p:cTn id="10" dur="1" fill="hold">
                                          <p:stCondLst>
                                            <p:cond delay="0"/>
                                          </p:stCondLst>
                                        </p:cTn>
                                        <p:tgtEl>
                                          <p:spTgt spid="7170"/>
                                        </p:tgtEl>
                                        <p:attrNameLst>
                                          <p:attrName>style.visibility</p:attrName>
                                        </p:attrNameLst>
                                      </p:cBhvr>
                                      <p:to>
                                        <p:strVal val="visible"/>
                                      </p:to>
                                    </p:set>
                                    <p:animEffect transition="in" filter="dissolve">
                                      <p:cBhvr additive="repl">
                                        <p:cTn id="11"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95400" y="239099"/>
            <a:ext cx="10441159" cy="1818063"/>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marL="457200" indent="-455613">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just">
              <a:buClrTx/>
              <a:buFontTx/>
              <a:buNone/>
            </a:pPr>
            <a:r>
              <a:rPr lang="es-MX" sz="2800">
                <a:latin typeface="+mj-lt"/>
              </a:rPr>
              <a:t>	</a:t>
            </a:r>
            <a:r>
              <a:rPr lang="es-ES" sz="2800" smtClean="0">
                <a:latin typeface="+mj-lt"/>
              </a:rPr>
              <a:t>Las frecuencias relativas se pueden expresar como </a:t>
            </a:r>
            <a:r>
              <a:rPr lang="es-ES" sz="2800" smtClean="0">
                <a:solidFill>
                  <a:srgbClr val="3333CC"/>
                </a:solidFill>
                <a:latin typeface="+mj-lt"/>
              </a:rPr>
              <a:t>por cientos</a:t>
            </a:r>
            <a:r>
              <a:rPr lang="es-ES" sz="2800" smtClean="0">
                <a:latin typeface="+mj-lt"/>
              </a:rPr>
              <a:t> (multiplicando por 100). Se utilizan para comparar las distribuciones de una variable en dos o más grupos de tamaño diferentes. </a:t>
            </a:r>
            <a:endParaRPr lang="es-ES" sz="2800" dirty="0">
              <a:latin typeface="+mj-lt"/>
            </a:endParaRPr>
          </a:p>
        </p:txBody>
      </p:sp>
      <p:sp>
        <p:nvSpPr>
          <p:cNvPr id="8194" name="Text Box 2"/>
          <p:cNvSpPr txBox="1">
            <a:spLocks noChangeArrowheads="1"/>
          </p:cNvSpPr>
          <p:nvPr/>
        </p:nvSpPr>
        <p:spPr bwMode="auto">
          <a:xfrm>
            <a:off x="2135560" y="2232725"/>
            <a:ext cx="25146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s-ES"/>
            </a:defPPr>
            <a:lvl1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800000"/>
                </a:solidFill>
                <a:latin typeface="+mj-lt"/>
                <a:ea typeface="DejaVu Sans" charset="0"/>
                <a:cs typeface="Simple Outline Pat" panose="02010400000000000000" pitchFamily="2" charset="-7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r>
              <a:rPr lang="es-ES" smtClean="0"/>
              <a:t>Area de Salud A</a:t>
            </a:r>
            <a:endParaRPr lang="es-ES" dirty="0"/>
          </a:p>
        </p:txBody>
      </p:sp>
      <p:graphicFrame>
        <p:nvGraphicFramePr>
          <p:cNvPr id="8195" name="Group 3"/>
          <p:cNvGraphicFramePr>
            <a:graphicFrameLocks noGrp="1"/>
          </p:cNvGraphicFramePr>
          <p:nvPr>
            <p:extLst>
              <p:ext uri="{D42A27DB-BD31-4B8C-83A1-F6EECF244321}">
                <p14:modId xmlns:p14="http://schemas.microsoft.com/office/powerpoint/2010/main" val="3156515649"/>
              </p:ext>
            </p:extLst>
          </p:nvPr>
        </p:nvGraphicFramePr>
        <p:xfrm>
          <a:off x="1055440" y="2825530"/>
          <a:ext cx="4860539" cy="2439989"/>
        </p:xfrm>
        <a:graphic>
          <a:graphicData uri="http://schemas.openxmlformats.org/drawingml/2006/table">
            <a:tbl>
              <a:tblPr/>
              <a:tblGrid>
                <a:gridCol w="1445620"/>
                <a:gridCol w="1291595"/>
                <a:gridCol w="1137574"/>
                <a:gridCol w="985750"/>
              </a:tblGrid>
              <a:tr h="930275">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Hábito</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de </a:t>
                      </a:r>
                      <a:endPar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endParaRP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fumar </a:t>
                      </a:r>
                      <a:endPar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Frec.</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Abs.</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err="1" smtClean="0">
                          <a:ln>
                            <a:noFill/>
                          </a:ln>
                          <a:solidFill>
                            <a:srgbClr val="000000"/>
                          </a:solidFill>
                          <a:effectLst/>
                          <a:latin typeface="Arial" panose="020B0604020202020204" pitchFamily="34" charset="0"/>
                          <a:ea typeface="DejaVu Sans" charset="0"/>
                          <a:cs typeface="DejaVu Sans" charset="0"/>
                        </a:rPr>
                        <a:t>Frec</a:t>
                      </a: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Rel.</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r>
              <a:tr h="503238">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Sí</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2"/>
                          </a:solidFill>
                          <a:effectLst/>
                          <a:latin typeface="Arial" panose="020B0604020202020204" pitchFamily="34" charset="0"/>
                          <a:ea typeface="DejaVu Sans" charset="0"/>
                          <a:cs typeface="DejaVu Sans" charset="0"/>
                        </a:rPr>
                        <a:t>100</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0,20</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C00000"/>
                          </a:solidFill>
                          <a:effectLst>
                            <a:outerShdw blurRad="38100" dist="38100" dir="2700000" algn="tl">
                              <a:srgbClr val="000000"/>
                            </a:outerShdw>
                          </a:effectLst>
                          <a:latin typeface="Arial" panose="020B0604020202020204" pitchFamily="34" charset="0"/>
                          <a:ea typeface="DejaVu Sans" charset="0"/>
                          <a:cs typeface="DejaVu Sans" charset="0"/>
                        </a:rPr>
                        <a:t>20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r>
              <a:tr h="503238">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No</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400</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0,80</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80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r>
              <a:tr h="503238">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Total</a:t>
                      </a:r>
                    </a:p>
                  </a:txBody>
                  <a:tcPr marL="90000" marR="90000" marT="62676"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500</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1</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100</a:t>
                      </a:r>
                    </a:p>
                  </a:txBody>
                  <a:tcPr marL="90000" marR="90000" marT="62676"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CCFFFF"/>
                        </a:gs>
                        <a:gs pos="50000">
                          <a:srgbClr val="FFFFFF"/>
                        </a:gs>
                        <a:gs pos="100000">
                          <a:srgbClr val="CCFFFF"/>
                        </a:gs>
                      </a:gsLst>
                      <a:lin ang="13500000" scaled="1"/>
                    </a:gradFill>
                  </a:tcPr>
                </a:tc>
              </a:tr>
            </a:tbl>
          </a:graphicData>
        </a:graphic>
      </p:graphicFrame>
      <p:sp>
        <p:nvSpPr>
          <p:cNvPr id="8252" name="Text Box 60"/>
          <p:cNvSpPr txBox="1">
            <a:spLocks noChangeArrowheads="1"/>
          </p:cNvSpPr>
          <p:nvPr/>
        </p:nvSpPr>
        <p:spPr bwMode="auto">
          <a:xfrm>
            <a:off x="7248128" y="2232725"/>
            <a:ext cx="2514600"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ctr">
              <a:spcBef>
                <a:spcPts val="1500"/>
              </a:spcBef>
            </a:pPr>
            <a:r>
              <a:rPr lang="es-ES" sz="2800" smtClean="0">
                <a:solidFill>
                  <a:srgbClr val="800000"/>
                </a:solidFill>
                <a:latin typeface="+mj-lt"/>
                <a:cs typeface="Simple Outline Pat" panose="02010400000000000000" pitchFamily="2" charset="-78"/>
              </a:rPr>
              <a:t>Area de Salud B</a:t>
            </a:r>
            <a:endParaRPr lang="es-ES" sz="2800" dirty="0">
              <a:solidFill>
                <a:srgbClr val="800000"/>
              </a:solidFill>
              <a:latin typeface="+mj-lt"/>
              <a:cs typeface="Simple Outline Pat" panose="02010400000000000000" pitchFamily="2" charset="-78"/>
            </a:endParaRPr>
          </a:p>
        </p:txBody>
      </p:sp>
      <p:graphicFrame>
        <p:nvGraphicFramePr>
          <p:cNvPr id="8253" name="Group 61"/>
          <p:cNvGraphicFramePr>
            <a:graphicFrameLocks noGrp="1"/>
          </p:cNvGraphicFramePr>
          <p:nvPr>
            <p:extLst>
              <p:ext uri="{D42A27DB-BD31-4B8C-83A1-F6EECF244321}">
                <p14:modId xmlns:p14="http://schemas.microsoft.com/office/powerpoint/2010/main" val="4183950397"/>
              </p:ext>
            </p:extLst>
          </p:nvPr>
        </p:nvGraphicFramePr>
        <p:xfrm>
          <a:off x="6168008" y="2812306"/>
          <a:ext cx="4968551" cy="2414588"/>
        </p:xfrm>
        <a:graphic>
          <a:graphicData uri="http://schemas.openxmlformats.org/drawingml/2006/table">
            <a:tbl>
              <a:tblPr/>
              <a:tblGrid>
                <a:gridCol w="1427772"/>
                <a:gridCol w="1272580"/>
                <a:gridCol w="1179463"/>
                <a:gridCol w="1088736"/>
              </a:tblGrid>
              <a:tr h="974725">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Hábito</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de </a:t>
                      </a:r>
                      <a:endPar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endParaRP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fumar </a:t>
                      </a:r>
                      <a:endPar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Frec.</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Abs.</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Frec.</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Rel.</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r>
              <a:tr h="492125">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Sí</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chemeClr val="tx2"/>
                          </a:solidFill>
                          <a:effectLst/>
                          <a:latin typeface="Arial" panose="020B0604020202020204" pitchFamily="34" charset="0"/>
                          <a:ea typeface="DejaVu Sans" charset="0"/>
                          <a:cs typeface="DejaVu Sans" charset="0"/>
                        </a:rPr>
                        <a:t>150</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0,15</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333399"/>
                          </a:solidFill>
                          <a:effectLst>
                            <a:outerShdw blurRad="38100" dist="38100" dir="2700000" algn="tl">
                              <a:srgbClr val="000000"/>
                            </a:outerShdw>
                          </a:effectLst>
                          <a:latin typeface="Arial" panose="020B0604020202020204" pitchFamily="34" charset="0"/>
                          <a:ea typeface="DejaVu Sans" charset="0"/>
                          <a:cs typeface="DejaVu Sans" charset="0"/>
                        </a:rPr>
                        <a:t>15</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r>
              <a:tr h="493713">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No</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850</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0,85</a:t>
                      </a:r>
                    </a:p>
                  </a:txBody>
                  <a:tcPr marL="90000" marR="90000" marT="62676" marB="46800" anchor="ct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85</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r>
              <a:tr h="454025">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Total</a:t>
                      </a:r>
                    </a:p>
                  </a:txBody>
                  <a:tcPr marL="90000" marR="90000" marT="62676"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smtClean="0">
                          <a:ln>
                            <a:noFill/>
                          </a:ln>
                          <a:solidFill>
                            <a:srgbClr val="000000"/>
                          </a:solidFill>
                          <a:effectLst/>
                          <a:latin typeface="Arial" panose="020B0604020202020204" pitchFamily="34" charset="0"/>
                          <a:ea typeface="DejaVu Sans" charset="0"/>
                          <a:cs typeface="DejaVu Sans" charset="0"/>
                        </a:rPr>
                        <a:t>1000</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1</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800" b="0" i="0" u="none" strike="noStrike" cap="none" normalizeH="0" baseline="0" dirty="0" smtClean="0">
                          <a:ln>
                            <a:noFill/>
                          </a:ln>
                          <a:solidFill>
                            <a:srgbClr val="000000"/>
                          </a:solidFill>
                          <a:effectLst/>
                          <a:latin typeface="Arial" panose="020B0604020202020204" pitchFamily="34" charset="0"/>
                          <a:ea typeface="DejaVu Sans" charset="0"/>
                          <a:cs typeface="DejaVu Sans" charset="0"/>
                        </a:rPr>
                        <a:t>100</a:t>
                      </a:r>
                    </a:p>
                  </a:txBody>
                  <a:tcPr marL="90000" marR="90000" marT="62676"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CCFF"/>
                        </a:gs>
                        <a:gs pos="100000">
                          <a:srgbClr val="FFFFCC"/>
                        </a:gs>
                      </a:gsLst>
                      <a:lin ang="13500000" scaled="1"/>
                    </a:gradFill>
                  </a:tcPr>
                </a:tc>
              </a:tr>
            </a:tbl>
          </a:graphicData>
        </a:graphic>
      </p:graphicFrame>
      <p:sp>
        <p:nvSpPr>
          <p:cNvPr id="8310" name="Text Box 118"/>
          <p:cNvSpPr txBox="1">
            <a:spLocks noChangeArrowheads="1"/>
          </p:cNvSpPr>
          <p:nvPr/>
        </p:nvSpPr>
        <p:spPr bwMode="auto">
          <a:xfrm>
            <a:off x="695400" y="5445224"/>
            <a:ext cx="10441159" cy="1387176"/>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marL="457200" indent="-455613">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just">
              <a:buClrTx/>
              <a:buFontTx/>
              <a:buNone/>
            </a:pPr>
            <a:r>
              <a:rPr lang="es-MX" sz="2800">
                <a:latin typeface="+mj-lt"/>
              </a:rPr>
              <a:t>	</a:t>
            </a:r>
            <a:r>
              <a:rPr lang="es-ES" sz="2800" smtClean="0">
                <a:latin typeface="+mj-lt"/>
              </a:rPr>
              <a:t>En  </a:t>
            </a:r>
            <a:r>
              <a:rPr lang="es-ES" sz="2800" smtClean="0">
                <a:solidFill>
                  <a:srgbClr val="996633"/>
                </a:solidFill>
                <a:latin typeface="+mj-lt"/>
              </a:rPr>
              <a:t>B</a:t>
            </a:r>
            <a:r>
              <a:rPr lang="es-ES" sz="2800" smtClean="0">
                <a:latin typeface="+mj-lt"/>
              </a:rPr>
              <a:t>,  el nro. de fumadores es mayor que en </a:t>
            </a:r>
            <a:r>
              <a:rPr lang="es-ES" sz="2800" smtClean="0">
                <a:solidFill>
                  <a:srgbClr val="3333CC"/>
                </a:solidFill>
                <a:latin typeface="+mj-lt"/>
              </a:rPr>
              <a:t>A</a:t>
            </a:r>
            <a:r>
              <a:rPr lang="es-ES" sz="2800" smtClean="0">
                <a:latin typeface="+mj-lt"/>
              </a:rPr>
              <a:t>, sin embargo el hábito de fumar tiene una mayor importancia o peso en esta última (comparar por cientos</a:t>
            </a:r>
            <a:r>
              <a:rPr lang="es-ES" sz="2800" dirty="0">
                <a:latin typeface="+mj-lt"/>
              </a:rPr>
              <a:t>)</a:t>
            </a:r>
          </a:p>
        </p:txBody>
      </p:sp>
      <p:sp>
        <p:nvSpPr>
          <p:cNvPr id="8311" name="Text Box 119"/>
          <p:cNvSpPr txBox="1">
            <a:spLocks noChangeArrowheads="1"/>
          </p:cNvSpPr>
          <p:nvPr/>
        </p:nvSpPr>
        <p:spPr bwMode="auto">
          <a:xfrm>
            <a:off x="119336" y="3789413"/>
            <a:ext cx="792162" cy="460375"/>
          </a:xfrm>
          <a:prstGeom prst="rect">
            <a:avLst/>
          </a:prstGeom>
          <a:solidFill>
            <a:srgbClr val="CC3300"/>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spcBef>
                <a:spcPts val="1500"/>
              </a:spcBef>
            </a:pPr>
            <a:r>
              <a:rPr lang="es-ES" b="1" u="sng" smtClean="0">
                <a:solidFill>
                  <a:srgbClr val="FFFFCC"/>
                </a:solidFill>
                <a:latin typeface="Arial" panose="020B0604020202020204" pitchFamily="34" charset="0"/>
              </a:rPr>
              <a:t>Ej 3</a:t>
            </a:r>
            <a:endParaRPr lang="es-ES" b="1" u="sng" dirty="0">
              <a:solidFill>
                <a:srgbClr val="FFFFCC"/>
              </a:solidFill>
              <a:latin typeface="Arial" panose="020B0604020202020204" pitchFamily="34" charset="0"/>
            </a:endParaRPr>
          </a:p>
        </p:txBody>
      </p:sp>
    </p:spTree>
    <p:extLst>
      <p:ext uri="{BB962C8B-B14F-4D97-AF65-F5344CB8AC3E}">
        <p14:creationId xmlns:p14="http://schemas.microsoft.com/office/powerpoint/2010/main" val="3586993023"/>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8310"/>
                                        </p:tgtEl>
                                        <p:attrNameLst>
                                          <p:attrName>style.visibility</p:attrName>
                                        </p:attrNameLst>
                                      </p:cBhvr>
                                      <p:to>
                                        <p:strVal val="visible"/>
                                      </p:to>
                                    </p:set>
                                    <p:animEffect transition="in" filter="dissolve">
                                      <p:cBhvr additive="repl">
                                        <p:cTn id="7" dur="500"/>
                                        <p:tgtEl>
                                          <p:spTgt spid="8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aphicFrame>
        <p:nvGraphicFramePr>
          <p:cNvPr id="604164" name="Group 4"/>
          <p:cNvGraphicFramePr>
            <a:graphicFrameLocks noGrp="1"/>
          </p:cNvGraphicFramePr>
          <p:nvPr>
            <p:ph idx="1"/>
            <p:extLst>
              <p:ext uri="{D42A27DB-BD31-4B8C-83A1-F6EECF244321}">
                <p14:modId xmlns:p14="http://schemas.microsoft.com/office/powerpoint/2010/main" val="950518384"/>
              </p:ext>
            </p:extLst>
          </p:nvPr>
        </p:nvGraphicFramePr>
        <p:xfrm>
          <a:off x="1487488" y="3068960"/>
          <a:ext cx="8229600" cy="3283848"/>
        </p:xfrm>
        <a:graphic>
          <a:graphicData uri="http://schemas.openxmlformats.org/drawingml/2006/table">
            <a:tbl>
              <a:tblPr/>
              <a:tblGrid>
                <a:gridCol w="1646238"/>
                <a:gridCol w="2351087"/>
                <a:gridCol w="1995488"/>
                <a:gridCol w="2236787"/>
              </a:tblGrid>
              <a:tr h="82470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 de caries</a:t>
                      </a:r>
                      <a:endParaRPr kumimoji="0" lang="es-ES_tradnl" sz="2400" b="1"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Frecuencia absoluta</a:t>
                      </a:r>
                      <a:endParaRPr kumimoji="0" lang="es-ES_tradnl" sz="2400" b="1"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Frecuencia relativa</a:t>
                      </a:r>
                      <a:endParaRPr kumimoji="0" lang="es-ES_tradnl" sz="2400" b="1"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Frecuencia acumulada</a:t>
                      </a:r>
                      <a:endParaRPr kumimoji="0" lang="es-ES_tradnl" sz="2400" b="1"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106">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1/10=0,1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07954">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025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_tradnl" sz="2400" b="0" i="0" u="none" strike="noStrike" kern="1200" cap="none" normalizeH="0" baseline="0" dirty="0" smtClean="0">
                          <a:ln>
                            <a:noFill/>
                          </a:ln>
                          <a:solidFill>
                            <a:srgbClr val="000000"/>
                          </a:solidFill>
                          <a:effectLst/>
                          <a:latin typeface="+mj-lt"/>
                          <a:ea typeface="DejaVu Sans" charset="0"/>
                          <a:cs typeface="DejaVu Sans"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48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rPr>
                        <a:t>10</a:t>
                      </a:r>
                      <a:endParaRPr kumimoji="0" lang="es-ES_tradnl" sz="2400" b="0" i="0" u="none" strike="noStrike" cap="none" normalizeH="0" baseline="0" dirty="0" smtClean="0">
                        <a:ln>
                          <a:noFill/>
                        </a:ln>
                        <a:solidFill>
                          <a:schemeClr val="tx1"/>
                        </a:solidFill>
                        <a:effectLst/>
                        <a:latin typeface="+mj-lt"/>
                        <a:ea typeface="Times New Roman" panose="02020603050405020304" pitchFamily="18" charset="0"/>
                        <a:cs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33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400" b="0" i="0" u="none" strike="noStrike" cap="none" normalizeH="0" baseline="0" smtClean="0">
                          <a:ln>
                            <a:noFill/>
                          </a:ln>
                          <a:solidFill>
                            <a:schemeClr val="tx1"/>
                          </a:solidFill>
                          <a:effectLst/>
                          <a:latin typeface="+mj-lt"/>
                        </a:rPr>
                        <a:t>Total</a:t>
                      </a:r>
                      <a:endParaRPr kumimoji="0" lang="es-ES" sz="2400" b="0" i="0" u="none" strike="noStrike" cap="none" normalizeH="0" baseline="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10</a:t>
                      </a:r>
                      <a:endPar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rPr>
                        <a:t>1,0</a:t>
                      </a:r>
                      <a:endParaRPr kumimoji="0" lang="es-ES_tradnl" sz="2400" b="0" i="0" u="none" strike="noStrike" cap="none" normalizeH="0" baseline="0" smtClean="0">
                        <a:ln>
                          <a:noFill/>
                        </a:ln>
                        <a:solidFill>
                          <a:schemeClr val="tx1"/>
                        </a:solidFill>
                        <a:effectLst/>
                        <a:latin typeface="+mj-lt"/>
                        <a:ea typeface="Times New Roman" panose="02020603050405020304" pitchFamily="18" charset="0"/>
                        <a:cs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mj-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ext Box 1"/>
          <p:cNvSpPr txBox="1">
            <a:spLocks noChangeArrowheads="1"/>
          </p:cNvSpPr>
          <p:nvPr/>
        </p:nvSpPr>
        <p:spPr bwMode="auto">
          <a:xfrm>
            <a:off x="191344" y="116632"/>
            <a:ext cx="11737304" cy="956288"/>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marL="457200" indent="-455613">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marL="0" indent="1588" algn="jus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smtClean="0">
                <a:latin typeface="+mj-lt"/>
              </a:rPr>
              <a:t>Cuando la variable es cuantitativa discreta (</a:t>
            </a:r>
            <a:r>
              <a:rPr lang="es-ES" sz="2800" smtClean="0">
                <a:solidFill>
                  <a:srgbClr val="C00000"/>
                </a:solidFill>
                <a:latin typeface="+mj-lt"/>
              </a:rPr>
              <a:t>de nros de valores pequeños</a:t>
            </a:r>
            <a:r>
              <a:rPr lang="es-ES" sz="2800" smtClean="0">
                <a:latin typeface="+mj-lt"/>
              </a:rPr>
              <a:t>)  se procede de igual manera que para variables cualitativas</a:t>
            </a:r>
            <a:r>
              <a:rPr lang="es-ES" sz="2800" dirty="0" smtClean="0">
                <a:latin typeface="+mj-lt"/>
              </a:rPr>
              <a:t>.</a:t>
            </a:r>
            <a:endParaRPr lang="es-ES" sz="2800" dirty="0">
              <a:latin typeface="+mj-lt"/>
            </a:endParaRPr>
          </a:p>
        </p:txBody>
      </p:sp>
      <p:sp>
        <p:nvSpPr>
          <p:cNvPr id="4" name="Rectangle 178"/>
          <p:cNvSpPr txBox="1">
            <a:spLocks noChangeArrowheads="1"/>
          </p:cNvSpPr>
          <p:nvPr/>
        </p:nvSpPr>
        <p:spPr>
          <a:xfrm>
            <a:off x="202412" y="1268760"/>
            <a:ext cx="11715168" cy="1387176"/>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defPPr>
              <a:defRPr lang="es-ES"/>
            </a:defPPr>
            <a:lvl1pPr marL="457200" indent="-455613" algn="just">
              <a:buClrTx/>
              <a:buFontTx/>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mj-lt"/>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marL="0" indent="1588">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smtClean="0"/>
              <a:t>Supongamos que tenemos 10 estudiantes a los cuales se les determinó el número de caries que presentaban y obtuvimos los siguientes datos: </a:t>
            </a:r>
            <a:r>
              <a:rPr lang="es-ES_tradnl" b="1" smtClean="0">
                <a:solidFill>
                  <a:schemeClr val="tx2"/>
                </a:solidFill>
              </a:rPr>
              <a:t>2, 1, 3, 0, 1, 2, 1, 3, 2, 1</a:t>
            </a:r>
            <a:r>
              <a:rPr lang="es-ES_tradnl" smtClean="0"/>
              <a:t>.  </a:t>
            </a:r>
            <a:endParaRPr lang="es-ES_tradnl" dirty="0"/>
          </a:p>
        </p:txBody>
      </p:sp>
      <p:sp>
        <p:nvSpPr>
          <p:cNvPr id="5" name="Text Box 86"/>
          <p:cNvSpPr txBox="1">
            <a:spLocks noChangeArrowheads="1"/>
          </p:cNvSpPr>
          <p:nvPr/>
        </p:nvSpPr>
        <p:spPr bwMode="auto">
          <a:xfrm>
            <a:off x="407368" y="4437112"/>
            <a:ext cx="854273" cy="525401"/>
          </a:xfrm>
          <a:prstGeom prst="rect">
            <a:avLst/>
          </a:prstGeom>
          <a:solidFill>
            <a:srgbClr val="CC3300"/>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spcBef>
                <a:spcPts val="1500"/>
              </a:spcBef>
            </a:pPr>
            <a:r>
              <a:rPr lang="es-ES" sz="2800" b="1" u="sng" smtClean="0">
                <a:solidFill>
                  <a:srgbClr val="FFFFCC"/>
                </a:solidFill>
                <a:latin typeface="+mj-lt"/>
              </a:rPr>
              <a:t>Ej 4</a:t>
            </a:r>
            <a:endParaRPr lang="es-ES" sz="2800" b="1" u="sng" dirty="0">
              <a:solidFill>
                <a:srgbClr val="FFFFCC"/>
              </a:solidFill>
              <a:latin typeface="+mj-lt"/>
            </a:endParaRPr>
          </a:p>
        </p:txBody>
      </p:sp>
    </p:spTree>
    <p:extLst>
      <p:ext uri="{BB962C8B-B14F-4D97-AF65-F5344CB8AC3E}">
        <p14:creationId xmlns:p14="http://schemas.microsoft.com/office/powerpoint/2010/main" val="241503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335360" y="188640"/>
            <a:ext cx="11665295" cy="1387176"/>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marL="457200" indent="-455613">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marL="0" indent="1588" algn="jus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smtClean="0">
                <a:latin typeface="+mj-lt"/>
              </a:rPr>
              <a:t>Cuando se trabaja con una variable </a:t>
            </a:r>
            <a:r>
              <a:rPr lang="es-ES" sz="2800" smtClean="0">
                <a:solidFill>
                  <a:srgbClr val="3333CC"/>
                </a:solidFill>
                <a:latin typeface="+mj-lt"/>
              </a:rPr>
              <a:t>cuantitativa</a:t>
            </a:r>
            <a:r>
              <a:rPr lang="es-ES" sz="2800" smtClean="0">
                <a:latin typeface="+mj-lt"/>
              </a:rPr>
              <a:t> (discreta o continua) donde el número de valores pudiese ser grande se recomienda agrupar estos valores en i</a:t>
            </a:r>
            <a:r>
              <a:rPr lang="es-ES" sz="2800" smtClean="0">
                <a:solidFill>
                  <a:srgbClr val="3333CC"/>
                </a:solidFill>
                <a:latin typeface="+mj-lt"/>
              </a:rPr>
              <a:t>ntervalos</a:t>
            </a:r>
            <a:r>
              <a:rPr lang="es-ES" sz="2800" smtClean="0">
                <a:latin typeface="+mj-lt"/>
              </a:rPr>
              <a:t> o </a:t>
            </a:r>
            <a:r>
              <a:rPr lang="es-ES" sz="2800" smtClean="0">
                <a:solidFill>
                  <a:srgbClr val="3333CC"/>
                </a:solidFill>
                <a:latin typeface="+mj-lt"/>
              </a:rPr>
              <a:t>clases</a:t>
            </a:r>
            <a:r>
              <a:rPr lang="es-ES" sz="2800" smtClean="0">
                <a:latin typeface="+mj-lt"/>
              </a:rPr>
              <a:t> para lograr el “</a:t>
            </a:r>
            <a:r>
              <a:rPr lang="es-ES" sz="2800">
                <a:latin typeface="+mj-lt"/>
              </a:rPr>
              <a:t>verdadero</a:t>
            </a:r>
            <a:r>
              <a:rPr lang="es-ES" sz="2800" smtClean="0">
                <a:latin typeface="+mj-lt"/>
              </a:rPr>
              <a:t>” resumen de los datos</a:t>
            </a:r>
            <a:endParaRPr lang="es-ES" sz="2800" dirty="0">
              <a:latin typeface="+mj-lt"/>
            </a:endParaRPr>
          </a:p>
        </p:txBody>
      </p:sp>
      <p:sp>
        <p:nvSpPr>
          <p:cNvPr id="9218" name="Text Box 2"/>
          <p:cNvSpPr txBox="1">
            <a:spLocks noChangeArrowheads="1"/>
          </p:cNvSpPr>
          <p:nvPr/>
        </p:nvSpPr>
        <p:spPr bwMode="auto">
          <a:xfrm>
            <a:off x="551384" y="5733256"/>
            <a:ext cx="10714335" cy="956288"/>
          </a:xfrm>
          <a:prstGeom prst="rect">
            <a:avLst/>
          </a:prstGeom>
          <a:gradFill rotWithShape="0">
            <a:gsLst>
              <a:gs pos="0">
                <a:srgbClr val="FFFFCC"/>
              </a:gs>
              <a:gs pos="100000">
                <a:srgbClr val="CCFFFF"/>
              </a:gs>
            </a:gsLst>
            <a:lin ang="13500000" scaled="1"/>
          </a:gradFill>
          <a:ln w="9360">
            <a:solidFill>
              <a:srgbClr val="009999"/>
            </a:solidFill>
            <a:miter lim="800000"/>
            <a:headEnd/>
            <a:tailEnd/>
          </a:ln>
          <a:effectLst>
            <a:outerShdw dist="107933" dir="2700000" algn="ctr" rotWithShape="0">
              <a:srgbClr val="808080"/>
            </a:outerShdw>
          </a:effectLst>
        </p:spPr>
        <p:txBody>
          <a:bodyPr wrap="square" lIns="54000" tIns="46800" rIns="274320" bIns="46800" anchor="ctr">
            <a:spAutoFit/>
          </a:bodyPr>
          <a:lstStyle>
            <a:lvl1pPr marL="457200" indent="-455613">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just">
              <a:buClrTx/>
              <a:buFontTx/>
              <a:buNone/>
            </a:pPr>
            <a:r>
              <a:rPr lang="es-MX" sz="2800">
                <a:latin typeface="+mj-lt"/>
              </a:rPr>
              <a:t>	</a:t>
            </a:r>
            <a:r>
              <a:rPr lang="es-ES" sz="2800" smtClean="0">
                <a:latin typeface="+mj-lt"/>
              </a:rPr>
              <a:t>Una clase puede tener </a:t>
            </a:r>
            <a:r>
              <a:rPr lang="es-ES" sz="2800" smtClean="0">
                <a:solidFill>
                  <a:srgbClr val="3333CC"/>
                </a:solidFill>
                <a:latin typeface="+mj-lt"/>
              </a:rPr>
              <a:t>límites inferiores</a:t>
            </a:r>
            <a:r>
              <a:rPr lang="es-ES" sz="2800" smtClean="0">
                <a:latin typeface="+mj-lt"/>
              </a:rPr>
              <a:t> y/o </a:t>
            </a:r>
            <a:r>
              <a:rPr lang="es-ES" sz="2800" smtClean="0">
                <a:solidFill>
                  <a:srgbClr val="3333CC"/>
                </a:solidFill>
                <a:latin typeface="+mj-lt"/>
              </a:rPr>
              <a:t>límites superiores</a:t>
            </a:r>
            <a:r>
              <a:rPr lang="es-ES" sz="2800" smtClean="0">
                <a:latin typeface="+mj-lt"/>
              </a:rPr>
              <a:t>.  A los límites que aparecen en la tabla se les llaman </a:t>
            </a:r>
            <a:r>
              <a:rPr lang="es-ES" sz="2800" b="1" smtClean="0">
                <a:latin typeface="+mj-lt"/>
              </a:rPr>
              <a:t>límites de anotación</a:t>
            </a:r>
            <a:endParaRPr lang="es-ES" sz="2800" b="1" dirty="0">
              <a:latin typeface="+mj-lt"/>
            </a:endParaRPr>
          </a:p>
        </p:txBody>
      </p:sp>
      <p:graphicFrame>
        <p:nvGraphicFramePr>
          <p:cNvPr id="9219" name="Group 3"/>
          <p:cNvGraphicFramePr>
            <a:graphicFrameLocks noGrp="1"/>
          </p:cNvGraphicFramePr>
          <p:nvPr>
            <p:extLst>
              <p:ext uri="{D42A27DB-BD31-4B8C-83A1-F6EECF244321}">
                <p14:modId xmlns:p14="http://schemas.microsoft.com/office/powerpoint/2010/main" val="3673471165"/>
              </p:ext>
            </p:extLst>
          </p:nvPr>
        </p:nvGraphicFramePr>
        <p:xfrm>
          <a:off x="1127448" y="2132856"/>
          <a:ext cx="5328592" cy="3434981"/>
        </p:xfrm>
        <a:graphic>
          <a:graphicData uri="http://schemas.openxmlformats.org/drawingml/2006/table">
            <a:tbl>
              <a:tblPr/>
              <a:tblGrid>
                <a:gridCol w="3454884"/>
                <a:gridCol w="1873708"/>
              </a:tblGrid>
              <a:tr h="725488">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Número   de partos anteriores </a:t>
                      </a:r>
                      <a:endParaRPr kumimoji="0" lang="es-ES" sz="2800" b="0" i="0" u="none" strike="noStrike" cap="none" normalizeH="0" baseline="0" dirty="0" smtClean="0">
                        <a:ln>
                          <a:noFill/>
                        </a:ln>
                        <a:solidFill>
                          <a:srgbClr val="3333CC"/>
                        </a:solidFill>
                        <a:effectLst/>
                        <a:latin typeface="+mj-lt"/>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err="1" smtClean="0">
                          <a:ln>
                            <a:noFill/>
                          </a:ln>
                          <a:solidFill>
                            <a:srgbClr val="3333CC"/>
                          </a:solidFill>
                          <a:effectLst/>
                          <a:latin typeface="+mj-lt"/>
                          <a:ea typeface="DejaVu Sans" charset="0"/>
                          <a:cs typeface="DejaVu Sans" charset="0"/>
                        </a:rPr>
                        <a:t>Frec</a:t>
                      </a:r>
                      <a:r>
                        <a:rPr kumimoji="0" lang="es-ES" sz="2800" b="0" i="0" u="none" strike="noStrike" cap="none" normalizeH="0" baseline="0" dirty="0" smtClean="0">
                          <a:ln>
                            <a:noFill/>
                          </a:ln>
                          <a:solidFill>
                            <a:srgbClr val="3333CC"/>
                          </a:solidFill>
                          <a:effectLst/>
                          <a:latin typeface="+mj-lt"/>
                          <a:ea typeface="DejaVu Sans" charset="0"/>
                          <a:cs typeface="DejaVu Sans"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err="1" smtClean="0">
                          <a:ln>
                            <a:noFill/>
                          </a:ln>
                          <a:solidFill>
                            <a:srgbClr val="3333CC"/>
                          </a:solidFill>
                          <a:effectLst/>
                          <a:latin typeface="+mj-lt"/>
                          <a:ea typeface="DejaVu Sans" charset="0"/>
                          <a:cs typeface="DejaVu Sans" charset="0"/>
                        </a:rPr>
                        <a:t>Abs</a:t>
                      </a:r>
                      <a:r>
                        <a:rPr kumimoji="0" lang="es-ES" sz="2800" b="0" i="0" u="none" strike="noStrike" cap="none" normalizeH="0" baseline="0" dirty="0" smtClean="0">
                          <a:ln>
                            <a:noFill/>
                          </a:ln>
                          <a:solidFill>
                            <a:srgbClr val="3333CC"/>
                          </a:solidFill>
                          <a:effectLst/>
                          <a:latin typeface="+mj-lt"/>
                          <a:ea typeface="DejaVu Sans" charset="0"/>
                          <a:cs typeface="DejaVu Sans" charset="0"/>
                        </a:rPr>
                        <a:t>.</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31800">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0</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20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68300">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1 - 2</a:t>
                      </a:r>
                      <a:endParaRPr kumimoji="0" lang="es-ES" sz="2800" b="0" i="0" u="none" strike="noStrike" cap="none" normalizeH="0" baseline="0" dirty="0" smtClean="0">
                        <a:ln>
                          <a:noFill/>
                        </a:ln>
                        <a:solidFill>
                          <a:srgbClr val="3333CC"/>
                        </a:solidFill>
                        <a:effectLst/>
                        <a:latin typeface="+mj-lt"/>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15</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12750">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3 - 4</a:t>
                      </a:r>
                      <a:endParaRPr kumimoji="0" lang="es-ES" sz="2800" b="0" i="0" u="none" strike="noStrike" cap="none" normalizeH="0" baseline="0" dirty="0" smtClean="0">
                        <a:ln>
                          <a:noFill/>
                        </a:ln>
                        <a:solidFill>
                          <a:srgbClr val="3333CC"/>
                        </a:solidFill>
                        <a:effectLst/>
                        <a:latin typeface="+mj-lt"/>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10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12750">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5 o más</a:t>
                      </a:r>
                      <a:endParaRPr kumimoji="0" lang="es-ES" sz="2800" b="0" i="0" u="none" strike="noStrike" cap="none" normalizeH="0" baseline="0" dirty="0" smtClean="0">
                        <a:ln>
                          <a:noFill/>
                        </a:ln>
                        <a:solidFill>
                          <a:srgbClr val="3333CC"/>
                        </a:solidFill>
                        <a:effectLst/>
                        <a:latin typeface="+mj-lt"/>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5</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68300">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3333CC"/>
                          </a:solidFill>
                          <a:effectLst/>
                          <a:latin typeface="+mj-lt"/>
                          <a:ea typeface="DejaVu Sans" charset="0"/>
                          <a:cs typeface="DejaVu Sans" charset="0"/>
                        </a:rPr>
                        <a:t>Total</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3333CC"/>
                          </a:solidFill>
                          <a:effectLst/>
                          <a:latin typeface="+mj-lt"/>
                          <a:ea typeface="DejaVu Sans" charset="0"/>
                          <a:cs typeface="DejaVu Sans" charset="0"/>
                        </a:rPr>
                        <a:t>50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9264" name="Group 48"/>
          <p:cNvGraphicFramePr>
            <a:graphicFrameLocks noGrp="1"/>
          </p:cNvGraphicFramePr>
          <p:nvPr>
            <p:extLst>
              <p:ext uri="{D42A27DB-BD31-4B8C-83A1-F6EECF244321}">
                <p14:modId xmlns:p14="http://schemas.microsoft.com/office/powerpoint/2010/main" val="2187405567"/>
              </p:ext>
            </p:extLst>
          </p:nvPr>
        </p:nvGraphicFramePr>
        <p:xfrm>
          <a:off x="6672064" y="2132856"/>
          <a:ext cx="4374513" cy="3240360"/>
        </p:xfrm>
        <a:graphic>
          <a:graphicData uri="http://schemas.openxmlformats.org/drawingml/2006/table">
            <a:tbl>
              <a:tblPr/>
              <a:tblGrid>
                <a:gridCol w="2635639"/>
                <a:gridCol w="1738874"/>
              </a:tblGrid>
              <a:tr h="1012676">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mj-lt"/>
                          <a:ea typeface="DejaVu Sans" charset="0"/>
                          <a:cs typeface="DejaVu Sans" charset="0"/>
                        </a:rPr>
                        <a:t>Talla (cm) </a:t>
                      </a:r>
                      <a:endParaRPr kumimoji="0" lang="es-ES" sz="2800" b="0" i="0" u="none" strike="noStrike" cap="none" normalizeH="0" baseline="0" dirty="0" smtClean="0">
                        <a:ln>
                          <a:noFill/>
                        </a:ln>
                        <a:solidFill>
                          <a:srgbClr val="800000"/>
                        </a:solidFill>
                        <a:effectLst/>
                        <a:latin typeface="+mj-lt"/>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err="1" smtClean="0">
                          <a:ln>
                            <a:noFill/>
                          </a:ln>
                          <a:solidFill>
                            <a:srgbClr val="800000"/>
                          </a:solidFill>
                          <a:effectLst/>
                          <a:latin typeface="+mj-lt"/>
                          <a:ea typeface="DejaVu Sans" charset="0"/>
                          <a:cs typeface="DejaVu Sans" charset="0"/>
                        </a:rPr>
                        <a:t>Frec</a:t>
                      </a:r>
                      <a:r>
                        <a:rPr kumimoji="0" lang="es-ES" sz="2800" b="0" i="0" u="none" strike="noStrike" cap="none" normalizeH="0" baseline="0" dirty="0" smtClean="0">
                          <a:ln>
                            <a:noFill/>
                          </a:ln>
                          <a:solidFill>
                            <a:srgbClr val="800000"/>
                          </a:solidFill>
                          <a:effectLst/>
                          <a:latin typeface="+mj-lt"/>
                          <a:ea typeface="DejaVu Sans" charset="0"/>
                          <a:cs typeface="DejaVu Sans" charset="0"/>
                        </a:rPr>
                        <a:t>.</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err="1" smtClean="0">
                          <a:ln>
                            <a:noFill/>
                          </a:ln>
                          <a:solidFill>
                            <a:srgbClr val="800000"/>
                          </a:solidFill>
                          <a:effectLst/>
                          <a:latin typeface="+mj-lt"/>
                          <a:ea typeface="DejaVu Sans" charset="0"/>
                          <a:cs typeface="DejaVu Sans" charset="0"/>
                        </a:rPr>
                        <a:t>Abs</a:t>
                      </a:r>
                      <a:r>
                        <a:rPr kumimoji="0" lang="es-ES" sz="2800" b="0" i="0" u="none" strike="noStrike" cap="none" normalizeH="0" baseline="0" dirty="0" smtClean="0">
                          <a:ln>
                            <a:noFill/>
                          </a:ln>
                          <a:solidFill>
                            <a:srgbClr val="800000"/>
                          </a:solidFill>
                          <a:effectLst/>
                          <a:latin typeface="+mj-lt"/>
                          <a:ea typeface="DejaVu Sans" charset="0"/>
                          <a:cs typeface="DejaVu Sans" charset="0"/>
                        </a:rPr>
                        <a:t>.</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556904">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mj-lt"/>
                          <a:ea typeface="DejaVu Sans" charset="0"/>
                          <a:cs typeface="DejaVu Sans" charset="0"/>
                        </a:rPr>
                        <a:t>150 - 159</a:t>
                      </a:r>
                      <a:endParaRPr kumimoji="0" lang="es-ES" sz="2800" b="0" i="0" u="none" strike="noStrike" cap="none" normalizeH="0" baseline="0" dirty="0" smtClean="0">
                        <a:ln>
                          <a:noFill/>
                        </a:ln>
                        <a:solidFill>
                          <a:srgbClr val="800000"/>
                        </a:solidFill>
                        <a:effectLst/>
                        <a:latin typeface="+mj-lt"/>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800000"/>
                          </a:solidFill>
                          <a:effectLst/>
                          <a:latin typeface="+mj-lt"/>
                          <a:ea typeface="DejaVu Sans" charset="0"/>
                          <a:cs typeface="DejaVu Sans" charset="0"/>
                        </a:rPr>
                        <a:t>20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556904">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mj-lt"/>
                          <a:ea typeface="DejaVu Sans" charset="0"/>
                          <a:cs typeface="DejaVu Sans" charset="0"/>
                        </a:rPr>
                        <a:t>160 - 169</a:t>
                      </a:r>
                      <a:endParaRPr kumimoji="0" lang="es-ES" sz="2800" b="0" i="0" u="none" strike="noStrike" cap="none" normalizeH="0" baseline="0" dirty="0" smtClean="0">
                        <a:ln>
                          <a:noFill/>
                        </a:ln>
                        <a:solidFill>
                          <a:srgbClr val="800000"/>
                        </a:solidFill>
                        <a:effectLst/>
                        <a:latin typeface="+mj-lt"/>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mj-lt"/>
                          <a:ea typeface="DejaVu Sans" charset="0"/>
                          <a:cs typeface="DejaVu Sans" charset="0"/>
                        </a:rPr>
                        <a:t>30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556904">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mj-lt"/>
                          <a:ea typeface="DejaVu Sans" charset="0"/>
                          <a:cs typeface="DejaVu Sans" charset="0"/>
                        </a:rPr>
                        <a:t>170 - 179</a:t>
                      </a:r>
                      <a:endParaRPr kumimoji="0" lang="es-ES" sz="2800" b="0" i="0" u="none" strike="noStrike" cap="none" normalizeH="0" baseline="0" dirty="0" smtClean="0">
                        <a:ln>
                          <a:noFill/>
                        </a:ln>
                        <a:solidFill>
                          <a:srgbClr val="800000"/>
                        </a:solidFill>
                        <a:effectLst/>
                        <a:latin typeface="+mj-lt"/>
                        <a:ea typeface="DejaVu Sans" charset="0"/>
                        <a:cs typeface="DejaVu Sans" charset="0"/>
                      </a:endParaRP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smtClean="0">
                          <a:ln>
                            <a:noFill/>
                          </a:ln>
                          <a:solidFill>
                            <a:srgbClr val="800000"/>
                          </a:solidFill>
                          <a:effectLst/>
                          <a:latin typeface="+mj-lt"/>
                          <a:ea typeface="DejaVu Sans" charset="0"/>
                          <a:cs typeface="DejaVu Sans" charset="0"/>
                        </a:rPr>
                        <a:t>10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556972">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800000"/>
                          </a:solidFill>
                          <a:effectLst/>
                          <a:latin typeface="+mj-lt"/>
                          <a:ea typeface="DejaVu Sans" charset="0"/>
                          <a:cs typeface="DejaVu Sans" charset="0"/>
                        </a:rPr>
                        <a:t>Total</a:t>
                      </a:r>
                    </a:p>
                  </a:txBody>
                  <a:tcPr marL="90000" marR="90000" marT="62676"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800" b="0" i="0" u="none" strike="noStrike" cap="none" normalizeH="0" baseline="0" dirty="0" smtClean="0">
                          <a:ln>
                            <a:noFill/>
                          </a:ln>
                          <a:solidFill>
                            <a:srgbClr val="800000"/>
                          </a:solidFill>
                          <a:effectLst/>
                          <a:latin typeface="+mj-lt"/>
                          <a:ea typeface="DejaVu Sans" charset="0"/>
                          <a:cs typeface="DejaVu Sans" charset="0"/>
                        </a:rPr>
                        <a:t>60</a:t>
                      </a:r>
                    </a:p>
                  </a:txBody>
                  <a:tcPr marL="90000" marR="90000" marT="62676"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302" name="Text Box 86"/>
          <p:cNvSpPr txBox="1">
            <a:spLocks noChangeArrowheads="1"/>
          </p:cNvSpPr>
          <p:nvPr/>
        </p:nvSpPr>
        <p:spPr bwMode="auto">
          <a:xfrm>
            <a:off x="129159" y="3501008"/>
            <a:ext cx="854273" cy="525401"/>
          </a:xfrm>
          <a:prstGeom prst="rect">
            <a:avLst/>
          </a:prstGeom>
          <a:solidFill>
            <a:srgbClr val="CC3300"/>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spcBef>
                <a:spcPts val="1500"/>
              </a:spcBef>
            </a:pPr>
            <a:r>
              <a:rPr lang="es-ES" sz="2800" b="1" u="sng" smtClean="0">
                <a:solidFill>
                  <a:srgbClr val="FFFFCC"/>
                </a:solidFill>
                <a:latin typeface="+mj-lt"/>
              </a:rPr>
              <a:t>Ej 5</a:t>
            </a:r>
            <a:endParaRPr lang="es-ES" sz="2800" b="1" u="sng" dirty="0">
              <a:solidFill>
                <a:srgbClr val="FFFFCC"/>
              </a:solidFill>
              <a:latin typeface="+mj-lt"/>
            </a:endParaRPr>
          </a:p>
        </p:txBody>
      </p:sp>
    </p:spTree>
    <p:extLst>
      <p:ext uri="{BB962C8B-B14F-4D97-AF65-F5344CB8AC3E}">
        <p14:creationId xmlns:p14="http://schemas.microsoft.com/office/powerpoint/2010/main" val="3294311242"/>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9218"/>
                                        </p:tgtEl>
                                        <p:attrNameLst>
                                          <p:attrName>style.visibility</p:attrName>
                                        </p:attrNameLst>
                                      </p:cBhvr>
                                      <p:to>
                                        <p:strVal val="visible"/>
                                      </p:to>
                                    </p:set>
                                    <p:animEffect transition="in" filter="dissolve">
                                      <p:cBhvr additive="repl">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335360" y="270874"/>
            <a:ext cx="11135555" cy="1720600"/>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marL="182721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2844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7416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1988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6560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pPr algn="ctr">
              <a:spcBef>
                <a:spcPts val="1250"/>
              </a:spcBef>
            </a:pPr>
            <a:r>
              <a:rPr lang="es-ES" sz="2800" smtClean="0">
                <a:solidFill>
                  <a:srgbClr val="3333CC"/>
                </a:solidFill>
                <a:latin typeface="+mj-lt"/>
              </a:rPr>
              <a:t>Las clases de una distribución de frecuencias deben cumplir dos requisitos</a:t>
            </a:r>
            <a:r>
              <a:rPr lang="es-ES" sz="2800" dirty="0" smtClean="0">
                <a:solidFill>
                  <a:srgbClr val="3333CC"/>
                </a:solidFill>
                <a:latin typeface="+mj-lt"/>
              </a:rPr>
              <a:t>:</a:t>
            </a:r>
          </a:p>
          <a:p>
            <a:pPr marL="3048000" lvl="4">
              <a:spcBef>
                <a:spcPts val="1250"/>
              </a:spcBef>
              <a:buFont typeface="Wingdings" panose="05000000000000000000" pitchFamily="2" charset="2"/>
              <a:buChar char=""/>
              <a:tabLst>
                <a:tab pos="0" algn="l"/>
                <a:tab pos="914400" algn="l"/>
                <a:tab pos="2743200" algn="l"/>
                <a:tab pos="3581400" algn="l"/>
                <a:tab pos="3657600" algn="l"/>
                <a:tab pos="4572000" algn="l"/>
                <a:tab pos="5486400" algn="l"/>
                <a:tab pos="6400800" algn="l"/>
                <a:tab pos="7315200" algn="l"/>
                <a:tab pos="8229600" algn="l"/>
                <a:tab pos="9144000" algn="l"/>
                <a:tab pos="10058400" algn="l"/>
              </a:tabLst>
            </a:pPr>
            <a:r>
              <a:rPr lang="es-ES" sz="2800" smtClean="0">
                <a:latin typeface="+mj-lt"/>
              </a:rPr>
              <a:t>Ser mutuamente excluyentes</a:t>
            </a:r>
            <a:r>
              <a:rPr lang="es-ES" sz="2800" dirty="0" smtClean="0">
                <a:latin typeface="+mj-lt"/>
              </a:rPr>
              <a:t>.</a:t>
            </a:r>
          </a:p>
          <a:p>
            <a:pPr marL="3048000" lvl="4">
              <a:spcBef>
                <a:spcPts val="1250"/>
              </a:spcBef>
              <a:buFont typeface="Wingdings" panose="05000000000000000000" pitchFamily="2" charset="2"/>
              <a:buChar char=""/>
              <a:tabLst>
                <a:tab pos="0" algn="l"/>
                <a:tab pos="914400" algn="l"/>
                <a:tab pos="2743200" algn="l"/>
                <a:tab pos="3581400" algn="l"/>
                <a:tab pos="3657600" algn="l"/>
                <a:tab pos="4572000" algn="l"/>
                <a:tab pos="5486400" algn="l"/>
                <a:tab pos="6400800" algn="l"/>
                <a:tab pos="7315200" algn="l"/>
                <a:tab pos="8229600" algn="l"/>
                <a:tab pos="9144000" algn="l"/>
                <a:tab pos="10058400" algn="l"/>
              </a:tabLst>
            </a:pPr>
            <a:r>
              <a:rPr lang="es-ES" sz="2800" smtClean="0">
                <a:latin typeface="+mj-lt"/>
              </a:rPr>
              <a:t>Ser exhaustivas</a:t>
            </a:r>
            <a:r>
              <a:rPr lang="es-ES" sz="2800" dirty="0" smtClean="0">
                <a:latin typeface="+mj-lt"/>
              </a:rPr>
              <a:t>.</a:t>
            </a:r>
            <a:endParaRPr lang="es-ES" sz="2800" dirty="0">
              <a:latin typeface="+mj-lt"/>
            </a:endParaRPr>
          </a:p>
        </p:txBody>
      </p:sp>
      <p:sp>
        <p:nvSpPr>
          <p:cNvPr id="10242" name="Text Box 2"/>
          <p:cNvSpPr txBox="1">
            <a:spLocks noChangeArrowheads="1"/>
          </p:cNvSpPr>
          <p:nvPr/>
        </p:nvSpPr>
        <p:spPr bwMode="auto">
          <a:xfrm>
            <a:off x="2046288" y="2268569"/>
            <a:ext cx="8120062" cy="525401"/>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wrap="square" lIns="90000" tIns="46800" rIns="90000" bIns="46800">
            <a:spAutoFit/>
          </a:bodyPr>
          <a:lstStyle>
            <a:defPPr>
              <a:defRPr lang="es-ES"/>
            </a:defPPr>
            <a:lvl1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3333CC"/>
                </a:solidFill>
                <a:latin typeface="+mj-lt"/>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marL="3048000" lvl="4">
              <a:spcBef>
                <a:spcPts val="1250"/>
              </a:spcBef>
              <a:buFont typeface="Wingdings" panose="05000000000000000000" pitchFamily="2" charset="2"/>
              <a:buChar char=""/>
              <a:tabLst>
                <a:tab pos="0" algn="l"/>
                <a:tab pos="914400" algn="l"/>
                <a:tab pos="2743200" algn="l"/>
                <a:tab pos="3581400" algn="l"/>
                <a:tab pos="3657600" algn="l"/>
                <a:tab pos="4572000" algn="l"/>
                <a:tab pos="5486400" algn="l"/>
                <a:tab pos="6400800" algn="l"/>
                <a:tab pos="7315200" algn="l"/>
                <a:tab pos="8229600" algn="l"/>
                <a:tab pos="9144000" algn="l"/>
                <a:tab pos="10058400" algn="l"/>
              </a:tabLst>
              <a:defRPr sz="2800">
                <a:solidFill>
                  <a:srgbClr val="000000"/>
                </a:solidFill>
                <a:latin typeface="+mj-lt"/>
                <a:ea typeface="DejaVu Sans" charset="0"/>
                <a:cs typeface="DejaVu Sans" charset="0"/>
              </a:defRPr>
            </a:lvl5pPr>
            <a:lvl6pPr marL="22844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7416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1988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6560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r>
              <a:rPr lang="es-MX"/>
              <a:t>	</a:t>
            </a:r>
            <a:r>
              <a:rPr lang="es-ES" smtClean="0"/>
              <a:t>Algunas variantes para representar las clases</a:t>
            </a:r>
            <a:r>
              <a:rPr lang="es-ES" dirty="0"/>
              <a:t>:</a:t>
            </a:r>
          </a:p>
        </p:txBody>
      </p:sp>
      <p:graphicFrame>
        <p:nvGraphicFramePr>
          <p:cNvPr id="10243" name="Group 3"/>
          <p:cNvGraphicFramePr>
            <a:graphicFrameLocks noGrp="1"/>
          </p:cNvGraphicFramePr>
          <p:nvPr>
            <p:extLst>
              <p:ext uri="{D42A27DB-BD31-4B8C-83A1-F6EECF244321}">
                <p14:modId xmlns:p14="http://schemas.microsoft.com/office/powerpoint/2010/main" val="2011743693"/>
              </p:ext>
            </p:extLst>
          </p:nvPr>
        </p:nvGraphicFramePr>
        <p:xfrm>
          <a:off x="1271464" y="3273423"/>
          <a:ext cx="3009900" cy="2603848"/>
        </p:xfrm>
        <a:graphic>
          <a:graphicData uri="http://schemas.openxmlformats.org/drawingml/2006/table">
            <a:tbl>
              <a:tblPr/>
              <a:tblGrid>
                <a:gridCol w="1902160"/>
                <a:gridCol w="1107740"/>
              </a:tblGrid>
              <a:tr h="691412">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333399"/>
                          </a:solidFill>
                          <a:effectLst/>
                          <a:latin typeface="+mj-lt"/>
                          <a:ea typeface="DejaVu Sans" charset="0"/>
                          <a:cs typeface="DejaVu Sans" charset="0"/>
                        </a:rPr>
                        <a:t>Talla (cm) </a:t>
                      </a:r>
                      <a:endParaRPr kumimoji="0" lang="es-ES" sz="2400" b="0" i="0" u="none" strike="noStrike" cap="none" normalizeH="0" baseline="0" dirty="0" smtClean="0">
                        <a:ln>
                          <a:noFill/>
                        </a:ln>
                        <a:solidFill>
                          <a:srgbClr val="333399"/>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600" b="0" i="0" u="none" strike="noStrike" cap="none" normalizeH="0" baseline="0" dirty="0" err="1" smtClean="0">
                          <a:ln>
                            <a:noFill/>
                          </a:ln>
                          <a:solidFill>
                            <a:srgbClr val="333399"/>
                          </a:solidFill>
                          <a:effectLst/>
                          <a:latin typeface="Arial" panose="020B0604020202020204" pitchFamily="34" charset="0"/>
                          <a:ea typeface="DejaVu Sans" charset="0"/>
                          <a:cs typeface="DejaVu Sans" charset="0"/>
                        </a:rPr>
                        <a:t>Frec</a:t>
                      </a:r>
                      <a:endParaRPr kumimoji="0" lang="es-ES" sz="1600" b="0" i="0" u="none" strike="noStrike" cap="none" normalizeH="0" baseline="0" dirty="0" smtClean="0">
                        <a:ln>
                          <a:noFill/>
                        </a:ln>
                        <a:solidFill>
                          <a:srgbClr val="333399"/>
                        </a:solidFill>
                        <a:effectLst/>
                        <a:latin typeface="Arial" panose="020B0604020202020204" pitchFamily="34" charset="0"/>
                        <a:ea typeface="DejaVu Sans" charset="0"/>
                        <a:cs typeface="DejaVu Sans" charset="0"/>
                      </a:endParaRP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600" b="0" i="0" u="none" strike="noStrike" cap="none" normalizeH="0" baseline="0" dirty="0" err="1" smtClean="0">
                          <a:ln>
                            <a:noFill/>
                          </a:ln>
                          <a:solidFill>
                            <a:srgbClr val="333399"/>
                          </a:solidFill>
                          <a:effectLst/>
                          <a:latin typeface="Arial" panose="020B0604020202020204" pitchFamily="34" charset="0"/>
                          <a:ea typeface="DejaVu Sans" charset="0"/>
                          <a:cs typeface="DejaVu Sans" charset="0"/>
                        </a:rPr>
                        <a:t>Abs</a:t>
                      </a:r>
                      <a:r>
                        <a:rPr kumimoji="0" lang="es-ES" sz="1600" b="0" i="0" u="none" strike="noStrike" cap="none" normalizeH="0" baseline="0" dirty="0" smtClean="0">
                          <a:ln>
                            <a:noFill/>
                          </a:ln>
                          <a:solidFill>
                            <a:srgbClr val="333399"/>
                          </a:solidFill>
                          <a:effectLst/>
                          <a:latin typeface="Arial" panose="020B0604020202020204" pitchFamily="34" charset="0"/>
                          <a:ea typeface="DejaVu Sans" charset="0"/>
                          <a:cs typeface="DejaVu Sans" charset="0"/>
                        </a:rPr>
                        <a:t>.</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r>
              <a:tr h="478109">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333399"/>
                          </a:solidFill>
                          <a:effectLst/>
                          <a:latin typeface="+mj-lt"/>
                          <a:ea typeface="DejaVu Sans" charset="0"/>
                          <a:cs typeface="DejaVu Sans" charset="0"/>
                        </a:rPr>
                        <a:t>150 - 159</a:t>
                      </a:r>
                      <a:endParaRPr kumimoji="0" lang="es-ES" sz="2400" b="0" i="0" u="none" strike="noStrike" cap="none" normalizeH="0" baseline="0" dirty="0" smtClean="0">
                        <a:ln>
                          <a:noFill/>
                        </a:ln>
                        <a:solidFill>
                          <a:srgbClr val="333399"/>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600" b="0" i="0" u="none" strike="noStrike" cap="none" normalizeH="0" baseline="0" dirty="0" smtClean="0">
                          <a:ln>
                            <a:noFill/>
                          </a:ln>
                          <a:solidFill>
                            <a:srgbClr val="333399"/>
                          </a:solidFill>
                          <a:effectLst/>
                          <a:latin typeface="Arial" panose="020B0604020202020204" pitchFamily="34" charset="0"/>
                          <a:ea typeface="DejaVu Sans" charset="0"/>
                          <a:cs typeface="DejaVu Sans" charset="0"/>
                        </a:rPr>
                        <a:t>20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r>
              <a:tr h="478109">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333399"/>
                          </a:solidFill>
                          <a:effectLst/>
                          <a:latin typeface="+mj-lt"/>
                          <a:ea typeface="DejaVu Sans" charset="0"/>
                          <a:cs typeface="DejaVu Sans" charset="0"/>
                        </a:rPr>
                        <a:t>160 - 169</a:t>
                      </a:r>
                      <a:endParaRPr kumimoji="0" lang="es-ES" sz="2400" b="0" i="0" u="none" strike="noStrike" cap="none" normalizeH="0" baseline="0" dirty="0" smtClean="0">
                        <a:ln>
                          <a:noFill/>
                        </a:ln>
                        <a:solidFill>
                          <a:srgbClr val="333399"/>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600" b="0" i="0" u="none" strike="noStrike" cap="none" normalizeH="0" baseline="0" dirty="0" smtClean="0">
                          <a:ln>
                            <a:noFill/>
                          </a:ln>
                          <a:solidFill>
                            <a:srgbClr val="333399"/>
                          </a:solidFill>
                          <a:effectLst/>
                          <a:latin typeface="Arial" panose="020B0604020202020204" pitchFamily="34" charset="0"/>
                          <a:ea typeface="DejaVu Sans" charset="0"/>
                          <a:cs typeface="DejaVu Sans" charset="0"/>
                        </a:rPr>
                        <a:t>30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r>
              <a:tr h="478109">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333399"/>
                          </a:solidFill>
                          <a:effectLst/>
                          <a:latin typeface="+mj-lt"/>
                          <a:ea typeface="DejaVu Sans" charset="0"/>
                          <a:cs typeface="DejaVu Sans" charset="0"/>
                        </a:rPr>
                        <a:t>170 - 179</a:t>
                      </a:r>
                      <a:endParaRPr kumimoji="0" lang="es-ES" sz="2400" b="0" i="0" u="none" strike="noStrike" cap="none" normalizeH="0" baseline="0" dirty="0" smtClean="0">
                        <a:ln>
                          <a:noFill/>
                        </a:ln>
                        <a:solidFill>
                          <a:srgbClr val="333399"/>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600" b="0" i="0" u="none" strike="noStrike" cap="none" normalizeH="0" baseline="0" dirty="0" smtClean="0">
                          <a:ln>
                            <a:noFill/>
                          </a:ln>
                          <a:solidFill>
                            <a:srgbClr val="333399"/>
                          </a:solidFill>
                          <a:effectLst/>
                          <a:latin typeface="Arial" panose="020B0604020202020204" pitchFamily="34" charset="0"/>
                          <a:ea typeface="DejaVu Sans" charset="0"/>
                          <a:cs typeface="DejaVu Sans" charset="0"/>
                        </a:rPr>
                        <a:t>10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r>
              <a:tr h="478109">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dirty="0" smtClean="0">
                          <a:ln>
                            <a:noFill/>
                          </a:ln>
                          <a:solidFill>
                            <a:srgbClr val="333399"/>
                          </a:solidFill>
                          <a:effectLst/>
                          <a:latin typeface="+mj-lt"/>
                          <a:ea typeface="DejaVu Sans" charset="0"/>
                          <a:cs typeface="DejaVu Sans" charset="0"/>
                        </a:rPr>
                        <a:t>Total</a:t>
                      </a: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1600" b="0" i="0" u="none" strike="noStrike" cap="none" normalizeH="0" baseline="0" dirty="0" smtClean="0">
                          <a:ln>
                            <a:noFill/>
                          </a:ln>
                          <a:solidFill>
                            <a:srgbClr val="333399"/>
                          </a:solidFill>
                          <a:effectLst/>
                          <a:latin typeface="Arial" panose="020B0604020202020204" pitchFamily="34" charset="0"/>
                          <a:ea typeface="DejaVu Sans" charset="0"/>
                          <a:cs typeface="DejaVu Sans" charset="0"/>
                        </a:rPr>
                        <a:t>60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FF"/>
                        </a:gs>
                        <a:gs pos="100000">
                          <a:srgbClr val="FFFFFF"/>
                        </a:gs>
                      </a:gsLst>
                      <a:lin ang="13500000" scaled="1"/>
                    </a:gradFill>
                  </a:tcPr>
                </a:tc>
              </a:tr>
            </a:tbl>
          </a:graphicData>
        </a:graphic>
      </p:graphicFrame>
      <p:graphicFrame>
        <p:nvGraphicFramePr>
          <p:cNvPr id="10281" name="Group 41"/>
          <p:cNvGraphicFramePr>
            <a:graphicFrameLocks noGrp="1"/>
          </p:cNvGraphicFramePr>
          <p:nvPr>
            <p:extLst>
              <p:ext uri="{D42A27DB-BD31-4B8C-83A1-F6EECF244321}">
                <p14:modId xmlns:p14="http://schemas.microsoft.com/office/powerpoint/2010/main" val="1017854128"/>
              </p:ext>
            </p:extLst>
          </p:nvPr>
        </p:nvGraphicFramePr>
        <p:xfrm>
          <a:off x="4655840" y="3284539"/>
          <a:ext cx="2724448" cy="2585722"/>
        </p:xfrm>
        <a:graphic>
          <a:graphicData uri="http://schemas.openxmlformats.org/drawingml/2006/table">
            <a:tbl>
              <a:tblPr/>
              <a:tblGrid>
                <a:gridCol w="1722633"/>
                <a:gridCol w="1001815"/>
              </a:tblGrid>
              <a:tr h="652463">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Talla (cm) </a:t>
                      </a:r>
                      <a:endParaRPr kumimoji="0" lang="es-ES" sz="2400" b="0" i="0" u="none" strike="noStrike" cap="none" normalizeH="0" baseline="0" dirty="0" smtClean="0">
                        <a:ln>
                          <a:noFill/>
                        </a:ln>
                        <a:solidFill>
                          <a:srgbClr val="800000"/>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Frec</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Abs.</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r>
              <a:tr h="373063">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150 &lt; 160</a:t>
                      </a:r>
                      <a:endParaRPr kumimoji="0" lang="es-ES" sz="2400" b="0" i="0" u="none" strike="noStrike" cap="none" normalizeH="0" baseline="0" dirty="0" smtClean="0">
                        <a:ln>
                          <a:noFill/>
                        </a:ln>
                        <a:solidFill>
                          <a:srgbClr val="800000"/>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20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r>
              <a:tr h="385763">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160 &lt;</a:t>
                      </a:r>
                      <a:r>
                        <a:rPr kumimoji="0" lang="es-ES" sz="2400" b="0" i="0" u="none" strike="noStrike" cap="none" normalizeH="0" baseline="0" dirty="0" smtClean="0">
                          <a:ln>
                            <a:noFill/>
                          </a:ln>
                          <a:solidFill>
                            <a:srgbClr val="800000"/>
                          </a:solidFill>
                          <a:effectLst/>
                          <a:latin typeface="+mj-lt"/>
                          <a:ea typeface="DejaVu Sans" charset="0"/>
                          <a:cs typeface="DejaVu Sans" charset="0"/>
                        </a:rPr>
                        <a:t>170</a:t>
                      </a: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30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r>
              <a:tr h="384175">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170 &lt; 180</a:t>
                      </a:r>
                      <a:endParaRPr kumimoji="0" lang="es-ES" sz="2400" b="0" i="0" u="none" strike="noStrike" cap="none" normalizeH="0" baseline="0" dirty="0" smtClean="0">
                        <a:ln>
                          <a:noFill/>
                        </a:ln>
                        <a:solidFill>
                          <a:srgbClr val="800000"/>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10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r>
              <a:tr h="454025">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800000"/>
                          </a:solidFill>
                          <a:effectLst/>
                          <a:latin typeface="+mj-lt"/>
                          <a:ea typeface="DejaVu Sans" charset="0"/>
                          <a:cs typeface="DejaVu Sans" charset="0"/>
                        </a:rPr>
                        <a:t>Total</a:t>
                      </a: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dirty="0" smtClean="0">
                          <a:ln>
                            <a:noFill/>
                          </a:ln>
                          <a:solidFill>
                            <a:srgbClr val="800000"/>
                          </a:solidFill>
                          <a:effectLst/>
                          <a:latin typeface="+mj-lt"/>
                          <a:ea typeface="DejaVu Sans" charset="0"/>
                          <a:cs typeface="DejaVu Sans" charset="0"/>
                        </a:rPr>
                        <a:t>60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FFFFCC"/>
                        </a:gs>
                        <a:gs pos="100000">
                          <a:srgbClr val="FFFFFF"/>
                        </a:gs>
                      </a:gsLst>
                      <a:lin ang="13500000" scaled="1"/>
                    </a:gradFill>
                  </a:tcPr>
                </a:tc>
              </a:tr>
            </a:tbl>
          </a:graphicData>
        </a:graphic>
      </p:graphicFrame>
      <p:graphicFrame>
        <p:nvGraphicFramePr>
          <p:cNvPr id="10319" name="Group 79"/>
          <p:cNvGraphicFramePr>
            <a:graphicFrameLocks noGrp="1"/>
          </p:cNvGraphicFramePr>
          <p:nvPr>
            <p:extLst>
              <p:ext uri="{D42A27DB-BD31-4B8C-83A1-F6EECF244321}">
                <p14:modId xmlns:p14="http://schemas.microsoft.com/office/powerpoint/2010/main" val="2261579077"/>
              </p:ext>
            </p:extLst>
          </p:nvPr>
        </p:nvGraphicFramePr>
        <p:xfrm>
          <a:off x="7772399" y="3276601"/>
          <a:ext cx="3364161" cy="2645154"/>
        </p:xfrm>
        <a:graphic>
          <a:graphicData uri="http://schemas.openxmlformats.org/drawingml/2006/table">
            <a:tbl>
              <a:tblPr/>
              <a:tblGrid>
                <a:gridCol w="1985227"/>
                <a:gridCol w="1378934"/>
              </a:tblGrid>
              <a:tr h="767232">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Talla (cm) </a:t>
                      </a:r>
                      <a:endParaRPr kumimoji="0" lang="es-ES" sz="2400" b="0" i="0" u="none" strike="noStrike" cap="none" normalizeH="0" baseline="0" dirty="0" smtClean="0">
                        <a:ln>
                          <a:noFill/>
                        </a:ln>
                        <a:solidFill>
                          <a:srgbClr val="006600"/>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Frec</a:t>
                      </a:r>
                    </a:p>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Abs.</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r>
              <a:tr h="436050">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150 - 159</a:t>
                      </a:r>
                      <a:endParaRPr kumimoji="0" lang="es-ES" sz="2400" b="0" i="0" u="none" strike="noStrike" cap="none" normalizeH="0" baseline="0" dirty="0" smtClean="0">
                        <a:ln>
                          <a:noFill/>
                        </a:ln>
                        <a:solidFill>
                          <a:srgbClr val="006600"/>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20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r>
              <a:tr h="491488">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+159 - 169</a:t>
                      </a:r>
                      <a:endParaRPr kumimoji="0" lang="es-ES" sz="2400" b="0" i="0" u="none" strike="noStrike" cap="none" normalizeH="0" baseline="0" dirty="0" smtClean="0">
                        <a:ln>
                          <a:noFill/>
                        </a:ln>
                        <a:solidFill>
                          <a:srgbClr val="006600"/>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30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r>
              <a:tr h="469851">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+169 - 179</a:t>
                      </a:r>
                      <a:endParaRPr kumimoji="0" lang="es-ES" sz="2400" b="0" i="0" u="none" strike="noStrike" cap="none" normalizeH="0" baseline="0" dirty="0" smtClean="0">
                        <a:ln>
                          <a:noFill/>
                        </a:ln>
                        <a:solidFill>
                          <a:srgbClr val="006600"/>
                        </a:solidFill>
                        <a:effectLst/>
                        <a:latin typeface="+mj-lt"/>
                        <a:ea typeface="DejaVu Sans" charset="0"/>
                        <a:cs typeface="DejaVu Sans" charset="0"/>
                      </a:endParaRP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smtClean="0">
                          <a:ln>
                            <a:noFill/>
                          </a:ln>
                          <a:solidFill>
                            <a:srgbClr val="006600"/>
                          </a:solidFill>
                          <a:effectLst/>
                          <a:latin typeface="+mj-lt"/>
                          <a:ea typeface="DejaVu Sans" charset="0"/>
                          <a:cs typeface="DejaVu Sans" charset="0"/>
                        </a:rPr>
                        <a:t>10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r>
              <a:tr h="436050">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dirty="0" smtClean="0">
                          <a:ln>
                            <a:noFill/>
                          </a:ln>
                          <a:solidFill>
                            <a:srgbClr val="006600"/>
                          </a:solidFill>
                          <a:effectLst/>
                          <a:latin typeface="+mj-lt"/>
                          <a:ea typeface="DejaVu Sans" charset="0"/>
                          <a:cs typeface="DejaVu Sans" charset="0"/>
                        </a:rPr>
                        <a:t>Total</a:t>
                      </a:r>
                    </a:p>
                  </a:txBody>
                  <a:tcPr marL="90000" marR="90000" marT="60912" marB="46800" anchor="ctr"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c>
                  <a:txBody>
                    <a:bodyPr/>
                    <a:lstStyle>
                      <a:lvl1pPr>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DejaVu Sans" charset="0"/>
                          <a:cs typeface="DejaVu Sans" charset="0"/>
                        </a:defRPr>
                      </a:lvl1pPr>
                      <a:lvl2pPr>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DejaVu Sans" charset="0"/>
                          <a:cs typeface="DejaVu Sans" charset="0"/>
                        </a:defRPr>
                      </a:lvl3pPr>
                      <a:lvl4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4pPr>
                      <a:lvl5pPr>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DejaVu Sans" charset="0"/>
                          <a:cs typeface="DejaVu Sans" charset="0"/>
                        </a:defRPr>
                      </a:lvl9pPr>
                    </a:lstStyle>
                    <a:p>
                      <a:pPr marL="0" marR="0" lvl="0" indent="0" algn="ctr" defTabSz="449263" rtl="0" eaLnBrk="0" fontAlgn="base" latinLnBrk="0" hangingPunct="0">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sz="2400" b="0" i="0" u="none" strike="noStrike" cap="none" normalizeH="0" baseline="0" dirty="0" smtClean="0">
                          <a:ln>
                            <a:noFill/>
                          </a:ln>
                          <a:solidFill>
                            <a:srgbClr val="006600"/>
                          </a:solidFill>
                          <a:effectLst/>
                          <a:latin typeface="+mj-lt"/>
                          <a:ea typeface="DejaVu Sans" charset="0"/>
                          <a:cs typeface="DejaVu Sans" charset="0"/>
                        </a:rPr>
                        <a:t>60</a:t>
                      </a:r>
                    </a:p>
                  </a:txBody>
                  <a:tcPr marL="90000" marR="90000" marT="60912" marB="46800" anchor="ctr"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gradFill rotWithShape="0">
                      <a:gsLst>
                        <a:gs pos="0">
                          <a:srgbClr val="FFFFFF"/>
                        </a:gs>
                        <a:gs pos="50000">
                          <a:srgbClr val="CCFFCC"/>
                        </a:gs>
                        <a:gs pos="100000">
                          <a:srgbClr val="FFFFFF"/>
                        </a:gs>
                      </a:gsLst>
                      <a:lin ang="13500000" scaled="1"/>
                    </a:gradFill>
                  </a:tcPr>
                </a:tc>
              </a:tr>
            </a:tbl>
          </a:graphicData>
        </a:graphic>
      </p:graphicFrame>
      <p:sp>
        <p:nvSpPr>
          <p:cNvPr id="10357" name="Text Box 117"/>
          <p:cNvSpPr txBox="1">
            <a:spLocks noChangeArrowheads="1"/>
          </p:cNvSpPr>
          <p:nvPr/>
        </p:nvSpPr>
        <p:spPr bwMode="auto">
          <a:xfrm>
            <a:off x="2423592" y="6021288"/>
            <a:ext cx="533400" cy="525401"/>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wrap="square" lIns="90000" tIns="46800" rIns="90000" bIns="46800">
            <a:spAutoFit/>
          </a:bodyPr>
          <a:lstStyle>
            <a:defPPr>
              <a:defRPr lang="es-ES"/>
            </a:defPPr>
            <a:lvl1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3333CC"/>
                </a:solidFill>
                <a:latin typeface="+mj-lt"/>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marL="3048000" lvl="4">
              <a:spcBef>
                <a:spcPts val="1250"/>
              </a:spcBef>
              <a:buFont typeface="Wingdings" panose="05000000000000000000" pitchFamily="2" charset="2"/>
              <a:buChar char=""/>
              <a:tabLst>
                <a:tab pos="0" algn="l"/>
                <a:tab pos="914400" algn="l"/>
                <a:tab pos="2743200" algn="l"/>
                <a:tab pos="3581400" algn="l"/>
                <a:tab pos="3657600" algn="l"/>
                <a:tab pos="4572000" algn="l"/>
                <a:tab pos="5486400" algn="l"/>
                <a:tab pos="6400800" algn="l"/>
                <a:tab pos="7315200" algn="l"/>
                <a:tab pos="8229600" algn="l"/>
                <a:tab pos="9144000" algn="l"/>
                <a:tab pos="10058400" algn="l"/>
              </a:tabLst>
              <a:defRPr sz="2800">
                <a:solidFill>
                  <a:srgbClr val="000000"/>
                </a:solidFill>
                <a:latin typeface="+mj-lt"/>
                <a:ea typeface="DejaVu Sans" charset="0"/>
                <a:cs typeface="DejaVu Sans" charset="0"/>
              </a:defRPr>
            </a:lvl5pPr>
            <a:lvl6pPr marL="22844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7416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1988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6560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r>
              <a:rPr lang="es-ES" dirty="0"/>
              <a:t>(I)</a:t>
            </a:r>
          </a:p>
        </p:txBody>
      </p:sp>
      <p:sp>
        <p:nvSpPr>
          <p:cNvPr id="10358" name="Text Box 118"/>
          <p:cNvSpPr txBox="1">
            <a:spLocks noChangeArrowheads="1"/>
          </p:cNvSpPr>
          <p:nvPr/>
        </p:nvSpPr>
        <p:spPr bwMode="auto">
          <a:xfrm>
            <a:off x="5763419" y="6071951"/>
            <a:ext cx="685800" cy="525401"/>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wrap="square" lIns="90000" tIns="46800" rIns="90000" bIns="46800">
            <a:spAutoFit/>
          </a:bodyPr>
          <a:lstStyle>
            <a:defPPr>
              <a:defRPr lang="es-ES"/>
            </a:defPPr>
            <a:lvl1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3333CC"/>
                </a:solidFill>
                <a:latin typeface="+mj-lt"/>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marL="3048000" lvl="4">
              <a:spcBef>
                <a:spcPts val="1250"/>
              </a:spcBef>
              <a:buFont typeface="Wingdings" panose="05000000000000000000" pitchFamily="2" charset="2"/>
              <a:buChar char=""/>
              <a:tabLst>
                <a:tab pos="0" algn="l"/>
                <a:tab pos="914400" algn="l"/>
                <a:tab pos="2743200" algn="l"/>
                <a:tab pos="3581400" algn="l"/>
                <a:tab pos="3657600" algn="l"/>
                <a:tab pos="4572000" algn="l"/>
                <a:tab pos="5486400" algn="l"/>
                <a:tab pos="6400800" algn="l"/>
                <a:tab pos="7315200" algn="l"/>
                <a:tab pos="8229600" algn="l"/>
                <a:tab pos="9144000" algn="l"/>
                <a:tab pos="10058400" algn="l"/>
              </a:tabLst>
              <a:defRPr sz="2800">
                <a:solidFill>
                  <a:srgbClr val="000000"/>
                </a:solidFill>
                <a:latin typeface="+mj-lt"/>
                <a:ea typeface="DejaVu Sans" charset="0"/>
                <a:cs typeface="DejaVu Sans" charset="0"/>
              </a:defRPr>
            </a:lvl5pPr>
            <a:lvl6pPr marL="22844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7416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1988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6560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r>
              <a:rPr lang="es-ES" dirty="0"/>
              <a:t>(II)</a:t>
            </a:r>
          </a:p>
        </p:txBody>
      </p:sp>
      <p:sp>
        <p:nvSpPr>
          <p:cNvPr id="10359" name="Text Box 119"/>
          <p:cNvSpPr txBox="1">
            <a:spLocks noChangeArrowheads="1"/>
          </p:cNvSpPr>
          <p:nvPr/>
        </p:nvSpPr>
        <p:spPr bwMode="auto">
          <a:xfrm>
            <a:off x="9078416" y="6143959"/>
            <a:ext cx="762000" cy="525401"/>
          </a:xfrm>
          <a:prstGeom prst="rect">
            <a:avLst/>
          </a:prstGeom>
          <a:gradFill rotWithShape="0">
            <a:gsLst>
              <a:gs pos="0">
                <a:srgbClr val="CCFFFF"/>
              </a:gs>
              <a:gs pos="50000">
                <a:srgbClr val="CCFFCC"/>
              </a:gs>
              <a:gs pos="100000">
                <a:srgbClr val="CCFFFF"/>
              </a:gs>
            </a:gsLst>
            <a:lin ang="13500000" scaled="1"/>
          </a:gradFill>
          <a:ln w="9360">
            <a:solidFill>
              <a:srgbClr val="000000"/>
            </a:solidFill>
            <a:miter lim="800000"/>
            <a:headEnd/>
            <a:tailEnd/>
          </a:ln>
          <a:effectLst>
            <a:outerShdw dist="107933" dir="2700000" algn="ctr" rotWithShape="0">
              <a:srgbClr val="808080"/>
            </a:outerShdw>
          </a:effectLst>
        </p:spPr>
        <p:txBody>
          <a:bodyPr wrap="square" lIns="90000" tIns="46800" rIns="90000" bIns="46800">
            <a:spAutoFit/>
          </a:bodyPr>
          <a:lstStyle>
            <a:defPPr>
              <a:defRPr lang="es-ES"/>
            </a:defPPr>
            <a:lvl1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3333CC"/>
                </a:solidFill>
                <a:latin typeface="+mj-lt"/>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marL="3048000" lvl="4">
              <a:spcBef>
                <a:spcPts val="1250"/>
              </a:spcBef>
              <a:buFont typeface="Wingdings" panose="05000000000000000000" pitchFamily="2" charset="2"/>
              <a:buChar char=""/>
              <a:tabLst>
                <a:tab pos="0" algn="l"/>
                <a:tab pos="914400" algn="l"/>
                <a:tab pos="2743200" algn="l"/>
                <a:tab pos="3581400" algn="l"/>
                <a:tab pos="3657600" algn="l"/>
                <a:tab pos="4572000" algn="l"/>
                <a:tab pos="5486400" algn="l"/>
                <a:tab pos="6400800" algn="l"/>
                <a:tab pos="7315200" algn="l"/>
                <a:tab pos="8229600" algn="l"/>
                <a:tab pos="9144000" algn="l"/>
                <a:tab pos="10058400" algn="l"/>
              </a:tabLst>
              <a:defRPr sz="2800">
                <a:solidFill>
                  <a:srgbClr val="000000"/>
                </a:solidFill>
                <a:latin typeface="+mj-lt"/>
                <a:ea typeface="DejaVu Sans" charset="0"/>
                <a:cs typeface="DejaVu Sans" charset="0"/>
              </a:defRPr>
            </a:lvl5pPr>
            <a:lvl6pPr marL="22844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7416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1988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656013"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r>
              <a:rPr lang="es-ES"/>
              <a:t>(III)</a:t>
            </a:r>
          </a:p>
        </p:txBody>
      </p:sp>
      <p:sp>
        <p:nvSpPr>
          <p:cNvPr id="10360" name="Text Box 120"/>
          <p:cNvSpPr txBox="1">
            <a:spLocks noChangeArrowheads="1"/>
          </p:cNvSpPr>
          <p:nvPr/>
        </p:nvSpPr>
        <p:spPr bwMode="auto">
          <a:xfrm>
            <a:off x="303040" y="4221088"/>
            <a:ext cx="792163" cy="525401"/>
          </a:xfrm>
          <a:prstGeom prst="rect">
            <a:avLst/>
          </a:prstGeom>
          <a:solidFill>
            <a:srgbClr val="CC3300"/>
          </a:solidFill>
          <a:ln w="1908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defPPr>
              <a:defRPr lang="es-ES"/>
            </a:defPPr>
            <a:lvl1pP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u="sng">
                <a:solidFill>
                  <a:srgbClr val="FFFFCC"/>
                </a:solidFill>
                <a:latin typeface="+mj-lt"/>
                <a:ea typeface="DejaVu Sans"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DejaVu Sans" charset="0"/>
                <a:cs typeface="DejaVu Sans" charset="0"/>
              </a:defRPr>
            </a:lvl9pPr>
          </a:lstStyle>
          <a:p>
            <a:r>
              <a:rPr lang="es-ES" dirty="0" err="1" smtClean="0"/>
              <a:t>Ej</a:t>
            </a:r>
            <a:r>
              <a:rPr lang="es-ES" dirty="0" smtClean="0"/>
              <a:t> 6</a:t>
            </a:r>
            <a:endParaRPr lang="es-ES" dirty="0"/>
          </a:p>
        </p:txBody>
      </p:sp>
    </p:spTree>
    <p:extLst>
      <p:ext uri="{BB962C8B-B14F-4D97-AF65-F5344CB8AC3E}">
        <p14:creationId xmlns:p14="http://schemas.microsoft.com/office/powerpoint/2010/main" val="636643619"/>
      </p:ext>
    </p:extLst>
  </p:cSld>
  <p:clrMapOvr>
    <a:masterClrMapping/>
  </p:clrMapOvr>
  <p:transition spd="slow">
    <p:spli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1988</TotalTime>
  <Words>3700</Words>
  <Application>Microsoft Office PowerPoint</Application>
  <PresentationFormat>Panorámica</PresentationFormat>
  <Paragraphs>721</Paragraphs>
  <Slides>42</Slides>
  <Notes>24</Notes>
  <HiddenSlides>0</HiddenSlides>
  <MMClips>0</MMClips>
  <ScaleCrop>false</ScaleCrop>
  <HeadingPairs>
    <vt:vector size="8" baseType="variant">
      <vt:variant>
        <vt:lpstr>Fuentes usadas</vt:lpstr>
      </vt:variant>
      <vt:variant>
        <vt:i4>10</vt:i4>
      </vt:variant>
      <vt:variant>
        <vt:lpstr>Tema</vt:lpstr>
      </vt:variant>
      <vt:variant>
        <vt:i4>1</vt:i4>
      </vt:variant>
      <vt:variant>
        <vt:lpstr>Servidores OLE incrustados</vt:lpstr>
      </vt:variant>
      <vt:variant>
        <vt:i4>1</vt:i4>
      </vt:variant>
      <vt:variant>
        <vt:lpstr>Títulos de diapositiva</vt:lpstr>
      </vt:variant>
      <vt:variant>
        <vt:i4>42</vt:i4>
      </vt:variant>
    </vt:vector>
  </HeadingPairs>
  <TitlesOfParts>
    <vt:vector size="54" baseType="lpstr">
      <vt:lpstr>Arial</vt:lpstr>
      <vt:lpstr>Calibri</vt:lpstr>
      <vt:lpstr>Cambria Math</vt:lpstr>
      <vt:lpstr>DejaVu Sans</vt:lpstr>
      <vt:lpstr>Mangal</vt:lpstr>
      <vt:lpstr>Simple Outline Pat</vt:lpstr>
      <vt:lpstr>Symbol</vt:lpstr>
      <vt:lpstr>Tahoma</vt:lpstr>
      <vt:lpstr>Times New Roman</vt:lpstr>
      <vt:lpstr>Wingdings</vt:lpstr>
      <vt:lpstr>Tema de Office</vt:lpstr>
      <vt:lpstr>Ecuación</vt:lpstr>
      <vt:lpstr>  FACULTAD DE CIENCIAS MÉDICAS  “Sagua la Grande” curso 2020 -2021  METODOLOGÍA DE LA INVESTIGACIÓN  MEDICINA  1er Año  </vt:lpstr>
      <vt:lpstr>CTP. 4: Procesamiento de la información.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Medidas de Tendencia Central</vt:lpstr>
      <vt:lpstr>Media Aritmética</vt:lpstr>
      <vt:lpstr>Media Aritmética</vt:lpstr>
      <vt:lpstr>LA MEDIANA</vt:lpstr>
      <vt:lpstr>LA MODA</vt:lpstr>
      <vt:lpstr>PERCENTILES </vt:lpstr>
      <vt:lpstr>Interpretación percentiles</vt:lpstr>
      <vt:lpstr>Presentación de PowerPoint</vt:lpstr>
      <vt:lpstr>MEDIDAS DE DISPERSIÓN</vt:lpstr>
      <vt:lpstr>Necesidad de Estudiar la Dispersión</vt:lpstr>
      <vt:lpstr>El Rango o Amplitud </vt:lpstr>
      <vt:lpstr>Varianza</vt:lpstr>
      <vt:lpstr>Desviación Estándar</vt:lpstr>
      <vt:lpstr>Coeficiente de Variación: Expresa a la Desviación Estándar como porcentaje de la Media </vt:lpstr>
      <vt:lpstr>Coeficiente de Variación, Ejemplo 1</vt:lpstr>
      <vt:lpstr>Coeficiente de Variación, Ejemplo 2</vt:lpstr>
      <vt:lpstr>Variable estandarizada. Puntuaciones standard</vt:lpstr>
      <vt:lpstr>Proporción: Relación por cociente entre el número de  unidades de análisis que pertenecen a un grupo o categoría (a) de una variable y el total de las unidades de análisis estudiadas (n). </vt:lpstr>
      <vt:lpstr>Ejemplo</vt:lpstr>
      <vt:lpstr>Razón: es la relación por cociente que se establece entre el número de  unidades de análisis que pertenecen a un grupo o categoría (a) y el número de  unidades de análisis que pertenecen a otra categoría (b) de la misma variable o no</vt:lpstr>
      <vt:lpstr>Ejemplos de Índice.   A diferencia del binomio (proporción – porcentaje),  (la razón-índice ) puede calcularse entre categorías de diferentes variables  como: </vt:lpstr>
      <vt:lpstr>  En muchas ocasiones estamos interesados en mostrar no sólo la variable resumida sino que al mismo tiempo pueda apreciarse el mayor o menor riesgo de ocurrencia de determinado evento, para lo que necesitamos otra medida diferente a las ya estudiadas. </vt:lpstr>
      <vt:lpstr>Presentación de PowerPoint</vt:lpstr>
      <vt:lpstr>CONCLUSIONES</vt:lpstr>
      <vt:lpstr>Presentación de PowerPoint</vt:lpstr>
      <vt:lpstr>ACTIVIDAD INDEPENDIENTE</vt:lpstr>
      <vt:lpstr>Presentación de PowerPoint</vt:lpstr>
      <vt:lpstr>BIBLIOGRAFÍA</vt:lpstr>
    </vt:vector>
  </TitlesOfParts>
  <Company>TLR-SERVICE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Medidas de Resumen para Variables Cuantitativas.</dc:title>
  <dc:creator>ABE Y DANY</dc:creator>
  <cp:lastModifiedBy>rcarballo</cp:lastModifiedBy>
  <cp:revision>132</cp:revision>
  <dcterms:created xsi:type="dcterms:W3CDTF">2016-02-10T09:39:30Z</dcterms:created>
  <dcterms:modified xsi:type="dcterms:W3CDTF">2022-02-01T19:14:29Z</dcterms:modified>
</cp:coreProperties>
</file>