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3" r:id="rId2"/>
    <p:sldId id="257" r:id="rId3"/>
    <p:sldId id="302" r:id="rId4"/>
    <p:sldId id="256" r:id="rId5"/>
    <p:sldId id="259" r:id="rId6"/>
    <p:sldId id="260" r:id="rId7"/>
    <p:sldId id="258" r:id="rId8"/>
    <p:sldId id="296" r:id="rId9"/>
    <p:sldId id="261" r:id="rId10"/>
    <p:sldId id="262" r:id="rId11"/>
    <p:sldId id="297" r:id="rId12"/>
    <p:sldId id="298" r:id="rId13"/>
    <p:sldId id="263" r:id="rId14"/>
    <p:sldId id="264" r:id="rId15"/>
    <p:sldId id="265" r:id="rId16"/>
    <p:sldId id="266" r:id="rId17"/>
    <p:sldId id="267" r:id="rId18"/>
    <p:sldId id="269" r:id="rId19"/>
    <p:sldId id="270" r:id="rId20"/>
    <p:sldId id="268" r:id="rId21"/>
    <p:sldId id="271" r:id="rId22"/>
    <p:sldId id="272" r:id="rId23"/>
    <p:sldId id="273" r:id="rId24"/>
    <p:sldId id="274" r:id="rId25"/>
    <p:sldId id="275" r:id="rId26"/>
    <p:sldId id="276" r:id="rId27"/>
    <p:sldId id="277" r:id="rId28"/>
    <p:sldId id="278" r:id="rId29"/>
    <p:sldId id="279" r:id="rId30"/>
    <p:sldId id="280" r:id="rId31"/>
    <p:sldId id="299" r:id="rId32"/>
    <p:sldId id="300" r:id="rId33"/>
    <p:sldId id="281" r:id="rId34"/>
    <p:sldId id="282" r:id="rId35"/>
    <p:sldId id="283" r:id="rId36"/>
    <p:sldId id="284" r:id="rId37"/>
    <p:sldId id="285" r:id="rId38"/>
    <p:sldId id="286" r:id="rId39"/>
    <p:sldId id="287" r:id="rId40"/>
    <p:sldId id="288" r:id="rId41"/>
    <p:sldId id="289" r:id="rId42"/>
    <p:sldId id="290" r:id="rId43"/>
    <p:sldId id="291" r:id="rId44"/>
    <p:sldId id="292" r:id="rId45"/>
    <p:sldId id="293" r:id="rId46"/>
    <p:sldId id="294" r:id="rId47"/>
    <p:sldId id="295" r:id="rId48"/>
    <p:sldId id="301"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55" autoAdjust="0"/>
    <p:restoredTop sz="94660"/>
  </p:normalViewPr>
  <p:slideViewPr>
    <p:cSldViewPr>
      <p:cViewPr varScale="1">
        <p:scale>
          <a:sx n="70" d="100"/>
          <a:sy n="70" d="100"/>
        </p:scale>
        <p:origin x="137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10/30/2022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Marcador de contenido 2"/>
          <p:cNvSpPr>
            <a:spLocks noGrp="1"/>
          </p:cNvSpPr>
          <p:nvPr>
            <p:ph idx="1"/>
          </p:nvPr>
        </p:nvSpPr>
        <p:spPr/>
        <p:txBody>
          <a:bodyPr>
            <a:normAutofit/>
          </a:bodyPr>
          <a:lstStyle/>
          <a:p>
            <a:pPr marL="0" indent="0">
              <a:buNone/>
            </a:pPr>
            <a:r>
              <a:rPr lang="es-ES" sz="3600" dirty="0" smtClean="0"/>
              <a:t>                Facultad </a:t>
            </a:r>
            <a:r>
              <a:rPr lang="es-ES" sz="3600" dirty="0"/>
              <a:t>de Ciencias Médicas </a:t>
            </a:r>
          </a:p>
          <a:p>
            <a:pPr marL="0" indent="0">
              <a:buNone/>
            </a:pPr>
            <a:r>
              <a:rPr lang="es-ES" sz="3600" dirty="0"/>
              <a:t>          </a:t>
            </a:r>
            <a:r>
              <a:rPr lang="es-ES" sz="3600" dirty="0" smtClean="0"/>
              <a:t>             Sagua </a:t>
            </a:r>
            <a:r>
              <a:rPr lang="es-ES" sz="3600" dirty="0"/>
              <a:t>la Grande </a:t>
            </a:r>
          </a:p>
          <a:p>
            <a:pPr marL="0" indent="0">
              <a:buNone/>
            </a:pPr>
            <a:r>
              <a:rPr lang="es-ES" sz="3600" dirty="0"/>
              <a:t>   </a:t>
            </a:r>
            <a:r>
              <a:rPr lang="es-ES" sz="3600" dirty="0" smtClean="0"/>
              <a:t>             Asignatura </a:t>
            </a:r>
            <a:r>
              <a:rPr lang="es-ES" sz="3600" dirty="0"/>
              <a:t>Ginecobstetricia</a:t>
            </a:r>
          </a:p>
          <a:p>
            <a:pPr marL="0" indent="0">
              <a:buNone/>
            </a:pPr>
            <a:r>
              <a:rPr lang="es-ES" sz="3600" dirty="0"/>
              <a:t>         </a:t>
            </a:r>
            <a:r>
              <a:rPr lang="es-ES" sz="3600" dirty="0" smtClean="0"/>
              <a:t>            </a:t>
            </a:r>
            <a:r>
              <a:rPr lang="es-ES" sz="3600" dirty="0"/>
              <a:t>4to Año </a:t>
            </a:r>
            <a:r>
              <a:rPr lang="es-ES" sz="3600" dirty="0" smtClean="0"/>
              <a:t>Medicina</a:t>
            </a:r>
            <a:endParaRPr lang="es-ES" sz="3600" dirty="0"/>
          </a:p>
        </p:txBody>
      </p:sp>
    </p:spTree>
    <p:extLst>
      <p:ext uri="{BB962C8B-B14F-4D97-AF65-F5344CB8AC3E}">
        <p14:creationId xmlns:p14="http://schemas.microsoft.com/office/powerpoint/2010/main" val="1716612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457200" y="457200"/>
            <a:ext cx="8229600" cy="60631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fontAlgn="base">
              <a:spcBef>
                <a:spcPct val="0"/>
              </a:spcBef>
              <a:spcAft>
                <a:spcPct val="0"/>
              </a:spcAft>
              <a:tabLst>
                <a:tab pos="685800" algn="l"/>
              </a:tabLst>
            </a:pPr>
            <a:r>
              <a:rPr kumimoji="0" lang="es-ES" sz="3600" b="1" i="0" strike="noStrike" cap="none" normalizeH="0" baseline="0" dirty="0" smtClean="0">
                <a:ln>
                  <a:noFill/>
                </a:ln>
                <a:solidFill>
                  <a:schemeClr val="tx1"/>
                </a:solidFill>
                <a:effectLst>
                  <a:outerShdw blurRad="38100" dist="38100" dir="2700000" algn="tl">
                    <a:srgbClr val="000000">
                      <a:alpha val="43137"/>
                    </a:srgbClr>
                  </a:outerShdw>
                </a:effectLst>
                <a:ea typeface="Times New Roman" pitchFamily="18" charset="0"/>
                <a:cs typeface="Arial" pitchFamily="34" charset="0"/>
              </a:rPr>
              <a:t>Clasificación:</a:t>
            </a:r>
            <a:r>
              <a:rPr lang="es-ES" sz="3600" dirty="0" smtClean="0">
                <a:ea typeface="Times New Roman" pitchFamily="18" charset="0"/>
                <a:cs typeface="Arial" pitchFamily="34" charset="0"/>
              </a:rPr>
              <a:t> (variedades)</a:t>
            </a:r>
            <a:endParaRPr kumimoji="0" lang="es-ES" sz="3600" b="1" i="0" strike="noStrike" cap="none" normalizeH="0" baseline="0" dirty="0" smtClean="0">
              <a:ln>
                <a:noFill/>
              </a:ln>
              <a:solidFill>
                <a:schemeClr val="tx1"/>
              </a:solidFill>
              <a:effectLst>
                <a:outerShdw blurRad="38100" dist="38100" dir="2700000" algn="tl">
                  <a:srgbClr val="000000">
                    <a:alpha val="43137"/>
                  </a:srgbClr>
                </a:outerShdw>
              </a:effectLst>
              <a:ea typeface="Times New Roman" pitchFamily="18"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685800" algn="l"/>
              </a:tabLst>
            </a:pPr>
            <a:endParaRPr kumimoji="0" lang="es-ES" sz="2800" b="1" i="0" u="sng" strike="noStrike" cap="none" normalizeH="0" baseline="0" dirty="0" smtClean="0">
              <a:ln>
                <a:noFill/>
              </a:ln>
              <a:solidFill>
                <a:schemeClr val="tx1"/>
              </a:solidFill>
              <a:effectLst/>
              <a:ea typeface="Times New Roman" pitchFamily="18" charset="0"/>
              <a:cs typeface="Arial" pitchFamily="34" charset="0"/>
            </a:endParaRPr>
          </a:p>
          <a:p>
            <a:pPr marL="514350" marR="0" lvl="0" indent="-514350" algn="justLow" defTabSz="914400" rtl="0" eaLnBrk="0" fontAlgn="base" latinLnBrk="0" hangingPunct="0">
              <a:lnSpc>
                <a:spcPct val="100000"/>
              </a:lnSpc>
              <a:spcBef>
                <a:spcPct val="0"/>
              </a:spcBef>
              <a:spcAft>
                <a:spcPct val="0"/>
              </a:spcAft>
              <a:buClrTx/>
              <a:buSzTx/>
              <a:buFont typeface="+mj-lt"/>
              <a:buAutoNum type="arabicPeriod"/>
              <a:tabLst>
                <a:tab pos="685800" algn="l"/>
              </a:tabLst>
            </a:pPr>
            <a:r>
              <a:rPr kumimoji="0" lang="es-ES" sz="2800" b="1" i="0" strike="noStrike" cap="none" normalizeH="0" baseline="0" dirty="0" smtClean="0">
                <a:ln>
                  <a:noFill/>
                </a:ln>
                <a:solidFill>
                  <a:schemeClr val="tx1"/>
                </a:solidFill>
                <a:effectLst>
                  <a:outerShdw blurRad="38100" dist="38100" dir="2700000" algn="tl">
                    <a:srgbClr val="000000">
                      <a:alpha val="43137"/>
                    </a:srgbClr>
                  </a:outerShdw>
                </a:effectLst>
                <a:ea typeface="Times New Roman" pitchFamily="18" charset="0"/>
                <a:cs typeface="Arial" pitchFamily="34" charset="0"/>
              </a:rPr>
              <a:t>Placenta previa de inserción baja: </a:t>
            </a:r>
            <a:r>
              <a:rPr kumimoji="0" lang="es-ES" sz="2800" i="0" strike="noStrike" cap="none" normalizeH="0" baseline="0" dirty="0" smtClean="0">
                <a:ln>
                  <a:noFill/>
                </a:ln>
                <a:solidFill>
                  <a:schemeClr val="tx1"/>
                </a:solidFill>
                <a:effectLst/>
                <a:ea typeface="Times New Roman" pitchFamily="18" charset="0"/>
                <a:cs typeface="Arial" pitchFamily="34" charset="0"/>
              </a:rPr>
              <a:t>Se inserta a más de 3 centímetros del orificio interno.</a:t>
            </a:r>
            <a:endParaRPr kumimoji="0" lang="en-US" sz="2800" i="0" strike="noStrike" cap="none" normalizeH="0" baseline="0" dirty="0" smtClean="0">
              <a:ln>
                <a:noFill/>
              </a:ln>
              <a:solidFill>
                <a:schemeClr val="tx1"/>
              </a:solidFill>
              <a:effectLst/>
              <a:cs typeface="Arial" pitchFamily="34" charset="0"/>
            </a:endParaRPr>
          </a:p>
          <a:p>
            <a:pPr marL="514350" marR="0" lvl="0" indent="-514350" algn="justLow" defTabSz="914400" rtl="0" eaLnBrk="0" fontAlgn="base" latinLnBrk="0" hangingPunct="0">
              <a:lnSpc>
                <a:spcPct val="100000"/>
              </a:lnSpc>
              <a:spcBef>
                <a:spcPct val="0"/>
              </a:spcBef>
              <a:spcAft>
                <a:spcPct val="0"/>
              </a:spcAft>
              <a:buClrTx/>
              <a:buSzTx/>
              <a:buFont typeface="+mj-lt"/>
              <a:buAutoNum type="arabicPeriod"/>
              <a:tabLst>
                <a:tab pos="685800" algn="l"/>
              </a:tabLst>
            </a:pPr>
            <a:r>
              <a:rPr kumimoji="0" lang="es-ES" sz="2800" b="1" i="0" strike="noStrike" cap="none" normalizeH="0" baseline="0" dirty="0" smtClean="0">
                <a:ln>
                  <a:noFill/>
                </a:ln>
                <a:solidFill>
                  <a:schemeClr val="tx1"/>
                </a:solidFill>
                <a:effectLst>
                  <a:outerShdw blurRad="38100" dist="38100" dir="2700000" algn="tl">
                    <a:srgbClr val="000000">
                      <a:alpha val="43137"/>
                    </a:srgbClr>
                  </a:outerShdw>
                </a:effectLst>
                <a:ea typeface="Times New Roman" pitchFamily="18" charset="0"/>
                <a:cs typeface="Arial" pitchFamily="34" charset="0"/>
              </a:rPr>
              <a:t>Placenta previa marginal: </a:t>
            </a:r>
            <a:r>
              <a:rPr kumimoji="0" lang="es-ES" sz="2800" i="0" strike="noStrike" cap="none" normalizeH="0" baseline="0" dirty="0" smtClean="0">
                <a:ln>
                  <a:noFill/>
                </a:ln>
                <a:solidFill>
                  <a:schemeClr val="tx1"/>
                </a:solidFill>
                <a:effectLst/>
                <a:ea typeface="Times New Roman" pitchFamily="18" charset="0"/>
                <a:cs typeface="Arial" pitchFamily="34" charset="0"/>
              </a:rPr>
              <a:t>El borde</a:t>
            </a:r>
            <a:r>
              <a:rPr kumimoji="0" lang="es-ES" sz="2800" i="0" strike="noStrike" cap="none" normalizeH="0" dirty="0" smtClean="0">
                <a:ln>
                  <a:noFill/>
                </a:ln>
                <a:solidFill>
                  <a:schemeClr val="tx1"/>
                </a:solidFill>
                <a:effectLst/>
                <a:ea typeface="Times New Roman" pitchFamily="18" charset="0"/>
                <a:cs typeface="Arial" pitchFamily="34" charset="0"/>
              </a:rPr>
              <a:t> </a:t>
            </a:r>
            <a:r>
              <a:rPr kumimoji="0" lang="es-ES" sz="2800" i="0" strike="noStrike" cap="none" normalizeH="0" baseline="0" dirty="0" smtClean="0">
                <a:ln>
                  <a:noFill/>
                </a:ln>
                <a:solidFill>
                  <a:schemeClr val="tx1"/>
                </a:solidFill>
                <a:effectLst/>
                <a:ea typeface="Times New Roman" pitchFamily="18" charset="0"/>
                <a:cs typeface="Arial" pitchFamily="34" charset="0"/>
              </a:rPr>
              <a:t>placentario se encuentra a menos de 3 centímetros del orificio cervical interno.</a:t>
            </a:r>
            <a:endParaRPr kumimoji="0" lang="en-US" sz="2800" i="0" strike="noStrike" cap="none" normalizeH="0" baseline="0" dirty="0" smtClean="0">
              <a:ln>
                <a:noFill/>
              </a:ln>
              <a:solidFill>
                <a:schemeClr val="tx1"/>
              </a:solidFill>
              <a:effectLst/>
              <a:cs typeface="Arial" pitchFamily="34" charset="0"/>
            </a:endParaRPr>
          </a:p>
          <a:p>
            <a:pPr marL="514350" marR="0" lvl="0" indent="-514350" algn="justLow" defTabSz="914400" rtl="0" eaLnBrk="0" fontAlgn="base" latinLnBrk="0" hangingPunct="0">
              <a:lnSpc>
                <a:spcPct val="100000"/>
              </a:lnSpc>
              <a:spcBef>
                <a:spcPct val="0"/>
              </a:spcBef>
              <a:spcAft>
                <a:spcPct val="0"/>
              </a:spcAft>
              <a:buClrTx/>
              <a:buSzTx/>
              <a:buFont typeface="+mj-lt"/>
              <a:buAutoNum type="arabicPeriod"/>
              <a:tabLst>
                <a:tab pos="685800" algn="l"/>
              </a:tabLst>
            </a:pPr>
            <a:r>
              <a:rPr kumimoji="0" lang="es-ES" sz="2800" b="1" i="0" strike="noStrike" cap="none" normalizeH="0" baseline="0" dirty="0" smtClean="0">
                <a:ln>
                  <a:noFill/>
                </a:ln>
                <a:solidFill>
                  <a:schemeClr val="tx1"/>
                </a:solidFill>
                <a:effectLst>
                  <a:outerShdw blurRad="38100" dist="38100" dir="2700000" algn="tl">
                    <a:srgbClr val="000000">
                      <a:alpha val="43137"/>
                    </a:srgbClr>
                  </a:outerShdw>
                </a:effectLst>
                <a:ea typeface="Times New Roman" pitchFamily="18" charset="0"/>
                <a:cs typeface="Arial" pitchFamily="34" charset="0"/>
              </a:rPr>
              <a:t>Placenta previa oclusiva (parcial o total): </a:t>
            </a:r>
            <a:r>
              <a:rPr kumimoji="0" lang="es-ES" sz="2800" i="0" strike="noStrike" cap="none" normalizeH="0" baseline="0" dirty="0" smtClean="0">
                <a:ln>
                  <a:noFill/>
                </a:ln>
                <a:solidFill>
                  <a:schemeClr val="tx1"/>
                </a:solidFill>
                <a:effectLst/>
                <a:ea typeface="Times New Roman" pitchFamily="18" charset="0"/>
                <a:cs typeface="Arial" pitchFamily="34" charset="0"/>
              </a:rPr>
              <a:t>Donde la superficie placentaria cubre el orificio cervical interno parcial o totalmente.</a:t>
            </a:r>
          </a:p>
          <a:p>
            <a:pPr marL="514350" marR="0" lvl="0" indent="-514350" algn="justLow" defTabSz="914400" rtl="0" eaLnBrk="0" fontAlgn="base" latinLnBrk="0" hangingPunct="0">
              <a:lnSpc>
                <a:spcPct val="100000"/>
              </a:lnSpc>
              <a:spcBef>
                <a:spcPct val="0"/>
              </a:spcBef>
              <a:spcAft>
                <a:spcPct val="0"/>
              </a:spcAft>
              <a:buClrTx/>
              <a:buSzTx/>
              <a:buFont typeface="+mj-lt"/>
              <a:buAutoNum type="arabicPeriod"/>
              <a:tabLst>
                <a:tab pos="685800" algn="l"/>
              </a:tabLst>
            </a:pPr>
            <a:endParaRPr kumimoji="0" lang="es-ES" sz="2800" i="0" strike="noStrike" cap="none" normalizeH="0" baseline="0" dirty="0" smtClean="0">
              <a:ln>
                <a:noFill/>
              </a:ln>
              <a:solidFill>
                <a:schemeClr val="tx1"/>
              </a:solidFill>
              <a:effectLst/>
              <a:ea typeface="Times New Roman" pitchFamily="18" charset="0"/>
              <a:cs typeface="Arial" pitchFamily="34" charset="0"/>
            </a:endParaRPr>
          </a:p>
          <a:p>
            <a:pPr marL="514350" marR="0" lvl="0" indent="-514350" algn="justLow" defTabSz="914400" rtl="0" eaLnBrk="0" fontAlgn="base" latinLnBrk="0" hangingPunct="0">
              <a:lnSpc>
                <a:spcPct val="100000"/>
              </a:lnSpc>
              <a:spcBef>
                <a:spcPct val="0"/>
              </a:spcBef>
              <a:spcAft>
                <a:spcPct val="0"/>
              </a:spcAft>
              <a:buClrTx/>
              <a:buSzTx/>
              <a:tabLst>
                <a:tab pos="685800" algn="l"/>
              </a:tabLst>
            </a:pPr>
            <a:r>
              <a:rPr lang="es-ES" dirty="0" smtClean="0">
                <a:cs typeface="Arial" pitchFamily="34" charset="0"/>
              </a:rPr>
              <a:t>	</a:t>
            </a:r>
            <a:r>
              <a:rPr lang="es-ES" i="1" dirty="0" smtClean="0">
                <a:solidFill>
                  <a:srgbClr val="FF0000"/>
                </a:solidFill>
                <a:effectLst>
                  <a:outerShdw blurRad="38100" dist="38100" dir="2700000" algn="tl">
                    <a:srgbClr val="000000">
                      <a:alpha val="43137"/>
                    </a:srgbClr>
                  </a:outerShdw>
                </a:effectLst>
                <a:cs typeface="Arial" pitchFamily="34" charset="0"/>
              </a:rPr>
              <a:t>…Se recomienda la utilización del U.S. Doppler o la Resonancia magnética nuclear para descartar en estos casos el </a:t>
            </a:r>
            <a:r>
              <a:rPr lang="es-ES" i="1" dirty="0" err="1" smtClean="0">
                <a:solidFill>
                  <a:srgbClr val="FF0000"/>
                </a:solidFill>
                <a:effectLst>
                  <a:outerShdw blurRad="38100" dist="38100" dir="2700000" algn="tl">
                    <a:srgbClr val="000000">
                      <a:alpha val="43137"/>
                    </a:srgbClr>
                  </a:outerShdw>
                </a:effectLst>
                <a:cs typeface="Arial" pitchFamily="34" charset="0"/>
              </a:rPr>
              <a:t>acretismo</a:t>
            </a:r>
            <a:r>
              <a:rPr lang="es-ES" i="1" dirty="0" smtClean="0">
                <a:solidFill>
                  <a:srgbClr val="FF0000"/>
                </a:solidFill>
                <a:effectLst>
                  <a:outerShdw blurRad="38100" dist="38100" dir="2700000" algn="tl">
                    <a:srgbClr val="000000">
                      <a:alpha val="43137"/>
                    </a:srgbClr>
                  </a:outerShdw>
                </a:effectLst>
                <a:cs typeface="Arial" pitchFamily="34" charset="0"/>
              </a:rPr>
              <a:t> placentario, sobre todo en </a:t>
            </a:r>
            <a:r>
              <a:rPr lang="es-ES" i="1" dirty="0" err="1" smtClean="0">
                <a:solidFill>
                  <a:srgbClr val="FF0000"/>
                </a:solidFill>
                <a:effectLst>
                  <a:outerShdw blurRad="38100" dist="38100" dir="2700000" algn="tl">
                    <a:srgbClr val="000000">
                      <a:alpha val="43137"/>
                    </a:srgbClr>
                  </a:outerShdw>
                </a:effectLst>
                <a:cs typeface="Arial" pitchFamily="34" charset="0"/>
              </a:rPr>
              <a:t>cesareadas</a:t>
            </a:r>
            <a:r>
              <a:rPr lang="es-ES" i="1" dirty="0" smtClean="0">
                <a:solidFill>
                  <a:srgbClr val="FF0000"/>
                </a:solidFill>
                <a:effectLst>
                  <a:outerShdw blurRad="38100" dist="38100" dir="2700000" algn="tl">
                    <a:srgbClr val="000000">
                      <a:alpha val="43137"/>
                    </a:srgbClr>
                  </a:outerShdw>
                </a:effectLst>
                <a:cs typeface="Arial" pitchFamily="34" charset="0"/>
              </a:rPr>
              <a:t> iteradas o reiteradas, de modo que se prevea la necesidad de sangre y </a:t>
            </a:r>
            <a:r>
              <a:rPr lang="es-ES" i="1" dirty="0" err="1" smtClean="0">
                <a:solidFill>
                  <a:srgbClr val="FF0000"/>
                </a:solidFill>
                <a:effectLst>
                  <a:outerShdw blurRad="38100" dist="38100" dir="2700000" algn="tl">
                    <a:srgbClr val="000000">
                      <a:alpha val="43137"/>
                    </a:srgbClr>
                  </a:outerShdw>
                </a:effectLst>
                <a:cs typeface="Arial" pitchFamily="34" charset="0"/>
              </a:rPr>
              <a:t>hemoderivados</a:t>
            </a:r>
            <a:r>
              <a:rPr lang="es-ES" i="1" dirty="0" smtClean="0">
                <a:solidFill>
                  <a:srgbClr val="FF0000"/>
                </a:solidFill>
                <a:effectLst>
                  <a:outerShdw blurRad="38100" dist="38100" dir="2700000" algn="tl">
                    <a:srgbClr val="000000">
                      <a:alpha val="43137"/>
                    </a:srgbClr>
                  </a:outerShdw>
                </a:effectLst>
                <a:cs typeface="Arial" pitchFamily="34" charset="0"/>
              </a:rPr>
              <a:t> en estos casos...</a:t>
            </a:r>
            <a:endParaRPr kumimoji="0" lang="es-ES" i="1" strike="noStrike" cap="none" normalizeH="0" baseline="0" dirty="0" smtClean="0">
              <a:ln>
                <a:noFill/>
              </a:ln>
              <a:solidFill>
                <a:srgbClr val="FF0000"/>
              </a:solidFill>
              <a:effectLst>
                <a:outerShdw blurRad="38100" dist="38100" dir="2700000" algn="tl">
                  <a:srgbClr val="000000">
                    <a:alpha val="43137"/>
                  </a:srgbClr>
                </a:outerShdw>
              </a:effectLst>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descr="I:\Placenta previa oclusiva total.jpg"/>
          <p:cNvPicPr>
            <a:picLocks noChangeAspect="1" noChangeArrowheads="1"/>
          </p:cNvPicPr>
          <p:nvPr/>
        </p:nvPicPr>
        <p:blipFill>
          <a:blip r:embed="rId2"/>
          <a:srcRect/>
          <a:stretch>
            <a:fillRect/>
          </a:stretch>
        </p:blipFill>
        <p:spPr bwMode="auto">
          <a:xfrm>
            <a:off x="1371600" y="685800"/>
            <a:ext cx="6400800" cy="5029200"/>
          </a:xfrm>
          <a:prstGeom prst="rect">
            <a:avLst/>
          </a:prstGeom>
          <a:ln>
            <a:noFill/>
          </a:ln>
          <a:effectLst>
            <a:softEdge rad="112500"/>
          </a:effectLst>
        </p:spPr>
      </p:pic>
      <p:sp>
        <p:nvSpPr>
          <p:cNvPr id="3" name="Rectangle 2"/>
          <p:cNvSpPr/>
          <p:nvPr/>
        </p:nvSpPr>
        <p:spPr>
          <a:xfrm>
            <a:off x="1981200" y="5867400"/>
            <a:ext cx="5151090" cy="584775"/>
          </a:xfrm>
          <a:prstGeom prst="rect">
            <a:avLst/>
          </a:prstGeom>
        </p:spPr>
        <p:txBody>
          <a:bodyPr wrap="none">
            <a:spAutoFit/>
          </a:bodyPr>
          <a:lstStyle/>
          <a:p>
            <a:r>
              <a:rPr lang="es-ES" sz="3200" b="1" dirty="0" smtClean="0">
                <a:solidFill>
                  <a:srgbClr val="FF0000"/>
                </a:solidFill>
                <a:effectLst>
                  <a:outerShdw blurRad="38100" dist="38100" dir="2700000" algn="tl">
                    <a:srgbClr val="000000">
                      <a:alpha val="43137"/>
                    </a:srgbClr>
                  </a:outerShdw>
                </a:effectLst>
                <a:ea typeface="Times New Roman" pitchFamily="18" charset="0"/>
                <a:cs typeface="Arial" pitchFamily="34" charset="0"/>
              </a:rPr>
              <a:t>Placenta previa oclusiva total</a:t>
            </a:r>
            <a:endParaRPr lang="en-US" sz="3200"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descr="I:\Placenta increta.jpg"/>
          <p:cNvPicPr>
            <a:picLocks noChangeAspect="1" noChangeArrowheads="1"/>
          </p:cNvPicPr>
          <p:nvPr/>
        </p:nvPicPr>
        <p:blipFill>
          <a:blip r:embed="rId2"/>
          <a:srcRect/>
          <a:stretch>
            <a:fillRect/>
          </a:stretch>
        </p:blipFill>
        <p:spPr bwMode="auto">
          <a:xfrm>
            <a:off x="1371600" y="1066800"/>
            <a:ext cx="6400800" cy="4216400"/>
          </a:xfrm>
          <a:prstGeom prst="rect">
            <a:avLst/>
          </a:prstGeom>
          <a:ln>
            <a:noFill/>
          </a:ln>
          <a:effectLst>
            <a:softEdge rad="112500"/>
          </a:effectLst>
        </p:spPr>
      </p:pic>
      <p:sp>
        <p:nvSpPr>
          <p:cNvPr id="3" name="Rectangle 2"/>
          <p:cNvSpPr/>
          <p:nvPr/>
        </p:nvSpPr>
        <p:spPr>
          <a:xfrm>
            <a:off x="2514600" y="5638800"/>
            <a:ext cx="3930050" cy="584775"/>
          </a:xfrm>
          <a:prstGeom prst="rect">
            <a:avLst/>
          </a:prstGeom>
        </p:spPr>
        <p:txBody>
          <a:bodyPr wrap="none">
            <a:spAutoFit/>
          </a:bodyPr>
          <a:lstStyle/>
          <a:p>
            <a:r>
              <a:rPr lang="es-ES" sz="3200" b="1" dirty="0" err="1" smtClean="0">
                <a:solidFill>
                  <a:srgbClr val="FF0000"/>
                </a:solidFill>
                <a:effectLst>
                  <a:outerShdw blurRad="38100" dist="38100" dir="2700000" algn="tl">
                    <a:srgbClr val="000000">
                      <a:alpha val="43137"/>
                    </a:srgbClr>
                  </a:outerShdw>
                </a:effectLst>
                <a:cs typeface="Arial" pitchFamily="34" charset="0"/>
              </a:rPr>
              <a:t>Acretismo</a:t>
            </a:r>
            <a:r>
              <a:rPr lang="es-ES" sz="3200" b="1" dirty="0" smtClean="0">
                <a:solidFill>
                  <a:srgbClr val="FF0000"/>
                </a:solidFill>
                <a:effectLst>
                  <a:outerShdw blurRad="38100" dist="38100" dir="2700000" algn="tl">
                    <a:srgbClr val="000000">
                      <a:alpha val="43137"/>
                    </a:srgbClr>
                  </a:outerShdw>
                </a:effectLst>
                <a:cs typeface="Arial" pitchFamily="34" charset="0"/>
              </a:rPr>
              <a:t> placentario</a:t>
            </a:r>
            <a:endParaRPr lang="en-US" sz="3200" b="1" dirty="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685800" y="457200"/>
            <a:ext cx="8153400" cy="55707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s-ES" sz="3600" b="1" i="0" strike="noStrike" cap="none" normalizeH="0" baseline="0" dirty="0" smtClean="0">
                <a:ln>
                  <a:noFill/>
                </a:ln>
                <a:solidFill>
                  <a:schemeClr val="tx1"/>
                </a:solidFill>
                <a:effectLst/>
                <a:ea typeface="Times New Roman" pitchFamily="18" charset="0"/>
                <a:cs typeface="Arial" pitchFamily="34" charset="0"/>
              </a:rPr>
              <a:t>Cuadro clínico:</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pPr>
            <a:r>
              <a:rPr lang="es-ES" sz="2400" dirty="0" smtClean="0">
                <a:ea typeface="Times New Roman" pitchFamily="18" charset="0"/>
                <a:cs typeface="Arial" pitchFamily="34" charset="0"/>
              </a:rPr>
              <a:t>H</a:t>
            </a:r>
            <a:r>
              <a:rPr kumimoji="0" lang="es-ES" sz="2400" b="0" i="0" u="none" strike="noStrike" cap="none" normalizeH="0" baseline="0" dirty="0" smtClean="0">
                <a:ln>
                  <a:noFill/>
                </a:ln>
                <a:solidFill>
                  <a:schemeClr val="tx1"/>
                </a:solidFill>
                <a:effectLst/>
                <a:ea typeface="Times New Roman" pitchFamily="18" charset="0"/>
                <a:cs typeface="Arial" pitchFamily="34" charset="0"/>
              </a:rPr>
              <a:t>emorragia indolora (signo más importante) </a:t>
            </a:r>
          </a:p>
          <a:p>
            <a:pPr marL="0" marR="0" lvl="0" indent="0" algn="justLow" defTabSz="914400" rtl="0" eaLnBrk="0" fontAlgn="base" latinLnBrk="0" hangingPunct="0">
              <a:lnSpc>
                <a:spcPct val="100000"/>
              </a:lnSpc>
              <a:spcBef>
                <a:spcPct val="0"/>
              </a:spcBef>
              <a:spcAft>
                <a:spcPct val="0"/>
              </a:spcAft>
              <a:buClrTx/>
              <a:buSzTx/>
              <a:tabLst/>
            </a:pPr>
            <a:endParaRPr kumimoji="0" lang="es-ES" sz="24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pPr>
            <a:r>
              <a:rPr lang="es-ES" sz="2400" dirty="0" smtClean="0">
                <a:ea typeface="Times New Roman" pitchFamily="18" charset="0"/>
                <a:cs typeface="Arial" pitchFamily="34" charset="0"/>
              </a:rPr>
              <a:t>O</a:t>
            </a:r>
            <a:r>
              <a:rPr kumimoji="0" lang="es-ES" sz="2400" b="0" i="0" u="none" strike="noStrike" cap="none" normalizeH="0" baseline="0" dirty="0" smtClean="0">
                <a:ln>
                  <a:noFill/>
                </a:ln>
                <a:solidFill>
                  <a:schemeClr val="tx1"/>
                </a:solidFill>
                <a:effectLst/>
                <a:ea typeface="Times New Roman" pitchFamily="18" charset="0"/>
                <a:cs typeface="Arial" pitchFamily="34" charset="0"/>
              </a:rPr>
              <a:t>curre generalmente en el tercer trimestre de la gestación.</a:t>
            </a:r>
          </a:p>
          <a:p>
            <a:pPr marL="0" marR="0" lvl="0" indent="0" algn="justLow" defTabSz="914400" rtl="0" eaLnBrk="0" fontAlgn="base" latinLnBrk="0" hangingPunct="0">
              <a:lnSpc>
                <a:spcPct val="100000"/>
              </a:lnSpc>
              <a:spcBef>
                <a:spcPct val="0"/>
              </a:spcBef>
              <a:spcAft>
                <a:spcPct val="0"/>
              </a:spcAft>
              <a:buClrTx/>
              <a:buSzTx/>
              <a:tabLst/>
            </a:pPr>
            <a:endParaRPr kumimoji="0" lang="es-ES" sz="24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pPr>
            <a:r>
              <a:rPr lang="es-ES" sz="2400" dirty="0" smtClean="0">
                <a:ea typeface="Times New Roman" pitchFamily="18" charset="0"/>
                <a:cs typeface="Arial" pitchFamily="34" charset="0"/>
              </a:rPr>
              <a:t>I</a:t>
            </a:r>
            <a:r>
              <a:rPr kumimoji="0" lang="es-ES" sz="2400" b="0" i="0" u="none" strike="noStrike" cap="none" normalizeH="0" baseline="0" dirty="0" smtClean="0">
                <a:ln>
                  <a:noFill/>
                </a:ln>
                <a:solidFill>
                  <a:schemeClr val="tx1"/>
                </a:solidFill>
                <a:effectLst/>
                <a:ea typeface="Times New Roman" pitchFamily="18" charset="0"/>
                <a:cs typeface="Arial" pitchFamily="34" charset="0"/>
              </a:rPr>
              <a:t>ntermitente y casi siempre progresiva.</a:t>
            </a:r>
          </a:p>
          <a:p>
            <a:pPr marL="0" marR="0" lvl="0" indent="0" algn="justLow"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pPr>
            <a:r>
              <a:rPr kumimoji="0" lang="es-ES" sz="2400" b="0" i="0" u="none" strike="noStrike" cap="none" normalizeH="0" baseline="0" dirty="0" smtClean="0">
                <a:ln>
                  <a:noFill/>
                </a:ln>
                <a:solidFill>
                  <a:schemeClr val="tx1"/>
                </a:solidFill>
                <a:effectLst/>
                <a:ea typeface="Times New Roman" pitchFamily="18" charset="0"/>
                <a:cs typeface="Arial" pitchFamily="34" charset="0"/>
              </a:rPr>
              <a:t>Ocurre de forma inesperada sin causa aparente, bruscamente y a veces durante el sueño.</a:t>
            </a:r>
          </a:p>
          <a:p>
            <a:pPr marL="0" marR="0" lvl="0" indent="0" algn="justLow"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pPr>
            <a:r>
              <a:rPr lang="es-ES" sz="2400" dirty="0" smtClean="0">
                <a:ea typeface="Times New Roman" pitchFamily="18" charset="0"/>
                <a:cs typeface="Arial" pitchFamily="34" charset="0"/>
              </a:rPr>
              <a:t>S</a:t>
            </a:r>
            <a:r>
              <a:rPr kumimoji="0" lang="es-ES" sz="2400" b="0" i="0" u="none" strike="noStrike" cap="none" normalizeH="0" baseline="0" dirty="0" smtClean="0">
                <a:ln>
                  <a:noFill/>
                </a:ln>
                <a:solidFill>
                  <a:schemeClr val="tx1"/>
                </a:solidFill>
                <a:effectLst/>
                <a:ea typeface="Times New Roman" pitchFamily="18" charset="0"/>
                <a:cs typeface="Arial" pitchFamily="34" charset="0"/>
              </a:rPr>
              <a:t>angre roja, rutilante, sin coágulos </a:t>
            </a:r>
          </a:p>
          <a:p>
            <a:pPr marL="0" marR="0" lvl="0" indent="0" algn="justLow" defTabSz="914400" rtl="0" eaLnBrk="0" fontAlgn="base" latinLnBrk="0" hangingPunct="0">
              <a:lnSpc>
                <a:spcPct val="100000"/>
              </a:lnSpc>
              <a:spcBef>
                <a:spcPct val="0"/>
              </a:spcBef>
              <a:spcAft>
                <a:spcPct val="0"/>
              </a:spcAft>
              <a:buClrTx/>
              <a:buSzTx/>
              <a:tabLst/>
            </a:pPr>
            <a:endParaRPr kumimoji="0" lang="es-ES" sz="24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pPr>
            <a:r>
              <a:rPr lang="es-ES" sz="2400" dirty="0" smtClean="0">
                <a:ea typeface="Times New Roman" pitchFamily="18" charset="0"/>
                <a:cs typeface="Arial" pitchFamily="34" charset="0"/>
              </a:rPr>
              <a:t>N</a:t>
            </a:r>
            <a:r>
              <a:rPr kumimoji="0" lang="es-ES" sz="2400" b="0" i="0" u="none" strike="noStrike" cap="none" normalizeH="0" baseline="0" dirty="0" smtClean="0">
                <a:ln>
                  <a:noFill/>
                </a:ln>
                <a:solidFill>
                  <a:schemeClr val="tx1"/>
                </a:solidFill>
                <a:effectLst/>
                <a:ea typeface="Times New Roman" pitchFamily="18" charset="0"/>
                <a:cs typeface="Arial" pitchFamily="34" charset="0"/>
              </a:rPr>
              <a:t>o se acompaña de dolor, salvo si se inicia simultáneamente con el trabajo de parto.</a:t>
            </a:r>
            <a:endParaRPr kumimoji="0" lang="es-ES" sz="24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077200" cy="5816977"/>
          </a:xfrm>
          <a:prstGeom prst="rect">
            <a:avLst/>
          </a:prstGeom>
        </p:spPr>
        <p:txBody>
          <a:bodyPr wrap="square">
            <a:spAutoFit/>
          </a:bodyPr>
          <a:lstStyle/>
          <a:p>
            <a:pPr lvl="0"/>
            <a:r>
              <a:rPr lang="es-ES" sz="3600" b="1" dirty="0" smtClean="0">
                <a:ea typeface="Times New Roman" pitchFamily="18" charset="0"/>
                <a:cs typeface="Arial" pitchFamily="34" charset="0"/>
              </a:rPr>
              <a:t>Cuadro clínico: (Continuación)</a:t>
            </a:r>
            <a:endParaRPr lang="es-ES" dirty="0" smtClean="0"/>
          </a:p>
          <a:p>
            <a:pPr>
              <a:buFont typeface="Wingdings" pitchFamily="2" charset="2"/>
              <a:buChar char="ü"/>
            </a:pPr>
            <a:r>
              <a:rPr lang="es-ES" sz="2400" dirty="0" smtClean="0"/>
              <a:t>El primer sangramiento no suele ser muy abundante y cesa de manera espontánea, para reaparecer en un tiempo variable.</a:t>
            </a:r>
          </a:p>
          <a:p>
            <a:endParaRPr lang="es-ES" sz="2400" dirty="0" smtClean="0"/>
          </a:p>
          <a:p>
            <a:pPr>
              <a:buFont typeface="Wingdings" pitchFamily="2" charset="2"/>
              <a:buChar char="ü"/>
            </a:pPr>
            <a:r>
              <a:rPr lang="es-ES" sz="2400" dirty="0" smtClean="0"/>
              <a:t>La intensidad de la pérdida suele ser progresiva y los intervalos entre ellas cada vez más cortos.</a:t>
            </a:r>
          </a:p>
          <a:p>
            <a:endParaRPr lang="en-US" sz="2400" dirty="0" smtClean="0"/>
          </a:p>
          <a:p>
            <a:pPr>
              <a:buFont typeface="Wingdings" pitchFamily="2" charset="2"/>
              <a:buChar char="ü"/>
            </a:pPr>
            <a:r>
              <a:rPr lang="es-ES" sz="2400" dirty="0" smtClean="0"/>
              <a:t>Casi el 25 % de las pacientes ocurre el primer episodio hemorrágico antes de la semana 30 de la gestación y en más del 50 % entre las semanas 34 y 40.</a:t>
            </a:r>
          </a:p>
          <a:p>
            <a:endParaRPr lang="en-US" sz="2400" dirty="0" smtClean="0"/>
          </a:p>
          <a:p>
            <a:pPr>
              <a:buFont typeface="Wingdings" pitchFamily="2" charset="2"/>
              <a:buChar char="ü"/>
            </a:pPr>
            <a:r>
              <a:rPr lang="es-ES" sz="2400" dirty="0" smtClean="0"/>
              <a:t>El estado general de la paciente se corresponde con la cantidad de  sangre perdida y con la repetición del sangramiento o la cuantía del mismo y produce palidez, taquicardia, hipotensión entre otros signos.</a:t>
            </a:r>
            <a:endParaRPr lang="en-US" sz="2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229600" cy="5447645"/>
          </a:xfrm>
          <a:prstGeom prst="rect">
            <a:avLst/>
          </a:prstGeom>
        </p:spPr>
        <p:txBody>
          <a:bodyPr wrap="square">
            <a:spAutoFit/>
          </a:bodyPr>
          <a:lstStyle/>
          <a:p>
            <a:pPr lvl="0"/>
            <a:r>
              <a:rPr lang="es-ES" sz="3600" b="1" dirty="0" smtClean="0">
                <a:ea typeface="Times New Roman" pitchFamily="18" charset="0"/>
                <a:cs typeface="Arial" pitchFamily="34" charset="0"/>
              </a:rPr>
              <a:t>Cuadro clínico: (Continuación)</a:t>
            </a:r>
            <a:endParaRPr lang="es-ES" dirty="0" smtClean="0"/>
          </a:p>
          <a:p>
            <a:pPr>
              <a:buFont typeface="Wingdings" pitchFamily="2" charset="2"/>
              <a:buChar char="ü"/>
            </a:pPr>
            <a:r>
              <a:rPr lang="es-ES" sz="2400" dirty="0" smtClean="0"/>
              <a:t>Palpación del abdomen, el útero de consistencia normal, que se explora fácilmente y de tamaño que se corresponde con la edad gestacional.</a:t>
            </a:r>
          </a:p>
          <a:p>
            <a:endParaRPr lang="en-US" sz="2400" dirty="0" smtClean="0"/>
          </a:p>
          <a:p>
            <a:pPr>
              <a:buFont typeface="Wingdings" pitchFamily="2" charset="2"/>
              <a:buChar char="ü"/>
            </a:pPr>
            <a:r>
              <a:rPr lang="es-ES" sz="2400" dirty="0" smtClean="0"/>
              <a:t>Con frecuencia la presentación fetal es alta y son frecuentes las situaciones oblicuas, transversas, pelvianas y cefálicas </a:t>
            </a:r>
            <a:r>
              <a:rPr lang="es-ES" sz="2400" dirty="0" err="1" smtClean="0"/>
              <a:t>deflexionadas</a:t>
            </a:r>
            <a:r>
              <a:rPr lang="es-ES" sz="2400" dirty="0" smtClean="0"/>
              <a:t>.</a:t>
            </a:r>
          </a:p>
          <a:p>
            <a:endParaRPr lang="en-US" sz="2400" dirty="0" smtClean="0"/>
          </a:p>
          <a:p>
            <a:pPr>
              <a:buFont typeface="Wingdings" pitchFamily="2" charset="2"/>
              <a:buChar char="ü"/>
            </a:pPr>
            <a:r>
              <a:rPr lang="es-ES" sz="2400" dirty="0" smtClean="0"/>
              <a:t>En la auscultación se encuentra un foco fetal positivo.</a:t>
            </a:r>
          </a:p>
          <a:p>
            <a:endParaRPr lang="en-US" sz="2400" dirty="0" smtClean="0"/>
          </a:p>
          <a:p>
            <a:pPr>
              <a:buFont typeface="Wingdings" pitchFamily="2" charset="2"/>
              <a:buChar char="ü"/>
            </a:pPr>
            <a:r>
              <a:rPr lang="es-ES" sz="2400" dirty="0" smtClean="0"/>
              <a:t>El tacto vaginal está proscrito, porque puede favorecer el incremento del sangramiento, debe colocarse espéculo para apreciar el </a:t>
            </a:r>
            <a:r>
              <a:rPr lang="es-ES" sz="2400" dirty="0" err="1" smtClean="0"/>
              <a:t>orígen</a:t>
            </a:r>
            <a:r>
              <a:rPr lang="es-ES" sz="2400" dirty="0" smtClean="0"/>
              <a:t> del sangramiento.</a:t>
            </a: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38200"/>
            <a:ext cx="8077200" cy="4339650"/>
          </a:xfrm>
          <a:prstGeom prst="rect">
            <a:avLst/>
          </a:prstGeom>
        </p:spPr>
        <p:txBody>
          <a:bodyPr wrap="square">
            <a:spAutoFit/>
          </a:bodyPr>
          <a:lstStyle/>
          <a:p>
            <a:r>
              <a:rPr lang="es-ES" sz="3600" b="1" dirty="0" smtClean="0"/>
              <a:t>Cuadro clínico: (Continuación)</a:t>
            </a:r>
          </a:p>
          <a:p>
            <a:r>
              <a:rPr lang="es-ES" sz="2400" i="1" dirty="0" smtClean="0">
                <a:solidFill>
                  <a:srgbClr val="FF0000"/>
                </a:solidFill>
                <a:effectLst>
                  <a:outerShdw blurRad="38100" dist="38100" dir="2700000" algn="tl">
                    <a:srgbClr val="000000">
                      <a:alpha val="43137"/>
                    </a:srgbClr>
                  </a:outerShdw>
                </a:effectLst>
              </a:rPr>
              <a:t>Durante el parto:</a:t>
            </a:r>
          </a:p>
          <a:p>
            <a:endParaRPr lang="es-ES" sz="2400" i="1" dirty="0" smtClean="0">
              <a:solidFill>
                <a:srgbClr val="FF0000"/>
              </a:solidFill>
              <a:effectLst>
                <a:outerShdw blurRad="38100" dist="38100" dir="2700000" algn="tl">
                  <a:srgbClr val="000000">
                    <a:alpha val="43137"/>
                  </a:srgbClr>
                </a:outerShdw>
              </a:effectLst>
            </a:endParaRPr>
          </a:p>
          <a:p>
            <a:pPr>
              <a:buFont typeface="Wingdings" pitchFamily="2" charset="2"/>
              <a:buChar char="ü"/>
            </a:pPr>
            <a:r>
              <a:rPr lang="es-ES" sz="2400" dirty="0" smtClean="0"/>
              <a:t>Cuando se hace necesario el tacto vaginal, todas las condiciones deben estar creadas para una intervención inmediata, si se incrementa el sangramiento  (o sea vena canalizada, transfusión de sangre y salón de cirugía listo para la intervención.</a:t>
            </a:r>
          </a:p>
          <a:p>
            <a:endParaRPr lang="en-US" sz="2400" dirty="0" smtClean="0"/>
          </a:p>
          <a:p>
            <a:pPr>
              <a:buFont typeface="Wingdings" pitchFamily="2" charset="2"/>
              <a:buChar char="ü"/>
            </a:pPr>
            <a:r>
              <a:rPr lang="es-ES" sz="2400" dirty="0" smtClean="0"/>
              <a:t>Al tacto vaginal puede percibirse sensación de  </a:t>
            </a:r>
            <a:r>
              <a:rPr lang="es-ES" sz="2400" dirty="0" err="1" smtClean="0"/>
              <a:t>almohadillamiento</a:t>
            </a:r>
            <a:r>
              <a:rPr lang="es-ES" sz="2400" dirty="0" smtClean="0"/>
              <a:t> a través de los fondos de sacos vaginales.</a:t>
            </a:r>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533400" y="457200"/>
            <a:ext cx="78486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s-ES" sz="3600" b="1" i="0" strike="noStrike" cap="none" normalizeH="0" baseline="0" dirty="0" smtClean="0">
                <a:ln>
                  <a:noFill/>
                </a:ln>
                <a:solidFill>
                  <a:schemeClr val="tx1"/>
                </a:solidFill>
                <a:effectLst/>
                <a:ea typeface="Times New Roman" pitchFamily="18" charset="0"/>
                <a:cs typeface="Arial" pitchFamily="34" charset="0"/>
              </a:rPr>
              <a:t>Diagnóstico:</a:t>
            </a:r>
          </a:p>
          <a:p>
            <a:pPr marL="0" marR="0" lvl="0" indent="0" algn="justLow" defTabSz="914400" rtl="0" eaLnBrk="1" fontAlgn="base" latinLnBrk="0" hangingPunct="1">
              <a:lnSpc>
                <a:spcPct val="100000"/>
              </a:lnSpc>
              <a:spcBef>
                <a:spcPct val="0"/>
              </a:spcBef>
              <a:spcAft>
                <a:spcPct val="0"/>
              </a:spcAft>
              <a:buClrTx/>
              <a:buSzTx/>
              <a:buFontTx/>
              <a:buNone/>
              <a:tabLst/>
            </a:pPr>
            <a:r>
              <a:rPr kumimoji="0" lang="es-ES" sz="2400" b="0" i="1" strike="noStrike" cap="none" normalizeH="0" baseline="0" dirty="0" smtClean="0">
                <a:ln>
                  <a:noFill/>
                </a:ln>
                <a:solidFill>
                  <a:srgbClr val="FF0000"/>
                </a:solidFill>
                <a:effectLst>
                  <a:outerShdw blurRad="38100" dist="38100" dir="2700000" algn="tl">
                    <a:srgbClr val="000000">
                      <a:alpha val="43137"/>
                    </a:srgbClr>
                  </a:outerShdw>
                </a:effectLst>
                <a:cs typeface="Arial" pitchFamily="34" charset="0"/>
              </a:rPr>
              <a:t>Clínico:</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sz="2400" b="0" i="0" strike="noStrike" cap="none" normalizeH="0" baseline="0" dirty="0" smtClean="0">
              <a:ln>
                <a:noFill/>
              </a:ln>
              <a:solidFill>
                <a:srgbClr val="FF0000"/>
              </a:solidFill>
              <a:effectLst>
                <a:outerShdw blurRad="38100" dist="38100" dir="2700000" algn="tl">
                  <a:srgbClr val="000000">
                    <a:alpha val="43137"/>
                  </a:srgbClr>
                </a:outerShdw>
              </a:effectLst>
              <a:cs typeface="Arial" pitchFamily="34" charset="0"/>
            </a:endParaRPr>
          </a:p>
          <a:p>
            <a:pPr lvl="0" algn="justLow" eaLnBrk="0" fontAlgn="base" hangingPunct="0">
              <a:spcBef>
                <a:spcPct val="0"/>
              </a:spcBef>
              <a:spcAft>
                <a:spcPct val="0"/>
              </a:spcAft>
            </a:pPr>
            <a:r>
              <a:rPr lang="es-ES" sz="2400" dirty="0" smtClean="0">
                <a:ea typeface="Times New Roman" pitchFamily="18" charset="0"/>
                <a:cs typeface="Arial" pitchFamily="34" charset="0"/>
              </a:rPr>
              <a:t>B</a:t>
            </a:r>
            <a:r>
              <a:rPr kumimoji="0" lang="es-ES" sz="2400" b="0" i="0" u="none" strike="noStrike" cap="none" normalizeH="0" baseline="0" dirty="0" smtClean="0">
                <a:ln>
                  <a:noFill/>
                </a:ln>
                <a:solidFill>
                  <a:schemeClr val="tx1"/>
                </a:solidFill>
                <a:effectLst/>
                <a:ea typeface="Times New Roman" pitchFamily="18" charset="0"/>
                <a:cs typeface="Arial" pitchFamily="34" charset="0"/>
              </a:rPr>
              <a:t>asado en la </a:t>
            </a:r>
            <a:r>
              <a:rPr kumimoji="0" lang="es-ES" sz="2400" b="0" i="1" u="none" strike="noStrike" cap="none" normalizeH="0" baseline="0" dirty="0" smtClean="0">
                <a:ln>
                  <a:noFill/>
                </a:ln>
                <a:solidFill>
                  <a:schemeClr val="tx1"/>
                </a:solidFill>
                <a:effectLst>
                  <a:outerShdw blurRad="38100" dist="38100" dir="2700000" algn="tl">
                    <a:srgbClr val="000000">
                      <a:alpha val="43137"/>
                    </a:srgbClr>
                  </a:outerShdw>
                </a:effectLst>
                <a:ea typeface="Times New Roman" pitchFamily="18" charset="0"/>
                <a:cs typeface="Arial" pitchFamily="34" charset="0"/>
              </a:rPr>
              <a:t>anamnesis</a:t>
            </a:r>
            <a:r>
              <a:rPr kumimoji="0" lang="es-ES" sz="2400" b="0" i="0" u="none" strike="noStrike" cap="none" normalizeH="0" baseline="0" dirty="0" smtClean="0">
                <a:ln>
                  <a:noFill/>
                </a:ln>
                <a:solidFill>
                  <a:schemeClr val="tx1"/>
                </a:solidFill>
                <a:effectLst/>
                <a:ea typeface="Times New Roman" pitchFamily="18" charset="0"/>
                <a:cs typeface="Arial" pitchFamily="34" charset="0"/>
              </a:rPr>
              <a:t>, donde el</a:t>
            </a:r>
            <a:r>
              <a:rPr lang="es-ES" sz="2400" dirty="0" smtClean="0">
                <a:ea typeface="Times New Roman" pitchFamily="18" charset="0"/>
                <a:cs typeface="Arial" pitchFamily="34" charset="0"/>
              </a:rPr>
              <a:t> signo cardinal  es el </a:t>
            </a:r>
            <a:r>
              <a:rPr kumimoji="0" lang="es-ES" sz="2400" b="0" i="0" u="none" strike="noStrike" cap="none" normalizeH="0" baseline="0" dirty="0" smtClean="0">
                <a:ln>
                  <a:noFill/>
                </a:ln>
                <a:solidFill>
                  <a:schemeClr val="tx1"/>
                </a:solidFill>
                <a:effectLst/>
                <a:ea typeface="Times New Roman" pitchFamily="18" charset="0"/>
                <a:cs typeface="Arial" pitchFamily="34" charset="0"/>
              </a:rPr>
              <a:t>sangramiento indoloro con las características ya descritas.</a:t>
            </a:r>
          </a:p>
          <a:p>
            <a:pPr marL="0" marR="0" lvl="0" indent="0" algn="justLow" defTabSz="914400" rtl="0" eaLnBrk="0" fontAlgn="base" latinLnBrk="0" hangingPunct="0">
              <a:lnSpc>
                <a:spcPct val="100000"/>
              </a:lnSpc>
              <a:spcBef>
                <a:spcPct val="0"/>
              </a:spcBef>
              <a:spcAft>
                <a:spcPct val="0"/>
              </a:spcAft>
              <a:buClrTx/>
              <a:buSzTx/>
              <a:buFontTx/>
              <a:buNone/>
              <a:tabLst/>
            </a:pPr>
            <a:endParaRPr lang="es-ES" sz="2400" dirty="0" smtClean="0">
              <a:ea typeface="Times New Roman" pitchFamily="18"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lang="es-ES" sz="2400" i="1" dirty="0" smtClean="0">
                <a:solidFill>
                  <a:srgbClr val="FF0000"/>
                </a:solidFill>
                <a:effectLst>
                  <a:outerShdw blurRad="38100" dist="38100" dir="2700000" algn="tl">
                    <a:srgbClr val="000000">
                      <a:alpha val="43137"/>
                    </a:srgbClr>
                  </a:outerShdw>
                </a:effectLst>
                <a:ea typeface="Times New Roman" pitchFamily="18" charset="0"/>
                <a:cs typeface="Arial" pitchFamily="34" charset="0"/>
              </a:rPr>
              <a:t>M</a:t>
            </a:r>
            <a:r>
              <a:rPr kumimoji="0" lang="es-ES" sz="2400" b="0" i="1" u="none" strike="noStrike" cap="none" normalizeH="0" baseline="0" dirty="0" smtClean="0">
                <a:ln>
                  <a:noFill/>
                </a:ln>
                <a:solidFill>
                  <a:srgbClr val="FF0000"/>
                </a:solidFill>
                <a:effectLst>
                  <a:outerShdw blurRad="38100" dist="38100" dir="2700000" algn="tl">
                    <a:srgbClr val="000000">
                      <a:alpha val="43137"/>
                    </a:srgbClr>
                  </a:outerShdw>
                </a:effectLst>
                <a:ea typeface="Times New Roman" pitchFamily="18" charset="0"/>
                <a:cs typeface="Arial" pitchFamily="34" charset="0"/>
              </a:rPr>
              <a:t>étodos complementarios:</a:t>
            </a: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s-ES" sz="2400" b="0" i="1" u="none" strike="noStrike" cap="none" normalizeH="0" baseline="0" dirty="0" smtClean="0">
              <a:ln>
                <a:noFill/>
              </a:ln>
              <a:solidFill>
                <a:srgbClr val="FF0000"/>
              </a:solidFill>
              <a:effectLst>
                <a:outerShdw blurRad="38100" dist="38100" dir="2700000" algn="tl">
                  <a:srgbClr val="000000">
                    <a:alpha val="43137"/>
                  </a:srgbClr>
                </a:outerShdw>
              </a:effectLst>
              <a:ea typeface="Times New Roman" pitchFamily="18" charset="0"/>
              <a:cs typeface="Arial" pitchFamily="34" charset="0"/>
            </a:endParaRPr>
          </a:p>
          <a:p>
            <a:pPr lvl="0" algn="justLow" eaLnBrk="0" fontAlgn="base" hangingPunct="0">
              <a:spcBef>
                <a:spcPct val="0"/>
              </a:spcBef>
              <a:spcAft>
                <a:spcPct val="0"/>
              </a:spcAft>
            </a:pPr>
            <a:r>
              <a:rPr lang="es-ES" sz="2400" dirty="0" smtClean="0">
                <a:ea typeface="Times New Roman" pitchFamily="18" charset="0"/>
                <a:cs typeface="Arial" pitchFamily="34" charset="0"/>
              </a:rPr>
              <a:t>L</a:t>
            </a:r>
            <a:r>
              <a:rPr kumimoji="0" lang="es-ES" sz="2400" b="0" i="0" u="none" strike="noStrike" cap="none" normalizeH="0" baseline="0" dirty="0" smtClean="0">
                <a:ln>
                  <a:noFill/>
                </a:ln>
                <a:solidFill>
                  <a:schemeClr val="tx1"/>
                </a:solidFill>
                <a:effectLst/>
                <a:ea typeface="Times New Roman" pitchFamily="18" charset="0"/>
                <a:cs typeface="Arial" pitchFamily="34" charset="0"/>
              </a:rPr>
              <a:t>a </a:t>
            </a:r>
            <a:r>
              <a:rPr kumimoji="0" lang="es-ES" sz="2400" b="0" i="0" u="none" strike="noStrike" cap="none" normalizeH="0" baseline="0" dirty="0" err="1" smtClean="0">
                <a:ln>
                  <a:noFill/>
                </a:ln>
                <a:solidFill>
                  <a:schemeClr val="tx1"/>
                </a:solidFill>
                <a:effectLst/>
                <a:ea typeface="Times New Roman" pitchFamily="18" charset="0"/>
                <a:cs typeface="Arial" pitchFamily="34" charset="0"/>
              </a:rPr>
              <a:t>ultrasonografía</a:t>
            </a:r>
            <a:r>
              <a:rPr kumimoji="0" lang="es-ES" sz="2400" b="0" i="0" u="none" strike="noStrike" cap="none" normalizeH="0" baseline="0" dirty="0" smtClean="0">
                <a:ln>
                  <a:noFill/>
                </a:ln>
                <a:solidFill>
                  <a:schemeClr val="tx1"/>
                </a:solidFill>
                <a:effectLst/>
                <a:ea typeface="Times New Roman" pitchFamily="18" charset="0"/>
                <a:cs typeface="Arial" pitchFamily="34" charset="0"/>
              </a:rPr>
              <a:t> (método más preciso</a:t>
            </a:r>
            <a:r>
              <a:rPr kumimoji="0" lang="es-ES" sz="2400" b="0" i="0" u="none" strike="noStrike" cap="none" normalizeH="0" dirty="0" smtClean="0">
                <a:ln>
                  <a:noFill/>
                </a:ln>
                <a:solidFill>
                  <a:schemeClr val="tx1"/>
                </a:solidFill>
                <a:effectLst/>
                <a:ea typeface="Times New Roman" pitchFamily="18" charset="0"/>
                <a:cs typeface="Arial" pitchFamily="34" charset="0"/>
              </a:rPr>
              <a:t> </a:t>
            </a:r>
            <a:r>
              <a:rPr lang="es-ES" sz="2400" dirty="0" smtClean="0">
                <a:ea typeface="Times New Roman" pitchFamily="18" charset="0"/>
                <a:cs typeface="Arial" pitchFamily="34" charset="0"/>
              </a:rPr>
              <a:t>en el 97 % de los casos,</a:t>
            </a:r>
            <a:r>
              <a:rPr kumimoji="0" lang="es-ES" sz="2400" b="0" i="0" u="none" strike="noStrike" cap="none" normalizeH="0" baseline="0" dirty="0" smtClean="0">
                <a:ln>
                  <a:noFill/>
                </a:ln>
                <a:solidFill>
                  <a:schemeClr val="tx1"/>
                </a:solidFill>
                <a:effectLst/>
                <a:ea typeface="Times New Roman" pitchFamily="18" charset="0"/>
                <a:cs typeface="Arial" pitchFamily="34" charset="0"/>
              </a:rPr>
              <a:t> sencillo e inocuo.</a:t>
            </a:r>
          </a:p>
          <a:p>
            <a:pPr lvl="0" algn="justLow" eaLnBrk="0" fontAlgn="base" hangingPunct="0">
              <a:spcBef>
                <a:spcPct val="0"/>
              </a:spcBef>
              <a:spcAft>
                <a:spcPct val="0"/>
              </a:spcAft>
            </a:pPr>
            <a:endParaRPr kumimoji="0" lang="en-US" sz="2400" b="0" i="0" u="none"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lang="es-ES" i="1" dirty="0" smtClean="0">
                <a:solidFill>
                  <a:srgbClr val="FF0000"/>
                </a:solidFill>
                <a:effectLst>
                  <a:outerShdw blurRad="38100" dist="38100" dir="2700000" algn="tl">
                    <a:srgbClr val="000000">
                      <a:alpha val="43137"/>
                    </a:srgbClr>
                  </a:outerShdw>
                </a:effectLst>
                <a:ea typeface="Times New Roman" pitchFamily="18" charset="0"/>
                <a:cs typeface="Arial" pitchFamily="34" charset="0"/>
              </a:rPr>
              <a:t>…E</a:t>
            </a:r>
            <a:r>
              <a:rPr kumimoji="0" lang="es-ES" b="0" i="1" u="none" strike="noStrike" cap="none" normalizeH="0" baseline="0" dirty="0" smtClean="0">
                <a:ln>
                  <a:noFill/>
                </a:ln>
                <a:solidFill>
                  <a:srgbClr val="FF0000"/>
                </a:solidFill>
                <a:effectLst>
                  <a:outerShdw blurRad="38100" dist="38100" dir="2700000" algn="tl">
                    <a:srgbClr val="000000">
                      <a:alpha val="43137"/>
                    </a:srgbClr>
                  </a:outerShdw>
                </a:effectLst>
                <a:ea typeface="Times New Roman" pitchFamily="18" charset="0"/>
                <a:cs typeface="Arial" pitchFamily="34" charset="0"/>
              </a:rPr>
              <a:t>rrores diagnósticos por US, por la sobre distensión de la vejiga, presencia de fibromas, coágulos, </a:t>
            </a:r>
            <a:r>
              <a:rPr kumimoji="0" lang="es-ES" b="0" i="1" u="none" strike="noStrike" cap="none" normalizeH="0" baseline="0" dirty="0" err="1" smtClean="0">
                <a:ln>
                  <a:noFill/>
                </a:ln>
                <a:solidFill>
                  <a:srgbClr val="FF0000"/>
                </a:solidFill>
                <a:effectLst>
                  <a:outerShdw blurRad="38100" dist="38100" dir="2700000" algn="tl">
                    <a:srgbClr val="000000">
                      <a:alpha val="43137"/>
                    </a:srgbClr>
                  </a:outerShdw>
                </a:effectLst>
                <a:ea typeface="Times New Roman" pitchFamily="18" charset="0"/>
                <a:cs typeface="Arial" pitchFamily="34" charset="0"/>
              </a:rPr>
              <a:t>etc</a:t>
            </a:r>
            <a:r>
              <a:rPr kumimoji="0" lang="es-ES" b="0" i="1" u="none" strike="noStrike" cap="none" normalizeH="0" baseline="0" dirty="0" smtClean="0">
                <a:ln>
                  <a:noFill/>
                </a:ln>
                <a:solidFill>
                  <a:srgbClr val="FF0000"/>
                </a:solidFill>
                <a:effectLst>
                  <a:outerShdw blurRad="38100" dist="38100" dir="2700000" algn="tl">
                    <a:srgbClr val="000000">
                      <a:alpha val="43137"/>
                    </a:srgbClr>
                  </a:outerShdw>
                </a:effectLst>
                <a:ea typeface="Times New Roman" pitchFamily="18" charset="0"/>
                <a:cs typeface="Arial" pitchFamily="34" charset="0"/>
              </a:rPr>
              <a:t>…</a:t>
            </a:r>
            <a:endParaRPr kumimoji="0" lang="es-ES" b="0" i="1" u="none" strike="noStrike" cap="none" normalizeH="0" baseline="0" dirty="0" smtClean="0">
              <a:ln>
                <a:noFill/>
              </a:ln>
              <a:solidFill>
                <a:srgbClr val="FF0000"/>
              </a:solidFill>
              <a:effectLst>
                <a:outerShdw blurRad="38100" dist="38100" dir="2700000" algn="tl">
                  <a:srgbClr val="000000">
                    <a:alpha val="43137"/>
                  </a:srgbClr>
                </a:outerShdw>
              </a:effectLst>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457200" y="228600"/>
            <a:ext cx="82296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685800" algn="l"/>
              </a:tabLst>
            </a:pPr>
            <a:r>
              <a:rPr kumimoji="0" lang="es-ES" sz="3600" b="1" i="0" strike="noStrike" cap="none" normalizeH="0" baseline="0" dirty="0" smtClean="0">
                <a:ln>
                  <a:noFill/>
                </a:ln>
                <a:solidFill>
                  <a:schemeClr val="tx1"/>
                </a:solidFill>
                <a:effectLst/>
                <a:ea typeface="Times New Roman" pitchFamily="18" charset="0"/>
                <a:cs typeface="Arial" pitchFamily="34" charset="0"/>
              </a:rPr>
              <a:t>Diagnóstico diferencial:</a:t>
            </a:r>
          </a:p>
          <a:p>
            <a:pPr marL="0" marR="0" lvl="0" indent="0" algn="justLow" defTabSz="914400" rtl="0" eaLnBrk="1" fontAlgn="base" latinLnBrk="0" hangingPunct="1">
              <a:lnSpc>
                <a:spcPct val="100000"/>
              </a:lnSpc>
              <a:spcBef>
                <a:spcPct val="0"/>
              </a:spcBef>
              <a:spcAft>
                <a:spcPct val="0"/>
              </a:spcAft>
              <a:buClrTx/>
              <a:buSzTx/>
              <a:buFontTx/>
              <a:buNone/>
              <a:tabLst>
                <a:tab pos="685800" algn="l"/>
              </a:tabLst>
            </a:pPr>
            <a:endParaRPr kumimoji="0" lang="en-US" sz="3600" b="0" i="0"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tab pos="685800" algn="l"/>
              </a:tabLst>
            </a:pPr>
            <a:r>
              <a:rPr kumimoji="0" lang="es-ES" sz="2400" b="0" i="0" u="none" strike="noStrike" cap="none" normalizeH="0" baseline="0" dirty="0" smtClean="0">
                <a:ln>
                  <a:noFill/>
                </a:ln>
                <a:solidFill>
                  <a:schemeClr val="tx1"/>
                </a:solidFill>
                <a:effectLst>
                  <a:outerShdw blurRad="38100" dist="38100" dir="2700000" algn="tl">
                    <a:srgbClr val="000000">
                      <a:alpha val="43137"/>
                    </a:srgbClr>
                  </a:outerShdw>
                </a:effectLst>
                <a:ea typeface="Times New Roman" pitchFamily="18" charset="0"/>
                <a:cs typeface="Arial" pitchFamily="34" charset="0"/>
              </a:rPr>
              <a:t>Afecciones sangrantes: </a:t>
            </a:r>
            <a:r>
              <a:rPr kumimoji="0" lang="es-ES" sz="2400" b="0" i="0" u="none" strike="noStrike" cap="none" normalizeH="0" baseline="0" dirty="0" smtClean="0">
                <a:ln>
                  <a:noFill/>
                </a:ln>
                <a:solidFill>
                  <a:schemeClr val="tx1"/>
                </a:solidFill>
                <a:effectLst/>
                <a:ea typeface="Times New Roman" pitchFamily="18" charset="0"/>
                <a:cs typeface="Arial" pitchFamily="34" charset="0"/>
              </a:rPr>
              <a:t>de la vulva, vagina y cuello, como várices, erosiones, heridas y lesiones malignas del cuello.</a:t>
            </a:r>
          </a:p>
          <a:p>
            <a:pPr marL="0" marR="0" lvl="0" indent="0" algn="justLow" defTabSz="914400" rtl="0" eaLnBrk="0" fontAlgn="base" latinLnBrk="0" hangingPunct="0">
              <a:lnSpc>
                <a:spcPct val="100000"/>
              </a:lnSpc>
              <a:spcBef>
                <a:spcPct val="0"/>
              </a:spcBef>
              <a:spcAft>
                <a:spcPct val="0"/>
              </a:spcAft>
              <a:buClrTx/>
              <a:buSzTx/>
              <a:tabLst>
                <a:tab pos="685800" algn="l"/>
              </a:tabLst>
            </a:pPr>
            <a:endParaRPr kumimoji="0" lang="en-US" sz="2400" b="0" i="0" u="none"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tab pos="685800" algn="l"/>
              </a:tabLst>
            </a:pPr>
            <a:r>
              <a:rPr kumimoji="0" lang="es-ES" sz="2400" b="0" i="0" strike="noStrike" cap="none" normalizeH="0" baseline="0" dirty="0" smtClean="0">
                <a:ln>
                  <a:noFill/>
                </a:ln>
                <a:solidFill>
                  <a:schemeClr val="tx1"/>
                </a:solidFill>
                <a:effectLst>
                  <a:outerShdw blurRad="38100" dist="38100" dir="2700000" algn="tl">
                    <a:srgbClr val="000000">
                      <a:alpha val="43137"/>
                    </a:srgbClr>
                  </a:outerShdw>
                </a:effectLst>
                <a:ea typeface="Times New Roman" pitchFamily="18" charset="0"/>
                <a:cs typeface="Arial" pitchFamily="34" charset="0"/>
              </a:rPr>
              <a:t>Fase latente o prodrómico del parto:</a:t>
            </a:r>
          </a:p>
          <a:p>
            <a:pPr marL="0" marR="0" lvl="0" indent="0" algn="justLow" defTabSz="914400" rtl="0" eaLnBrk="0" fontAlgn="base" latinLnBrk="0" hangingPunct="0">
              <a:lnSpc>
                <a:spcPct val="100000"/>
              </a:lnSpc>
              <a:spcBef>
                <a:spcPct val="0"/>
              </a:spcBef>
              <a:spcAft>
                <a:spcPct val="0"/>
              </a:spcAft>
              <a:buClrTx/>
              <a:buSzTx/>
              <a:tabLst>
                <a:tab pos="685800" algn="l"/>
              </a:tabLst>
            </a:pPr>
            <a:endParaRPr kumimoji="0" lang="en-US" sz="2400" b="0" i="0" strike="noStrike" cap="none" normalizeH="0" baseline="0" dirty="0" smtClean="0">
              <a:ln>
                <a:noFill/>
              </a:ln>
              <a:solidFill>
                <a:schemeClr val="tx1"/>
              </a:solidFill>
              <a:effectLst>
                <a:outerShdw blurRad="38100" dist="38100" dir="2700000" algn="tl">
                  <a:srgbClr val="000000">
                    <a:alpha val="43137"/>
                  </a:srgbClr>
                </a:outerShdw>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tab pos="685800" algn="l"/>
              </a:tabLst>
            </a:pPr>
            <a:r>
              <a:rPr kumimoji="0" lang="es-ES" sz="2400" b="0" i="0" strike="noStrike" cap="none" normalizeH="0" baseline="0" dirty="0" smtClean="0">
                <a:ln>
                  <a:noFill/>
                </a:ln>
                <a:solidFill>
                  <a:schemeClr val="tx1"/>
                </a:solidFill>
                <a:effectLst>
                  <a:outerShdw blurRad="38100" dist="38100" dir="2700000" algn="tl">
                    <a:srgbClr val="000000">
                      <a:alpha val="43137"/>
                    </a:srgbClr>
                  </a:outerShdw>
                </a:effectLst>
                <a:ea typeface="Times New Roman" pitchFamily="18" charset="0"/>
                <a:cs typeface="Arial" pitchFamily="34" charset="0"/>
              </a:rPr>
              <a:t>Rotura del borde placentario</a:t>
            </a:r>
            <a:r>
              <a:rPr lang="es-ES" sz="2400" dirty="0" smtClean="0">
                <a:effectLst>
                  <a:outerShdw blurRad="38100" dist="38100" dir="2700000" algn="tl">
                    <a:srgbClr val="000000">
                      <a:alpha val="43137"/>
                    </a:srgbClr>
                  </a:outerShdw>
                </a:effectLst>
                <a:ea typeface="Times New Roman" pitchFamily="18" charset="0"/>
                <a:cs typeface="Arial" pitchFamily="34" charset="0"/>
              </a:rPr>
              <a:t>: </a:t>
            </a:r>
            <a:r>
              <a:rPr kumimoji="0" lang="es-ES" sz="2400" b="0" i="0" strike="noStrike" cap="none" normalizeH="0" baseline="0" dirty="0" smtClean="0">
                <a:ln>
                  <a:noFill/>
                </a:ln>
                <a:solidFill>
                  <a:schemeClr val="tx1"/>
                </a:solidFill>
                <a:effectLst/>
                <a:ea typeface="Times New Roman" pitchFamily="18" charset="0"/>
                <a:cs typeface="Arial" pitchFamily="34" charset="0"/>
              </a:rPr>
              <a:t>pérdida de sangre súbita, poco abundante</a:t>
            </a:r>
            <a:r>
              <a:rPr kumimoji="0" lang="es-ES" sz="2400" b="0" i="0" strike="noStrike" cap="none" normalizeH="0" dirty="0" smtClean="0">
                <a:ln>
                  <a:noFill/>
                </a:ln>
                <a:solidFill>
                  <a:schemeClr val="tx1"/>
                </a:solidFill>
                <a:effectLst/>
                <a:ea typeface="Times New Roman" pitchFamily="18" charset="0"/>
                <a:cs typeface="Arial" pitchFamily="34" charset="0"/>
              </a:rPr>
              <a:t> </a:t>
            </a:r>
            <a:r>
              <a:rPr kumimoji="0" lang="es-ES" sz="2400" b="0" i="0" strike="noStrike" cap="none" normalizeH="0" baseline="0" dirty="0" smtClean="0">
                <a:ln>
                  <a:noFill/>
                </a:ln>
                <a:solidFill>
                  <a:schemeClr val="tx1"/>
                </a:solidFill>
                <a:effectLst/>
                <a:ea typeface="Times New Roman" pitchFamily="18" charset="0"/>
                <a:cs typeface="Arial" pitchFamily="34" charset="0"/>
              </a:rPr>
              <a:t>que cesa espontáneamente, a la exploración no se alcanzan cotiledones placentarios.</a:t>
            </a:r>
          </a:p>
          <a:p>
            <a:pPr marL="0" marR="0" lvl="0" indent="0" algn="justLow" defTabSz="914400" rtl="0" eaLnBrk="0" fontAlgn="base" latinLnBrk="0" hangingPunct="0">
              <a:lnSpc>
                <a:spcPct val="100000"/>
              </a:lnSpc>
              <a:spcBef>
                <a:spcPct val="0"/>
              </a:spcBef>
              <a:spcAft>
                <a:spcPct val="0"/>
              </a:spcAft>
              <a:buClrTx/>
              <a:buSzTx/>
              <a:tabLst>
                <a:tab pos="685800" algn="l"/>
              </a:tabLst>
            </a:pPr>
            <a:endParaRPr kumimoji="0" lang="en-US" sz="2400" b="0" i="0"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tab pos="685800" algn="l"/>
              </a:tabLst>
            </a:pPr>
            <a:r>
              <a:rPr kumimoji="0" lang="es-ES" sz="2400" b="0" i="0" strike="noStrike" cap="none" normalizeH="0" baseline="0" dirty="0" smtClean="0">
                <a:ln>
                  <a:noFill/>
                </a:ln>
                <a:solidFill>
                  <a:schemeClr val="tx1"/>
                </a:solidFill>
                <a:effectLst>
                  <a:outerShdw blurRad="38100" dist="38100" dir="2700000" algn="tl">
                    <a:srgbClr val="000000">
                      <a:alpha val="43137"/>
                    </a:srgbClr>
                  </a:outerShdw>
                </a:effectLst>
                <a:ea typeface="Times New Roman" pitchFamily="18" charset="0"/>
                <a:cs typeface="Arial" pitchFamily="34" charset="0"/>
              </a:rPr>
              <a:t>Rotura de los vasos previos: </a:t>
            </a:r>
            <a:r>
              <a:rPr kumimoji="0" lang="es-ES" sz="2400" b="0" i="0" strike="noStrike" cap="none" normalizeH="0" baseline="0" dirty="0" smtClean="0">
                <a:ln>
                  <a:noFill/>
                </a:ln>
                <a:solidFill>
                  <a:schemeClr val="tx1"/>
                </a:solidFill>
                <a:effectLst/>
                <a:ea typeface="Times New Roman" pitchFamily="18" charset="0"/>
                <a:cs typeface="Arial" pitchFamily="34" charset="0"/>
              </a:rPr>
              <a:t>El sangramiento se produce simultáneamente con la rotura de las membranas, no es intenso y afecta muy poco o nada el estado materno, pero  afecta grandemente al feto por anoxia anémica.</a:t>
            </a:r>
          </a:p>
          <a:p>
            <a:pPr marL="0" marR="0" lvl="0" indent="0" algn="justLow" defTabSz="914400" rtl="0" eaLnBrk="0" fontAlgn="base" latinLnBrk="0" hangingPunct="0">
              <a:lnSpc>
                <a:spcPct val="100000"/>
              </a:lnSpc>
              <a:spcBef>
                <a:spcPct val="0"/>
              </a:spcBef>
              <a:spcAft>
                <a:spcPct val="0"/>
              </a:spcAft>
              <a:buClrTx/>
              <a:buSzTx/>
              <a:tabLst>
                <a:tab pos="685800" algn="l"/>
              </a:tabLst>
            </a:pPr>
            <a:endParaRPr kumimoji="0" lang="en-US" sz="2400" b="0" i="0" strike="noStrike" cap="none" normalizeH="0" baseline="0" dirty="0" smtClean="0">
              <a:ln>
                <a:noFill/>
              </a:ln>
              <a:solidFill>
                <a:schemeClr val="tx1"/>
              </a:solidFill>
              <a:effectLst>
                <a:outerShdw blurRad="38100" dist="38100" dir="2700000" algn="tl">
                  <a:srgbClr val="000000">
                    <a:alpha val="43137"/>
                  </a:srgbClr>
                </a:outerShdw>
              </a:effectLst>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077200" cy="5355312"/>
          </a:xfrm>
          <a:prstGeom prst="rect">
            <a:avLst/>
          </a:prstGeom>
        </p:spPr>
        <p:txBody>
          <a:bodyPr wrap="square">
            <a:spAutoFit/>
          </a:bodyPr>
          <a:lstStyle/>
          <a:p>
            <a:pPr algn="justLow" eaLnBrk="0" fontAlgn="base" hangingPunct="0">
              <a:spcBef>
                <a:spcPct val="0"/>
              </a:spcBef>
              <a:spcAft>
                <a:spcPct val="0"/>
              </a:spcAft>
              <a:tabLst>
                <a:tab pos="685800" algn="l"/>
              </a:tabLst>
            </a:pPr>
            <a:r>
              <a:rPr lang="es-ES" sz="3600" b="1" dirty="0" smtClean="0">
                <a:ea typeface="Times New Roman" pitchFamily="18" charset="0"/>
                <a:cs typeface="Arial" pitchFamily="34" charset="0"/>
              </a:rPr>
              <a:t>Diagnóstico diferencial: (Continuación)</a:t>
            </a:r>
            <a:endParaRPr lang="en-US" sz="3600" dirty="0" smtClean="0">
              <a:cs typeface="Arial" pitchFamily="34" charset="0"/>
            </a:endParaRPr>
          </a:p>
          <a:p>
            <a:pPr lvl="0" algn="justLow" eaLnBrk="0" fontAlgn="base" hangingPunct="0">
              <a:spcBef>
                <a:spcPct val="0"/>
              </a:spcBef>
              <a:spcAft>
                <a:spcPct val="0"/>
              </a:spcAft>
              <a:tabLst>
                <a:tab pos="685800" algn="l"/>
              </a:tabLst>
            </a:pPr>
            <a:endParaRPr lang="es-ES" dirty="0" smtClean="0">
              <a:effectLst>
                <a:outerShdw blurRad="38100" dist="38100" dir="2700000" algn="tl">
                  <a:srgbClr val="000000">
                    <a:alpha val="43137"/>
                  </a:srgbClr>
                </a:outerShdw>
              </a:effectLst>
              <a:ea typeface="Times New Roman" pitchFamily="18" charset="0"/>
              <a:cs typeface="Arial" pitchFamily="34" charset="0"/>
            </a:endParaRPr>
          </a:p>
          <a:p>
            <a:pPr lvl="0" algn="justLow" eaLnBrk="0" fontAlgn="base" hangingPunct="0">
              <a:spcBef>
                <a:spcPct val="0"/>
              </a:spcBef>
              <a:spcAft>
                <a:spcPct val="0"/>
              </a:spcAft>
              <a:buFont typeface="Wingdings" pitchFamily="2" charset="2"/>
              <a:buChar char="ü"/>
              <a:tabLst>
                <a:tab pos="685800" algn="l"/>
              </a:tabLst>
            </a:pPr>
            <a:r>
              <a:rPr lang="es-ES" sz="2400" dirty="0" smtClean="0">
                <a:effectLst>
                  <a:outerShdw blurRad="38100" dist="38100" dir="2700000" algn="tl">
                    <a:srgbClr val="000000">
                      <a:alpha val="43137"/>
                    </a:srgbClr>
                  </a:outerShdw>
                </a:effectLst>
                <a:ea typeface="Times New Roman" pitchFamily="18" charset="0"/>
                <a:cs typeface="Arial" pitchFamily="34" charset="0"/>
              </a:rPr>
              <a:t>Rotura uterina durante el embarazo: </a:t>
            </a:r>
            <a:r>
              <a:rPr lang="es-ES" sz="2400" dirty="0" smtClean="0">
                <a:ea typeface="Times New Roman" pitchFamily="18" charset="0"/>
                <a:cs typeface="Arial" pitchFamily="34" charset="0"/>
              </a:rPr>
              <a:t>El  sangramiento es muy abundante, con anemia, shock </a:t>
            </a:r>
            <a:r>
              <a:rPr lang="es-ES" sz="2400" dirty="0" err="1" smtClean="0">
                <a:ea typeface="Times New Roman" pitchFamily="18" charset="0"/>
                <a:cs typeface="Arial" pitchFamily="34" charset="0"/>
              </a:rPr>
              <a:t>oligohémico</a:t>
            </a:r>
            <a:r>
              <a:rPr lang="es-ES" sz="2400" dirty="0" smtClean="0">
                <a:ea typeface="Times New Roman" pitchFamily="18" charset="0"/>
                <a:cs typeface="Arial" pitchFamily="34" charset="0"/>
              </a:rPr>
              <a:t> y hay antecedentes de heridas en el útero por cesárea, </a:t>
            </a:r>
            <a:r>
              <a:rPr lang="es-ES" sz="2400" dirty="0" err="1" smtClean="0">
                <a:ea typeface="Times New Roman" pitchFamily="18" charset="0"/>
                <a:cs typeface="Arial" pitchFamily="34" charset="0"/>
              </a:rPr>
              <a:t>miomectomía</a:t>
            </a:r>
            <a:r>
              <a:rPr lang="es-ES" sz="2400" dirty="0" smtClean="0">
                <a:ea typeface="Times New Roman" pitchFamily="18" charset="0"/>
                <a:cs typeface="Arial" pitchFamily="34" charset="0"/>
              </a:rPr>
              <a:t> o perforaciones por legrados.</a:t>
            </a:r>
          </a:p>
          <a:p>
            <a:pPr lvl="0" algn="justLow" eaLnBrk="0" fontAlgn="base" hangingPunct="0">
              <a:spcBef>
                <a:spcPct val="0"/>
              </a:spcBef>
              <a:spcAft>
                <a:spcPct val="0"/>
              </a:spcAft>
              <a:tabLst>
                <a:tab pos="685800" algn="l"/>
              </a:tabLst>
            </a:pPr>
            <a:endParaRPr lang="en-US" sz="2400" dirty="0" smtClean="0">
              <a:cs typeface="Arial" pitchFamily="34" charset="0"/>
            </a:endParaRPr>
          </a:p>
          <a:p>
            <a:pPr lvl="0" algn="justLow" eaLnBrk="0" fontAlgn="base" hangingPunct="0">
              <a:spcBef>
                <a:spcPct val="0"/>
              </a:spcBef>
              <a:spcAft>
                <a:spcPct val="0"/>
              </a:spcAft>
              <a:buFont typeface="Wingdings" pitchFamily="2" charset="2"/>
              <a:buChar char="ü"/>
              <a:tabLst>
                <a:tab pos="685800" algn="l"/>
              </a:tabLst>
            </a:pPr>
            <a:r>
              <a:rPr lang="es-ES" sz="2400" dirty="0" smtClean="0">
                <a:effectLst>
                  <a:outerShdw blurRad="38100" dist="38100" dir="2700000" algn="tl">
                    <a:srgbClr val="000000">
                      <a:alpha val="43137"/>
                    </a:srgbClr>
                  </a:outerShdw>
                </a:effectLst>
                <a:ea typeface="Times New Roman" pitchFamily="18" charset="0"/>
                <a:cs typeface="Arial" pitchFamily="34" charset="0"/>
              </a:rPr>
              <a:t>Desprendimiento prematuro de la placenta </a:t>
            </a:r>
            <a:r>
              <a:rPr lang="es-ES" sz="2400" dirty="0" err="1" smtClean="0">
                <a:effectLst>
                  <a:outerShdw blurRad="38100" dist="38100" dir="2700000" algn="tl">
                    <a:srgbClr val="000000">
                      <a:alpha val="43137"/>
                    </a:srgbClr>
                  </a:outerShdw>
                </a:effectLst>
                <a:ea typeface="Times New Roman" pitchFamily="18" charset="0"/>
                <a:cs typeface="Arial" pitchFamily="34" charset="0"/>
              </a:rPr>
              <a:t>normoinserta</a:t>
            </a:r>
            <a:r>
              <a:rPr lang="es-ES" sz="2400" dirty="0" smtClean="0">
                <a:effectLst>
                  <a:outerShdw blurRad="38100" dist="38100" dir="2700000" algn="tl">
                    <a:srgbClr val="000000">
                      <a:alpha val="43137"/>
                    </a:srgbClr>
                  </a:outerShdw>
                </a:effectLst>
                <a:ea typeface="Times New Roman" pitchFamily="18" charset="0"/>
                <a:cs typeface="Arial" pitchFamily="34" charset="0"/>
              </a:rPr>
              <a:t>: </a:t>
            </a:r>
            <a:r>
              <a:rPr lang="es-ES" sz="2400" dirty="0" smtClean="0">
                <a:ea typeface="Times New Roman" pitchFamily="18" charset="0"/>
                <a:cs typeface="Arial" pitchFamily="34" charset="0"/>
              </a:rPr>
              <a:t>Es el cuadro de mayor confusión con la placenta previa pero el sangramiento es oscuro, generalmente el que sale al exterior por vagina es escaso, no es proporcional con la gravedad de la paciente, útero es duro, leñoso, las partes fetales por lo tanto son difíciles de palpar, los movimientos fetales y el foco fetal desaparecen rápidamente o pueden estar ausentes</a:t>
            </a:r>
            <a:endParaRPr lang="es-ES" sz="2400" dirty="0" smtClean="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Feto.jpg"/>
          <p:cNvPicPr>
            <a:picLocks noChangeAspect="1" noChangeArrowheads="1"/>
          </p:cNvPicPr>
          <p:nvPr/>
        </p:nvPicPr>
        <p:blipFill>
          <a:blip r:embed="rId2"/>
          <a:srcRect/>
          <a:stretch>
            <a:fillRect/>
          </a:stretch>
        </p:blipFill>
        <p:spPr bwMode="auto">
          <a:xfrm>
            <a:off x="304800" y="3352800"/>
            <a:ext cx="3733800" cy="3124200"/>
          </a:xfrm>
          <a:prstGeom prst="rect">
            <a:avLst/>
          </a:prstGeom>
          <a:ln>
            <a:noFill/>
          </a:ln>
          <a:effectLst>
            <a:softEdge rad="112500"/>
          </a:effectLst>
        </p:spPr>
      </p:pic>
      <p:sp>
        <p:nvSpPr>
          <p:cNvPr id="2" name="Title 1"/>
          <p:cNvSpPr>
            <a:spLocks noGrp="1"/>
          </p:cNvSpPr>
          <p:nvPr>
            <p:ph type="ctrTitle"/>
          </p:nvPr>
        </p:nvSpPr>
        <p:spPr>
          <a:xfrm>
            <a:off x="457200" y="457200"/>
            <a:ext cx="8382000" cy="2819400"/>
          </a:xfrm>
        </p:spPr>
        <p:txBody>
          <a:bodyPr>
            <a:normAutofit/>
          </a:bodyPr>
          <a:lstStyle/>
          <a:p>
            <a:r>
              <a:rPr lang="en-US" sz="4000" dirty="0" smtClean="0">
                <a:latin typeface="Aharoni" pitchFamily="2" charset="-79"/>
                <a:cs typeface="Aharoni" pitchFamily="2" charset="-79"/>
              </a:rPr>
              <a:t>GESTORRAGIAS DE LA SEGUNDA MITAD DE LA GESTACI</a:t>
            </a:r>
            <a:r>
              <a:rPr lang="es-ES" sz="4000" dirty="0" smtClean="0">
                <a:latin typeface="Aharoni" pitchFamily="2" charset="-79"/>
                <a:cs typeface="Aharoni" pitchFamily="2" charset="-79"/>
              </a:rPr>
              <a:t>Ó</a:t>
            </a:r>
            <a:r>
              <a:rPr lang="en-US" sz="4000" dirty="0" smtClean="0">
                <a:latin typeface="Aharoni" pitchFamily="2" charset="-79"/>
                <a:cs typeface="Aharoni" pitchFamily="2" charset="-79"/>
              </a:rPr>
              <a:t>N</a:t>
            </a:r>
            <a:r>
              <a:rPr lang="en-US" dirty="0" smtClean="0"/>
              <a:t/>
            </a:r>
            <a:br>
              <a:rPr lang="en-US" dirty="0" smtClean="0"/>
            </a:br>
            <a:r>
              <a:rPr lang="en-US" sz="2000" dirty="0" smtClean="0">
                <a:latin typeface="Cooper Black" pitchFamily="18" charset="0"/>
              </a:rPr>
              <a:t>PLACENTA PREVIA</a:t>
            </a:r>
            <a:br>
              <a:rPr lang="en-US" sz="2000" dirty="0" smtClean="0">
                <a:latin typeface="Cooper Black" pitchFamily="18" charset="0"/>
              </a:rPr>
            </a:br>
            <a:r>
              <a:rPr lang="en-US" sz="2000" dirty="0" smtClean="0">
                <a:latin typeface="Cooper Black" pitchFamily="18" charset="0"/>
              </a:rPr>
              <a:t/>
            </a:r>
            <a:br>
              <a:rPr lang="en-US" sz="2000" dirty="0" smtClean="0">
                <a:latin typeface="Cooper Black" pitchFamily="18" charset="0"/>
              </a:rPr>
            </a:br>
            <a:r>
              <a:rPr lang="en-US" sz="2000" dirty="0" smtClean="0">
                <a:latin typeface="Cooper Black" pitchFamily="18" charset="0"/>
              </a:rPr>
              <a:t>DESPRENDIMIENTO DE LA PLACENTA </a:t>
            </a:r>
            <a:r>
              <a:rPr lang="en-US" sz="2000" dirty="0" smtClean="0">
                <a:latin typeface="Cooper Black" pitchFamily="18" charset="0"/>
              </a:rPr>
              <a:t>NORMOINCERTADA</a:t>
            </a:r>
            <a:br>
              <a:rPr lang="en-US" sz="2000" dirty="0" smtClean="0">
                <a:latin typeface="Cooper Black" pitchFamily="18" charset="0"/>
              </a:rPr>
            </a:br>
            <a:endParaRPr lang="en-US" sz="2700" dirty="0">
              <a:latin typeface="Cooper Black" pitchFamily="18" charset="0"/>
            </a:endParaRPr>
          </a:p>
        </p:txBody>
      </p:sp>
      <p:sp>
        <p:nvSpPr>
          <p:cNvPr id="3" name="Subtitle 2"/>
          <p:cNvSpPr>
            <a:spLocks noGrp="1"/>
          </p:cNvSpPr>
          <p:nvPr>
            <p:ph type="subTitle" idx="1"/>
          </p:nvPr>
        </p:nvSpPr>
        <p:spPr>
          <a:xfrm>
            <a:off x="3886200" y="4648200"/>
            <a:ext cx="5029200" cy="1600200"/>
          </a:xfrm>
        </p:spPr>
        <p:txBody>
          <a:bodyPr>
            <a:normAutofit fontScale="77500" lnSpcReduction="20000"/>
          </a:bodyPr>
          <a:lstStyle/>
          <a:p>
            <a:pPr algn="r"/>
            <a:r>
              <a:rPr lang="es-ES" b="1" dirty="0">
                <a:solidFill>
                  <a:schemeClr val="tx1"/>
                </a:solidFill>
                <a:effectLst>
                  <a:outerShdw blurRad="38100" dist="38100" dir="2700000" algn="tl">
                    <a:srgbClr val="000000">
                      <a:alpha val="43137"/>
                    </a:srgbClr>
                  </a:outerShdw>
                </a:effectLst>
              </a:rPr>
              <a:t>Dr. Alexis Méndez Rodríguez. Esp. de Primer Grado en Ginecoobstetricia. Master en atención integral a la mujer Profesor Asistente</a:t>
            </a:r>
            <a:endParaRPr lang="es-ES" b="1" dirty="0" smtClean="0">
              <a:solidFill>
                <a:schemeClr val="tx1"/>
              </a:solidFill>
              <a:effectLst>
                <a:outerShdw blurRad="38100" dist="38100" dir="2700000" algn="tl">
                  <a:srgbClr val="000000">
                    <a:alpha val="43137"/>
                  </a:srgbClr>
                </a:outerShdw>
              </a:effectLst>
            </a:endParaRPr>
          </a:p>
          <a:p>
            <a:pPr algn="r"/>
            <a:endParaRPr lang="en-US" b="1" dirty="0">
              <a:effectLst>
                <a:outerShdw blurRad="38100" dist="38100" dir="2700000" algn="tl">
                  <a:srgbClr val="000000">
                    <a:alpha val="43137"/>
                  </a:srgbClr>
                </a:outerShdw>
              </a:effectLst>
            </a:endParaRPr>
          </a:p>
        </p:txBody>
      </p:sp>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533400" y="304800"/>
            <a:ext cx="78486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s-ES" sz="3600" b="1" i="0" strike="noStrike" cap="none" normalizeH="0" baseline="0" dirty="0" smtClean="0">
                <a:ln>
                  <a:noFill/>
                </a:ln>
                <a:solidFill>
                  <a:schemeClr val="tx1"/>
                </a:solidFill>
                <a:effectLst/>
                <a:ea typeface="Times New Roman" pitchFamily="18" charset="0"/>
                <a:cs typeface="Arial" pitchFamily="34" charset="0"/>
              </a:rPr>
              <a:t>Evolución y pronóstico:</a:t>
            </a:r>
            <a:endParaRPr kumimoji="0" lang="en-US" sz="2400" b="0" i="0" u="none"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pPr>
            <a:r>
              <a:rPr lang="es-ES" sz="2400" dirty="0" smtClean="0">
                <a:ea typeface="Times New Roman" pitchFamily="18" charset="0"/>
                <a:cs typeface="Arial" pitchFamily="34" charset="0"/>
              </a:rPr>
              <a:t>Dependen d</a:t>
            </a:r>
            <a:r>
              <a:rPr kumimoji="0" lang="es-ES" sz="2400" b="0" i="0" u="none" strike="noStrike" cap="none" normalizeH="0" baseline="0" dirty="0" smtClean="0">
                <a:ln>
                  <a:noFill/>
                </a:ln>
                <a:solidFill>
                  <a:schemeClr val="tx1"/>
                </a:solidFill>
                <a:effectLst/>
                <a:ea typeface="Times New Roman" pitchFamily="18" charset="0"/>
                <a:cs typeface="Arial" pitchFamily="34" charset="0"/>
              </a:rPr>
              <a:t>el momento en que se produce el primer sangramiento y su cuantía.</a:t>
            </a: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s-ES" sz="24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pPr>
            <a:r>
              <a:rPr lang="es-ES" sz="2400" dirty="0" smtClean="0">
                <a:cs typeface="Arial" pitchFamily="34" charset="0"/>
              </a:rPr>
              <a:t>Si se asocian a Rotura de las membranas por la alta frecuencia de presentaciones viciosas, puede además presentarse procidencia del cordón umbilical.</a:t>
            </a: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pPr>
            <a:endParaRPr lang="es-ES" sz="2400" dirty="0" smtClean="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pPr>
            <a:r>
              <a:rPr lang="es-ES" sz="2400" dirty="0" smtClean="0">
                <a:cs typeface="Arial" pitchFamily="34" charset="0"/>
              </a:rPr>
              <a:t>Puede haber parto </a:t>
            </a:r>
            <a:r>
              <a:rPr lang="es-ES" sz="2400" dirty="0" err="1" smtClean="0">
                <a:cs typeface="Arial" pitchFamily="34" charset="0"/>
              </a:rPr>
              <a:t>pretermino</a:t>
            </a:r>
            <a:r>
              <a:rPr lang="es-ES" sz="2400" dirty="0" smtClean="0">
                <a:cs typeface="Arial" pitchFamily="34" charset="0"/>
              </a:rPr>
              <a:t>, inmadurez y bajo peso.</a:t>
            </a: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pPr>
            <a:endParaRPr lang="es-ES" sz="2400" dirty="0" smtClean="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pPr>
            <a:r>
              <a:rPr lang="es-ES" sz="2400" dirty="0" smtClean="0">
                <a:cs typeface="Arial" pitchFamily="34" charset="0"/>
              </a:rPr>
              <a:t>Puede llevar a la </a:t>
            </a:r>
            <a:r>
              <a:rPr lang="es-ES" sz="2400" dirty="0" err="1" smtClean="0">
                <a:cs typeface="Arial" pitchFamily="34" charset="0"/>
              </a:rPr>
              <a:t>cesarea</a:t>
            </a:r>
            <a:r>
              <a:rPr lang="es-ES" sz="2400" dirty="0" smtClean="0">
                <a:cs typeface="Arial" pitchFamily="34" charset="0"/>
              </a:rPr>
              <a:t> para la madre </a:t>
            </a: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pPr>
            <a:endParaRPr lang="es-ES" sz="2400" dirty="0" smtClean="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pPr>
            <a:r>
              <a:rPr lang="es-ES" sz="2400" dirty="0" smtClean="0">
                <a:cs typeface="Arial" pitchFamily="34" charset="0"/>
              </a:rPr>
              <a:t>La prolongación de los </a:t>
            </a:r>
            <a:r>
              <a:rPr lang="es-ES" sz="2400" dirty="0" err="1" smtClean="0">
                <a:cs typeface="Arial" pitchFamily="34" charset="0"/>
              </a:rPr>
              <a:t>sangramientos</a:t>
            </a:r>
            <a:r>
              <a:rPr lang="es-ES" sz="2400" dirty="0" smtClean="0">
                <a:cs typeface="Arial" pitchFamily="34" charset="0"/>
              </a:rPr>
              <a:t> puede ser a causa de una mayor separación  e </a:t>
            </a:r>
            <a:r>
              <a:rPr lang="es-ES" sz="2400" dirty="0" err="1" smtClean="0">
                <a:cs typeface="Arial" pitchFamily="34" charset="0"/>
              </a:rPr>
              <a:t>infuncionalidad</a:t>
            </a:r>
            <a:r>
              <a:rPr lang="es-ES" sz="2400" dirty="0" smtClean="0">
                <a:cs typeface="Arial" pitchFamily="34" charset="0"/>
              </a:rPr>
              <a:t> de áreas de la placenta que conlleva a posible hipoxia/anoxia fetal con retardo del crecimiento fetal y posible prematuridad.</a:t>
            </a:r>
          </a:p>
          <a:p>
            <a:pPr marL="0" marR="0" lvl="0" indent="0" algn="justLow" defTabSz="914400" rtl="0" eaLnBrk="0" fontAlgn="base" latinLnBrk="0" hangingPunct="0">
              <a:lnSpc>
                <a:spcPct val="100000"/>
              </a:lnSpc>
              <a:spcBef>
                <a:spcPct val="0"/>
              </a:spcBef>
              <a:spcAft>
                <a:spcPct val="0"/>
              </a:spcAft>
              <a:buClrTx/>
              <a:buSzTx/>
              <a:tabLst/>
            </a:pPr>
            <a:endParaRPr kumimoji="0" lang="es-ES" sz="24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762000"/>
            <a:ext cx="8153400" cy="4247317"/>
          </a:xfrm>
          <a:prstGeom prst="rect">
            <a:avLst/>
          </a:prstGeom>
        </p:spPr>
        <p:txBody>
          <a:bodyPr wrap="square">
            <a:spAutoFit/>
          </a:bodyPr>
          <a:lstStyle/>
          <a:p>
            <a:pPr lvl="0"/>
            <a:r>
              <a:rPr lang="es-ES" sz="3600" b="1" dirty="0" smtClean="0">
                <a:ea typeface="Times New Roman" pitchFamily="18" charset="0"/>
                <a:cs typeface="Arial" pitchFamily="34" charset="0"/>
              </a:rPr>
              <a:t>Evolución y pronóstico: (Continuación)</a:t>
            </a:r>
          </a:p>
          <a:p>
            <a:pPr lvl="0"/>
            <a:endParaRPr lang="es-ES" dirty="0" smtClean="0"/>
          </a:p>
          <a:p>
            <a:pPr>
              <a:buFont typeface="Wingdings" pitchFamily="2" charset="2"/>
              <a:buChar char="ü"/>
            </a:pPr>
            <a:r>
              <a:rPr lang="es-ES" sz="2400" dirty="0" smtClean="0"/>
              <a:t>Mortalidad perinatal es elevada  </a:t>
            </a:r>
          </a:p>
          <a:p>
            <a:endParaRPr lang="es-ES" sz="2400" dirty="0" smtClean="0"/>
          </a:p>
          <a:p>
            <a:pPr>
              <a:buFont typeface="Wingdings" pitchFamily="2" charset="2"/>
              <a:buChar char="ü"/>
            </a:pPr>
            <a:r>
              <a:rPr lang="es-ES" sz="2400" i="1" dirty="0" smtClean="0">
                <a:effectLst>
                  <a:outerShdw blurRad="38100" dist="38100" dir="2700000" algn="tl">
                    <a:srgbClr val="000000">
                      <a:alpha val="43137"/>
                    </a:srgbClr>
                  </a:outerShdw>
                </a:effectLst>
              </a:rPr>
              <a:t>La mortalidad materna </a:t>
            </a:r>
            <a:r>
              <a:rPr lang="es-ES" sz="2400" dirty="0" smtClean="0"/>
              <a:t>puede producirse por la anemia, shock, infección y más raras como embolismo aéreo.</a:t>
            </a:r>
          </a:p>
          <a:p>
            <a:endParaRPr lang="en-US" sz="2400" dirty="0" smtClean="0"/>
          </a:p>
          <a:p>
            <a:pPr>
              <a:buFont typeface="Wingdings" pitchFamily="2" charset="2"/>
              <a:buChar char="ü"/>
            </a:pPr>
            <a:r>
              <a:rPr lang="es-ES" sz="2400" i="1" dirty="0" smtClean="0">
                <a:effectLst>
                  <a:outerShdw blurRad="38100" dist="38100" dir="2700000" algn="tl">
                    <a:srgbClr val="000000">
                      <a:alpha val="43137"/>
                    </a:srgbClr>
                  </a:outerShdw>
                </a:effectLst>
              </a:rPr>
              <a:t>En el parto </a:t>
            </a:r>
            <a:r>
              <a:rPr lang="es-ES" sz="2400" dirty="0" smtClean="0"/>
              <a:t>pueden existir distocias de la dinámica uterina con dilatación lenta, rotura precoz de las membranas, procidencia del cordón y riesgo de rotura uterina.</a:t>
            </a:r>
          </a:p>
          <a:p>
            <a:endParaRPr lang="en-US" sz="24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762000"/>
            <a:ext cx="7772400" cy="4247317"/>
          </a:xfrm>
          <a:prstGeom prst="rect">
            <a:avLst/>
          </a:prstGeom>
        </p:spPr>
        <p:txBody>
          <a:bodyPr wrap="square">
            <a:spAutoFit/>
          </a:bodyPr>
          <a:lstStyle/>
          <a:p>
            <a:pPr lvl="0"/>
            <a:r>
              <a:rPr lang="es-ES" sz="3600" b="1" dirty="0" smtClean="0">
                <a:ea typeface="Times New Roman" pitchFamily="18" charset="0"/>
                <a:cs typeface="Arial" pitchFamily="34" charset="0"/>
              </a:rPr>
              <a:t>Evolución y pronóstico: (Continuación)</a:t>
            </a:r>
          </a:p>
          <a:p>
            <a:endParaRPr lang="es-ES" i="1" dirty="0" smtClean="0">
              <a:effectLst>
                <a:outerShdw blurRad="38100" dist="38100" dir="2700000" algn="tl">
                  <a:srgbClr val="000000">
                    <a:alpha val="43137"/>
                  </a:srgbClr>
                </a:outerShdw>
              </a:effectLst>
            </a:endParaRPr>
          </a:p>
          <a:p>
            <a:pPr>
              <a:buFont typeface="Wingdings" pitchFamily="2" charset="2"/>
              <a:buChar char="ü"/>
            </a:pPr>
            <a:r>
              <a:rPr lang="es-ES" sz="2400" i="1" dirty="0" smtClean="0">
                <a:effectLst>
                  <a:outerShdw blurRad="38100" dist="38100" dir="2700000" algn="tl">
                    <a:srgbClr val="000000">
                      <a:alpha val="43137"/>
                    </a:srgbClr>
                  </a:outerShdw>
                </a:effectLst>
              </a:rPr>
              <a:t>En el alumbramiento, </a:t>
            </a:r>
            <a:r>
              <a:rPr lang="es-ES" sz="2400" dirty="0" smtClean="0"/>
              <a:t>adherencias anormales de la placenta y retención parcial de la misma, existe una asociación entre la placenta previa y la placenta </a:t>
            </a:r>
            <a:r>
              <a:rPr lang="es-ES" sz="2400" dirty="0" err="1" smtClean="0"/>
              <a:t>acreta</a:t>
            </a:r>
            <a:r>
              <a:rPr lang="es-ES" sz="2400" dirty="0" smtClean="0"/>
              <a:t>, </a:t>
            </a:r>
            <a:r>
              <a:rPr lang="es-ES" sz="2400" dirty="0" err="1" smtClean="0"/>
              <a:t>increta</a:t>
            </a:r>
            <a:r>
              <a:rPr lang="es-ES" sz="2400" dirty="0" smtClean="0"/>
              <a:t> o </a:t>
            </a:r>
            <a:r>
              <a:rPr lang="es-ES" sz="2400" dirty="0" err="1" smtClean="0"/>
              <a:t>percreta</a:t>
            </a:r>
            <a:r>
              <a:rPr lang="es-ES" sz="2400" dirty="0" smtClean="0"/>
              <a:t>, especialmente si la paciente tiene una cicatriz uterina por cesárea anterior.</a:t>
            </a:r>
          </a:p>
          <a:p>
            <a:endParaRPr lang="en-US" sz="2400" dirty="0" smtClean="0"/>
          </a:p>
          <a:p>
            <a:pPr>
              <a:buFont typeface="Wingdings" pitchFamily="2" charset="2"/>
              <a:buChar char="ü"/>
            </a:pPr>
            <a:r>
              <a:rPr lang="es-ES" sz="2400" i="1" dirty="0" smtClean="0">
                <a:effectLst>
                  <a:outerShdw blurRad="38100" dist="38100" dir="2700000" algn="tl">
                    <a:srgbClr val="000000">
                      <a:alpha val="43137"/>
                    </a:srgbClr>
                  </a:outerShdw>
                </a:effectLst>
              </a:rPr>
              <a:t>En el puerperio </a:t>
            </a:r>
            <a:r>
              <a:rPr lang="es-ES" sz="2400" dirty="0" smtClean="0"/>
              <a:t>pueden producirse </a:t>
            </a:r>
            <a:r>
              <a:rPr lang="es-ES" sz="2400" dirty="0" err="1" smtClean="0"/>
              <a:t>sangramientos</a:t>
            </a:r>
            <a:r>
              <a:rPr lang="es-ES" sz="2400" dirty="0" smtClean="0"/>
              <a:t> </a:t>
            </a:r>
            <a:r>
              <a:rPr lang="es-ES" sz="2400" dirty="0" err="1" smtClean="0"/>
              <a:t>subinvolución</a:t>
            </a:r>
            <a:r>
              <a:rPr lang="es-ES" sz="2400" dirty="0" smtClean="0"/>
              <a:t> uterina, infección puerperal y riesgo de accidente por trombosis.</a:t>
            </a:r>
            <a:endParaRPr 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457200" y="457200"/>
            <a:ext cx="8382000"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s-ES" sz="3600" b="1" i="0" u="none" strike="noStrike" cap="none" normalizeH="0" baseline="0" dirty="0" smtClean="0">
                <a:ln>
                  <a:noFill/>
                </a:ln>
                <a:solidFill>
                  <a:schemeClr val="tx1"/>
                </a:solidFill>
                <a:effectLst/>
                <a:ea typeface="Times New Roman" pitchFamily="18" charset="0"/>
                <a:cs typeface="Arial" pitchFamily="34" charset="0"/>
              </a:rPr>
              <a:t>Conducta terapéutica:</a:t>
            </a:r>
            <a:endParaRPr kumimoji="0" lang="en-US" sz="2400" b="0" i="0" u="none"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pPr>
            <a:r>
              <a:rPr kumimoji="0" lang="es-ES" sz="2400" b="0" i="0" u="none" strike="noStrike" cap="none" normalizeH="0" baseline="0" dirty="0" smtClean="0">
                <a:ln>
                  <a:noFill/>
                </a:ln>
                <a:solidFill>
                  <a:schemeClr val="tx1"/>
                </a:solidFill>
                <a:effectLst/>
                <a:ea typeface="Times New Roman" pitchFamily="18" charset="0"/>
                <a:cs typeface="Arial" pitchFamily="34" charset="0"/>
              </a:rPr>
              <a:t>Cuando no ha sangrado, ingreso en el Hogar Materno a partir de las 22 semanas de edad gestacional, iniciando la</a:t>
            </a:r>
            <a:r>
              <a:rPr kumimoji="0" lang="es-ES" sz="2400" b="0" i="0" u="none" strike="noStrike" cap="none" normalizeH="0" dirty="0" smtClean="0">
                <a:ln>
                  <a:noFill/>
                </a:ln>
                <a:solidFill>
                  <a:schemeClr val="tx1"/>
                </a:solidFill>
                <a:effectLst/>
                <a:ea typeface="Times New Roman" pitchFamily="18" charset="0"/>
                <a:cs typeface="Arial" pitchFamily="34" charset="0"/>
              </a:rPr>
              <a:t> IMP a partir de la semana 28 si se produce sangramiento que no implique la interrupción de la gestación</a:t>
            </a:r>
            <a:r>
              <a:rPr kumimoji="0" lang="es-ES" sz="2400" b="0" i="0" u="none" strike="noStrike" cap="none" normalizeH="0" baseline="0" dirty="0" smtClean="0">
                <a:ln>
                  <a:noFill/>
                </a:ln>
                <a:solidFill>
                  <a:schemeClr val="tx1"/>
                </a:solidFill>
                <a:effectLst/>
                <a:ea typeface="Times New Roman" pitchFamily="18" charset="0"/>
                <a:cs typeface="Arial" pitchFamily="34" charset="0"/>
              </a:rPr>
              <a:t>. </a:t>
            </a:r>
            <a:r>
              <a:rPr lang="es-ES" sz="2400" i="1" dirty="0" smtClean="0">
                <a:ea typeface="Times New Roman" pitchFamily="18" charset="0"/>
                <a:cs typeface="Arial" pitchFamily="34" charset="0"/>
              </a:rPr>
              <a:t>L</a:t>
            </a:r>
            <a:r>
              <a:rPr kumimoji="0" lang="es-ES" sz="2400" b="0" i="1" u="none" strike="noStrike" cap="none" normalizeH="0" baseline="0" dirty="0" smtClean="0">
                <a:ln>
                  <a:noFill/>
                </a:ln>
                <a:solidFill>
                  <a:schemeClr val="tx1"/>
                </a:solidFill>
                <a:effectLst/>
                <a:ea typeface="Times New Roman" pitchFamily="18" charset="0"/>
                <a:cs typeface="Arial" pitchFamily="34" charset="0"/>
              </a:rPr>
              <a:t>a </a:t>
            </a:r>
            <a:r>
              <a:rPr kumimoji="0" lang="es-ES" sz="2400" b="0" i="1" u="none" strike="noStrike" cap="none" normalizeH="0" baseline="0" dirty="0" smtClean="0">
                <a:ln>
                  <a:noFill/>
                </a:ln>
                <a:solidFill>
                  <a:srgbClr val="FF0000"/>
                </a:solidFill>
                <a:effectLst/>
                <a:ea typeface="Times New Roman" pitchFamily="18" charset="0"/>
                <a:cs typeface="Arial" pitchFamily="34" charset="0"/>
              </a:rPr>
              <a:t>variedad oclusiva total</a:t>
            </a:r>
            <a:r>
              <a:rPr kumimoji="0" lang="es-ES" sz="2400" b="0" i="1" u="none" strike="noStrike" cap="none" normalizeH="0" baseline="0" dirty="0" smtClean="0">
                <a:ln>
                  <a:noFill/>
                </a:ln>
                <a:solidFill>
                  <a:schemeClr val="tx1"/>
                </a:solidFill>
                <a:effectLst/>
                <a:ea typeface="Times New Roman" pitchFamily="18" charset="0"/>
                <a:cs typeface="Arial" pitchFamily="34" charset="0"/>
              </a:rPr>
              <a:t>, debe ingresar en un Servicio de </a:t>
            </a:r>
            <a:r>
              <a:rPr kumimoji="0" lang="es-ES" sz="2400" b="0" i="1" u="none" strike="noStrike" cap="none" normalizeH="0" baseline="0" dirty="0" err="1" smtClean="0">
                <a:ln>
                  <a:noFill/>
                </a:ln>
                <a:solidFill>
                  <a:schemeClr val="tx1"/>
                </a:solidFill>
                <a:effectLst/>
                <a:ea typeface="Times New Roman" pitchFamily="18" charset="0"/>
                <a:cs typeface="Arial" pitchFamily="34" charset="0"/>
              </a:rPr>
              <a:t>Ginecobstetricia</a:t>
            </a:r>
            <a:r>
              <a:rPr kumimoji="0" lang="es-ES" sz="2400" b="0" i="1" u="none" strike="noStrike" cap="none" normalizeH="0" baseline="0" dirty="0" smtClean="0">
                <a:ln>
                  <a:noFill/>
                </a:ln>
                <a:solidFill>
                  <a:schemeClr val="tx1"/>
                </a:solidFill>
                <a:effectLst/>
                <a:ea typeface="Times New Roman" pitchFamily="18" charset="0"/>
                <a:cs typeface="Arial" pitchFamily="34" charset="0"/>
              </a:rPr>
              <a:t> desde esa edad gestacional o desde el momento de su diagnóstico hasta la semana 37ª en que se interrumpirá la gestación, garantizando todos los recursos humanos y materiales necesarios. </a:t>
            </a:r>
          </a:p>
          <a:p>
            <a:pPr marL="0" marR="0" lvl="0" indent="0" algn="justLow" defTabSz="914400" rtl="0" eaLnBrk="0" fontAlgn="base" latinLnBrk="0" hangingPunct="0">
              <a:lnSpc>
                <a:spcPct val="100000"/>
              </a:lnSpc>
              <a:spcBef>
                <a:spcPct val="0"/>
              </a:spcBef>
              <a:spcAft>
                <a:spcPct val="0"/>
              </a:spcAft>
              <a:buClrTx/>
              <a:buSzTx/>
              <a:tabLst/>
            </a:pPr>
            <a:endParaRPr kumimoji="0" lang="en-US" sz="2400" b="0" i="1" u="none"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pPr>
            <a:r>
              <a:rPr lang="es-ES" sz="2400" dirty="0" smtClean="0">
                <a:ea typeface="Times New Roman" pitchFamily="18" charset="0"/>
                <a:cs typeface="Arial" pitchFamily="34" charset="0"/>
              </a:rPr>
              <a:t>O</a:t>
            </a:r>
            <a:r>
              <a:rPr kumimoji="0" lang="es-ES" sz="2400" b="0" i="0" u="none" strike="noStrike" cap="none" normalizeH="0" baseline="0" dirty="0" smtClean="0">
                <a:ln>
                  <a:noFill/>
                </a:ln>
                <a:solidFill>
                  <a:schemeClr val="tx1"/>
                </a:solidFill>
                <a:effectLst/>
                <a:ea typeface="Times New Roman" pitchFamily="18" charset="0"/>
                <a:cs typeface="Arial" pitchFamily="34" charset="0"/>
              </a:rPr>
              <a:t>tras variedades pueden permanecer en el Hogar Materno hasta las 34 semanas, que será trasladada a un Servicio de </a:t>
            </a:r>
            <a:r>
              <a:rPr kumimoji="0" lang="es-ES" sz="2400" b="0" i="0" u="none" strike="noStrike" cap="none" normalizeH="0" baseline="0" dirty="0" err="1" smtClean="0">
                <a:ln>
                  <a:noFill/>
                </a:ln>
                <a:solidFill>
                  <a:schemeClr val="tx1"/>
                </a:solidFill>
                <a:effectLst/>
                <a:ea typeface="Times New Roman" pitchFamily="18" charset="0"/>
                <a:cs typeface="Arial" pitchFamily="34" charset="0"/>
              </a:rPr>
              <a:t>Ginecobstetricia</a:t>
            </a:r>
            <a:r>
              <a:rPr kumimoji="0" lang="es-ES" sz="2400" b="0" i="0" u="none" strike="noStrike" cap="none" normalizeH="0" baseline="0" dirty="0" smtClean="0">
                <a:ln>
                  <a:noFill/>
                </a:ln>
                <a:solidFill>
                  <a:schemeClr val="tx1"/>
                </a:solidFill>
                <a:effectLst/>
                <a:ea typeface="Times New Roman" pitchFamily="18" charset="0"/>
                <a:cs typeface="Arial" pitchFamily="34" charset="0"/>
              </a:rPr>
              <a:t> para ingresar en sala de gestantes, pasando a Cuidados Especiales Materno Perinatales si se produce algún sangramiento.</a:t>
            </a:r>
            <a:endParaRPr kumimoji="0" lang="es-ES" sz="24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8153400" cy="5632311"/>
          </a:xfrm>
          <a:prstGeom prst="rect">
            <a:avLst/>
          </a:prstGeom>
        </p:spPr>
        <p:txBody>
          <a:bodyPr wrap="square">
            <a:spAutoFit/>
          </a:bodyPr>
          <a:lstStyle/>
          <a:p>
            <a:pPr lvl="0" algn="justLow" fontAlgn="base">
              <a:spcBef>
                <a:spcPct val="0"/>
              </a:spcBef>
              <a:spcAft>
                <a:spcPct val="0"/>
              </a:spcAft>
            </a:pPr>
            <a:r>
              <a:rPr lang="es-ES" sz="3600" b="1" dirty="0" smtClean="0">
                <a:ea typeface="Times New Roman" pitchFamily="18" charset="0"/>
                <a:cs typeface="Arial" pitchFamily="34" charset="0"/>
              </a:rPr>
              <a:t>Conducta terapéutica: (Continuación)</a:t>
            </a:r>
          </a:p>
          <a:p>
            <a:r>
              <a:rPr lang="es-ES" sz="3600" b="1" dirty="0" smtClean="0"/>
              <a:t>En el hospital:</a:t>
            </a:r>
            <a:endParaRPr lang="en-US" sz="3600" dirty="0" smtClean="0"/>
          </a:p>
          <a:p>
            <a:r>
              <a:rPr lang="es-ES" sz="2400" dirty="0" smtClean="0"/>
              <a:t>El diagnóstico presuntivo de placenta previa sangrante constituye un </a:t>
            </a:r>
            <a:r>
              <a:rPr lang="es-ES" sz="2400" i="1" dirty="0" smtClean="0">
                <a:solidFill>
                  <a:srgbClr val="FF0000"/>
                </a:solidFill>
                <a:effectLst>
                  <a:outerShdw blurRad="38100" dist="38100" dir="2700000" algn="tl">
                    <a:srgbClr val="000000">
                      <a:alpha val="43137"/>
                    </a:srgbClr>
                  </a:outerShdw>
                </a:effectLst>
              </a:rPr>
              <a:t>código rojo </a:t>
            </a:r>
            <a:r>
              <a:rPr lang="es-ES" sz="2400" dirty="0" smtClean="0"/>
              <a:t>y, de acuerdo a la cuantía del mismo, se decidirá si tiene que ir al salón de operaciones de inmediato para cesárea hemostática (excepcionalmente). </a:t>
            </a:r>
            <a:endParaRPr lang="en-US" sz="2400" dirty="0" smtClean="0"/>
          </a:p>
          <a:p>
            <a:endParaRPr lang="es-ES" sz="2400" dirty="0" smtClean="0"/>
          </a:p>
          <a:p>
            <a:r>
              <a:rPr lang="es-ES" sz="2400" dirty="0" smtClean="0"/>
              <a:t>A sala de cuidados materno perinatales para su evaluación integral y Reposo absoluto con vigilancia estricta del bienestar materno-fetal.</a:t>
            </a:r>
            <a:endParaRPr lang="en-US" sz="2400" dirty="0" smtClean="0"/>
          </a:p>
          <a:p>
            <a:endParaRPr lang="es-ES_tradnl" sz="2400" dirty="0" smtClean="0"/>
          </a:p>
          <a:p>
            <a:r>
              <a:rPr lang="es-ES_tradnl" sz="2400" dirty="0" smtClean="0"/>
              <a:t>Valoración de la cuantía del sangrado (determinación de la presión arterial y del pulso, así como de los valores hematológicos).</a:t>
            </a:r>
            <a:endParaRPr lang="en-US" sz="24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81000"/>
            <a:ext cx="7924800" cy="6001643"/>
          </a:xfrm>
          <a:prstGeom prst="rect">
            <a:avLst/>
          </a:prstGeom>
        </p:spPr>
        <p:txBody>
          <a:bodyPr wrap="square">
            <a:spAutoFit/>
          </a:bodyPr>
          <a:lstStyle/>
          <a:p>
            <a:pPr lvl="0" algn="justLow" fontAlgn="base">
              <a:spcBef>
                <a:spcPct val="0"/>
              </a:spcBef>
              <a:spcAft>
                <a:spcPct val="0"/>
              </a:spcAft>
            </a:pPr>
            <a:r>
              <a:rPr lang="es-ES" sz="3600" b="1" dirty="0" smtClean="0">
                <a:ea typeface="Times New Roman" pitchFamily="18" charset="0"/>
                <a:cs typeface="Arial" pitchFamily="34" charset="0"/>
              </a:rPr>
              <a:t>Conducta terapéutica: (Continuación)</a:t>
            </a:r>
          </a:p>
          <a:p>
            <a:r>
              <a:rPr lang="es-ES" sz="3600" b="1" dirty="0" smtClean="0"/>
              <a:t>En el hospital:</a:t>
            </a:r>
            <a:endParaRPr lang="es-ES_tradnl" sz="2400" dirty="0" smtClean="0"/>
          </a:p>
          <a:p>
            <a:pPr>
              <a:buFont typeface="Wingdings" pitchFamily="2" charset="2"/>
              <a:buChar char="ü"/>
            </a:pPr>
            <a:r>
              <a:rPr lang="es-ES_tradnl" sz="2400" dirty="0" smtClean="0"/>
              <a:t>Reposición de sangre si es necesario.</a:t>
            </a:r>
          </a:p>
          <a:p>
            <a:endParaRPr lang="en-US" sz="2400" dirty="0" smtClean="0"/>
          </a:p>
          <a:p>
            <a:pPr>
              <a:buFont typeface="Wingdings" pitchFamily="2" charset="2"/>
              <a:buChar char="ü"/>
            </a:pPr>
            <a:r>
              <a:rPr lang="es-ES_tradnl" sz="2400" dirty="0" smtClean="0"/>
              <a:t>Excluirse la posibilidad de un </a:t>
            </a:r>
            <a:r>
              <a:rPr lang="es-ES_tradnl" sz="2400" dirty="0" err="1" smtClean="0"/>
              <a:t>acretismo</a:t>
            </a:r>
            <a:r>
              <a:rPr lang="es-ES_tradnl" sz="2400" dirty="0" smtClean="0"/>
              <a:t> placentario mediante </a:t>
            </a:r>
            <a:r>
              <a:rPr lang="es-ES_tradnl" sz="2400" dirty="0" err="1" smtClean="0"/>
              <a:t>ultrasonografía</a:t>
            </a:r>
            <a:r>
              <a:rPr lang="es-ES_tradnl" sz="2400" dirty="0" smtClean="0"/>
              <a:t> Doppler.</a:t>
            </a:r>
          </a:p>
          <a:p>
            <a:endParaRPr lang="en-US" sz="2400" dirty="0" smtClean="0"/>
          </a:p>
          <a:p>
            <a:pPr>
              <a:buFont typeface="Wingdings" pitchFamily="2" charset="2"/>
              <a:buChar char="ü"/>
            </a:pPr>
            <a:r>
              <a:rPr lang="es-ES_tradnl" sz="2400" dirty="0" smtClean="0"/>
              <a:t>Si no existe madurez pulmonar fetal utilizar inductores de la misma (antes de las 34 semanas). </a:t>
            </a:r>
          </a:p>
          <a:p>
            <a:endParaRPr lang="es-ES_tradnl" sz="2400" dirty="0" smtClean="0"/>
          </a:p>
          <a:p>
            <a:pPr>
              <a:buFont typeface="Wingdings" pitchFamily="2" charset="2"/>
              <a:buChar char="ü"/>
            </a:pPr>
            <a:r>
              <a:rPr lang="es-ES_tradnl" sz="2400" dirty="0" smtClean="0"/>
              <a:t>Si el </a:t>
            </a:r>
            <a:r>
              <a:rPr lang="es-ES_tradnl" sz="2400" dirty="0" err="1" smtClean="0"/>
              <a:t>sangramiento</a:t>
            </a:r>
            <a:r>
              <a:rPr lang="es-ES_tradnl" sz="2400" dirty="0" smtClean="0"/>
              <a:t> cesa, adopte una conducta expectante y mantenga las indicaciones mencionadas anteriormente para tratar de prolongar el embarazo hasta la viabilidad y la madurez fetal. Si no cesa el </a:t>
            </a:r>
            <a:r>
              <a:rPr lang="es-ES_tradnl" sz="2400" dirty="0" err="1" smtClean="0"/>
              <a:t>sangramiento</a:t>
            </a:r>
            <a:r>
              <a:rPr lang="es-ES_tradnl" sz="2400" dirty="0" smtClean="0"/>
              <a:t> y es abundante, realice cesárea hemostática.</a:t>
            </a:r>
            <a:endParaRPr lang="es-ES" sz="2400" b="1" dirty="0" smtClean="0">
              <a:ea typeface="Times New Roman" pitchFamily="18"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381000" y="304800"/>
            <a:ext cx="83058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fontAlgn="base">
              <a:spcBef>
                <a:spcPct val="0"/>
              </a:spcBef>
              <a:spcAft>
                <a:spcPct val="0"/>
              </a:spcAft>
            </a:pPr>
            <a:r>
              <a:rPr lang="es-ES" sz="3600" b="1" dirty="0" smtClean="0">
                <a:ea typeface="Times New Roman" pitchFamily="18" charset="0"/>
                <a:cs typeface="Arial" pitchFamily="34" charset="0"/>
              </a:rPr>
              <a:t>Conducta terapéutica: (Continuación)</a:t>
            </a:r>
          </a:p>
          <a:p>
            <a:r>
              <a:rPr lang="es-ES" sz="3600" b="1" dirty="0" smtClean="0"/>
              <a:t>En el hospital:</a:t>
            </a:r>
            <a:endParaRPr kumimoji="0" lang="es-ES_tradnl" sz="24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justLow" defTabSz="914400" rtl="0" eaLnBrk="1" fontAlgn="base" latinLnBrk="0" hangingPunct="1">
              <a:lnSpc>
                <a:spcPct val="100000"/>
              </a:lnSpc>
              <a:spcBef>
                <a:spcPct val="0"/>
              </a:spcBef>
              <a:spcAft>
                <a:spcPct val="0"/>
              </a:spcAft>
              <a:buClrTx/>
              <a:buSzTx/>
              <a:buFont typeface="Wingdings" pitchFamily="2" charset="2"/>
              <a:buChar char="ü"/>
              <a:tabLst/>
            </a:pPr>
            <a:r>
              <a:rPr kumimoji="0" lang="es-ES_tradnl" sz="2400" b="0" i="0" u="none" strike="noStrike" cap="none" normalizeH="0" baseline="0" dirty="0" smtClean="0">
                <a:ln>
                  <a:noFill/>
                </a:ln>
                <a:solidFill>
                  <a:schemeClr val="tx1"/>
                </a:solidFill>
                <a:effectLst/>
                <a:ea typeface="Times New Roman" pitchFamily="18" charset="0"/>
                <a:cs typeface="Arial" pitchFamily="34" charset="0"/>
              </a:rPr>
              <a:t>Si el sangrado ocurre en un embarazo a término, sin estar la paciente en trabajo de parto, debe interrumpirse el embarazo mediante cesárea abdominal, garantizando cantidad y calidad en recursos humanos y materiales tanto de obstetras como de anestesistas y </a:t>
            </a:r>
            <a:r>
              <a:rPr kumimoji="0" lang="es-ES_tradnl" sz="2400" b="0" i="0" u="none" strike="noStrike" cap="none" normalizeH="0" baseline="0" dirty="0" err="1" smtClean="0">
                <a:ln>
                  <a:noFill/>
                </a:ln>
                <a:solidFill>
                  <a:schemeClr val="tx1"/>
                </a:solidFill>
                <a:effectLst/>
                <a:ea typeface="Times New Roman" pitchFamily="18" charset="0"/>
                <a:cs typeface="Arial" pitchFamily="34" charset="0"/>
              </a:rPr>
              <a:t>neonatologos</a:t>
            </a:r>
            <a:r>
              <a:rPr kumimoji="0" lang="es-ES_tradnl" sz="2400" b="0" i="0" u="none" strike="noStrike" cap="none" normalizeH="0" baseline="0" dirty="0" smtClean="0">
                <a:ln>
                  <a:noFill/>
                </a:ln>
                <a:solidFill>
                  <a:schemeClr val="tx1"/>
                </a:solidFill>
                <a:effectLst/>
                <a:ea typeface="Times New Roman" pitchFamily="18" charset="0"/>
                <a:cs typeface="Arial" pitchFamily="34" charset="0"/>
              </a:rPr>
              <a:t>, teniendo en cuenta que puede ser necesaria la utilización de </a:t>
            </a:r>
            <a:r>
              <a:rPr kumimoji="0" lang="es-ES_tradnl" sz="2400" b="0" i="0" u="none" strike="noStrike" cap="none" normalizeH="0" baseline="0" dirty="0" err="1" smtClean="0">
                <a:ln>
                  <a:noFill/>
                </a:ln>
                <a:solidFill>
                  <a:schemeClr val="tx1"/>
                </a:solidFill>
                <a:effectLst/>
                <a:ea typeface="Times New Roman" pitchFamily="18" charset="0"/>
                <a:cs typeface="Arial" pitchFamily="34" charset="0"/>
              </a:rPr>
              <a:t>hemoderivados</a:t>
            </a:r>
            <a:r>
              <a:rPr kumimoji="0" lang="es-ES_tradnl" sz="2400" b="0" i="0" u="none" strike="noStrike" cap="none" normalizeH="0" baseline="0" dirty="0" smtClean="0">
                <a:ln>
                  <a:noFill/>
                </a:ln>
                <a:solidFill>
                  <a:schemeClr val="tx1"/>
                </a:solidFill>
                <a:effectLst/>
                <a:ea typeface="Times New Roman" pitchFamily="18" charset="0"/>
                <a:cs typeface="Arial" pitchFamily="34" charset="0"/>
              </a:rPr>
              <a:t>, una histerectomía obstétrica y posibl</a:t>
            </a:r>
            <a:r>
              <a:rPr lang="es-ES_tradnl" sz="2400" dirty="0" smtClean="0">
                <a:ea typeface="Times New Roman" pitchFamily="18" charset="0"/>
                <a:cs typeface="Arial" pitchFamily="34" charset="0"/>
              </a:rPr>
              <a:t>e ligadura de arterias hipogástricas</a:t>
            </a:r>
            <a:r>
              <a:rPr kumimoji="0" lang="es-ES_tradnl" sz="2400" b="0" i="0" u="none" strike="noStrike" cap="none" normalizeH="0" baseline="0" dirty="0" smtClean="0">
                <a:ln>
                  <a:noFill/>
                </a:ln>
                <a:solidFill>
                  <a:schemeClr val="tx1"/>
                </a:solidFill>
                <a:effectLst/>
                <a:ea typeface="Times New Roman" pitchFamily="18" charset="0"/>
                <a:cs typeface="Arial" pitchFamily="34" charset="0"/>
              </a:rPr>
              <a:t>.</a:t>
            </a:r>
          </a:p>
          <a:p>
            <a:pPr marL="0" marR="0" lvl="0" indent="0" algn="justLow" defTabSz="914400" rtl="0" eaLnBrk="1" fontAlgn="base" latinLnBrk="0" hangingPunct="1">
              <a:lnSpc>
                <a:spcPct val="100000"/>
              </a:lnSpc>
              <a:spcBef>
                <a:spcPct val="0"/>
              </a:spcBef>
              <a:spcAft>
                <a:spcPct val="0"/>
              </a:spcAft>
              <a:buClrTx/>
              <a:buSzTx/>
              <a:buFont typeface="Wingdings" pitchFamily="2" charset="2"/>
              <a:buChar char="ü"/>
              <a:tabLst/>
            </a:pPr>
            <a:endParaRPr lang="es-ES_tradnl" sz="2400" dirty="0" smtClean="0">
              <a:cs typeface="Arial" pitchFamily="34" charset="0"/>
            </a:endParaRPr>
          </a:p>
          <a:p>
            <a:pPr lvl="0" algn="justLow" fontAlgn="base">
              <a:spcBef>
                <a:spcPct val="0"/>
              </a:spcBef>
              <a:spcAft>
                <a:spcPct val="0"/>
              </a:spcAft>
              <a:buFont typeface="Wingdings" pitchFamily="2" charset="2"/>
              <a:buChar char="ü"/>
            </a:pPr>
            <a:r>
              <a:rPr lang="es-ES_tradnl" sz="2400" dirty="0" smtClean="0"/>
              <a:t>La paciente con placenta previa que sangra está indicada la </a:t>
            </a:r>
            <a:r>
              <a:rPr lang="es-ES_tradnl" sz="2400" dirty="0" err="1" smtClean="0"/>
              <a:t>antibióticoterapia</a:t>
            </a:r>
            <a:r>
              <a:rPr lang="es-ES_tradnl" sz="2400" dirty="0" smtClean="0"/>
              <a:t>.</a:t>
            </a:r>
          </a:p>
          <a:p>
            <a:pPr lvl="0" algn="justLow" fontAlgn="base">
              <a:spcBef>
                <a:spcPct val="0"/>
              </a:spcBef>
              <a:spcAft>
                <a:spcPct val="0"/>
              </a:spcAft>
              <a:buFont typeface="Wingdings" pitchFamily="2" charset="2"/>
              <a:buChar char="ü"/>
            </a:pPr>
            <a:endParaRPr kumimoji="0" lang="es-ES_tradnl" sz="2400" b="0" i="0" u="none" strike="noStrike" cap="none" normalizeH="0" baseline="0" dirty="0" smtClean="0">
              <a:ln>
                <a:noFill/>
              </a:ln>
              <a:solidFill>
                <a:schemeClr val="tx1"/>
              </a:solidFill>
              <a:effectLst/>
              <a:cs typeface="Arial" pitchFamily="34" charset="0"/>
            </a:endParaRPr>
          </a:p>
          <a:p>
            <a:pPr lvl="0" algn="justLow" fontAlgn="base">
              <a:spcBef>
                <a:spcPct val="0"/>
              </a:spcBef>
              <a:spcAft>
                <a:spcPct val="0"/>
              </a:spcAft>
              <a:buFont typeface="Wingdings" pitchFamily="2" charset="2"/>
              <a:buChar char="ü"/>
            </a:pPr>
            <a:endParaRPr kumimoji="0" lang="es-ES_tradnl" sz="24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
            <a:ext cx="8077200" cy="6001643"/>
          </a:xfrm>
          <a:prstGeom prst="rect">
            <a:avLst/>
          </a:prstGeom>
        </p:spPr>
        <p:txBody>
          <a:bodyPr wrap="square">
            <a:spAutoFit/>
          </a:bodyPr>
          <a:lstStyle/>
          <a:p>
            <a:pPr lvl="0" algn="justLow" fontAlgn="base">
              <a:spcBef>
                <a:spcPct val="0"/>
              </a:spcBef>
              <a:spcAft>
                <a:spcPct val="0"/>
              </a:spcAft>
            </a:pPr>
            <a:r>
              <a:rPr lang="es-ES" sz="3600" b="1" dirty="0" smtClean="0">
                <a:ea typeface="Times New Roman" pitchFamily="18" charset="0"/>
                <a:cs typeface="Arial" pitchFamily="34" charset="0"/>
              </a:rPr>
              <a:t>Conducta terapéutica: (Continuación)</a:t>
            </a:r>
          </a:p>
          <a:p>
            <a:r>
              <a:rPr lang="es-ES" sz="3600" b="1" dirty="0" smtClean="0"/>
              <a:t>En el hospital:</a:t>
            </a:r>
            <a:endParaRPr lang="es-ES_tradnl" sz="2400" dirty="0" smtClean="0"/>
          </a:p>
          <a:p>
            <a:pPr algn="justLow" fontAlgn="base">
              <a:spcBef>
                <a:spcPct val="0"/>
              </a:spcBef>
              <a:spcAft>
                <a:spcPct val="0"/>
              </a:spcAft>
              <a:buFont typeface="Wingdings" pitchFamily="2" charset="2"/>
              <a:buChar char="ü"/>
            </a:pPr>
            <a:r>
              <a:rPr lang="es-ES_tradnl" sz="2400" dirty="0" smtClean="0"/>
              <a:t>En la placenta previa </a:t>
            </a:r>
            <a:r>
              <a:rPr lang="es-ES_tradnl" sz="2400" i="1" dirty="0" smtClean="0">
                <a:solidFill>
                  <a:srgbClr val="FF0000"/>
                </a:solidFill>
                <a:effectLst>
                  <a:outerShdw blurRad="38100" dist="38100" dir="2700000" algn="tl">
                    <a:srgbClr val="000000">
                      <a:alpha val="43137"/>
                    </a:srgbClr>
                  </a:outerShdw>
                </a:effectLst>
              </a:rPr>
              <a:t>oclusiva total</a:t>
            </a:r>
            <a:r>
              <a:rPr lang="es-ES_tradnl" sz="2400" dirty="0" smtClean="0"/>
              <a:t>, se recomienda terminar el embarazo por cesárea segmento corpórea entre las 38 y 39 semanas. La laparotomía será, de preferencia, </a:t>
            </a:r>
            <a:r>
              <a:rPr lang="es-ES_tradnl" sz="2400" dirty="0" err="1" smtClean="0"/>
              <a:t>paramedia</a:t>
            </a:r>
            <a:r>
              <a:rPr lang="es-ES_tradnl" sz="2400" dirty="0" smtClean="0"/>
              <a:t> izquierda. En las </a:t>
            </a:r>
            <a:r>
              <a:rPr lang="es-ES_tradnl" sz="2400" i="1" dirty="0" smtClean="0">
                <a:solidFill>
                  <a:srgbClr val="FF0000"/>
                </a:solidFill>
                <a:effectLst>
                  <a:outerShdw blurRad="38100" dist="38100" dir="2700000" algn="tl">
                    <a:srgbClr val="000000">
                      <a:alpha val="43137"/>
                    </a:srgbClr>
                  </a:outerShdw>
                </a:effectLst>
              </a:rPr>
              <a:t>demás variedades</a:t>
            </a:r>
            <a:r>
              <a:rPr lang="es-ES_tradnl" sz="2400" dirty="0" smtClean="0"/>
              <a:t>, se esperará hasta el desencadenamiento del trabajo de parto, sin sobrepasar las 41 semanas, cuando se valorará las condiciones cervicales antes de la interrupción de la gestación por inducción del parto.</a:t>
            </a:r>
          </a:p>
          <a:p>
            <a:pPr algn="justLow" fontAlgn="base">
              <a:spcBef>
                <a:spcPct val="0"/>
              </a:spcBef>
              <a:spcAft>
                <a:spcPct val="0"/>
              </a:spcAft>
              <a:buFont typeface="Wingdings" pitchFamily="2" charset="2"/>
              <a:buChar char="ü"/>
            </a:pPr>
            <a:endParaRPr lang="es-ES_tradnl" sz="2400" dirty="0" smtClean="0"/>
          </a:p>
          <a:p>
            <a:pPr algn="justLow" fontAlgn="base">
              <a:spcBef>
                <a:spcPct val="0"/>
              </a:spcBef>
              <a:spcAft>
                <a:spcPct val="0"/>
              </a:spcAft>
              <a:buFont typeface="Wingdings" pitchFamily="2" charset="2"/>
              <a:buChar char="ü"/>
            </a:pPr>
            <a:r>
              <a:rPr lang="es-ES_tradnl" sz="2400" dirty="0" smtClean="0"/>
              <a:t>Se realizará </a:t>
            </a:r>
            <a:r>
              <a:rPr lang="es-ES_tradnl" sz="2400" i="1" dirty="0" err="1" smtClean="0">
                <a:solidFill>
                  <a:srgbClr val="FF0000"/>
                </a:solidFill>
                <a:effectLst>
                  <a:outerShdw blurRad="38100" dist="38100" dir="2700000" algn="tl">
                    <a:srgbClr val="000000">
                      <a:alpha val="43137"/>
                    </a:srgbClr>
                  </a:outerShdw>
                </a:effectLst>
              </a:rPr>
              <a:t>amniotomía</a:t>
            </a:r>
            <a:r>
              <a:rPr lang="es-ES_tradnl" sz="2400" dirty="0" smtClean="0"/>
              <a:t> si la paciente está en trabajo de parto, la placenta no es oclusiva total y la presentación es cefálica, se estimulará la dinámica uterina con </a:t>
            </a:r>
            <a:r>
              <a:rPr lang="es-ES_tradnl" sz="2400" dirty="0" err="1" smtClean="0"/>
              <a:t>oxitocina</a:t>
            </a:r>
            <a:r>
              <a:rPr lang="es-ES_tradnl" sz="2400" dirty="0" smtClean="0"/>
              <a:t> y se tratará de obtener un parto </a:t>
            </a:r>
            <a:r>
              <a:rPr lang="es-ES_tradnl" sz="2400" dirty="0" err="1" smtClean="0"/>
              <a:t>transpelviano</a:t>
            </a:r>
            <a:r>
              <a:rPr lang="es-ES_tradnl" sz="2400" dirty="0" smtClean="0"/>
              <a:t>. </a:t>
            </a:r>
          </a:p>
          <a:p>
            <a:pPr algn="justLow" fontAlgn="base">
              <a:spcBef>
                <a:spcPct val="0"/>
              </a:spcBef>
              <a:spcAft>
                <a:spcPct val="0"/>
              </a:spcAft>
              <a:buFont typeface="Wingdings" pitchFamily="2" charset="2"/>
              <a:buChar char="ü"/>
            </a:pPr>
            <a:endParaRPr lang="en-US" sz="24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8077200" cy="4893647"/>
          </a:xfrm>
          <a:prstGeom prst="rect">
            <a:avLst/>
          </a:prstGeom>
        </p:spPr>
        <p:txBody>
          <a:bodyPr wrap="square">
            <a:spAutoFit/>
          </a:bodyPr>
          <a:lstStyle/>
          <a:p>
            <a:pPr lvl="0" algn="justLow" fontAlgn="base">
              <a:spcBef>
                <a:spcPct val="0"/>
              </a:spcBef>
              <a:spcAft>
                <a:spcPct val="0"/>
              </a:spcAft>
            </a:pPr>
            <a:r>
              <a:rPr lang="es-ES" sz="3600" b="1" dirty="0" smtClean="0">
                <a:ea typeface="Times New Roman" pitchFamily="18" charset="0"/>
                <a:cs typeface="Arial" pitchFamily="34" charset="0"/>
              </a:rPr>
              <a:t>Conducta terapéutica: (Continuación)</a:t>
            </a:r>
          </a:p>
          <a:p>
            <a:r>
              <a:rPr lang="es-ES" sz="3600" b="1" dirty="0" smtClean="0"/>
              <a:t>En el hospital:</a:t>
            </a:r>
            <a:endParaRPr lang="es-ES_tradnl" sz="3600" dirty="0" smtClean="0"/>
          </a:p>
          <a:p>
            <a:pPr algn="justLow" fontAlgn="base">
              <a:spcBef>
                <a:spcPct val="0"/>
              </a:spcBef>
              <a:spcAft>
                <a:spcPct val="0"/>
              </a:spcAft>
            </a:pPr>
            <a:endParaRPr lang="es-ES_tradnl" sz="2400" dirty="0" smtClean="0"/>
          </a:p>
          <a:p>
            <a:pPr algn="justLow" fontAlgn="base">
              <a:spcBef>
                <a:spcPct val="0"/>
              </a:spcBef>
              <a:spcAft>
                <a:spcPct val="0"/>
              </a:spcAft>
              <a:buFont typeface="Wingdings" pitchFamily="2" charset="2"/>
              <a:buChar char="ü"/>
            </a:pPr>
            <a:r>
              <a:rPr lang="es-ES_tradnl" sz="2400" dirty="0" smtClean="0"/>
              <a:t>En una gran multípara, se aconseja realizar la esterilización quirúrgica en el acto operatorio, previa autorización de la paciente.</a:t>
            </a:r>
          </a:p>
          <a:p>
            <a:pPr algn="justLow" fontAlgn="base">
              <a:spcBef>
                <a:spcPct val="0"/>
              </a:spcBef>
              <a:spcAft>
                <a:spcPct val="0"/>
              </a:spcAft>
              <a:buFont typeface="Wingdings" pitchFamily="2" charset="2"/>
              <a:buChar char="ü"/>
            </a:pPr>
            <a:endParaRPr lang="es-ES_tradnl" sz="2400" dirty="0" smtClean="0"/>
          </a:p>
          <a:p>
            <a:pPr algn="justLow" fontAlgn="base">
              <a:spcBef>
                <a:spcPct val="0"/>
              </a:spcBef>
              <a:spcAft>
                <a:spcPct val="0"/>
              </a:spcAft>
              <a:buFont typeface="Wingdings" pitchFamily="2" charset="2"/>
              <a:buChar char="ü"/>
            </a:pPr>
            <a:r>
              <a:rPr lang="es-ES_tradnl" sz="2400" dirty="0" smtClean="0"/>
              <a:t>En pacientes Rh negativo administrar 250 µg IM de Inmunoglobulina anti D a la madre cuando ocurre el primer </a:t>
            </a:r>
            <a:r>
              <a:rPr lang="es-ES_tradnl" sz="2400" dirty="0" err="1" smtClean="0"/>
              <a:t>sangramiento</a:t>
            </a:r>
            <a:r>
              <a:rPr lang="es-ES_tradnl" sz="2400" dirty="0" smtClean="0"/>
              <a:t>. Si se repitiera un </a:t>
            </a:r>
            <a:r>
              <a:rPr lang="es-ES_tradnl" sz="2400" dirty="0" err="1" smtClean="0"/>
              <a:t>sangramiento</a:t>
            </a:r>
            <a:r>
              <a:rPr lang="es-ES_tradnl" sz="2400" dirty="0" smtClean="0"/>
              <a:t> a partir de la administración inicial, repetir igual dosis cada 6 semanas.</a:t>
            </a:r>
            <a:endParaRPr lang="en-US" sz="2400" dirty="0" smtClean="0"/>
          </a:p>
          <a:p>
            <a:pPr algn="justLow" fontAlgn="base">
              <a:spcBef>
                <a:spcPct val="0"/>
              </a:spcBef>
              <a:spcAft>
                <a:spcPct val="0"/>
              </a:spcAft>
              <a:buFont typeface="Wingdings" pitchFamily="2" charset="2"/>
              <a:buChar char="ü"/>
            </a:pPr>
            <a:endParaRPr lang="en-US" sz="24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152400" y="304800"/>
            <a:ext cx="8763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33350" algn="justLow" defTabSz="914400" rtl="0" eaLnBrk="1" fontAlgn="base" latinLnBrk="0" hangingPunct="1">
              <a:lnSpc>
                <a:spcPct val="100000"/>
              </a:lnSpc>
              <a:spcBef>
                <a:spcPct val="0"/>
              </a:spcBef>
              <a:spcAft>
                <a:spcPct val="0"/>
              </a:spcAft>
              <a:buClrTx/>
              <a:buSzTx/>
              <a:buFontTx/>
              <a:buNone/>
              <a:tabLst/>
            </a:pPr>
            <a:r>
              <a:rPr kumimoji="0" lang="es-ES" sz="3600" b="1" i="0" u="none" strike="noStrike" cap="none" normalizeH="0" baseline="0" dirty="0" smtClean="0">
                <a:ln>
                  <a:noFill/>
                </a:ln>
                <a:solidFill>
                  <a:schemeClr val="tx1"/>
                </a:solidFill>
                <a:effectLst/>
                <a:ea typeface="Times New Roman" pitchFamily="18" charset="0"/>
                <a:cs typeface="Arial" pitchFamily="34" charset="0"/>
              </a:rPr>
              <a:t>Resumen del tratamiento quirúrgico en la placenta previa:</a:t>
            </a:r>
            <a:endParaRPr kumimoji="0" lang="en-US" sz="3600" b="0" i="0" u="none" strike="noStrike" cap="none" normalizeH="0" baseline="0" dirty="0" smtClean="0">
              <a:ln>
                <a:noFill/>
              </a:ln>
              <a:solidFill>
                <a:schemeClr val="tx1"/>
              </a:solidFill>
              <a:effectLst/>
              <a:cs typeface="Arial" pitchFamily="34" charset="0"/>
            </a:endParaRPr>
          </a:p>
          <a:p>
            <a:pPr lvl="0" indent="133350" algn="justLow" eaLnBrk="0" fontAlgn="base" hangingPunct="0">
              <a:spcBef>
                <a:spcPct val="0"/>
              </a:spcBef>
              <a:spcAft>
                <a:spcPct val="0"/>
              </a:spcAft>
            </a:pPr>
            <a:r>
              <a:rPr kumimoji="0" lang="es-ES_tradnl"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a:t>
            </a:r>
            <a:r>
              <a:rPr kumimoji="0" lang="es-ES_tradnl" sz="2400" b="0" i="1"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ea typeface="Times New Roman" pitchFamily="18" charset="0"/>
                <a:cs typeface="Arial" pitchFamily="34" charset="0"/>
              </a:rPr>
              <a:t>P</a:t>
            </a:r>
            <a:r>
              <a:rPr lang="es-ES_tradnl" sz="2400" i="1" dirty="0" smtClean="0">
                <a:solidFill>
                  <a:srgbClr val="FF0000"/>
                </a:solidFill>
                <a:effectLst>
                  <a:outerShdw blurRad="38100" dist="38100" dir="2700000" algn="tl">
                    <a:srgbClr val="000000">
                      <a:alpha val="43137"/>
                    </a:srgbClr>
                  </a:outerShdw>
                </a:effectLst>
                <a:latin typeface="Arial" pitchFamily="34" charset="0"/>
                <a:ea typeface="Times New Roman" pitchFamily="18" charset="0"/>
                <a:cs typeface="Arial" pitchFamily="34" charset="0"/>
              </a:rPr>
              <a:t>racticar </a:t>
            </a:r>
            <a:r>
              <a:rPr kumimoji="0" lang="es-ES_tradnl" sz="2400" b="0" i="1"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ea typeface="Times New Roman" pitchFamily="18" charset="0"/>
                <a:cs typeface="Arial" pitchFamily="34" charset="0"/>
              </a:rPr>
              <a:t>cesárea </a:t>
            </a:r>
            <a:r>
              <a:rPr kumimoji="0" lang="es-ES_tradnl"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 todos los casos de </a:t>
            </a:r>
            <a:r>
              <a:rPr kumimoji="0" lang="es-ES_tradnl"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sangramiento</a:t>
            </a:r>
            <a:r>
              <a:rPr kumimoji="0" lang="es-ES_tradnl"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abundante, variedades oclusivas, asfixia fetal, presentación anormal o falta de progreso en el trabajo de parto. Si la placenta está en la cara anterior del útero, se indica la incisión segmento-corpórea.</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133350" algn="justLow" defTabSz="914400" rtl="0" eaLnBrk="0" fontAlgn="base" latinLnBrk="0" hangingPunct="0">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a:t>
            </a:r>
            <a:r>
              <a:rPr kumimoji="0" lang="es-ES_tradnl" sz="2400" b="0" i="1"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ea typeface="Times New Roman" pitchFamily="18" charset="0"/>
                <a:cs typeface="Arial" pitchFamily="34" charset="0"/>
              </a:rPr>
              <a:t>La histerectomía </a:t>
            </a:r>
            <a:r>
              <a:rPr kumimoji="0" lang="es-ES_tradnl"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debe practicarse si hay </a:t>
            </a:r>
            <a:r>
              <a:rPr kumimoji="0" lang="es-ES_tradnl"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acretismo</a:t>
            </a:r>
            <a:r>
              <a:rPr kumimoji="0" lang="es-ES_tradnl"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placentario, no se aconseja intentar el despegamiento de la placenta ni recurrir a puntos hemostáticos en el sitio de la inserción. (retarda la solución del problema y origina una hemorragia mayor)</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133350" algn="justLow" defTabSz="914400" rtl="0" eaLnBrk="0" fontAlgn="base" latinLnBrk="0" hangingPunct="0">
              <a:lnSpc>
                <a:spcPct val="100000"/>
              </a:lnSpc>
              <a:spcBef>
                <a:spcPct val="0"/>
              </a:spcBef>
              <a:spcAft>
                <a:spcPct val="0"/>
              </a:spcAft>
              <a:buClrTx/>
              <a:buSzTx/>
              <a:buFontTx/>
              <a:buNone/>
              <a:tabLst/>
            </a:pPr>
            <a:r>
              <a:rPr kumimoji="0" lang="es-E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3. </a:t>
            </a:r>
            <a:r>
              <a:rPr kumimoji="0" lang="es-ES" sz="2400" b="0" i="1"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ea typeface="Times New Roman" pitchFamily="18" charset="0"/>
                <a:cs typeface="Arial" pitchFamily="34" charset="0"/>
              </a:rPr>
              <a:t>Posible realizar la histerectomía </a:t>
            </a:r>
            <a:r>
              <a:rPr kumimoji="0" lang="es-E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 casos de atonía mantenida a pesar de las medidas terapéuticas o ante la imposibilidad de suturar desgarros cervicales o más altos.</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211762"/>
          </a:xfrm>
        </p:spPr>
        <p:txBody>
          <a:bodyPr>
            <a:normAutofit fontScale="90000"/>
          </a:bodyPr>
          <a:lstStyle/>
          <a:p>
            <a:pPr algn="l"/>
            <a:r>
              <a:rPr lang="en-US" sz="4000" b="1" dirty="0" err="1" smtClean="0"/>
              <a:t>Tema</a:t>
            </a:r>
            <a:r>
              <a:rPr lang="en-US" sz="4000" b="1" dirty="0" smtClean="0"/>
              <a:t> V</a:t>
            </a:r>
            <a:r>
              <a:rPr lang="es-ES" sz="4000" b="1" dirty="0" smtClean="0"/>
              <a:t>: </a:t>
            </a:r>
            <a:r>
              <a:rPr lang="es-ES" sz="4000" dirty="0" err="1" smtClean="0"/>
              <a:t>Gestorrágias</a:t>
            </a:r>
            <a:r>
              <a:rPr lang="es-ES" sz="4000" dirty="0" smtClean="0"/>
              <a:t> de la 2da mitad del embarazo</a:t>
            </a:r>
            <a:br>
              <a:rPr lang="es-ES" sz="4000" dirty="0" smtClean="0"/>
            </a:br>
            <a:r>
              <a:rPr lang="es-ES" sz="4000" dirty="0" smtClean="0"/>
              <a:t/>
            </a:r>
            <a:br>
              <a:rPr lang="es-ES" sz="4000" dirty="0" smtClean="0"/>
            </a:br>
            <a:r>
              <a:rPr lang="es-ES" sz="4000" b="1" dirty="0" smtClean="0"/>
              <a:t>Sumario: </a:t>
            </a:r>
            <a:r>
              <a:rPr lang="es-ES" sz="4000" dirty="0" smtClean="0"/>
              <a:t>Placenta previa y Desprendimiento prematuro de la placenta normo </a:t>
            </a:r>
            <a:r>
              <a:rPr lang="es-ES" sz="4000" dirty="0" err="1" smtClean="0"/>
              <a:t>incertada</a:t>
            </a:r>
            <a:r>
              <a:rPr lang="es-ES" sz="4000" dirty="0" smtClean="0"/>
              <a:t>. Concepto, frecuencia, causas, clasificación, cuadro clínico, diagnóstico, pronóstico y conducta </a:t>
            </a:r>
            <a:r>
              <a:rPr lang="es-ES" sz="4000" dirty="0" err="1" smtClean="0"/>
              <a:t>clinica</a:t>
            </a:r>
            <a:r>
              <a:rPr lang="es-ES" sz="4000" dirty="0" smtClean="0"/>
              <a:t>. </a:t>
            </a:r>
            <a:endParaRPr lang="en-US" sz="4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457200" y="762000"/>
            <a:ext cx="8153400" cy="55399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s-ES" sz="3600" b="1" i="0" u="none" strike="noStrike" cap="none" normalizeH="0" baseline="0" dirty="0" smtClean="0">
                <a:ln>
                  <a:noFill/>
                </a:ln>
                <a:solidFill>
                  <a:srgbClr val="FF0000"/>
                </a:solidFill>
                <a:effectLst>
                  <a:outerShdw blurRad="38100" dist="38100" dir="2700000" algn="tl">
                    <a:srgbClr val="000000">
                      <a:alpha val="43137"/>
                    </a:srgbClr>
                  </a:outerShdw>
                </a:effectLst>
                <a:ea typeface="Times New Roman" pitchFamily="18" charset="0"/>
                <a:cs typeface="Arial" pitchFamily="34" charset="0"/>
              </a:rPr>
              <a:t>DESPRENDIMIENTO PREMATURO DE LA PLACENTA NORMOINSERTA</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s-ES" sz="2400" b="1" i="0" u="none" strike="noStrike" cap="none" normalizeH="0" baseline="0" dirty="0" smtClean="0">
                <a:ln>
                  <a:noFill/>
                </a:ln>
                <a:solidFill>
                  <a:schemeClr val="tx1"/>
                </a:solidFill>
                <a:effectLst/>
                <a:ea typeface="Times New Roman" pitchFamily="18" charset="0"/>
                <a:cs typeface="Arial" pitchFamily="34" charset="0"/>
              </a:rPr>
              <a:t>Concepto:</a:t>
            </a:r>
            <a:endParaRPr kumimoji="0" lang="en-US" sz="2400" b="0" i="0" u="none" strike="noStrike" cap="none" normalizeH="0" baseline="0" dirty="0" smtClean="0">
              <a:ln>
                <a:noFill/>
              </a:ln>
              <a:solidFill>
                <a:schemeClr val="tx1"/>
              </a:solidFill>
              <a:effectLst/>
              <a:cs typeface="Arial" pitchFamily="34" charset="0"/>
            </a:endParaRPr>
          </a:p>
          <a:p>
            <a:pPr lvl="0" algn="justLow" eaLnBrk="0" fontAlgn="base" hangingPunct="0">
              <a:spcBef>
                <a:spcPct val="0"/>
              </a:spcBef>
              <a:spcAft>
                <a:spcPct val="0"/>
              </a:spcAft>
            </a:pPr>
            <a:r>
              <a:rPr kumimoji="0" lang="es-ES" sz="2400" b="0" i="0" u="none" strike="noStrike" cap="none" normalizeH="0" baseline="0" dirty="0" smtClean="0">
                <a:ln>
                  <a:noFill/>
                </a:ln>
                <a:solidFill>
                  <a:schemeClr val="tx1"/>
                </a:solidFill>
                <a:effectLst/>
                <a:ea typeface="Times New Roman" pitchFamily="18" charset="0"/>
                <a:cs typeface="Arial" pitchFamily="34" charset="0"/>
              </a:rPr>
              <a:t>Es la separación parcial o total de la placenta normalmente insertada en la cavidad uterina, que ocurre después de la semana 22ª de la gestación y antes del tercer período del parto. Es una de las complicaciones más graves en la práctica obstétrica, </a:t>
            </a:r>
            <a:r>
              <a:rPr lang="es-ES" sz="2400" dirty="0" smtClean="0">
                <a:ea typeface="Times New Roman" pitchFamily="18" charset="0"/>
                <a:cs typeface="Arial" pitchFamily="34" charset="0"/>
              </a:rPr>
              <a:t>de severidad muy variada, </a:t>
            </a:r>
            <a:r>
              <a:rPr kumimoji="0" lang="es-ES" sz="2400" b="0" i="0" u="none" strike="noStrike" cap="none" normalizeH="0" baseline="0" dirty="0" smtClean="0">
                <a:ln>
                  <a:noFill/>
                </a:ln>
                <a:solidFill>
                  <a:schemeClr val="tx1"/>
                </a:solidFill>
                <a:effectLst/>
                <a:ea typeface="Times New Roman" pitchFamily="18" charset="0"/>
                <a:cs typeface="Arial" pitchFamily="34" charset="0"/>
              </a:rPr>
              <a:t>con un mal pronóstico e incremento de la mortalidad materna y fetal.</a:t>
            </a:r>
            <a:r>
              <a:rPr lang="es-ES" sz="2400" dirty="0" smtClean="0">
                <a:ea typeface="Times New Roman" pitchFamily="18" charset="0"/>
                <a:cs typeface="Arial" pitchFamily="34" charset="0"/>
              </a:rPr>
              <a:t> </a:t>
            </a:r>
          </a:p>
          <a:p>
            <a:pPr lvl="0" algn="justLow" eaLnBrk="0" fontAlgn="base" hangingPunct="0">
              <a:spcBef>
                <a:spcPct val="0"/>
              </a:spcBef>
              <a:spcAft>
                <a:spcPct val="0"/>
              </a:spcAft>
            </a:pPr>
            <a:endParaRPr lang="en-US" sz="2400" dirty="0" smtClean="0">
              <a:ea typeface="Times New Roman" pitchFamily="18" charset="0"/>
              <a:cs typeface="Arial" pitchFamily="34" charset="0"/>
            </a:endParaRPr>
          </a:p>
          <a:p>
            <a:pPr lvl="0" algn="justLow" eaLnBrk="0" fontAlgn="base" hangingPunct="0">
              <a:spcBef>
                <a:spcPct val="0"/>
              </a:spcBef>
              <a:spcAft>
                <a:spcPct val="0"/>
              </a:spcAft>
            </a:pPr>
            <a:r>
              <a:rPr kumimoji="0" lang="es-ES" sz="2400" b="1" i="0" u="none" strike="noStrike" cap="none" normalizeH="0" baseline="0" dirty="0" smtClean="0">
                <a:ln>
                  <a:noFill/>
                </a:ln>
                <a:solidFill>
                  <a:schemeClr val="tx1"/>
                </a:solidFill>
                <a:effectLst>
                  <a:outerShdw blurRad="38100" dist="38100" dir="2700000" algn="tl">
                    <a:srgbClr val="000000">
                      <a:alpha val="43137"/>
                    </a:srgbClr>
                  </a:outerShdw>
                </a:effectLst>
                <a:ea typeface="Times New Roman" pitchFamily="18" charset="0"/>
                <a:cs typeface="Arial" pitchFamily="34" charset="0"/>
              </a:rPr>
              <a:t>Formas clínicas: </a:t>
            </a:r>
            <a:r>
              <a:rPr kumimoji="0" lang="es-ES" sz="2400" b="0" i="0" u="none" strike="noStrike" cap="none" normalizeH="0" baseline="0" dirty="0" smtClean="0">
                <a:ln>
                  <a:noFill/>
                </a:ln>
                <a:solidFill>
                  <a:schemeClr val="tx1"/>
                </a:solidFill>
                <a:effectLst/>
                <a:ea typeface="Times New Roman" pitchFamily="18" charset="0"/>
                <a:cs typeface="Arial" pitchFamily="34" charset="0"/>
              </a:rPr>
              <a:t>leve, moderada y grave.</a:t>
            </a:r>
          </a:p>
          <a:p>
            <a:pPr lvl="0" algn="justLow" eaLnBrk="0" fontAlgn="base" hangingPunct="0">
              <a:spcBef>
                <a:spcPct val="0"/>
              </a:spcBef>
              <a:spcAft>
                <a:spcPct val="0"/>
              </a:spcAft>
            </a:pPr>
            <a:endParaRPr kumimoji="0" lang="es-ES" sz="2400" b="0" i="0" u="none" strike="noStrike" cap="none" normalizeH="0" baseline="0" dirty="0" smtClean="0">
              <a:ln>
                <a:noFill/>
              </a:ln>
              <a:solidFill>
                <a:schemeClr val="tx1"/>
              </a:solidFill>
              <a:effectLst/>
              <a:ea typeface="Times New Roman" pitchFamily="18" charset="0"/>
              <a:cs typeface="Arial" pitchFamily="34" charset="0"/>
            </a:endParaRPr>
          </a:p>
          <a:p>
            <a:pPr lvl="0" algn="ctr" eaLnBrk="0" fontAlgn="base" hangingPunct="0">
              <a:spcBef>
                <a:spcPct val="0"/>
              </a:spcBef>
              <a:spcAft>
                <a:spcPct val="0"/>
              </a:spcAft>
            </a:pPr>
            <a:r>
              <a:rPr kumimoji="0" lang="en-US" b="1" i="1" u="none" strike="noStrike" cap="none" normalizeH="0" baseline="0" dirty="0" smtClean="0">
                <a:ln>
                  <a:noFill/>
                </a:ln>
                <a:solidFill>
                  <a:srgbClr val="FF0000"/>
                </a:solidFill>
                <a:effectLst>
                  <a:outerShdw blurRad="38100" dist="38100" dir="2700000" algn="tl">
                    <a:srgbClr val="000000">
                      <a:alpha val="43137"/>
                    </a:srgbClr>
                  </a:outerShdw>
                </a:effectLst>
                <a:cs typeface="Arial" pitchFamily="34" charset="0"/>
              </a:rPr>
              <a:t>*</a:t>
            </a:r>
            <a:r>
              <a:rPr kumimoji="0" lang="es-ES" b="1" i="1" u="none" strike="noStrike" cap="none" normalizeH="0" baseline="0" dirty="0" smtClean="0">
                <a:ln>
                  <a:noFill/>
                </a:ln>
                <a:solidFill>
                  <a:srgbClr val="FF0000"/>
                </a:solidFill>
                <a:effectLst>
                  <a:outerShdw blurRad="38100" dist="38100" dir="2700000" algn="tl">
                    <a:srgbClr val="000000">
                      <a:alpha val="43137"/>
                    </a:srgbClr>
                  </a:outerShdw>
                </a:effectLst>
                <a:cs typeface="Arial" pitchFamily="34" charset="0"/>
              </a:rPr>
              <a:t>Hematoma</a:t>
            </a:r>
            <a:r>
              <a:rPr kumimoji="0" lang="es-ES" b="1" i="1" u="none" strike="noStrike" cap="none" normalizeH="0" dirty="0" smtClean="0">
                <a:ln>
                  <a:noFill/>
                </a:ln>
                <a:solidFill>
                  <a:srgbClr val="FF0000"/>
                </a:solidFill>
                <a:effectLst>
                  <a:outerShdw blurRad="38100" dist="38100" dir="2700000" algn="tl">
                    <a:srgbClr val="000000">
                      <a:alpha val="43137"/>
                    </a:srgbClr>
                  </a:outerShdw>
                </a:effectLst>
                <a:cs typeface="Arial" pitchFamily="34" charset="0"/>
              </a:rPr>
              <a:t> </a:t>
            </a:r>
            <a:r>
              <a:rPr kumimoji="0" lang="es-ES" b="1" i="1" u="none" strike="noStrike" cap="none" normalizeH="0" dirty="0" err="1" smtClean="0">
                <a:ln>
                  <a:noFill/>
                </a:ln>
                <a:solidFill>
                  <a:srgbClr val="FF0000"/>
                </a:solidFill>
                <a:effectLst>
                  <a:outerShdw blurRad="38100" dist="38100" dir="2700000" algn="tl">
                    <a:srgbClr val="000000">
                      <a:alpha val="43137"/>
                    </a:srgbClr>
                  </a:outerShdw>
                </a:effectLst>
                <a:cs typeface="Arial" pitchFamily="34" charset="0"/>
              </a:rPr>
              <a:t>retroplacentario</a:t>
            </a:r>
            <a:r>
              <a:rPr kumimoji="0" lang="es-ES" b="1" i="1" u="none" strike="noStrike" cap="none" normalizeH="0" dirty="0" smtClean="0">
                <a:ln>
                  <a:noFill/>
                </a:ln>
                <a:solidFill>
                  <a:srgbClr val="FF0000"/>
                </a:solidFill>
                <a:effectLst>
                  <a:outerShdw blurRad="38100" dist="38100" dir="2700000" algn="tl">
                    <a:srgbClr val="000000">
                      <a:alpha val="43137"/>
                    </a:srgbClr>
                  </a:outerShdw>
                </a:effectLst>
                <a:cs typeface="Arial" pitchFamily="34" charset="0"/>
              </a:rPr>
              <a:t>, Accidente de </a:t>
            </a:r>
            <a:r>
              <a:rPr kumimoji="0" lang="es-ES" b="1" i="1" u="none" strike="noStrike" cap="none" normalizeH="0" dirty="0" err="1" smtClean="0">
                <a:ln>
                  <a:noFill/>
                </a:ln>
                <a:solidFill>
                  <a:srgbClr val="FF0000"/>
                </a:solidFill>
                <a:effectLst>
                  <a:outerShdw blurRad="38100" dist="38100" dir="2700000" algn="tl">
                    <a:srgbClr val="000000">
                      <a:alpha val="43137"/>
                    </a:srgbClr>
                  </a:outerShdw>
                </a:effectLst>
                <a:cs typeface="Arial" pitchFamily="34" charset="0"/>
              </a:rPr>
              <a:t>Baudeluque</a:t>
            </a:r>
            <a:r>
              <a:rPr lang="es-ES" b="1" i="1" dirty="0" smtClean="0">
                <a:solidFill>
                  <a:srgbClr val="FF0000"/>
                </a:solidFill>
                <a:effectLst>
                  <a:outerShdw blurRad="38100" dist="38100" dir="2700000" algn="tl">
                    <a:srgbClr val="000000">
                      <a:alpha val="43137"/>
                    </a:srgbClr>
                  </a:outerShdw>
                </a:effectLst>
                <a:cs typeface="Arial" pitchFamily="34" charset="0"/>
              </a:rPr>
              <a:t> o </a:t>
            </a:r>
            <a:r>
              <a:rPr lang="es-ES" b="1" i="1" dirty="0" err="1" smtClean="0">
                <a:solidFill>
                  <a:srgbClr val="FF0000"/>
                </a:solidFill>
                <a:effectLst>
                  <a:outerShdw blurRad="38100" dist="38100" dir="2700000" algn="tl">
                    <a:srgbClr val="000000">
                      <a:alpha val="43137"/>
                    </a:srgbClr>
                  </a:outerShdw>
                </a:effectLst>
                <a:cs typeface="Arial" pitchFamily="34" charset="0"/>
              </a:rPr>
              <a:t>abruptio</a:t>
            </a:r>
            <a:r>
              <a:rPr lang="es-ES" b="1" i="1" dirty="0" smtClean="0">
                <a:solidFill>
                  <a:srgbClr val="FF0000"/>
                </a:solidFill>
                <a:effectLst>
                  <a:outerShdw blurRad="38100" dist="38100" dir="2700000" algn="tl">
                    <a:srgbClr val="000000">
                      <a:alpha val="43137"/>
                    </a:srgbClr>
                  </a:outerShdw>
                </a:effectLst>
                <a:cs typeface="Arial" pitchFamily="34" charset="0"/>
              </a:rPr>
              <a:t> </a:t>
            </a:r>
            <a:r>
              <a:rPr lang="es-ES" b="1" i="1" dirty="0" err="1" smtClean="0">
                <a:solidFill>
                  <a:srgbClr val="FF0000"/>
                </a:solidFill>
                <a:effectLst>
                  <a:outerShdw blurRad="38100" dist="38100" dir="2700000" algn="tl">
                    <a:srgbClr val="000000">
                      <a:alpha val="43137"/>
                    </a:srgbClr>
                  </a:outerShdw>
                </a:effectLst>
                <a:cs typeface="Arial" pitchFamily="34" charset="0"/>
              </a:rPr>
              <a:t>placentae</a:t>
            </a:r>
            <a:r>
              <a:rPr lang="es-ES" b="1" i="1" dirty="0" smtClean="0">
                <a:solidFill>
                  <a:srgbClr val="FF0000"/>
                </a:solidFill>
                <a:effectLst>
                  <a:outerShdw blurRad="38100" dist="38100" dir="2700000" algn="tl">
                    <a:srgbClr val="000000">
                      <a:alpha val="43137"/>
                    </a:srgbClr>
                  </a:outerShdw>
                </a:effectLst>
                <a:cs typeface="Arial" pitchFamily="34" charset="0"/>
              </a:rPr>
              <a:t>*</a:t>
            </a:r>
            <a:endParaRPr kumimoji="0" lang="es-ES" b="1" i="1" u="none" strike="noStrike" cap="none" normalizeH="0" baseline="0" dirty="0" smtClean="0">
              <a:ln>
                <a:noFill/>
              </a:ln>
              <a:solidFill>
                <a:srgbClr val="FF0000"/>
              </a:solidFill>
              <a:effectLst>
                <a:outerShdw blurRad="38100" dist="38100" dir="2700000" algn="tl">
                  <a:srgbClr val="000000">
                    <a:alpha val="43137"/>
                  </a:srgbClr>
                </a:outerShdw>
              </a:effectLst>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2" descr="I:\Hematoma retroplacentario.jpg"/>
          <p:cNvPicPr>
            <a:picLocks noChangeAspect="1" noChangeArrowheads="1"/>
          </p:cNvPicPr>
          <p:nvPr/>
        </p:nvPicPr>
        <p:blipFill>
          <a:blip r:embed="rId2"/>
          <a:srcRect/>
          <a:stretch>
            <a:fillRect/>
          </a:stretch>
        </p:blipFill>
        <p:spPr bwMode="auto">
          <a:xfrm>
            <a:off x="1371600" y="838200"/>
            <a:ext cx="6400800" cy="4419599"/>
          </a:xfrm>
          <a:prstGeom prst="rect">
            <a:avLst/>
          </a:prstGeom>
          <a:ln>
            <a:noFill/>
          </a:ln>
          <a:effectLst>
            <a:softEdge rad="112500"/>
          </a:effectLst>
        </p:spPr>
      </p:pic>
      <p:sp>
        <p:nvSpPr>
          <p:cNvPr id="3" name="Rectangle 2"/>
          <p:cNvSpPr/>
          <p:nvPr/>
        </p:nvSpPr>
        <p:spPr>
          <a:xfrm>
            <a:off x="2133600" y="5562600"/>
            <a:ext cx="4946354" cy="584775"/>
          </a:xfrm>
          <a:prstGeom prst="rect">
            <a:avLst/>
          </a:prstGeom>
        </p:spPr>
        <p:txBody>
          <a:bodyPr wrap="none">
            <a:spAutoFit/>
          </a:bodyPr>
          <a:lstStyle/>
          <a:p>
            <a:r>
              <a:rPr lang="es-ES" sz="3200" b="1" dirty="0" smtClean="0">
                <a:solidFill>
                  <a:srgbClr val="FF0000"/>
                </a:solidFill>
                <a:effectLst>
                  <a:outerShdw blurRad="38100" dist="38100" dir="2700000" algn="tl">
                    <a:srgbClr val="000000">
                      <a:alpha val="43137"/>
                    </a:srgbClr>
                  </a:outerShdw>
                </a:effectLst>
                <a:cs typeface="Arial" pitchFamily="34" charset="0"/>
              </a:rPr>
              <a:t>Hematoma </a:t>
            </a:r>
            <a:r>
              <a:rPr lang="es-ES" sz="3200" b="1" dirty="0" err="1" smtClean="0">
                <a:solidFill>
                  <a:srgbClr val="FF0000"/>
                </a:solidFill>
                <a:effectLst>
                  <a:outerShdw blurRad="38100" dist="38100" dir="2700000" algn="tl">
                    <a:srgbClr val="000000">
                      <a:alpha val="43137"/>
                    </a:srgbClr>
                  </a:outerShdw>
                </a:effectLst>
                <a:cs typeface="Arial" pitchFamily="34" charset="0"/>
              </a:rPr>
              <a:t>retroplacentario</a:t>
            </a:r>
            <a:endParaRPr lang="en-US" sz="3200" dirty="0"/>
          </a:p>
        </p:txBody>
      </p:sp>
    </p:spTree>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descr="I:\Hematoma retroplacentario 1.jpg"/>
          <p:cNvPicPr>
            <a:picLocks noChangeAspect="1" noChangeArrowheads="1"/>
          </p:cNvPicPr>
          <p:nvPr/>
        </p:nvPicPr>
        <p:blipFill>
          <a:blip r:embed="rId2"/>
          <a:srcRect/>
          <a:stretch>
            <a:fillRect/>
          </a:stretch>
        </p:blipFill>
        <p:spPr bwMode="auto">
          <a:xfrm>
            <a:off x="1295400" y="990600"/>
            <a:ext cx="6629400" cy="4267200"/>
          </a:xfrm>
          <a:prstGeom prst="rect">
            <a:avLst/>
          </a:prstGeom>
          <a:ln>
            <a:noFill/>
          </a:ln>
          <a:effectLst>
            <a:softEdge rad="112500"/>
          </a:effectLst>
        </p:spPr>
      </p:pic>
      <p:sp>
        <p:nvSpPr>
          <p:cNvPr id="3" name="Rectangle 2"/>
          <p:cNvSpPr/>
          <p:nvPr/>
        </p:nvSpPr>
        <p:spPr>
          <a:xfrm>
            <a:off x="2057400" y="5410200"/>
            <a:ext cx="4946354" cy="584775"/>
          </a:xfrm>
          <a:prstGeom prst="rect">
            <a:avLst/>
          </a:prstGeom>
        </p:spPr>
        <p:txBody>
          <a:bodyPr wrap="none">
            <a:spAutoFit/>
          </a:bodyPr>
          <a:lstStyle/>
          <a:p>
            <a:r>
              <a:rPr lang="es-ES" sz="3200" b="1" dirty="0" smtClean="0">
                <a:solidFill>
                  <a:srgbClr val="FF0000"/>
                </a:solidFill>
                <a:effectLst>
                  <a:outerShdw blurRad="38100" dist="38100" dir="2700000" algn="tl">
                    <a:srgbClr val="000000">
                      <a:alpha val="43137"/>
                    </a:srgbClr>
                  </a:outerShdw>
                </a:effectLst>
                <a:cs typeface="Arial" pitchFamily="34" charset="0"/>
              </a:rPr>
              <a:t>Hematoma </a:t>
            </a:r>
            <a:r>
              <a:rPr lang="es-ES" sz="3200" b="1" dirty="0" err="1" smtClean="0">
                <a:solidFill>
                  <a:srgbClr val="FF0000"/>
                </a:solidFill>
                <a:effectLst>
                  <a:outerShdw blurRad="38100" dist="38100" dir="2700000" algn="tl">
                    <a:srgbClr val="000000">
                      <a:alpha val="43137"/>
                    </a:srgbClr>
                  </a:outerShdw>
                </a:effectLst>
                <a:cs typeface="Arial" pitchFamily="34" charset="0"/>
              </a:rPr>
              <a:t>retroplacentario</a:t>
            </a:r>
            <a:endParaRPr lang="en-US" sz="3200" dirty="0"/>
          </a:p>
        </p:txBody>
      </p:sp>
    </p:spTree>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381000" y="685800"/>
            <a:ext cx="84582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s-ES" sz="3600" b="1" i="0" strike="noStrike" cap="none" normalizeH="0" baseline="0" dirty="0" smtClean="0">
                <a:ln>
                  <a:noFill/>
                </a:ln>
                <a:solidFill>
                  <a:schemeClr val="tx1"/>
                </a:solidFill>
                <a:effectLst/>
                <a:ea typeface="Times New Roman" pitchFamily="18" charset="0"/>
                <a:cs typeface="Arial" pitchFamily="34" charset="0"/>
              </a:rPr>
              <a:t>Frecuencia:</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s-ES" sz="3600" b="1" i="0" strike="noStrike" cap="none" normalizeH="0" baseline="0" dirty="0" smtClean="0">
              <a:ln>
                <a:noFill/>
              </a:ln>
              <a:solidFill>
                <a:schemeClr val="tx1"/>
              </a:solidFill>
              <a:effectLst/>
              <a:ea typeface="Times New Roman" pitchFamily="18" charset="0"/>
              <a:cs typeface="Arial" pitchFamily="34"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lang="es-ES" sz="2400" dirty="0" smtClean="0">
                <a:ea typeface="Times New Roman" pitchFamily="18" charset="0"/>
                <a:cs typeface="Arial" pitchFamily="34" charset="0"/>
              </a:rPr>
              <a:t>F</a:t>
            </a:r>
            <a:r>
              <a:rPr kumimoji="0" lang="es-ES" sz="2400" b="0" i="0" u="none" strike="noStrike" cap="none" normalizeH="0" baseline="0" dirty="0" smtClean="0">
                <a:ln>
                  <a:noFill/>
                </a:ln>
                <a:solidFill>
                  <a:schemeClr val="tx1"/>
                </a:solidFill>
                <a:effectLst/>
                <a:ea typeface="Times New Roman" pitchFamily="18" charset="0"/>
                <a:cs typeface="Arial" pitchFamily="34" charset="0"/>
              </a:rPr>
              <a:t>recuencia (no exacta) 1/120 o 150 nacimientos.</a:t>
            </a:r>
            <a:endParaRPr kumimoji="0" lang="en-US" sz="2400" b="0" i="0" u="none"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s-ES" sz="2400" b="0" i="0" u="none" strike="noStrike" cap="none" normalizeH="0" baseline="0" dirty="0" smtClean="0">
                <a:ln>
                  <a:noFill/>
                </a:ln>
                <a:solidFill>
                  <a:schemeClr val="tx1"/>
                </a:solidFill>
                <a:effectLst/>
                <a:ea typeface="Times New Roman" pitchFamily="18" charset="0"/>
                <a:cs typeface="Arial" pitchFamily="34" charset="0"/>
              </a:rPr>
              <a:t>Si el diagnóstico se basa en la observación de coágulos adheridos a la cara interna de la placenta, su frecuencia sería de un 1 % aproximadamente.</a:t>
            </a:r>
            <a:endParaRPr kumimoji="0" lang="en-US" sz="2400" b="0" i="0" u="none"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s-ES" sz="2400" b="0" i="0" u="none" strike="noStrike" cap="none" normalizeH="0" baseline="0" dirty="0" smtClean="0">
                <a:ln>
                  <a:noFill/>
                </a:ln>
                <a:solidFill>
                  <a:schemeClr val="tx1"/>
                </a:solidFill>
                <a:effectLst/>
                <a:ea typeface="Times New Roman" pitchFamily="18" charset="0"/>
                <a:cs typeface="Arial" pitchFamily="34" charset="0"/>
              </a:rPr>
              <a:t>Es hasta tres veces superior en multíparas y cuando existe el antecedente del DPPNI en la paciente su frecuencia se hace hasta 30 veces superior.</a:t>
            </a:r>
            <a:endParaRPr kumimoji="0" lang="es-ES" sz="24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533400" y="228600"/>
            <a:ext cx="8305800" cy="68018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3600" b="1" i="0" strike="noStrike" cap="none" normalizeH="0" baseline="0" dirty="0" smtClean="0">
                <a:ln>
                  <a:noFill/>
                </a:ln>
                <a:solidFill>
                  <a:schemeClr val="tx1"/>
                </a:solidFill>
                <a:effectLst/>
                <a:ea typeface="Times New Roman" pitchFamily="18" charset="0"/>
                <a:cs typeface="Arial" pitchFamily="34" charset="0"/>
              </a:rPr>
              <a:t>Etiología: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2400" b="1" i="0" u="sng" strike="noStrike" cap="none" normalizeH="0" baseline="0" dirty="0" smtClean="0">
              <a:ln>
                <a:noFill/>
              </a:ln>
              <a:solidFill>
                <a:schemeClr val="tx1"/>
              </a:solidFill>
              <a:effectLst/>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ü"/>
              <a:tabLst/>
            </a:pPr>
            <a:r>
              <a:rPr lang="es-ES" sz="2400" dirty="0" smtClean="0">
                <a:cs typeface="Arial" pitchFamily="34" charset="0"/>
              </a:rPr>
              <a:t>Hipertensión, pre eclampsia-eclampsia </a:t>
            </a:r>
            <a:r>
              <a:rPr lang="es-ES" sz="2000" i="1" dirty="0" smtClean="0">
                <a:solidFill>
                  <a:srgbClr val="FF0000"/>
                </a:solidFill>
                <a:cs typeface="Arial" pitchFamily="34" charset="0"/>
              </a:rPr>
              <a:t>(desde el 5 hasta el 50 %)</a:t>
            </a:r>
            <a:endParaRPr kumimoji="0" lang="en-US" sz="2400" i="1" strike="noStrike" cap="none" normalizeH="0" baseline="0" dirty="0" smtClean="0">
              <a:ln>
                <a:noFill/>
              </a:ln>
              <a:solidFill>
                <a:srgbClr val="FF000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es-ES" sz="2400" b="0" i="0" u="none" strike="noStrike" cap="none" normalizeH="0" baseline="0" dirty="0" err="1" smtClean="0">
                <a:ln>
                  <a:noFill/>
                </a:ln>
                <a:solidFill>
                  <a:schemeClr val="tx1"/>
                </a:solidFill>
                <a:effectLst/>
                <a:ea typeface="Times New Roman" pitchFamily="18" charset="0"/>
                <a:cs typeface="Arial" pitchFamily="34" charset="0"/>
              </a:rPr>
              <a:t>Multiparidad</a:t>
            </a:r>
            <a:endParaRPr lang="es-ES" sz="2400" dirty="0" smtClean="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es-ES" sz="2400" b="0" i="0" u="none" strike="noStrike" cap="none" normalizeH="0" baseline="0" dirty="0" smtClean="0">
                <a:ln>
                  <a:noFill/>
                </a:ln>
                <a:solidFill>
                  <a:schemeClr val="tx1"/>
                </a:solidFill>
                <a:effectLst/>
                <a:ea typeface="Times New Roman" pitchFamily="18" charset="0"/>
                <a:cs typeface="Arial" pitchFamily="34" charset="0"/>
              </a:rPr>
              <a:t>Trauma abdominal</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lang="es-ES" sz="2400" dirty="0" smtClean="0">
                <a:ea typeface="Times New Roman" pitchFamily="18" charset="0"/>
                <a:cs typeface="Arial" pitchFamily="34" charset="0"/>
              </a:rPr>
              <a:t>D</a:t>
            </a:r>
            <a:r>
              <a:rPr kumimoji="0" lang="es-ES" sz="2400" b="0" i="0" u="none" strike="noStrike" cap="none" normalizeH="0" baseline="0" dirty="0" smtClean="0">
                <a:ln>
                  <a:noFill/>
                </a:ln>
                <a:solidFill>
                  <a:schemeClr val="tx1"/>
                </a:solidFill>
                <a:effectLst/>
                <a:ea typeface="Times New Roman" pitchFamily="18" charset="0"/>
                <a:cs typeface="Arial" pitchFamily="34" charset="0"/>
              </a:rPr>
              <a:t>escompresión brusca de un </a:t>
            </a:r>
            <a:r>
              <a:rPr kumimoji="0" lang="es-ES" sz="2400" b="0" i="0" u="none" strike="noStrike" cap="none" normalizeH="0" baseline="0" dirty="0" err="1" smtClean="0">
                <a:ln>
                  <a:noFill/>
                </a:ln>
                <a:solidFill>
                  <a:schemeClr val="tx1"/>
                </a:solidFill>
                <a:effectLst/>
                <a:ea typeface="Times New Roman" pitchFamily="18" charset="0"/>
                <a:cs typeface="Arial" pitchFamily="34" charset="0"/>
              </a:rPr>
              <a:t>polihidramnios</a:t>
            </a:r>
            <a:endParaRPr kumimoji="0" lang="es-ES" sz="24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lang="es-ES" sz="2400" dirty="0" err="1" smtClean="0">
                <a:ea typeface="Times New Roman" pitchFamily="18" charset="0"/>
                <a:cs typeface="Arial" pitchFamily="34" charset="0"/>
              </a:rPr>
              <a:t>Oligohidramnios</a:t>
            </a:r>
            <a:endParaRPr lang="es-ES" sz="2400" dirty="0" smtClean="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lang="es-ES" sz="2400" dirty="0" smtClean="0">
                <a:ea typeface="Times New Roman" pitchFamily="18" charset="0"/>
                <a:cs typeface="Arial" pitchFamily="34" charset="0"/>
              </a:rPr>
              <a:t>Rotura prematura de las membranas ovulares</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lang="es-ES" sz="2400" dirty="0" smtClean="0">
                <a:ea typeface="Times New Roman" pitchFamily="18" charset="0"/>
                <a:cs typeface="Arial" pitchFamily="34" charset="0"/>
              </a:rPr>
              <a:t>Brevedad del cordón umbilical</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lang="es-ES" sz="2400" dirty="0" smtClean="0">
                <a:ea typeface="Times New Roman" pitchFamily="18" charset="0"/>
                <a:cs typeface="Arial" pitchFamily="34" charset="0"/>
              </a:rPr>
              <a:t>V</a:t>
            </a:r>
            <a:r>
              <a:rPr kumimoji="0" lang="es-ES" sz="2400" b="0" i="0" u="none" strike="noStrike" cap="none" normalizeH="0" baseline="0" dirty="0" smtClean="0">
                <a:ln>
                  <a:noFill/>
                </a:ln>
                <a:solidFill>
                  <a:schemeClr val="tx1"/>
                </a:solidFill>
                <a:effectLst/>
                <a:ea typeface="Times New Roman" pitchFamily="18" charset="0"/>
                <a:cs typeface="Arial" pitchFamily="34" charset="0"/>
              </a:rPr>
              <a:t>ersión por maniobras externas mal realizadas </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lang="es-ES" sz="2400" dirty="0" smtClean="0">
                <a:ea typeface="Times New Roman" pitchFamily="18" charset="0"/>
                <a:cs typeface="Arial" pitchFamily="34" charset="0"/>
              </a:rPr>
              <a:t>D</a:t>
            </a:r>
            <a:r>
              <a:rPr kumimoji="0" lang="es-ES" sz="2400" b="0" i="0" u="none" strike="noStrike" cap="none" normalizeH="0" baseline="0" dirty="0" smtClean="0">
                <a:ln>
                  <a:noFill/>
                </a:ln>
                <a:solidFill>
                  <a:schemeClr val="tx1"/>
                </a:solidFill>
                <a:effectLst/>
                <a:ea typeface="Times New Roman" pitchFamily="18" charset="0"/>
                <a:cs typeface="Arial" pitchFamily="34" charset="0"/>
              </a:rPr>
              <a:t>rogadicción (cocaína) y abuso físico.</a:t>
            </a:r>
          </a:p>
          <a:p>
            <a:pPr>
              <a:buFont typeface="Wingdings" pitchFamily="2" charset="2"/>
              <a:buChar char="ü"/>
            </a:pPr>
            <a:r>
              <a:rPr lang="es-ES" sz="2400" dirty="0" smtClean="0"/>
              <a:t>Déficit de </a:t>
            </a:r>
            <a:r>
              <a:rPr lang="es-ES" sz="2400" dirty="0" err="1" smtClean="0"/>
              <a:t>folatos</a:t>
            </a:r>
            <a:endParaRPr lang="en-US" sz="2400" dirty="0" smtClean="0"/>
          </a:p>
          <a:p>
            <a:pPr>
              <a:buFont typeface="Wingdings" pitchFamily="2" charset="2"/>
              <a:buChar char="ü"/>
            </a:pPr>
            <a:r>
              <a:rPr lang="es-ES" sz="2400" dirty="0" smtClean="0"/>
              <a:t>Hábito de fumar </a:t>
            </a:r>
          </a:p>
          <a:p>
            <a:pPr>
              <a:buFont typeface="Wingdings" pitchFamily="2" charset="2"/>
              <a:buChar char="ü"/>
            </a:pPr>
            <a:r>
              <a:rPr lang="es-ES" sz="2400" dirty="0" smtClean="0"/>
              <a:t>Malnutrición materna y poca ganancia de peso durante el embarazo.</a:t>
            </a:r>
            <a:endParaRPr kumimoji="0" lang="es-ES" sz="2400" b="0" i="0" u="none" strike="noStrike" cap="none" normalizeH="0" baseline="0" dirty="0" smtClean="0">
              <a:ln>
                <a:noFill/>
              </a:ln>
              <a:solidFill>
                <a:schemeClr val="tx1"/>
              </a:solidFill>
              <a:effectLst/>
              <a:ea typeface="Times New Roman" pitchFamily="18" charset="0"/>
              <a:cs typeface="Arial" pitchFamily="34" charset="0"/>
            </a:endParaRPr>
          </a:p>
          <a:p>
            <a:pPr eaLnBrk="0" fontAlgn="base" hangingPunct="0">
              <a:spcBef>
                <a:spcPct val="0"/>
              </a:spcBef>
              <a:spcAft>
                <a:spcPct val="0"/>
              </a:spcAft>
            </a:pPr>
            <a:r>
              <a:rPr lang="es-ES" sz="2000" i="1" dirty="0" smtClean="0">
                <a:solidFill>
                  <a:srgbClr val="FF0000"/>
                </a:solidFill>
                <a:effectLst>
                  <a:outerShdw blurRad="38100" dist="38100" dir="2700000" algn="tl">
                    <a:srgbClr val="000000">
                      <a:alpha val="43137"/>
                    </a:srgbClr>
                  </a:outerShdw>
                </a:effectLst>
                <a:ea typeface="Times New Roman" pitchFamily="18" charset="0"/>
                <a:cs typeface="Arial" pitchFamily="34" charset="0"/>
              </a:rPr>
              <a:t>Comúnmente se asocia con parto </a:t>
            </a:r>
            <a:r>
              <a:rPr lang="es-ES" sz="2000" i="1" dirty="0" err="1" smtClean="0">
                <a:solidFill>
                  <a:srgbClr val="FF0000"/>
                </a:solidFill>
                <a:effectLst>
                  <a:outerShdw blurRad="38100" dist="38100" dir="2700000" algn="tl">
                    <a:srgbClr val="000000">
                      <a:alpha val="43137"/>
                    </a:srgbClr>
                  </a:outerShdw>
                </a:effectLst>
                <a:ea typeface="Times New Roman" pitchFamily="18" charset="0"/>
                <a:cs typeface="Arial" pitchFamily="34" charset="0"/>
              </a:rPr>
              <a:t>pretérmino</a:t>
            </a:r>
            <a:r>
              <a:rPr lang="es-ES" sz="2000" i="1" dirty="0" smtClean="0">
                <a:solidFill>
                  <a:srgbClr val="FF0000"/>
                </a:solidFill>
                <a:effectLst>
                  <a:outerShdw blurRad="38100" dist="38100" dir="2700000" algn="tl">
                    <a:srgbClr val="000000">
                      <a:alpha val="43137"/>
                    </a:srgbClr>
                  </a:outerShdw>
                </a:effectLst>
                <a:ea typeface="Times New Roman" pitchFamily="18" charset="0"/>
                <a:cs typeface="Arial" pitchFamily="34" charset="0"/>
              </a:rPr>
              <a:t> y en series bien documentadas responde por alrededor del 20 % de toda la mortalidad perinatal.</a:t>
            </a:r>
          </a:p>
          <a:p>
            <a:pPr marL="0" marR="0" lvl="0" indent="0" algn="l"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304800" y="381000"/>
            <a:ext cx="8534400" cy="4339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s-ES" sz="3600" b="1" i="0" u="none" strike="noStrike" cap="none" normalizeH="0" baseline="0" dirty="0" smtClean="0">
                <a:ln>
                  <a:noFill/>
                </a:ln>
                <a:solidFill>
                  <a:schemeClr val="tx1"/>
                </a:solidFill>
                <a:effectLst/>
                <a:ea typeface="Times New Roman" pitchFamily="18" charset="0"/>
                <a:cs typeface="Arial" pitchFamily="34" charset="0"/>
              </a:rPr>
              <a:t>Cuadro Clínico: </a:t>
            </a:r>
          </a:p>
          <a:p>
            <a:pPr marL="0" marR="0" lvl="0" indent="0" algn="justLow" defTabSz="914400" rtl="0" eaLnBrk="1" fontAlgn="base" latinLnBrk="0" hangingPunct="1">
              <a:lnSpc>
                <a:spcPct val="100000"/>
              </a:lnSpc>
              <a:spcBef>
                <a:spcPct val="0"/>
              </a:spcBef>
              <a:spcAft>
                <a:spcPct val="0"/>
              </a:spcAft>
              <a:buClrTx/>
              <a:buSzTx/>
              <a:buFont typeface="Wingdings" pitchFamily="2" charset="2"/>
              <a:buChar char="ü"/>
              <a:tabLst/>
            </a:pPr>
            <a:r>
              <a:rPr lang="es-ES" sz="2400" dirty="0" smtClean="0">
                <a:ea typeface="Times New Roman" pitchFamily="18" charset="0"/>
                <a:cs typeface="Arial" pitchFamily="34" charset="0"/>
              </a:rPr>
              <a:t>S</a:t>
            </a:r>
            <a:r>
              <a:rPr kumimoji="0" lang="es-ES" sz="2400" b="0" i="0" u="none" strike="noStrike" cap="none" normalizeH="0" baseline="0" dirty="0" smtClean="0">
                <a:ln>
                  <a:noFill/>
                </a:ln>
                <a:solidFill>
                  <a:schemeClr val="tx1"/>
                </a:solidFill>
                <a:effectLst/>
                <a:ea typeface="Times New Roman" pitchFamily="18" charset="0"/>
                <a:cs typeface="Arial" pitchFamily="34" charset="0"/>
              </a:rPr>
              <a:t>angramiento característico del tercer trimestre del embarazo.</a:t>
            </a:r>
            <a:endParaRPr kumimoji="0" lang="en-US" sz="2400" b="0" i="0" u="none"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pPr>
            <a:r>
              <a:rPr kumimoji="0" lang="es-ES" sz="2400" b="0" i="0" u="none" strike="noStrike" cap="none" normalizeH="0" baseline="0" dirty="0" smtClean="0">
                <a:ln>
                  <a:noFill/>
                </a:ln>
                <a:solidFill>
                  <a:schemeClr val="tx1"/>
                </a:solidFill>
                <a:effectLst/>
                <a:ea typeface="Times New Roman" pitchFamily="18" charset="0"/>
                <a:cs typeface="Arial" pitchFamily="34" charset="0"/>
              </a:rPr>
              <a:t>Los síntomas varían de acuerdo  a la localización del proceso y su extensión.</a:t>
            </a:r>
            <a:endParaRPr kumimoji="0" lang="en-US" sz="2400" b="0" i="0" u="none"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pPr>
            <a:r>
              <a:rPr lang="es-ES" sz="2400" dirty="0" smtClean="0">
                <a:ea typeface="Times New Roman" pitchFamily="18" charset="0"/>
                <a:cs typeface="Arial" pitchFamily="34" charset="0"/>
              </a:rPr>
              <a:t>S</a:t>
            </a:r>
            <a:r>
              <a:rPr kumimoji="0" lang="es-ES" sz="2400" b="0" i="0" u="none" strike="noStrike" cap="none" normalizeH="0" baseline="0" dirty="0" smtClean="0">
                <a:ln>
                  <a:noFill/>
                </a:ln>
                <a:solidFill>
                  <a:schemeClr val="tx1"/>
                </a:solidFill>
                <a:effectLst/>
                <a:ea typeface="Times New Roman" pitchFamily="18" charset="0"/>
                <a:cs typeface="Arial" pitchFamily="34" charset="0"/>
              </a:rPr>
              <a:t>angramiento materno en aproximadamente el 70 % de los casos antes del parto</a:t>
            </a: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pPr>
            <a:r>
              <a:rPr kumimoji="0" lang="es-ES" sz="2400" b="0" i="0" u="none" strike="noStrike" cap="none" normalizeH="0" baseline="0" dirty="0" smtClean="0">
                <a:ln>
                  <a:noFill/>
                </a:ln>
                <a:solidFill>
                  <a:schemeClr val="tx1"/>
                </a:solidFill>
                <a:effectLst/>
                <a:ea typeface="Times New Roman" pitchFamily="18" charset="0"/>
                <a:cs typeface="Arial" pitchFamily="34" charset="0"/>
              </a:rPr>
              <a:t>Útero irritable,</a:t>
            </a:r>
            <a:r>
              <a:rPr kumimoji="0" lang="es-ES" sz="2400" b="0" i="0" u="none" strike="noStrike" cap="none" normalizeH="0" dirty="0" smtClean="0">
                <a:ln>
                  <a:noFill/>
                </a:ln>
                <a:solidFill>
                  <a:schemeClr val="tx1"/>
                </a:solidFill>
                <a:effectLst/>
                <a:ea typeface="Times New Roman" pitchFamily="18" charset="0"/>
                <a:cs typeface="Arial" pitchFamily="34" charset="0"/>
              </a:rPr>
              <a:t> </a:t>
            </a:r>
            <a:r>
              <a:rPr kumimoji="0" lang="es-ES" sz="2400" b="0" i="0" u="none" strike="noStrike" cap="none" normalizeH="0" baseline="0" dirty="0" smtClean="0">
                <a:ln>
                  <a:noFill/>
                </a:ln>
                <a:solidFill>
                  <a:schemeClr val="tx1"/>
                </a:solidFill>
                <a:effectLst/>
                <a:ea typeface="Times New Roman" pitchFamily="18" charset="0"/>
                <a:cs typeface="Arial" pitchFamily="34" charset="0"/>
              </a:rPr>
              <a:t>tenso, de consistencia leñosa a veces </a:t>
            </a: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pPr>
            <a:r>
              <a:rPr kumimoji="0" lang="es-ES" sz="2400" b="0" i="0" u="none" strike="noStrike" cap="none" normalizeH="0" baseline="0" dirty="0" smtClean="0">
                <a:ln>
                  <a:noFill/>
                </a:ln>
                <a:solidFill>
                  <a:schemeClr val="tx1"/>
                </a:solidFill>
                <a:effectLst/>
                <a:ea typeface="Times New Roman" pitchFamily="18" charset="0"/>
                <a:cs typeface="Arial" pitchFamily="34" charset="0"/>
              </a:rPr>
              <a:t>Sufrimiento fetal o</a:t>
            </a:r>
            <a:r>
              <a:rPr kumimoji="0" lang="es-ES" sz="2400" b="0" i="0" u="none" strike="noStrike" cap="none" normalizeH="0" dirty="0" smtClean="0">
                <a:ln>
                  <a:noFill/>
                </a:ln>
                <a:solidFill>
                  <a:schemeClr val="tx1"/>
                </a:solidFill>
                <a:effectLst/>
                <a:ea typeface="Times New Roman" pitchFamily="18" charset="0"/>
                <a:cs typeface="Arial" pitchFamily="34" charset="0"/>
              </a:rPr>
              <a:t> muerte del feto</a:t>
            </a:r>
            <a:r>
              <a:rPr kumimoji="0" lang="es-ES" sz="2400" b="0" i="0" u="none" strike="noStrike" cap="none" normalizeH="0" baseline="0" dirty="0" smtClean="0">
                <a:ln>
                  <a:noFill/>
                </a:ln>
                <a:solidFill>
                  <a:schemeClr val="tx1"/>
                </a:solidFill>
                <a:effectLst/>
                <a:ea typeface="Times New Roman" pitchFamily="18" charset="0"/>
                <a:cs typeface="Arial" pitchFamily="34" charset="0"/>
              </a:rPr>
              <a:t> </a:t>
            </a: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pPr>
            <a:r>
              <a:rPr kumimoji="0" lang="es-ES" sz="2400" b="0" i="0" u="none" strike="noStrike" cap="none" normalizeH="0" baseline="0" dirty="0" smtClean="0">
                <a:ln>
                  <a:noFill/>
                </a:ln>
                <a:solidFill>
                  <a:schemeClr val="tx1"/>
                </a:solidFill>
                <a:effectLst/>
                <a:ea typeface="Times New Roman" pitchFamily="18" charset="0"/>
                <a:cs typeface="Arial" pitchFamily="34" charset="0"/>
              </a:rPr>
              <a:t>Trastornos de la coagulación en los casos graves. </a:t>
            </a: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s-ES" sz="24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sz="2000" i="1" dirty="0" smtClean="0">
                <a:solidFill>
                  <a:srgbClr val="FF0000"/>
                </a:solidFill>
                <a:effectLst>
                  <a:outerShdw blurRad="38100" dist="38100" dir="2700000" algn="tl">
                    <a:srgbClr val="000000">
                      <a:alpha val="43137"/>
                    </a:srgbClr>
                  </a:outerShdw>
                </a:effectLst>
                <a:ea typeface="Times New Roman" pitchFamily="18" charset="0"/>
                <a:cs typeface="Arial" pitchFamily="34" charset="0"/>
              </a:rPr>
              <a:t>*</a:t>
            </a:r>
            <a:r>
              <a:rPr kumimoji="0" lang="es-ES" sz="2000" b="0" i="1" u="none" strike="noStrike" cap="none" normalizeH="0" baseline="0" dirty="0" smtClean="0">
                <a:ln>
                  <a:noFill/>
                </a:ln>
                <a:solidFill>
                  <a:srgbClr val="FF0000"/>
                </a:solidFill>
                <a:effectLst>
                  <a:outerShdw blurRad="38100" dist="38100" dir="2700000" algn="tl">
                    <a:srgbClr val="000000">
                      <a:alpha val="43137"/>
                    </a:srgbClr>
                  </a:outerShdw>
                </a:effectLst>
                <a:ea typeface="Times New Roman" pitchFamily="18" charset="0"/>
                <a:cs typeface="Arial" pitchFamily="34" charset="0"/>
              </a:rPr>
              <a:t>Los síntomas varían de acuerdo a las diferentes formas clínicas*</a:t>
            </a:r>
            <a:endParaRPr kumimoji="0" lang="es-ES" sz="2000" b="0" i="1" u="none" strike="noStrike" cap="none" normalizeH="0" baseline="0" dirty="0" smtClean="0">
              <a:ln>
                <a:noFill/>
              </a:ln>
              <a:solidFill>
                <a:srgbClr val="FF0000"/>
              </a:solidFill>
              <a:effectLst>
                <a:outerShdw blurRad="38100" dist="38100" dir="2700000" algn="tl">
                  <a:srgbClr val="000000">
                    <a:alpha val="43137"/>
                  </a:srgbClr>
                </a:outerShdw>
              </a:effectLst>
              <a:cs typeface="Arial"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304800" y="304800"/>
            <a:ext cx="85344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s-ES" sz="3600" b="1" i="0" strike="noStrike" cap="none" normalizeH="0" baseline="0" dirty="0" smtClean="0">
                <a:ln>
                  <a:noFill/>
                </a:ln>
                <a:solidFill>
                  <a:schemeClr val="tx1"/>
                </a:solidFill>
                <a:effectLst/>
                <a:ea typeface="Times New Roman" pitchFamily="18" charset="0"/>
                <a:cs typeface="Arial" pitchFamily="34" charset="0"/>
              </a:rPr>
              <a:t>Cuadro clínico</a:t>
            </a:r>
            <a:r>
              <a:rPr lang="es-ES" sz="3600" b="1" dirty="0" smtClean="0">
                <a:ea typeface="Times New Roman" pitchFamily="18" charset="0"/>
                <a:cs typeface="Arial" pitchFamily="34" charset="0"/>
              </a:rPr>
              <a:t>: </a:t>
            </a:r>
            <a:r>
              <a:rPr kumimoji="0" lang="es-ES" sz="3600" b="1" i="0" strike="noStrike" cap="none" normalizeH="0" baseline="0" dirty="0" smtClean="0">
                <a:ln>
                  <a:noFill/>
                </a:ln>
                <a:solidFill>
                  <a:schemeClr val="tx1"/>
                </a:solidFill>
                <a:effectLst/>
                <a:ea typeface="Times New Roman" pitchFamily="18" charset="0"/>
                <a:cs typeface="Arial" pitchFamily="34" charset="0"/>
              </a:rPr>
              <a:t>Forma leve</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sz="3600" b="0" i="0"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pPr>
            <a:r>
              <a:rPr kumimoji="0" lang="es-ES" sz="2400" b="0" i="0" u="none" strike="noStrike" cap="none" normalizeH="0" baseline="0" dirty="0" smtClean="0">
                <a:ln>
                  <a:noFill/>
                </a:ln>
                <a:solidFill>
                  <a:schemeClr val="tx1"/>
                </a:solidFill>
                <a:effectLst/>
                <a:ea typeface="Times New Roman" pitchFamily="18" charset="0"/>
                <a:cs typeface="Arial" pitchFamily="34" charset="0"/>
              </a:rPr>
              <a:t>La superficie placentaria desprendida es menos del 20 % si el desprendimiento es central, la sangre puede no salir al exterior y deslizarse por debajo de las membranas y si es lateral sale más fácil al exterior.</a:t>
            </a: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pPr>
            <a:endParaRPr kumimoji="0" lang="en-US" sz="2400" b="0" i="0" u="none"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pPr>
            <a:r>
              <a:rPr kumimoji="0" lang="es-ES" sz="2400" b="0" i="0" u="none" strike="noStrike" cap="none" normalizeH="0" baseline="0" dirty="0" smtClean="0">
                <a:ln>
                  <a:noFill/>
                </a:ln>
                <a:solidFill>
                  <a:schemeClr val="tx1"/>
                </a:solidFill>
                <a:effectLst/>
                <a:ea typeface="Times New Roman" pitchFamily="18" charset="0"/>
                <a:cs typeface="Arial" pitchFamily="34" charset="0"/>
              </a:rPr>
              <a:t>Esta pérdida de sangre es escasa, oscura y puede tener pequeños coágulos.</a:t>
            </a: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pPr>
            <a:endParaRPr kumimoji="0" lang="en-US" sz="2400" b="0" i="0" u="none"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pPr>
            <a:r>
              <a:rPr kumimoji="0" lang="es-ES" sz="2400" b="0" i="0" u="none" strike="noStrike" cap="none" normalizeH="0" baseline="0" dirty="0" smtClean="0">
                <a:ln>
                  <a:noFill/>
                </a:ln>
                <a:solidFill>
                  <a:schemeClr val="tx1"/>
                </a:solidFill>
                <a:effectLst/>
                <a:ea typeface="Times New Roman" pitchFamily="18" charset="0"/>
                <a:cs typeface="Arial" pitchFamily="34" charset="0"/>
              </a:rPr>
              <a:t>El útero, puede aparecer normal o con ligera </a:t>
            </a:r>
            <a:r>
              <a:rPr kumimoji="0" lang="es-ES" sz="2400" b="0" i="0" u="none" strike="noStrike" cap="none" normalizeH="0" baseline="0" dirty="0" err="1" smtClean="0">
                <a:ln>
                  <a:noFill/>
                </a:ln>
                <a:solidFill>
                  <a:schemeClr val="tx1"/>
                </a:solidFill>
                <a:effectLst/>
                <a:ea typeface="Times New Roman" pitchFamily="18" charset="0"/>
                <a:cs typeface="Arial" pitchFamily="34" charset="0"/>
              </a:rPr>
              <a:t>hipertonia</a:t>
            </a:r>
            <a:r>
              <a:rPr kumimoji="0" lang="es-ES" sz="2400" b="0" i="0" u="none" strike="noStrike" cap="none" normalizeH="0" baseline="0" dirty="0" smtClean="0">
                <a:ln>
                  <a:noFill/>
                </a:ln>
                <a:solidFill>
                  <a:schemeClr val="tx1"/>
                </a:solidFill>
                <a:effectLst/>
                <a:ea typeface="Times New Roman" pitchFamily="18" charset="0"/>
                <a:cs typeface="Arial" pitchFamily="34" charset="0"/>
              </a:rPr>
              <a:t> o polisistolia.</a:t>
            </a:r>
          </a:p>
          <a:p>
            <a:pPr marL="0" marR="0" lvl="0" indent="0" algn="justLow"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pPr>
            <a:r>
              <a:rPr kumimoji="0" lang="es-ES" sz="2400" b="0" i="0" u="none" strike="noStrike" cap="none" normalizeH="0" baseline="0" dirty="0" smtClean="0">
                <a:ln>
                  <a:noFill/>
                </a:ln>
                <a:solidFill>
                  <a:schemeClr val="tx1"/>
                </a:solidFill>
                <a:effectLst/>
                <a:ea typeface="Times New Roman" pitchFamily="18" charset="0"/>
                <a:cs typeface="Arial" pitchFamily="34" charset="0"/>
              </a:rPr>
              <a:t>El dolor abdominal es escaso, o no se produce y el feto está vivo, con tonos cardíacos normales o taquicárdicos.</a:t>
            </a:r>
            <a:endParaRPr kumimoji="0" lang="es-ES" sz="24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228600" y="914400"/>
            <a:ext cx="8610600" cy="36009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s-ES" sz="3600" b="1" i="0" strike="noStrike" cap="none" normalizeH="0" baseline="0" dirty="0" smtClean="0">
                <a:ln>
                  <a:noFill/>
                </a:ln>
                <a:solidFill>
                  <a:schemeClr val="tx1"/>
                </a:solidFill>
                <a:effectLst/>
                <a:ea typeface="Times New Roman" pitchFamily="18" charset="0"/>
                <a:cs typeface="Arial" pitchFamily="34" charset="0"/>
              </a:rPr>
              <a:t>Forma moderada:</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sz="2400" b="0" i="0"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pPr>
            <a:r>
              <a:rPr kumimoji="0" lang="es-ES" sz="2400" b="0" i="0" strike="noStrike" cap="none" normalizeH="0" baseline="0" dirty="0" smtClean="0">
                <a:ln>
                  <a:noFill/>
                </a:ln>
                <a:solidFill>
                  <a:schemeClr val="tx1"/>
                </a:solidFill>
                <a:effectLst/>
                <a:ea typeface="Times New Roman" pitchFamily="18" charset="0"/>
                <a:cs typeface="Arial" pitchFamily="34" charset="0"/>
              </a:rPr>
              <a:t>Existe sangramiento vaginal discreto o puede estar ausente (sangre oculta). </a:t>
            </a: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pPr>
            <a:endParaRPr kumimoji="0" lang="es-ES" sz="2400" b="0" i="0" strike="noStrike" cap="none" normalizeH="0" baseline="0" dirty="0" smtClean="0">
              <a:ln>
                <a:noFill/>
              </a:ln>
              <a:solidFill>
                <a:schemeClr val="tx1"/>
              </a:solidFill>
              <a:effectLst/>
              <a:ea typeface="Times New Roman" pitchFamily="18"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pPr>
            <a:r>
              <a:rPr kumimoji="0" lang="es-ES" sz="2400" b="0" i="0" strike="noStrike" cap="none" normalizeH="0" baseline="0" dirty="0" smtClean="0">
                <a:ln>
                  <a:noFill/>
                </a:ln>
                <a:solidFill>
                  <a:schemeClr val="tx1"/>
                </a:solidFill>
                <a:effectLst/>
                <a:ea typeface="Times New Roman" pitchFamily="18" charset="0"/>
                <a:cs typeface="Arial" pitchFamily="34" charset="0"/>
              </a:rPr>
              <a:t>El dolor abdominal es moderado y existe hipertonía uterina. </a:t>
            </a: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pPr>
            <a:endParaRPr kumimoji="0" lang="es-ES" sz="2400" b="0" i="0" strike="noStrike" cap="none" normalizeH="0" baseline="0" dirty="0" smtClean="0">
              <a:ln>
                <a:noFill/>
              </a:ln>
              <a:solidFill>
                <a:schemeClr val="tx1"/>
              </a:solidFill>
              <a:effectLst/>
              <a:ea typeface="Times New Roman" pitchFamily="18"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pPr>
            <a:r>
              <a:rPr kumimoji="0" lang="es-ES" sz="2400" b="0" i="0" strike="noStrike" cap="none" normalizeH="0" baseline="0" dirty="0" smtClean="0">
                <a:ln>
                  <a:noFill/>
                </a:ln>
                <a:solidFill>
                  <a:schemeClr val="tx1"/>
                </a:solidFill>
                <a:effectLst/>
                <a:ea typeface="Times New Roman" pitchFamily="18" charset="0"/>
                <a:cs typeface="Arial" pitchFamily="34" charset="0"/>
              </a:rPr>
              <a:t> </a:t>
            </a:r>
            <a:r>
              <a:rPr lang="es-ES" sz="2400" dirty="0" smtClean="0">
                <a:ea typeface="Times New Roman" pitchFamily="18" charset="0"/>
                <a:cs typeface="Arial" pitchFamily="34" charset="0"/>
              </a:rPr>
              <a:t>C</a:t>
            </a:r>
            <a:r>
              <a:rPr kumimoji="0" lang="es-ES" sz="2400" b="0" i="0" strike="noStrike" cap="none" normalizeH="0" baseline="0" dirty="0" smtClean="0">
                <a:ln>
                  <a:noFill/>
                </a:ln>
                <a:solidFill>
                  <a:schemeClr val="tx1"/>
                </a:solidFill>
                <a:effectLst/>
                <a:ea typeface="Times New Roman" pitchFamily="18" charset="0"/>
                <a:cs typeface="Arial" pitchFamily="34" charset="0"/>
              </a:rPr>
              <a:t>ambios en la frecuencia cardíaca fetal que sugieren hipoxia y a veces muerte fetal.</a:t>
            </a:r>
            <a:endParaRPr kumimoji="0" lang="es-ES" sz="2400" b="0" i="0"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457200" y="228601"/>
            <a:ext cx="8458200"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3600" b="1" i="0" strike="noStrike" cap="none" normalizeH="0" baseline="0" dirty="0" smtClean="0">
                <a:ln>
                  <a:noFill/>
                </a:ln>
                <a:solidFill>
                  <a:schemeClr val="tx1"/>
                </a:solidFill>
                <a:effectLst/>
                <a:ea typeface="Times New Roman" pitchFamily="18" charset="0"/>
                <a:cs typeface="Arial" pitchFamily="34" charset="0"/>
              </a:rPr>
              <a:t>Forma grave:</a:t>
            </a:r>
            <a:endParaRPr kumimoji="0" lang="en-US" sz="3600" b="0" i="0"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lang="es-ES" sz="2000" dirty="0" smtClean="0">
                <a:ea typeface="Times New Roman" pitchFamily="18" charset="0"/>
                <a:cs typeface="Arial" pitchFamily="34" charset="0"/>
              </a:rPr>
              <a:t>S</a:t>
            </a:r>
            <a:r>
              <a:rPr kumimoji="0" lang="es-ES" sz="2000" b="0" i="0" strike="noStrike" cap="none" normalizeH="0" baseline="0" dirty="0" smtClean="0">
                <a:ln>
                  <a:noFill/>
                </a:ln>
                <a:solidFill>
                  <a:schemeClr val="tx1"/>
                </a:solidFill>
                <a:effectLst/>
                <a:ea typeface="Times New Roman" pitchFamily="18" charset="0"/>
                <a:cs typeface="Arial" pitchFamily="34" charset="0"/>
              </a:rPr>
              <a:t>angramiento vaginal visible no guarda relación con la gravedad de la paciente.</a:t>
            </a:r>
            <a:endParaRPr kumimoji="0" lang="en-US" sz="2000" b="0" i="0"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es-ES" sz="2000" b="0" i="0" strike="noStrike" cap="none" normalizeH="0" baseline="0" dirty="0" smtClean="0">
                <a:ln>
                  <a:noFill/>
                </a:ln>
                <a:solidFill>
                  <a:schemeClr val="tx1"/>
                </a:solidFill>
                <a:effectLst/>
                <a:ea typeface="Times New Roman" pitchFamily="18" charset="0"/>
                <a:cs typeface="Arial" pitchFamily="34" charset="0"/>
              </a:rPr>
              <a:t>Dolor abdominal puede ser intenso, brusco, con sensación de tensión del abdomen.</a:t>
            </a:r>
            <a:endParaRPr kumimoji="0" lang="en-US" sz="2000" b="0" i="0"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lang="es-ES" sz="2000" dirty="0" smtClean="0">
                <a:ea typeface="Times New Roman" pitchFamily="18" charset="0"/>
                <a:cs typeface="Arial" pitchFamily="34" charset="0"/>
              </a:rPr>
              <a:t>M</a:t>
            </a:r>
            <a:r>
              <a:rPr kumimoji="0" lang="es-ES" sz="2000" b="0" i="0" strike="noStrike" cap="none" normalizeH="0" baseline="0" dirty="0" smtClean="0">
                <a:ln>
                  <a:noFill/>
                </a:ln>
                <a:solidFill>
                  <a:schemeClr val="tx1"/>
                </a:solidFill>
                <a:effectLst/>
                <a:ea typeface="Times New Roman" pitchFamily="18" charset="0"/>
                <a:cs typeface="Arial" pitchFamily="34" charset="0"/>
              </a:rPr>
              <a:t>alestar general, sensación de angustia y a veces lipotimia.</a:t>
            </a:r>
            <a:endParaRPr kumimoji="0" lang="en-US" sz="2000" b="0" i="0"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es-ES" sz="2000" b="0" i="0" strike="noStrike" cap="none" normalizeH="0" baseline="0" dirty="0" smtClean="0">
                <a:ln>
                  <a:noFill/>
                </a:ln>
                <a:solidFill>
                  <a:schemeClr val="tx1"/>
                </a:solidFill>
                <a:effectLst/>
                <a:ea typeface="Times New Roman" pitchFamily="18" charset="0"/>
                <a:cs typeface="Arial" pitchFamily="34" charset="0"/>
              </a:rPr>
              <a:t>A veces ausencia de</a:t>
            </a:r>
            <a:r>
              <a:rPr kumimoji="0" lang="es-ES" sz="2000" b="0" i="0" strike="noStrike" cap="none" normalizeH="0" dirty="0" smtClean="0">
                <a:ln>
                  <a:noFill/>
                </a:ln>
                <a:solidFill>
                  <a:schemeClr val="tx1"/>
                </a:solidFill>
                <a:effectLst/>
                <a:ea typeface="Times New Roman" pitchFamily="18" charset="0"/>
                <a:cs typeface="Arial" pitchFamily="34" charset="0"/>
              </a:rPr>
              <a:t> </a:t>
            </a:r>
            <a:r>
              <a:rPr kumimoji="0" lang="es-ES" sz="2000" b="0" i="0" strike="noStrike" cap="none" normalizeH="0" baseline="0" dirty="0" smtClean="0">
                <a:ln>
                  <a:noFill/>
                </a:ln>
                <a:solidFill>
                  <a:schemeClr val="tx1"/>
                </a:solidFill>
                <a:effectLst/>
                <a:ea typeface="Times New Roman" pitchFamily="18" charset="0"/>
                <a:cs typeface="Arial" pitchFamily="34" charset="0"/>
              </a:rPr>
              <a:t>movimientos fetales.</a:t>
            </a:r>
            <a:endParaRPr kumimoji="0" lang="en-US" sz="2000" b="0" i="0"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es-ES" sz="2000" b="0" i="0" strike="noStrike" cap="none" normalizeH="0" baseline="0" dirty="0" smtClean="0">
                <a:ln>
                  <a:noFill/>
                </a:ln>
                <a:solidFill>
                  <a:schemeClr val="tx1"/>
                </a:solidFill>
                <a:effectLst/>
                <a:ea typeface="Times New Roman" pitchFamily="18" charset="0"/>
                <a:cs typeface="Arial" pitchFamily="34" charset="0"/>
              </a:rPr>
              <a:t>Al </a:t>
            </a:r>
            <a:r>
              <a:rPr kumimoji="0" lang="es-ES" sz="2000" b="0" i="0" strike="noStrike" cap="none" normalizeH="0" baseline="0" dirty="0" err="1" smtClean="0">
                <a:ln>
                  <a:noFill/>
                </a:ln>
                <a:solidFill>
                  <a:srgbClr val="FF0000"/>
                </a:solidFill>
                <a:effectLst>
                  <a:outerShdw blurRad="38100" dist="38100" dir="2700000" algn="tl">
                    <a:srgbClr val="000000">
                      <a:alpha val="43137"/>
                    </a:srgbClr>
                  </a:outerShdw>
                </a:effectLst>
                <a:ea typeface="Times New Roman" pitchFamily="18" charset="0"/>
                <a:cs typeface="Arial" pitchFamily="34" charset="0"/>
              </a:rPr>
              <a:t>exámen</a:t>
            </a:r>
            <a:r>
              <a:rPr kumimoji="0" lang="es-ES" sz="2000" b="0" i="0" strike="noStrike" cap="none" normalizeH="0" baseline="0" dirty="0" smtClean="0">
                <a:ln>
                  <a:noFill/>
                </a:ln>
                <a:solidFill>
                  <a:srgbClr val="FF0000"/>
                </a:solidFill>
                <a:effectLst>
                  <a:outerShdw blurRad="38100" dist="38100" dir="2700000" algn="tl">
                    <a:srgbClr val="000000">
                      <a:alpha val="43137"/>
                    </a:srgbClr>
                  </a:outerShdw>
                </a:effectLst>
                <a:ea typeface="Times New Roman" pitchFamily="18" charset="0"/>
                <a:cs typeface="Arial" pitchFamily="34" charset="0"/>
              </a:rPr>
              <a:t> físico </a:t>
            </a:r>
            <a:r>
              <a:rPr kumimoji="0" lang="es-ES" sz="2000" b="0" i="0" strike="noStrike" cap="none" normalizeH="0" baseline="0" dirty="0" smtClean="0">
                <a:ln>
                  <a:noFill/>
                </a:ln>
                <a:solidFill>
                  <a:schemeClr val="tx1"/>
                </a:solidFill>
                <a:effectLst/>
                <a:ea typeface="Times New Roman" pitchFamily="18" charset="0"/>
                <a:cs typeface="Arial" pitchFamily="34" charset="0"/>
              </a:rPr>
              <a:t>se percibe la gravedad de la paciente con palidez extrema, pulso </a:t>
            </a:r>
            <a:r>
              <a:rPr kumimoji="0" lang="es-ES" sz="2000" b="0" i="0" strike="noStrike" cap="none" normalizeH="0" baseline="0" dirty="0" err="1" smtClean="0">
                <a:ln>
                  <a:noFill/>
                </a:ln>
                <a:solidFill>
                  <a:schemeClr val="tx1"/>
                </a:solidFill>
                <a:effectLst/>
                <a:ea typeface="Times New Roman" pitchFamily="18" charset="0"/>
                <a:cs typeface="Arial" pitchFamily="34" charset="0"/>
              </a:rPr>
              <a:t>taquicárdico</a:t>
            </a:r>
            <a:r>
              <a:rPr kumimoji="0" lang="es-ES" sz="2000" b="0" i="0" strike="noStrike" cap="none" normalizeH="0" baseline="0" dirty="0" smtClean="0">
                <a:ln>
                  <a:noFill/>
                </a:ln>
                <a:solidFill>
                  <a:schemeClr val="tx1"/>
                </a:solidFill>
                <a:effectLst/>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lang="es-ES" sz="2000" dirty="0" smtClean="0">
                <a:ea typeface="Times New Roman" pitchFamily="18" charset="0"/>
                <a:cs typeface="Arial" pitchFamily="34" charset="0"/>
              </a:rPr>
              <a:t>T</a:t>
            </a:r>
            <a:r>
              <a:rPr kumimoji="0" lang="es-ES" sz="2000" b="0" i="0" strike="noStrike" cap="none" normalizeH="0" baseline="0" dirty="0" smtClean="0">
                <a:ln>
                  <a:noFill/>
                </a:ln>
                <a:solidFill>
                  <a:schemeClr val="tx1"/>
                </a:solidFill>
                <a:effectLst/>
                <a:ea typeface="Times New Roman" pitchFamily="18" charset="0"/>
                <a:cs typeface="Arial" pitchFamily="34" charset="0"/>
              </a:rPr>
              <a:t>ensión arterial que pudo estar normal o elevada, bruscamente se hace débil e imperceptible.</a:t>
            </a:r>
            <a:endParaRPr kumimoji="0" lang="en-US" sz="2000" b="0" i="0"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lang="es-ES" sz="2000" dirty="0" smtClean="0">
                <a:ea typeface="Times New Roman" pitchFamily="18" charset="0"/>
                <a:cs typeface="Arial" pitchFamily="34" charset="0"/>
              </a:rPr>
              <a:t>Abdomen</a:t>
            </a:r>
            <a:r>
              <a:rPr kumimoji="0" lang="es-ES" sz="2000" b="0" i="0" strike="noStrike" cap="none" normalizeH="0" baseline="0" dirty="0" smtClean="0">
                <a:ln>
                  <a:noFill/>
                </a:ln>
                <a:solidFill>
                  <a:schemeClr val="tx1"/>
                </a:solidFill>
                <a:effectLst/>
                <a:ea typeface="Times New Roman" pitchFamily="18" charset="0"/>
                <a:cs typeface="Arial" pitchFamily="34" charset="0"/>
              </a:rPr>
              <a:t> con dolor intenso, útero tenso, contraído, leñoso y muy característico que no se observa en ningún otro cuadro de sangramiento obstétrico. </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es-ES" sz="2000" b="0" i="0" strike="noStrike" cap="none" normalizeH="0" baseline="0" dirty="0" smtClean="0">
                <a:ln>
                  <a:noFill/>
                </a:ln>
                <a:solidFill>
                  <a:schemeClr val="tx1"/>
                </a:solidFill>
                <a:effectLst/>
                <a:ea typeface="Times New Roman" pitchFamily="18" charset="0"/>
                <a:cs typeface="Arial" pitchFamily="34" charset="0"/>
              </a:rPr>
              <a:t>Aumento del tamaño del útero, por el hematoma. </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lang="es-ES" sz="2000" dirty="0" smtClean="0">
                <a:ea typeface="Times New Roman" pitchFamily="18" charset="0"/>
                <a:cs typeface="Arial" pitchFamily="34" charset="0"/>
              </a:rPr>
              <a:t>L</a:t>
            </a:r>
            <a:r>
              <a:rPr kumimoji="0" lang="es-ES" sz="2000" b="0" i="0" strike="noStrike" cap="none" normalizeH="0" baseline="0" dirty="0" smtClean="0">
                <a:ln>
                  <a:noFill/>
                </a:ln>
                <a:solidFill>
                  <a:schemeClr val="tx1"/>
                </a:solidFill>
                <a:effectLst/>
                <a:ea typeface="Times New Roman" pitchFamily="18" charset="0"/>
                <a:cs typeface="Arial" pitchFamily="34" charset="0"/>
              </a:rPr>
              <a:t>atidos del corazón fetal ausentes, y partes fetales difíciles de palpar.</a:t>
            </a:r>
            <a:endParaRPr kumimoji="0" lang="en-US" sz="2000" b="0" i="0"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lang="es-ES" sz="2000" dirty="0" smtClean="0">
                <a:ea typeface="Times New Roman" pitchFamily="18" charset="0"/>
                <a:cs typeface="Arial" pitchFamily="34" charset="0"/>
              </a:rPr>
              <a:t>S</a:t>
            </a:r>
            <a:r>
              <a:rPr kumimoji="0" lang="es-ES" sz="2000" b="0" i="0" strike="noStrike" cap="none" normalizeH="0" baseline="0" dirty="0" smtClean="0">
                <a:ln>
                  <a:noFill/>
                </a:ln>
                <a:solidFill>
                  <a:schemeClr val="tx1"/>
                </a:solidFill>
                <a:effectLst/>
                <a:ea typeface="Times New Roman" pitchFamily="18" charset="0"/>
                <a:cs typeface="Arial" pitchFamily="34" charset="0"/>
              </a:rPr>
              <a:t>hock materno presente con o sin trastornos de la coagulación.</a:t>
            </a:r>
            <a:endParaRPr kumimoji="0" lang="en-US" sz="2000" b="0" i="0"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228600" y="228600"/>
            <a:ext cx="86106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s-ES" sz="3600" b="1" i="0" strike="noStrike" cap="none" normalizeH="0" baseline="0" dirty="0" smtClean="0">
                <a:ln>
                  <a:noFill/>
                </a:ln>
                <a:solidFill>
                  <a:schemeClr val="tx1"/>
                </a:solidFill>
                <a:effectLst/>
                <a:ea typeface="Times New Roman" pitchFamily="18" charset="0"/>
                <a:cs typeface="Arial" pitchFamily="34" charset="0"/>
              </a:rPr>
              <a:t>Diagnóstico:</a:t>
            </a:r>
            <a:endParaRPr kumimoji="0" lang="en-US" sz="3600" b="0" i="0"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pPr>
            <a:r>
              <a:rPr lang="es-ES" sz="2400" dirty="0" smtClean="0">
                <a:ea typeface="Times New Roman" pitchFamily="18" charset="0"/>
                <a:cs typeface="Arial" pitchFamily="34" charset="0"/>
              </a:rPr>
              <a:t>C</a:t>
            </a:r>
            <a:r>
              <a:rPr kumimoji="0" lang="es-ES" sz="2400" b="0" i="0" strike="noStrike" cap="none" normalizeH="0" baseline="0" dirty="0" smtClean="0">
                <a:ln>
                  <a:noFill/>
                </a:ln>
                <a:solidFill>
                  <a:schemeClr val="tx1"/>
                </a:solidFill>
                <a:effectLst/>
                <a:ea typeface="Times New Roman" pitchFamily="18" charset="0"/>
                <a:cs typeface="Arial" pitchFamily="34" charset="0"/>
              </a:rPr>
              <a:t>uadro clínico típico, por las características del sangramiento de la palpación del útero y el deterioro rápido del bienestar fetal, frecuentemente con la muerte del mismo y además por la </a:t>
            </a:r>
            <a:r>
              <a:rPr kumimoji="0" lang="es-ES" sz="2400" b="0" i="0" strike="noStrike" cap="none" normalizeH="0" baseline="0" dirty="0" err="1" smtClean="0">
                <a:ln>
                  <a:noFill/>
                </a:ln>
                <a:solidFill>
                  <a:schemeClr val="tx1"/>
                </a:solidFill>
                <a:effectLst/>
                <a:ea typeface="Times New Roman" pitchFamily="18" charset="0"/>
                <a:cs typeface="Arial" pitchFamily="34" charset="0"/>
              </a:rPr>
              <a:t>disarmonía</a:t>
            </a:r>
            <a:r>
              <a:rPr kumimoji="0" lang="es-ES" sz="2400" b="0" i="0" strike="noStrike" cap="none" normalizeH="0" baseline="0" dirty="0" smtClean="0">
                <a:ln>
                  <a:noFill/>
                </a:ln>
                <a:solidFill>
                  <a:schemeClr val="tx1"/>
                </a:solidFill>
                <a:effectLst/>
                <a:ea typeface="Times New Roman" pitchFamily="18" charset="0"/>
                <a:cs typeface="Arial" pitchFamily="34" charset="0"/>
              </a:rPr>
              <a:t> entre la cantidad del sangramiento visible y la gravedad de la paciente. </a:t>
            </a: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pPr>
            <a:r>
              <a:rPr kumimoji="0" lang="es-ES" sz="2400" b="0" i="0" strike="noStrike" cap="none" normalizeH="0" baseline="0" dirty="0" smtClean="0">
                <a:ln>
                  <a:noFill/>
                </a:ln>
                <a:solidFill>
                  <a:schemeClr val="tx1"/>
                </a:solidFill>
                <a:effectLst/>
                <a:ea typeface="Times New Roman" pitchFamily="18" charset="0"/>
                <a:cs typeface="Arial" pitchFamily="34" charset="0"/>
              </a:rPr>
              <a:t>El</a:t>
            </a:r>
            <a:r>
              <a:rPr kumimoji="0" lang="es-ES" sz="2400" b="0" i="0" strike="noStrike" cap="none" normalizeH="0" dirty="0" smtClean="0">
                <a:ln>
                  <a:noFill/>
                </a:ln>
                <a:solidFill>
                  <a:schemeClr val="tx1"/>
                </a:solidFill>
                <a:effectLst/>
                <a:ea typeface="Times New Roman" pitchFamily="18" charset="0"/>
                <a:cs typeface="Arial" pitchFamily="34" charset="0"/>
              </a:rPr>
              <a:t> </a:t>
            </a:r>
            <a:r>
              <a:rPr kumimoji="0" lang="es-ES" sz="2400" b="0" i="0" strike="noStrike" cap="none" normalizeH="0" baseline="0" dirty="0" smtClean="0">
                <a:ln>
                  <a:noFill/>
                </a:ln>
                <a:solidFill>
                  <a:schemeClr val="tx1"/>
                </a:solidFill>
                <a:effectLst/>
                <a:ea typeface="Times New Roman" pitchFamily="18" charset="0"/>
                <a:cs typeface="Arial" pitchFamily="34" charset="0"/>
              </a:rPr>
              <a:t>ultrasonido puede ayudar, aunque no siempre se observa la localización del coágulo </a:t>
            </a:r>
            <a:r>
              <a:rPr kumimoji="0" lang="es-ES" sz="2400" b="0" i="0" strike="noStrike" cap="none" normalizeH="0" baseline="0" dirty="0" err="1" smtClean="0">
                <a:ln>
                  <a:noFill/>
                </a:ln>
                <a:solidFill>
                  <a:schemeClr val="tx1"/>
                </a:solidFill>
                <a:effectLst/>
                <a:ea typeface="Times New Roman" pitchFamily="18" charset="0"/>
                <a:cs typeface="Arial" pitchFamily="34" charset="0"/>
              </a:rPr>
              <a:t>retroplacentario</a:t>
            </a:r>
            <a:r>
              <a:rPr kumimoji="0" lang="es-ES" sz="2400" b="0" i="0" strike="noStrike" cap="none" normalizeH="0" baseline="0" dirty="0" smtClean="0">
                <a:ln>
                  <a:noFill/>
                </a:ln>
                <a:solidFill>
                  <a:schemeClr val="tx1"/>
                </a:solidFill>
                <a:effectLst/>
                <a:ea typeface="Times New Roman" pitchFamily="18" charset="0"/>
                <a:cs typeface="Arial" pitchFamily="34" charset="0"/>
              </a:rPr>
              <a:t>, sólo es posible en el 25 % de los casos sospechados. </a:t>
            </a:r>
            <a:r>
              <a:rPr kumimoji="0" lang="es-ES" sz="2400" b="0" i="1" strike="noStrike" cap="none" normalizeH="0" baseline="0" dirty="0" smtClean="0">
                <a:ln>
                  <a:noFill/>
                </a:ln>
                <a:solidFill>
                  <a:srgbClr val="FF0000"/>
                </a:solidFill>
                <a:effectLst>
                  <a:outerShdw blurRad="38100" dist="38100" dir="2700000" algn="tl">
                    <a:srgbClr val="000000">
                      <a:alpha val="43137"/>
                    </a:srgbClr>
                  </a:outerShdw>
                </a:effectLst>
                <a:ea typeface="Times New Roman" pitchFamily="18" charset="0"/>
                <a:cs typeface="Arial" pitchFamily="34" charset="0"/>
              </a:rPr>
              <a:t>Nos permite ver el estado del feto. </a:t>
            </a:r>
            <a:endParaRPr kumimoji="0" lang="en-US" sz="2400" b="0" i="1" strike="noStrike" cap="none" normalizeH="0" baseline="0" dirty="0" smtClean="0">
              <a:ln>
                <a:noFill/>
              </a:ln>
              <a:solidFill>
                <a:srgbClr val="FF0000"/>
              </a:solidFill>
              <a:effectLst>
                <a:outerShdw blurRad="38100" dist="38100" dir="2700000" algn="tl">
                  <a:srgbClr val="000000">
                    <a:alpha val="43137"/>
                  </a:srgbClr>
                </a:outerShdw>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s-ES" sz="2400" b="0" i="0" strike="noStrike" cap="none" normalizeH="0" baseline="0" dirty="0" smtClean="0">
                <a:ln>
                  <a:noFill/>
                </a:ln>
                <a:solidFill>
                  <a:schemeClr val="tx1"/>
                </a:solidFill>
                <a:effectLst/>
                <a:ea typeface="Times New Roman" pitchFamily="18" charset="0"/>
                <a:cs typeface="Arial" pitchFamily="34" charset="0"/>
              </a:rPr>
              <a:t>La diferenciación con </a:t>
            </a:r>
            <a:r>
              <a:rPr kumimoji="0" lang="es-ES" sz="2400" b="0" i="0" strike="noStrike" cap="none" normalizeH="0" baseline="0" dirty="0" err="1" smtClean="0">
                <a:ln>
                  <a:noFill/>
                </a:ln>
                <a:solidFill>
                  <a:schemeClr val="tx1"/>
                </a:solidFill>
                <a:effectLst/>
                <a:ea typeface="Times New Roman" pitchFamily="18" charset="0"/>
                <a:cs typeface="Arial" pitchFamily="34" charset="0"/>
              </a:rPr>
              <a:t>sangramientos</a:t>
            </a:r>
            <a:r>
              <a:rPr kumimoji="0" lang="es-ES" sz="2400" b="0" i="0" strike="noStrike" cap="none" normalizeH="0" baseline="0" dirty="0" smtClean="0">
                <a:ln>
                  <a:noFill/>
                </a:ln>
                <a:solidFill>
                  <a:schemeClr val="tx1"/>
                </a:solidFill>
                <a:effectLst/>
                <a:ea typeface="Times New Roman" pitchFamily="18" charset="0"/>
                <a:cs typeface="Arial" pitchFamily="34" charset="0"/>
              </a:rPr>
              <a:t> ginecológicos como cáncer de cuello, pólipos cervicales, lesiones benignas del cuello uterino, várices, </a:t>
            </a:r>
            <a:r>
              <a:rPr kumimoji="0" lang="es-ES" sz="2400" b="0" i="0" strike="noStrike" cap="none" normalizeH="0" baseline="0" dirty="0" err="1" smtClean="0">
                <a:ln>
                  <a:noFill/>
                </a:ln>
                <a:solidFill>
                  <a:schemeClr val="tx1"/>
                </a:solidFill>
                <a:effectLst/>
                <a:ea typeface="Times New Roman" pitchFamily="18" charset="0"/>
                <a:cs typeface="Arial" pitchFamily="34" charset="0"/>
              </a:rPr>
              <a:t>etc</a:t>
            </a:r>
            <a:r>
              <a:rPr kumimoji="0" lang="es-ES" sz="2400" b="0" i="0" strike="noStrike" cap="none" normalizeH="0" baseline="0" dirty="0" smtClean="0">
                <a:ln>
                  <a:noFill/>
                </a:ln>
                <a:solidFill>
                  <a:schemeClr val="tx1"/>
                </a:solidFill>
                <a:effectLst/>
                <a:ea typeface="Times New Roman" pitchFamily="18" charset="0"/>
                <a:cs typeface="Arial" pitchFamily="34" charset="0"/>
              </a:rPr>
              <a:t> se reconocen con facilidad en la exploración con el espéculo.</a:t>
            </a:r>
            <a:endParaRPr kumimoji="0" lang="en-US" sz="2400" b="0" i="0"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s-ES" sz="2400" b="0" i="0" strike="noStrike" cap="none" normalizeH="0" baseline="0" dirty="0" smtClean="0">
                <a:ln>
                  <a:noFill/>
                </a:ln>
                <a:solidFill>
                  <a:schemeClr val="tx1"/>
                </a:solidFill>
                <a:effectLst/>
                <a:ea typeface="Times New Roman" pitchFamily="18" charset="0"/>
                <a:cs typeface="Arial" pitchFamily="34" charset="0"/>
              </a:rPr>
              <a:t>Se hace obligado establecer el diagnóstico diferencial en la placenta previa, rotura uterina y otros accidentes placentarios como rotura del seno marginal y rotura de la “vasa previa” entre otras.</a:t>
            </a:r>
            <a:endParaRPr kumimoji="0" lang="es-ES" sz="2400" b="0" i="0"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57200" y="457200"/>
            <a:ext cx="8001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s-ES" sz="2800" b="1" u="none" strike="noStrike" cap="none" normalizeH="0" baseline="0" dirty="0" smtClean="0">
                <a:ln>
                  <a:noFill/>
                </a:ln>
                <a:solidFill>
                  <a:srgbClr val="FF0000"/>
                </a:solidFill>
                <a:effectLst>
                  <a:outerShdw blurRad="38100" dist="38100" dir="2700000" algn="tl">
                    <a:srgbClr val="000000">
                      <a:alpha val="43137"/>
                    </a:srgbClr>
                  </a:outerShdw>
                </a:effectLst>
                <a:ea typeface="Times New Roman" pitchFamily="18" charset="0"/>
                <a:cs typeface="Arial" pitchFamily="34" charset="0"/>
              </a:rPr>
              <a:t>La hemorragia durante la gestación está relacionada con morbilidad y mortalidad perinatal.</a:t>
            </a:r>
            <a:endParaRPr kumimoji="0" lang="es-ES" sz="4000" b="1" u="none" strike="noStrike" cap="none" normalizeH="0" baseline="0" dirty="0" smtClean="0">
              <a:ln>
                <a:noFill/>
              </a:ln>
              <a:solidFill>
                <a:srgbClr val="FF0000"/>
              </a:solidFill>
              <a:effectLst>
                <a:outerShdw blurRad="38100" dist="38100" dir="2700000" algn="tl">
                  <a:srgbClr val="000000">
                    <a:alpha val="43137"/>
                  </a:srgbClr>
                </a:outerShdw>
              </a:effectLst>
              <a:cs typeface="Arial" pitchFamily="34" charset="0"/>
            </a:endParaRPr>
          </a:p>
        </p:txBody>
      </p:sp>
      <p:sp>
        <p:nvSpPr>
          <p:cNvPr id="1026" name="Rectangle 2"/>
          <p:cNvSpPr>
            <a:spLocks noChangeArrowheads="1"/>
          </p:cNvSpPr>
          <p:nvPr/>
        </p:nvSpPr>
        <p:spPr bwMode="auto">
          <a:xfrm>
            <a:off x="304800" y="1752600"/>
            <a:ext cx="84582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457200" algn="l"/>
              </a:tabLst>
            </a:pPr>
            <a:r>
              <a:rPr kumimoji="0" lang="es-ES" sz="2800" b="0" i="0" u="none" strike="noStrike" cap="none" normalizeH="0" baseline="0" dirty="0" smtClean="0">
                <a:ln>
                  <a:noFill/>
                </a:ln>
                <a:solidFill>
                  <a:schemeClr val="tx1"/>
                </a:solidFill>
                <a:effectLst/>
                <a:ea typeface="Times New Roman" pitchFamily="18" charset="0"/>
                <a:cs typeface="Arial" pitchFamily="34" charset="0"/>
              </a:rPr>
              <a:t>Por sus características, peculiaridades y cuadro clínico los </a:t>
            </a:r>
            <a:r>
              <a:rPr kumimoji="0" lang="es-ES" sz="2800" b="0" i="0" u="none" strike="noStrike" cap="none" normalizeH="0" baseline="0" dirty="0" err="1" smtClean="0">
                <a:ln>
                  <a:noFill/>
                </a:ln>
                <a:solidFill>
                  <a:schemeClr val="tx1"/>
                </a:solidFill>
                <a:effectLst/>
                <a:ea typeface="Times New Roman" pitchFamily="18" charset="0"/>
                <a:cs typeface="Arial" pitchFamily="34" charset="0"/>
              </a:rPr>
              <a:t>sangramientos</a:t>
            </a:r>
            <a:r>
              <a:rPr kumimoji="0" lang="es-ES" sz="2800" b="0" i="0" u="none" strike="noStrike" cap="none" normalizeH="0" baseline="0" dirty="0" smtClean="0">
                <a:ln>
                  <a:noFill/>
                </a:ln>
                <a:solidFill>
                  <a:schemeClr val="tx1"/>
                </a:solidFill>
                <a:effectLst/>
                <a:ea typeface="Times New Roman" pitchFamily="18" charset="0"/>
                <a:cs typeface="Arial" pitchFamily="34" charset="0"/>
              </a:rPr>
              <a:t> se agrupan en:</a:t>
            </a:r>
          </a:p>
          <a:p>
            <a:pPr marL="0" marR="0" lvl="0" indent="0" algn="justLow" defTabSz="914400" rtl="0" eaLnBrk="1" fontAlgn="base" latinLnBrk="0" hangingPunct="1">
              <a:lnSpc>
                <a:spcPct val="100000"/>
              </a:lnSpc>
              <a:spcBef>
                <a:spcPct val="0"/>
              </a:spcBef>
              <a:spcAft>
                <a:spcPct val="0"/>
              </a:spcAft>
              <a:buClrTx/>
              <a:buSzTx/>
              <a:buFontTx/>
              <a:buNone/>
              <a:tabLst>
                <a:tab pos="457200" algn="l"/>
              </a:tabLst>
            </a:pPr>
            <a:endParaRPr kumimoji="0" lang="en-US" sz="2800" b="0" i="0" u="none" strike="noStrike" cap="none" normalizeH="0" baseline="0" dirty="0" smtClean="0">
              <a:ln>
                <a:noFill/>
              </a:ln>
              <a:solidFill>
                <a:schemeClr val="tx1"/>
              </a:solidFill>
              <a:effectLst/>
              <a:cs typeface="Arial" pitchFamily="34" charset="0"/>
            </a:endParaRPr>
          </a:p>
          <a:p>
            <a:pPr marL="571500" marR="0" lvl="0" indent="-571500" algn="justLow" defTabSz="914400" rtl="0" eaLnBrk="0" fontAlgn="base" latinLnBrk="0" hangingPunct="0">
              <a:lnSpc>
                <a:spcPct val="100000"/>
              </a:lnSpc>
              <a:spcBef>
                <a:spcPct val="0"/>
              </a:spcBef>
              <a:spcAft>
                <a:spcPct val="0"/>
              </a:spcAft>
              <a:buClrTx/>
              <a:buSzTx/>
              <a:buFont typeface="+mj-lt"/>
              <a:buAutoNum type="romanUcPeriod"/>
              <a:tabLst>
                <a:tab pos="457200" algn="l"/>
              </a:tabLst>
            </a:pPr>
            <a:r>
              <a:rPr kumimoji="0" lang="es-ES" sz="2800" b="0" i="0" u="none" strike="noStrike" cap="none" normalizeH="0" baseline="0" dirty="0" smtClean="0">
                <a:ln>
                  <a:noFill/>
                </a:ln>
                <a:solidFill>
                  <a:schemeClr val="tx1"/>
                </a:solidFill>
                <a:effectLst/>
                <a:ea typeface="Times New Roman" pitchFamily="18" charset="0"/>
                <a:cs typeface="Arial" pitchFamily="34" charset="0"/>
              </a:rPr>
              <a:t>Sangramiento de la primera mitad de la gestación</a:t>
            </a:r>
          </a:p>
          <a:p>
            <a:pPr marL="571500" marR="0" lvl="0" indent="-571500" algn="justLow" defTabSz="914400" rtl="0" eaLnBrk="0" fontAlgn="base" latinLnBrk="0" hangingPunct="0">
              <a:lnSpc>
                <a:spcPct val="100000"/>
              </a:lnSpc>
              <a:spcBef>
                <a:spcPct val="0"/>
              </a:spcBef>
              <a:spcAft>
                <a:spcPct val="0"/>
              </a:spcAft>
              <a:buClrTx/>
              <a:buSzTx/>
              <a:tabLst>
                <a:tab pos="457200" algn="l"/>
              </a:tabLst>
            </a:pPr>
            <a:endParaRPr kumimoji="0" lang="es-ES" sz="2800" b="0" i="0" u="none" strike="noStrike" cap="none" normalizeH="0" baseline="0" dirty="0" smtClean="0">
              <a:ln>
                <a:noFill/>
              </a:ln>
              <a:solidFill>
                <a:schemeClr val="tx1"/>
              </a:solidFill>
              <a:effectLst/>
              <a:ea typeface="Times New Roman" pitchFamily="18" charset="0"/>
              <a:cs typeface="Arial" pitchFamily="34" charset="0"/>
            </a:endParaRPr>
          </a:p>
          <a:p>
            <a:pPr marL="571500" marR="0" lvl="0" indent="-571500" algn="justLow" defTabSz="914400" rtl="0" eaLnBrk="0" fontAlgn="base" latinLnBrk="0" hangingPunct="0">
              <a:lnSpc>
                <a:spcPct val="100000"/>
              </a:lnSpc>
              <a:spcBef>
                <a:spcPct val="0"/>
              </a:spcBef>
              <a:spcAft>
                <a:spcPct val="0"/>
              </a:spcAft>
              <a:buClrTx/>
              <a:buSzTx/>
              <a:tabLst>
                <a:tab pos="457200" algn="l"/>
              </a:tabLst>
            </a:pPr>
            <a:r>
              <a:rPr lang="es-ES" sz="2800" dirty="0" smtClean="0">
                <a:ea typeface="Times New Roman" pitchFamily="18" charset="0"/>
                <a:cs typeface="Arial" pitchFamily="34" charset="0"/>
              </a:rPr>
              <a:t>-</a:t>
            </a:r>
            <a:r>
              <a:rPr kumimoji="0" lang="es-ES" sz="2800" b="0" i="0" u="none" strike="noStrike" cap="none" normalizeH="0" baseline="0" dirty="0" smtClean="0">
                <a:ln>
                  <a:noFill/>
                </a:ln>
                <a:solidFill>
                  <a:schemeClr val="tx1"/>
                </a:solidFill>
                <a:effectLst/>
                <a:ea typeface="Times New Roman" pitchFamily="18" charset="0"/>
                <a:cs typeface="Arial" pitchFamily="34" charset="0"/>
              </a:rPr>
              <a:t>Aborto</a:t>
            </a:r>
          </a:p>
          <a:p>
            <a:pPr marL="571500" marR="0" lvl="0" indent="-571500" algn="justLow" defTabSz="914400" rtl="0" eaLnBrk="0" fontAlgn="base" latinLnBrk="0" hangingPunct="0">
              <a:lnSpc>
                <a:spcPct val="100000"/>
              </a:lnSpc>
              <a:spcBef>
                <a:spcPct val="0"/>
              </a:spcBef>
              <a:spcAft>
                <a:spcPct val="0"/>
              </a:spcAft>
              <a:buClrTx/>
              <a:buSzTx/>
              <a:tabLst>
                <a:tab pos="457200" algn="l"/>
              </a:tabLst>
            </a:pPr>
            <a:r>
              <a:rPr lang="es-ES" sz="2800" dirty="0" smtClean="0">
                <a:ea typeface="Times New Roman" pitchFamily="18" charset="0"/>
                <a:cs typeface="Arial" pitchFamily="34" charset="0"/>
              </a:rPr>
              <a:t>-E</a:t>
            </a:r>
            <a:r>
              <a:rPr kumimoji="0" lang="es-ES" sz="2800" b="0" i="0" u="none" strike="noStrike" cap="none" normalizeH="0" baseline="0" dirty="0" smtClean="0">
                <a:ln>
                  <a:noFill/>
                </a:ln>
                <a:solidFill>
                  <a:schemeClr val="tx1"/>
                </a:solidFill>
                <a:effectLst/>
                <a:ea typeface="Times New Roman" pitchFamily="18" charset="0"/>
                <a:cs typeface="Arial" pitchFamily="34" charset="0"/>
              </a:rPr>
              <a:t>mbarazo ectópico </a:t>
            </a:r>
          </a:p>
          <a:p>
            <a:pPr marL="571500" marR="0" lvl="0" indent="-571500" algn="justLow" defTabSz="914400" rtl="0" eaLnBrk="0" fontAlgn="base" latinLnBrk="0" hangingPunct="0">
              <a:lnSpc>
                <a:spcPct val="100000"/>
              </a:lnSpc>
              <a:spcBef>
                <a:spcPct val="0"/>
              </a:spcBef>
              <a:spcAft>
                <a:spcPct val="0"/>
              </a:spcAft>
              <a:buClrTx/>
              <a:buSzTx/>
              <a:tabLst>
                <a:tab pos="457200" algn="l"/>
              </a:tabLst>
            </a:pPr>
            <a:r>
              <a:rPr kumimoji="0" lang="es-ES" sz="2800" b="0" i="0" u="none" strike="noStrike" cap="none" normalizeH="0" baseline="0" dirty="0" smtClean="0">
                <a:ln>
                  <a:noFill/>
                </a:ln>
                <a:solidFill>
                  <a:schemeClr val="tx1"/>
                </a:solidFill>
                <a:effectLst/>
                <a:ea typeface="Times New Roman" pitchFamily="18" charset="0"/>
                <a:cs typeface="Arial" pitchFamily="34" charset="0"/>
              </a:rPr>
              <a:t>-Enfermedad </a:t>
            </a:r>
            <a:r>
              <a:rPr kumimoji="0" lang="es-ES" sz="2800" b="0" i="0" u="none" strike="noStrike" cap="none" normalizeH="0" baseline="0" dirty="0" err="1" smtClean="0">
                <a:ln>
                  <a:noFill/>
                </a:ln>
                <a:solidFill>
                  <a:schemeClr val="tx1"/>
                </a:solidFill>
                <a:effectLst/>
                <a:ea typeface="Times New Roman" pitchFamily="18" charset="0"/>
                <a:cs typeface="Arial" pitchFamily="34" charset="0"/>
              </a:rPr>
              <a:t>trofoblástica</a:t>
            </a:r>
            <a:r>
              <a:rPr kumimoji="0" lang="es-ES" sz="2800" b="0" i="0" u="none" strike="noStrike" cap="none" normalizeH="0" baseline="0" dirty="0" smtClean="0">
                <a:ln>
                  <a:noFill/>
                </a:ln>
                <a:solidFill>
                  <a:schemeClr val="tx1"/>
                </a:solidFill>
                <a:effectLst/>
                <a:ea typeface="Times New Roman" pitchFamily="18" charset="0"/>
                <a:cs typeface="Arial" pitchFamily="34" charset="0"/>
              </a:rPr>
              <a:t>,</a:t>
            </a:r>
            <a:endParaRPr kumimoji="0" lang="es-ES" sz="28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09600"/>
            <a:ext cx="7239000" cy="4524315"/>
          </a:xfrm>
          <a:prstGeom prst="rect">
            <a:avLst/>
          </a:prstGeom>
        </p:spPr>
        <p:txBody>
          <a:bodyPr wrap="square">
            <a:spAutoFit/>
          </a:bodyPr>
          <a:lstStyle/>
          <a:p>
            <a:pPr lvl="0" algn="justLow" eaLnBrk="0" fontAlgn="base" hangingPunct="0">
              <a:spcBef>
                <a:spcPct val="0"/>
              </a:spcBef>
              <a:spcAft>
                <a:spcPct val="0"/>
              </a:spcAft>
            </a:pPr>
            <a:r>
              <a:rPr lang="es-ES" sz="3600" b="1" dirty="0" smtClean="0">
                <a:ea typeface="Times New Roman" pitchFamily="18" charset="0"/>
                <a:cs typeface="Arial" pitchFamily="34" charset="0"/>
              </a:rPr>
              <a:t>Diagnóstico diferencial:</a:t>
            </a:r>
          </a:p>
          <a:p>
            <a:pPr lvl="0" algn="justLow" eaLnBrk="0" fontAlgn="base" hangingPunct="0">
              <a:spcBef>
                <a:spcPct val="0"/>
              </a:spcBef>
              <a:spcAft>
                <a:spcPct val="0"/>
              </a:spcAft>
            </a:pPr>
            <a:endParaRPr lang="es-ES" sz="3600" b="1" dirty="0" smtClean="0">
              <a:ea typeface="Times New Roman" pitchFamily="18" charset="0"/>
              <a:cs typeface="Arial" pitchFamily="34" charset="0"/>
            </a:endParaRPr>
          </a:p>
          <a:p>
            <a:pPr lvl="0" algn="justLow" eaLnBrk="0" fontAlgn="base" hangingPunct="0">
              <a:spcBef>
                <a:spcPct val="0"/>
              </a:spcBef>
              <a:spcAft>
                <a:spcPct val="0"/>
              </a:spcAft>
              <a:buFont typeface="Wingdings" pitchFamily="2" charset="2"/>
              <a:buChar char="ü"/>
            </a:pPr>
            <a:r>
              <a:rPr lang="es-ES" sz="2400" dirty="0" smtClean="0">
                <a:solidFill>
                  <a:srgbClr val="FF0000"/>
                </a:solidFill>
                <a:ea typeface="Times New Roman" pitchFamily="18" charset="0"/>
                <a:cs typeface="Arial" pitchFamily="34" charset="0"/>
              </a:rPr>
              <a:t>Placenta previa</a:t>
            </a:r>
          </a:p>
          <a:p>
            <a:pPr lvl="0" algn="justLow" eaLnBrk="0" fontAlgn="base" hangingPunct="0">
              <a:spcBef>
                <a:spcPct val="0"/>
              </a:spcBef>
              <a:spcAft>
                <a:spcPct val="0"/>
              </a:spcAft>
              <a:buFont typeface="Wingdings" pitchFamily="2" charset="2"/>
              <a:buChar char="ü"/>
            </a:pPr>
            <a:r>
              <a:rPr lang="es-ES" sz="2400" dirty="0" smtClean="0">
                <a:solidFill>
                  <a:srgbClr val="FF0000"/>
                </a:solidFill>
                <a:ea typeface="Times New Roman" pitchFamily="18" charset="0"/>
                <a:cs typeface="Arial" pitchFamily="34" charset="0"/>
              </a:rPr>
              <a:t>Rotura uterina </a:t>
            </a:r>
          </a:p>
          <a:p>
            <a:pPr lvl="0" algn="justLow" eaLnBrk="0" fontAlgn="base" hangingPunct="0">
              <a:spcBef>
                <a:spcPct val="0"/>
              </a:spcBef>
              <a:spcAft>
                <a:spcPct val="0"/>
              </a:spcAft>
              <a:buFont typeface="Wingdings" pitchFamily="2" charset="2"/>
              <a:buChar char="ü"/>
            </a:pPr>
            <a:r>
              <a:rPr lang="es-ES" sz="2400" dirty="0" smtClean="0">
                <a:solidFill>
                  <a:srgbClr val="FF0000"/>
                </a:solidFill>
                <a:ea typeface="Times New Roman" pitchFamily="18" charset="0"/>
                <a:cs typeface="Arial" pitchFamily="34" charset="0"/>
              </a:rPr>
              <a:t>Rotura del seno marginal </a:t>
            </a:r>
          </a:p>
          <a:p>
            <a:pPr lvl="0" algn="justLow" eaLnBrk="0" fontAlgn="base" hangingPunct="0">
              <a:spcBef>
                <a:spcPct val="0"/>
              </a:spcBef>
              <a:spcAft>
                <a:spcPct val="0"/>
              </a:spcAft>
              <a:buFont typeface="Wingdings" pitchFamily="2" charset="2"/>
              <a:buChar char="ü"/>
            </a:pPr>
            <a:r>
              <a:rPr lang="es-ES" sz="2400" dirty="0" smtClean="0">
                <a:solidFill>
                  <a:srgbClr val="FF0000"/>
                </a:solidFill>
                <a:ea typeface="Times New Roman" pitchFamily="18" charset="0"/>
                <a:cs typeface="Arial" pitchFamily="34" charset="0"/>
              </a:rPr>
              <a:t>Rotura de la “vasa previa”</a:t>
            </a:r>
          </a:p>
          <a:p>
            <a:pPr lvl="0" algn="justLow" eaLnBrk="0" fontAlgn="base" hangingPunct="0">
              <a:spcBef>
                <a:spcPct val="0"/>
              </a:spcBef>
              <a:spcAft>
                <a:spcPct val="0"/>
              </a:spcAft>
              <a:buFont typeface="Wingdings" pitchFamily="2" charset="2"/>
              <a:buChar char="ü"/>
            </a:pPr>
            <a:r>
              <a:rPr lang="es-ES" sz="2400" dirty="0" smtClean="0">
                <a:ea typeface="Times New Roman" pitchFamily="18" charset="0"/>
                <a:cs typeface="Arial" pitchFamily="34" charset="0"/>
              </a:rPr>
              <a:t>Cáncer de cuello</a:t>
            </a:r>
          </a:p>
          <a:p>
            <a:pPr lvl="0" algn="justLow" eaLnBrk="0" fontAlgn="base" hangingPunct="0">
              <a:spcBef>
                <a:spcPct val="0"/>
              </a:spcBef>
              <a:spcAft>
                <a:spcPct val="0"/>
              </a:spcAft>
              <a:buFont typeface="Wingdings" pitchFamily="2" charset="2"/>
              <a:buChar char="ü"/>
            </a:pPr>
            <a:r>
              <a:rPr lang="es-ES" sz="2400" dirty="0" smtClean="0">
                <a:ea typeface="Times New Roman" pitchFamily="18" charset="0"/>
                <a:cs typeface="Arial" pitchFamily="34" charset="0"/>
              </a:rPr>
              <a:t>Pólipos cervicales</a:t>
            </a:r>
          </a:p>
          <a:p>
            <a:pPr lvl="0" algn="justLow" eaLnBrk="0" fontAlgn="base" hangingPunct="0">
              <a:spcBef>
                <a:spcPct val="0"/>
              </a:spcBef>
              <a:spcAft>
                <a:spcPct val="0"/>
              </a:spcAft>
              <a:buFont typeface="Wingdings" pitchFamily="2" charset="2"/>
              <a:buChar char="ü"/>
            </a:pPr>
            <a:r>
              <a:rPr lang="es-ES" sz="2400" dirty="0" smtClean="0">
                <a:ea typeface="Times New Roman" pitchFamily="18" charset="0"/>
                <a:cs typeface="Arial" pitchFamily="34" charset="0"/>
              </a:rPr>
              <a:t>Lesiones benignas del cuello uterino </a:t>
            </a:r>
          </a:p>
          <a:p>
            <a:pPr lvl="0" algn="justLow" eaLnBrk="0" fontAlgn="base" hangingPunct="0">
              <a:spcBef>
                <a:spcPct val="0"/>
              </a:spcBef>
              <a:spcAft>
                <a:spcPct val="0"/>
              </a:spcAft>
              <a:buFont typeface="Wingdings" pitchFamily="2" charset="2"/>
              <a:buChar char="ü"/>
            </a:pPr>
            <a:r>
              <a:rPr lang="es-ES" sz="2400" dirty="0" smtClean="0">
                <a:ea typeface="Times New Roman" pitchFamily="18" charset="0"/>
                <a:cs typeface="Arial" pitchFamily="34" charset="0"/>
              </a:rPr>
              <a:t>Várices</a:t>
            </a:r>
            <a:endParaRPr lang="en-US" sz="2400" dirty="0" smtClean="0">
              <a:cs typeface="Arial" pitchFamily="34" charset="0"/>
            </a:endParaRPr>
          </a:p>
          <a:p>
            <a:pPr lvl="0" algn="justLow" eaLnBrk="0" fontAlgn="base" hangingPunct="0">
              <a:spcBef>
                <a:spcPct val="0"/>
              </a:spcBef>
              <a:spcAft>
                <a:spcPct val="0"/>
              </a:spcAft>
            </a:pPr>
            <a:endParaRPr lang="es-ES" sz="2400" dirty="0" smtClean="0">
              <a:cs typeface="Arial"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1000" y="1066800"/>
          <a:ext cx="8458200" cy="5852160"/>
        </p:xfrm>
        <a:graphic>
          <a:graphicData uri="http://schemas.openxmlformats.org/drawingml/2006/table">
            <a:tbl>
              <a:tblPr>
                <a:tableStyleId>{16D9F66E-5EB9-4882-86FB-DCBF35E3C3E4}</a:tableStyleId>
              </a:tblPr>
              <a:tblGrid>
                <a:gridCol w="2819400"/>
                <a:gridCol w="2819400"/>
                <a:gridCol w="2819400"/>
              </a:tblGrid>
              <a:tr h="0">
                <a:tc>
                  <a:txBody>
                    <a:bodyPr/>
                    <a:lstStyle/>
                    <a:p>
                      <a:pPr marL="0" marR="0" algn="just">
                        <a:lnSpc>
                          <a:spcPct val="200000"/>
                        </a:lnSpc>
                        <a:spcBef>
                          <a:spcPts val="0"/>
                        </a:spcBef>
                        <a:spcAft>
                          <a:spcPts val="0"/>
                        </a:spcAft>
                      </a:pPr>
                      <a:r>
                        <a:rPr lang="es-ES" sz="1600" dirty="0">
                          <a:effectLst>
                            <a:outerShdw blurRad="38100" dist="38100" dir="2700000" algn="tl">
                              <a:srgbClr val="000000">
                                <a:alpha val="43137"/>
                              </a:srgbClr>
                            </a:outerShdw>
                          </a:effectLst>
                        </a:rPr>
                        <a:t>Síntomas y signos</a:t>
                      </a:r>
                      <a:endParaRPr lang="en-US" sz="1600" b="1" dirty="0">
                        <a:effectLst>
                          <a:outerShdw blurRad="38100" dist="38100" dir="2700000" algn="tl">
                            <a:srgbClr val="000000">
                              <a:alpha val="43137"/>
                            </a:srgbClr>
                          </a:outerShdw>
                        </a:effectLst>
                        <a:latin typeface="+mn-lt"/>
                        <a:ea typeface="Times New Roman"/>
                      </a:endParaRPr>
                    </a:p>
                  </a:txBody>
                  <a:tcPr marL="68580" marR="68580" marT="0" marB="0"/>
                </a:tc>
                <a:tc>
                  <a:txBody>
                    <a:bodyPr/>
                    <a:lstStyle/>
                    <a:p>
                      <a:pPr marL="0" marR="0" algn="just">
                        <a:lnSpc>
                          <a:spcPct val="200000"/>
                        </a:lnSpc>
                        <a:spcBef>
                          <a:spcPts val="0"/>
                        </a:spcBef>
                        <a:spcAft>
                          <a:spcPts val="0"/>
                        </a:spcAft>
                      </a:pPr>
                      <a:r>
                        <a:rPr lang="es-ES" sz="1600" dirty="0">
                          <a:effectLst>
                            <a:outerShdw blurRad="38100" dist="38100" dir="2700000" algn="tl">
                              <a:srgbClr val="000000">
                                <a:alpha val="43137"/>
                              </a:srgbClr>
                            </a:outerShdw>
                          </a:effectLst>
                        </a:rPr>
                        <a:t>DPPN</a:t>
                      </a:r>
                      <a:endParaRPr lang="en-US" sz="1600" b="1" dirty="0">
                        <a:effectLst>
                          <a:outerShdw blurRad="38100" dist="38100" dir="2700000" algn="tl">
                            <a:srgbClr val="000000">
                              <a:alpha val="43137"/>
                            </a:srgbClr>
                          </a:outerShdw>
                        </a:effectLst>
                        <a:latin typeface="+mn-lt"/>
                        <a:ea typeface="Times New Roman"/>
                      </a:endParaRPr>
                    </a:p>
                  </a:txBody>
                  <a:tcPr marL="68580" marR="68580" marT="0" marB="0"/>
                </a:tc>
                <a:tc>
                  <a:txBody>
                    <a:bodyPr/>
                    <a:lstStyle/>
                    <a:p>
                      <a:pPr marL="0" marR="0" algn="just">
                        <a:lnSpc>
                          <a:spcPct val="200000"/>
                        </a:lnSpc>
                        <a:spcBef>
                          <a:spcPts val="0"/>
                        </a:spcBef>
                        <a:spcAft>
                          <a:spcPts val="0"/>
                        </a:spcAft>
                      </a:pPr>
                      <a:r>
                        <a:rPr lang="es-ES" sz="1600" dirty="0">
                          <a:effectLst>
                            <a:outerShdw blurRad="38100" dist="38100" dir="2700000" algn="tl">
                              <a:srgbClr val="000000">
                                <a:alpha val="43137"/>
                              </a:srgbClr>
                            </a:outerShdw>
                          </a:effectLst>
                        </a:rPr>
                        <a:t>Placenta previa</a:t>
                      </a:r>
                      <a:endParaRPr lang="en-US" sz="1600" b="1" dirty="0">
                        <a:effectLst>
                          <a:outerShdw blurRad="38100" dist="38100" dir="2700000" algn="tl">
                            <a:srgbClr val="000000">
                              <a:alpha val="43137"/>
                            </a:srgbClr>
                          </a:outerShdw>
                        </a:effectLst>
                        <a:latin typeface="+mn-lt"/>
                        <a:ea typeface="Times New Roman"/>
                      </a:endParaRPr>
                    </a:p>
                  </a:txBody>
                  <a:tcPr marL="68580" marR="68580" marT="0" marB="0"/>
                </a:tc>
              </a:tr>
              <a:tr h="0">
                <a:tc>
                  <a:txBody>
                    <a:bodyPr/>
                    <a:lstStyle/>
                    <a:p>
                      <a:pPr marL="0" marR="0" algn="just">
                        <a:lnSpc>
                          <a:spcPct val="200000"/>
                        </a:lnSpc>
                        <a:spcBef>
                          <a:spcPts val="0"/>
                        </a:spcBef>
                        <a:spcAft>
                          <a:spcPts val="0"/>
                        </a:spcAft>
                      </a:pPr>
                      <a:r>
                        <a:rPr lang="es-ES" sz="1600" dirty="0">
                          <a:effectLst>
                            <a:outerShdw blurRad="38100" dist="38100" dir="2700000" algn="tl">
                              <a:srgbClr val="000000">
                                <a:alpha val="43137"/>
                              </a:srgbClr>
                            </a:outerShdw>
                          </a:effectLst>
                        </a:rPr>
                        <a:t>Antecedentes</a:t>
                      </a:r>
                      <a:endParaRPr lang="en-US" sz="1600" b="1" dirty="0">
                        <a:effectLst>
                          <a:outerShdw blurRad="38100" dist="38100" dir="2700000" algn="tl">
                            <a:srgbClr val="000000">
                              <a:alpha val="43137"/>
                            </a:srgbClr>
                          </a:outerShdw>
                        </a:effectLst>
                        <a:latin typeface="+mn-lt"/>
                        <a:ea typeface="Times New Roman"/>
                      </a:endParaRPr>
                    </a:p>
                  </a:txBody>
                  <a:tcPr marL="68580" marR="68580" marT="0" marB="0"/>
                </a:tc>
                <a:tc>
                  <a:txBody>
                    <a:bodyPr/>
                    <a:lstStyle/>
                    <a:p>
                      <a:pPr marL="0" marR="0" algn="just">
                        <a:lnSpc>
                          <a:spcPct val="200000"/>
                        </a:lnSpc>
                        <a:spcBef>
                          <a:spcPts val="0"/>
                        </a:spcBef>
                        <a:spcAft>
                          <a:spcPts val="0"/>
                        </a:spcAft>
                      </a:pPr>
                      <a:r>
                        <a:rPr lang="es-ES" sz="1600" dirty="0" smtClean="0"/>
                        <a:t>Hipertensión , traumas</a:t>
                      </a:r>
                      <a:endParaRPr lang="es-ES" sz="1600" dirty="0">
                        <a:latin typeface="+mn-lt"/>
                        <a:ea typeface="Times New Roman"/>
                      </a:endParaRPr>
                    </a:p>
                  </a:txBody>
                  <a:tcPr marL="68580" marR="68580" marT="0" marB="0"/>
                </a:tc>
                <a:tc>
                  <a:txBody>
                    <a:bodyPr/>
                    <a:lstStyle/>
                    <a:p>
                      <a:pPr marL="0" marR="0" algn="just">
                        <a:lnSpc>
                          <a:spcPct val="200000"/>
                        </a:lnSpc>
                        <a:spcBef>
                          <a:spcPts val="0"/>
                        </a:spcBef>
                        <a:spcAft>
                          <a:spcPts val="0"/>
                        </a:spcAft>
                      </a:pPr>
                      <a:r>
                        <a:rPr lang="es-ES" sz="1600" dirty="0" smtClean="0"/>
                        <a:t>Presentación</a:t>
                      </a:r>
                      <a:r>
                        <a:rPr lang="es-ES" sz="1600" baseline="0" dirty="0" smtClean="0"/>
                        <a:t> viciosa frecuente y alta</a:t>
                      </a:r>
                      <a:endParaRPr lang="es-ES" sz="1600" dirty="0">
                        <a:latin typeface="+mn-lt"/>
                        <a:ea typeface="Times New Roman"/>
                      </a:endParaRPr>
                    </a:p>
                  </a:txBody>
                  <a:tcPr marL="68580" marR="68580" marT="0" marB="0"/>
                </a:tc>
              </a:tr>
              <a:tr h="0">
                <a:tc>
                  <a:txBody>
                    <a:bodyPr/>
                    <a:lstStyle/>
                    <a:p>
                      <a:pPr marL="0" marR="0" algn="just">
                        <a:lnSpc>
                          <a:spcPct val="200000"/>
                        </a:lnSpc>
                        <a:spcBef>
                          <a:spcPts val="0"/>
                        </a:spcBef>
                        <a:spcAft>
                          <a:spcPts val="0"/>
                        </a:spcAft>
                      </a:pPr>
                      <a:r>
                        <a:rPr lang="es-ES" sz="1600" dirty="0">
                          <a:effectLst>
                            <a:outerShdw blurRad="38100" dist="38100" dir="2700000" algn="tl">
                              <a:srgbClr val="000000">
                                <a:alpha val="43137"/>
                              </a:srgbClr>
                            </a:outerShdw>
                          </a:effectLst>
                        </a:rPr>
                        <a:t>Época de la gestación</a:t>
                      </a:r>
                      <a:endParaRPr lang="en-US" sz="1600" b="1" dirty="0">
                        <a:effectLst>
                          <a:outerShdw blurRad="38100" dist="38100" dir="2700000" algn="tl">
                            <a:srgbClr val="000000">
                              <a:alpha val="43137"/>
                            </a:srgbClr>
                          </a:outerShdw>
                        </a:effectLst>
                        <a:latin typeface="+mn-lt"/>
                        <a:ea typeface="Times New Roman"/>
                      </a:endParaRPr>
                    </a:p>
                  </a:txBody>
                  <a:tcPr marL="68580" marR="68580" marT="0" marB="0"/>
                </a:tc>
                <a:tc>
                  <a:txBody>
                    <a:bodyPr/>
                    <a:lstStyle/>
                    <a:p>
                      <a:pPr marL="0" marR="0" algn="just">
                        <a:lnSpc>
                          <a:spcPct val="200000"/>
                        </a:lnSpc>
                        <a:spcBef>
                          <a:spcPts val="0"/>
                        </a:spcBef>
                        <a:spcAft>
                          <a:spcPts val="0"/>
                        </a:spcAft>
                      </a:pPr>
                      <a:r>
                        <a:rPr lang="es-ES" sz="1600" dirty="0" smtClean="0"/>
                        <a:t>2da mitad del embarazo y antes del 3er periodo  del parto</a:t>
                      </a:r>
                      <a:endParaRPr lang="es-ES" sz="1600" dirty="0">
                        <a:latin typeface="+mn-lt"/>
                        <a:ea typeface="Times New Roman"/>
                      </a:endParaRPr>
                    </a:p>
                  </a:txBody>
                  <a:tcPr marL="68580" marR="68580" marT="0" marB="0"/>
                </a:tc>
                <a:tc>
                  <a:txBody>
                    <a:bodyPr/>
                    <a:lstStyle/>
                    <a:p>
                      <a:pPr marL="0" marR="0" algn="just">
                        <a:lnSpc>
                          <a:spcPct val="200000"/>
                        </a:lnSpc>
                        <a:spcBef>
                          <a:spcPts val="0"/>
                        </a:spcBef>
                        <a:spcAft>
                          <a:spcPts val="0"/>
                        </a:spcAft>
                      </a:pPr>
                      <a:r>
                        <a:rPr lang="es-ES" sz="1600" dirty="0" smtClean="0"/>
                        <a:t>2da mitad del embarazo, después de la semana 22</a:t>
                      </a:r>
                      <a:endParaRPr lang="es-ES" sz="1600" dirty="0">
                        <a:latin typeface="+mn-lt"/>
                        <a:ea typeface="Times New Roman"/>
                      </a:endParaRPr>
                    </a:p>
                  </a:txBody>
                  <a:tcPr marL="68580" marR="68580" marT="0" marB="0"/>
                </a:tc>
              </a:tr>
              <a:tr h="0">
                <a:tc>
                  <a:txBody>
                    <a:bodyPr/>
                    <a:lstStyle/>
                    <a:p>
                      <a:pPr marL="0" marR="0" algn="just">
                        <a:lnSpc>
                          <a:spcPct val="200000"/>
                        </a:lnSpc>
                        <a:spcBef>
                          <a:spcPts val="0"/>
                        </a:spcBef>
                        <a:spcAft>
                          <a:spcPts val="0"/>
                        </a:spcAft>
                      </a:pPr>
                      <a:r>
                        <a:rPr lang="es-ES" sz="1600" dirty="0">
                          <a:effectLst>
                            <a:outerShdw blurRad="38100" dist="38100" dir="2700000" algn="tl">
                              <a:srgbClr val="000000">
                                <a:alpha val="43137"/>
                              </a:srgbClr>
                            </a:outerShdw>
                          </a:effectLst>
                        </a:rPr>
                        <a:t>Comienzo</a:t>
                      </a:r>
                      <a:endParaRPr lang="en-US" sz="1600" b="1" dirty="0">
                        <a:effectLst>
                          <a:outerShdw blurRad="38100" dist="38100" dir="2700000" algn="tl">
                            <a:srgbClr val="000000">
                              <a:alpha val="43137"/>
                            </a:srgbClr>
                          </a:outerShdw>
                        </a:effectLst>
                        <a:latin typeface="+mn-lt"/>
                        <a:ea typeface="Times New Roman"/>
                      </a:endParaRPr>
                    </a:p>
                  </a:txBody>
                  <a:tcPr marL="68580" marR="68580" marT="0" marB="0"/>
                </a:tc>
                <a:tc>
                  <a:txBody>
                    <a:bodyPr/>
                    <a:lstStyle/>
                    <a:p>
                      <a:pPr marL="0" marR="0" algn="just">
                        <a:lnSpc>
                          <a:spcPct val="200000"/>
                        </a:lnSpc>
                        <a:spcBef>
                          <a:spcPts val="0"/>
                        </a:spcBef>
                        <a:spcAft>
                          <a:spcPts val="0"/>
                        </a:spcAft>
                      </a:pPr>
                      <a:r>
                        <a:rPr lang="es-ES" sz="1600" dirty="0" smtClean="0"/>
                        <a:t>Brusco</a:t>
                      </a:r>
                      <a:endParaRPr lang="es-ES" sz="1600" dirty="0">
                        <a:latin typeface="+mn-lt"/>
                        <a:ea typeface="Times New Roman"/>
                      </a:endParaRPr>
                    </a:p>
                  </a:txBody>
                  <a:tcPr marL="68580" marR="68580" marT="0" marB="0"/>
                </a:tc>
                <a:tc>
                  <a:txBody>
                    <a:bodyPr/>
                    <a:lstStyle/>
                    <a:p>
                      <a:pPr marL="0" marR="0" algn="just">
                        <a:lnSpc>
                          <a:spcPct val="200000"/>
                        </a:lnSpc>
                        <a:spcBef>
                          <a:spcPts val="0"/>
                        </a:spcBef>
                        <a:spcAft>
                          <a:spcPts val="0"/>
                        </a:spcAft>
                      </a:pPr>
                      <a:r>
                        <a:rPr lang="es-ES" sz="1600" dirty="0" smtClean="0"/>
                        <a:t>Silente, solapado,</a:t>
                      </a:r>
                      <a:r>
                        <a:rPr lang="es-ES" sz="1600" baseline="0" dirty="0" smtClean="0"/>
                        <a:t> insidioso, pero a veces es brusco</a:t>
                      </a:r>
                      <a:endParaRPr lang="es-ES" sz="1600" dirty="0">
                        <a:latin typeface="+mn-lt"/>
                        <a:ea typeface="Times New Roman"/>
                      </a:endParaRPr>
                    </a:p>
                  </a:txBody>
                  <a:tcPr marL="68580" marR="68580" marT="0" marB="0"/>
                </a:tc>
              </a:tr>
              <a:tr h="0">
                <a:tc>
                  <a:txBody>
                    <a:bodyPr/>
                    <a:lstStyle/>
                    <a:p>
                      <a:pPr marL="0" marR="0" algn="just">
                        <a:lnSpc>
                          <a:spcPct val="200000"/>
                        </a:lnSpc>
                        <a:spcBef>
                          <a:spcPts val="0"/>
                        </a:spcBef>
                        <a:spcAft>
                          <a:spcPts val="0"/>
                        </a:spcAft>
                      </a:pPr>
                      <a:r>
                        <a:rPr lang="es-ES" sz="1600" dirty="0">
                          <a:effectLst>
                            <a:outerShdw blurRad="38100" dist="38100" dir="2700000" algn="tl">
                              <a:srgbClr val="000000">
                                <a:alpha val="43137"/>
                              </a:srgbClr>
                            </a:outerShdw>
                          </a:effectLst>
                        </a:rPr>
                        <a:t>Dolor</a:t>
                      </a:r>
                      <a:endParaRPr lang="en-US" sz="1600" b="1" dirty="0">
                        <a:effectLst>
                          <a:outerShdw blurRad="38100" dist="38100" dir="2700000" algn="tl">
                            <a:srgbClr val="000000">
                              <a:alpha val="43137"/>
                            </a:srgbClr>
                          </a:outerShdw>
                        </a:effectLst>
                        <a:latin typeface="+mn-lt"/>
                        <a:ea typeface="Times New Roman"/>
                      </a:endParaRPr>
                    </a:p>
                  </a:txBody>
                  <a:tcPr marL="68580" marR="68580" marT="0" marB="0"/>
                </a:tc>
                <a:tc>
                  <a:txBody>
                    <a:bodyPr/>
                    <a:lstStyle/>
                    <a:p>
                      <a:pPr marL="0" marR="0" algn="just">
                        <a:lnSpc>
                          <a:spcPct val="200000"/>
                        </a:lnSpc>
                        <a:spcBef>
                          <a:spcPts val="0"/>
                        </a:spcBef>
                        <a:spcAft>
                          <a:spcPts val="0"/>
                        </a:spcAft>
                      </a:pPr>
                      <a:r>
                        <a:rPr lang="es-ES" sz="1600" dirty="0" smtClean="0"/>
                        <a:t>Permanente</a:t>
                      </a:r>
                      <a:endParaRPr lang="es-ES" sz="1600" dirty="0">
                        <a:latin typeface="+mn-lt"/>
                        <a:ea typeface="Times New Roman"/>
                      </a:endParaRPr>
                    </a:p>
                  </a:txBody>
                  <a:tcPr marL="68580" marR="68580" marT="0" marB="0"/>
                </a:tc>
                <a:tc>
                  <a:txBody>
                    <a:bodyPr/>
                    <a:lstStyle/>
                    <a:p>
                      <a:pPr marL="0" marR="0" algn="just">
                        <a:lnSpc>
                          <a:spcPct val="200000"/>
                        </a:lnSpc>
                        <a:spcBef>
                          <a:spcPts val="0"/>
                        </a:spcBef>
                        <a:spcAft>
                          <a:spcPts val="0"/>
                        </a:spcAft>
                      </a:pPr>
                      <a:r>
                        <a:rPr lang="es-ES" sz="1600" dirty="0" smtClean="0"/>
                        <a:t>Ausente</a:t>
                      </a:r>
                      <a:endParaRPr lang="es-ES" sz="1600" dirty="0">
                        <a:latin typeface="+mn-lt"/>
                        <a:ea typeface="Times New Roman"/>
                      </a:endParaRPr>
                    </a:p>
                  </a:txBody>
                  <a:tcPr marL="68580" marR="68580" marT="0" marB="0"/>
                </a:tc>
              </a:tr>
              <a:tr h="0">
                <a:tc>
                  <a:txBody>
                    <a:bodyPr/>
                    <a:lstStyle/>
                    <a:p>
                      <a:pPr marL="0" marR="0" algn="just">
                        <a:lnSpc>
                          <a:spcPct val="200000"/>
                        </a:lnSpc>
                        <a:spcBef>
                          <a:spcPts val="0"/>
                        </a:spcBef>
                        <a:spcAft>
                          <a:spcPts val="0"/>
                        </a:spcAft>
                      </a:pPr>
                      <a:r>
                        <a:rPr lang="es-ES" sz="1600" dirty="0">
                          <a:effectLst>
                            <a:outerShdw blurRad="38100" dist="38100" dir="2700000" algn="tl">
                              <a:srgbClr val="000000">
                                <a:alpha val="43137"/>
                              </a:srgbClr>
                            </a:outerShdw>
                          </a:effectLst>
                        </a:rPr>
                        <a:t>Útero</a:t>
                      </a:r>
                      <a:endParaRPr lang="en-US" sz="1600" b="1" dirty="0">
                        <a:effectLst>
                          <a:outerShdw blurRad="38100" dist="38100" dir="2700000" algn="tl">
                            <a:srgbClr val="000000">
                              <a:alpha val="43137"/>
                            </a:srgbClr>
                          </a:outerShdw>
                        </a:effectLst>
                        <a:latin typeface="+mn-lt"/>
                        <a:ea typeface="Times New Roman"/>
                      </a:endParaRPr>
                    </a:p>
                  </a:txBody>
                  <a:tcPr marL="68580" marR="68580" marT="0" marB="0"/>
                </a:tc>
                <a:tc>
                  <a:txBody>
                    <a:bodyPr/>
                    <a:lstStyle/>
                    <a:p>
                      <a:pPr marL="0" marR="0" algn="just">
                        <a:lnSpc>
                          <a:spcPct val="200000"/>
                        </a:lnSpc>
                        <a:spcBef>
                          <a:spcPts val="0"/>
                        </a:spcBef>
                        <a:spcAft>
                          <a:spcPts val="0"/>
                        </a:spcAft>
                      </a:pPr>
                      <a:r>
                        <a:rPr lang="es-ES" sz="1600" dirty="0" smtClean="0"/>
                        <a:t>Tenso y leñoso</a:t>
                      </a:r>
                      <a:endParaRPr lang="es-ES" sz="1600" dirty="0">
                        <a:latin typeface="+mn-lt"/>
                        <a:ea typeface="Times New Roman"/>
                      </a:endParaRPr>
                    </a:p>
                  </a:txBody>
                  <a:tcPr marL="68580" marR="68580" marT="0" marB="0"/>
                </a:tc>
                <a:tc>
                  <a:txBody>
                    <a:bodyPr/>
                    <a:lstStyle/>
                    <a:p>
                      <a:pPr marL="0" marR="0" algn="just">
                        <a:lnSpc>
                          <a:spcPct val="200000"/>
                        </a:lnSpc>
                        <a:spcBef>
                          <a:spcPts val="0"/>
                        </a:spcBef>
                        <a:spcAft>
                          <a:spcPts val="0"/>
                        </a:spcAft>
                      </a:pPr>
                      <a:r>
                        <a:rPr lang="es-ES" sz="1600" dirty="0" smtClean="0"/>
                        <a:t>Normal, </a:t>
                      </a:r>
                      <a:r>
                        <a:rPr lang="es-ES" sz="1600" dirty="0" err="1" smtClean="0"/>
                        <a:t>depresible</a:t>
                      </a:r>
                      <a:endParaRPr lang="es-ES" sz="1600" dirty="0">
                        <a:latin typeface="+mn-lt"/>
                        <a:ea typeface="Times New Roman"/>
                      </a:endParaRPr>
                    </a:p>
                  </a:txBody>
                  <a:tcPr marL="68580" marR="68580" marT="0" marB="0"/>
                </a:tc>
              </a:tr>
              <a:tr h="0">
                <a:tc>
                  <a:txBody>
                    <a:bodyPr/>
                    <a:lstStyle/>
                    <a:p>
                      <a:pPr marL="0" marR="0" algn="just">
                        <a:lnSpc>
                          <a:spcPct val="200000"/>
                        </a:lnSpc>
                        <a:spcBef>
                          <a:spcPts val="0"/>
                        </a:spcBef>
                        <a:spcAft>
                          <a:spcPts val="0"/>
                        </a:spcAft>
                      </a:pPr>
                      <a:r>
                        <a:rPr lang="es-ES" sz="1600" dirty="0">
                          <a:effectLst>
                            <a:outerShdw blurRad="38100" dist="38100" dir="2700000" algn="tl">
                              <a:srgbClr val="000000">
                                <a:alpha val="43137"/>
                              </a:srgbClr>
                            </a:outerShdw>
                          </a:effectLst>
                        </a:rPr>
                        <a:t>Palpación fetal</a:t>
                      </a:r>
                      <a:endParaRPr lang="en-US" sz="1600" b="1" dirty="0">
                        <a:effectLst>
                          <a:outerShdw blurRad="38100" dist="38100" dir="2700000" algn="tl">
                            <a:srgbClr val="000000">
                              <a:alpha val="43137"/>
                            </a:srgbClr>
                          </a:outerShdw>
                        </a:effectLst>
                        <a:latin typeface="+mn-lt"/>
                        <a:ea typeface="Times New Roman"/>
                      </a:endParaRPr>
                    </a:p>
                  </a:txBody>
                  <a:tcPr marL="68580" marR="68580" marT="0" marB="0"/>
                </a:tc>
                <a:tc>
                  <a:txBody>
                    <a:bodyPr/>
                    <a:lstStyle/>
                    <a:p>
                      <a:pPr marL="0" marR="0" algn="just">
                        <a:lnSpc>
                          <a:spcPct val="200000"/>
                        </a:lnSpc>
                        <a:spcBef>
                          <a:spcPts val="0"/>
                        </a:spcBef>
                        <a:spcAft>
                          <a:spcPts val="0"/>
                        </a:spcAft>
                      </a:pPr>
                      <a:r>
                        <a:rPr lang="es-ES" sz="1600" dirty="0" err="1" smtClean="0"/>
                        <a:t>Dificil</a:t>
                      </a:r>
                      <a:endParaRPr lang="es-ES" sz="1600" dirty="0">
                        <a:latin typeface="+mn-lt"/>
                        <a:ea typeface="Times New Roman"/>
                      </a:endParaRPr>
                    </a:p>
                  </a:txBody>
                  <a:tcPr marL="68580" marR="68580" marT="0" marB="0"/>
                </a:tc>
                <a:tc>
                  <a:txBody>
                    <a:bodyPr/>
                    <a:lstStyle/>
                    <a:p>
                      <a:pPr marL="0" marR="0" algn="just">
                        <a:lnSpc>
                          <a:spcPct val="200000"/>
                        </a:lnSpc>
                        <a:spcBef>
                          <a:spcPts val="0"/>
                        </a:spcBef>
                        <a:spcAft>
                          <a:spcPts val="0"/>
                        </a:spcAft>
                      </a:pPr>
                      <a:r>
                        <a:rPr lang="es-ES" sz="1600" dirty="0" smtClean="0"/>
                        <a:t>Normal</a:t>
                      </a:r>
                      <a:endParaRPr lang="es-ES" sz="1600" dirty="0">
                        <a:latin typeface="+mn-lt"/>
                        <a:ea typeface="Times New Roman"/>
                      </a:endParaRPr>
                    </a:p>
                  </a:txBody>
                  <a:tcPr marL="68580" marR="68580" marT="0" marB="0"/>
                </a:tc>
              </a:tr>
              <a:tr h="0">
                <a:tc>
                  <a:txBody>
                    <a:bodyPr/>
                    <a:lstStyle/>
                    <a:p>
                      <a:pPr marL="0" marR="0" algn="just">
                        <a:lnSpc>
                          <a:spcPct val="200000"/>
                        </a:lnSpc>
                        <a:spcBef>
                          <a:spcPts val="0"/>
                        </a:spcBef>
                        <a:spcAft>
                          <a:spcPts val="0"/>
                        </a:spcAft>
                      </a:pPr>
                      <a:r>
                        <a:rPr lang="es-ES" sz="1600" dirty="0">
                          <a:effectLst>
                            <a:outerShdw blurRad="38100" dist="38100" dir="2700000" algn="tl">
                              <a:srgbClr val="000000">
                                <a:alpha val="43137"/>
                              </a:srgbClr>
                            </a:outerShdw>
                          </a:effectLst>
                        </a:rPr>
                        <a:t>Dinámica uterina</a:t>
                      </a:r>
                      <a:endParaRPr lang="en-US" sz="1600" b="1" dirty="0">
                        <a:effectLst>
                          <a:outerShdw blurRad="38100" dist="38100" dir="2700000" algn="tl">
                            <a:srgbClr val="000000">
                              <a:alpha val="43137"/>
                            </a:srgbClr>
                          </a:outerShdw>
                        </a:effectLst>
                        <a:latin typeface="+mn-lt"/>
                        <a:ea typeface="Times New Roman"/>
                      </a:endParaRPr>
                    </a:p>
                  </a:txBody>
                  <a:tcPr marL="68580" marR="68580" marT="0" marB="0"/>
                </a:tc>
                <a:tc>
                  <a:txBody>
                    <a:bodyPr/>
                    <a:lstStyle/>
                    <a:p>
                      <a:pPr marL="0" marR="0" algn="just">
                        <a:lnSpc>
                          <a:spcPct val="200000"/>
                        </a:lnSpc>
                        <a:spcBef>
                          <a:spcPts val="0"/>
                        </a:spcBef>
                        <a:spcAft>
                          <a:spcPts val="0"/>
                        </a:spcAft>
                      </a:pPr>
                      <a:r>
                        <a:rPr lang="es-ES" sz="1600" dirty="0" smtClean="0"/>
                        <a:t>Contracciones presentes</a:t>
                      </a:r>
                      <a:endParaRPr lang="es-ES" sz="1600" dirty="0">
                        <a:latin typeface="+mn-lt"/>
                        <a:ea typeface="Times New Roman"/>
                      </a:endParaRPr>
                    </a:p>
                  </a:txBody>
                  <a:tcPr marL="68580" marR="68580" marT="0" marB="0"/>
                </a:tc>
                <a:tc>
                  <a:txBody>
                    <a:bodyPr/>
                    <a:lstStyle/>
                    <a:p>
                      <a:pPr marL="0" marR="0" algn="just">
                        <a:lnSpc>
                          <a:spcPct val="200000"/>
                        </a:lnSpc>
                        <a:spcBef>
                          <a:spcPts val="0"/>
                        </a:spcBef>
                        <a:spcAft>
                          <a:spcPts val="0"/>
                        </a:spcAft>
                      </a:pPr>
                      <a:r>
                        <a:rPr lang="es-ES" sz="1600" dirty="0" smtClean="0"/>
                        <a:t>No actividad uterina</a:t>
                      </a:r>
                      <a:endParaRPr lang="es-ES" sz="1600" dirty="0">
                        <a:latin typeface="+mn-lt"/>
                        <a:ea typeface="Times New Roman"/>
                      </a:endParaRPr>
                    </a:p>
                  </a:txBody>
                  <a:tcPr marL="68580" marR="68580" marT="0" marB="0"/>
                </a:tc>
              </a:tr>
              <a:tr h="0">
                <a:tc>
                  <a:txBody>
                    <a:bodyPr/>
                    <a:lstStyle/>
                    <a:p>
                      <a:pPr marL="0" marR="0" algn="just">
                        <a:lnSpc>
                          <a:spcPct val="200000"/>
                        </a:lnSpc>
                        <a:spcBef>
                          <a:spcPts val="0"/>
                        </a:spcBef>
                        <a:spcAft>
                          <a:spcPts val="0"/>
                        </a:spcAft>
                      </a:pPr>
                      <a:r>
                        <a:rPr lang="es-ES" sz="1600" dirty="0">
                          <a:effectLst>
                            <a:outerShdw blurRad="38100" dist="38100" dir="2700000" algn="tl">
                              <a:srgbClr val="000000">
                                <a:alpha val="43137"/>
                              </a:srgbClr>
                            </a:outerShdw>
                          </a:effectLst>
                        </a:rPr>
                        <a:t>Presentación</a:t>
                      </a:r>
                      <a:endParaRPr lang="en-US" sz="1600" b="1" dirty="0">
                        <a:effectLst>
                          <a:outerShdw blurRad="38100" dist="38100" dir="2700000" algn="tl">
                            <a:srgbClr val="000000">
                              <a:alpha val="43137"/>
                            </a:srgbClr>
                          </a:outerShdw>
                        </a:effectLst>
                        <a:latin typeface="+mn-lt"/>
                        <a:ea typeface="Times New Roman"/>
                      </a:endParaRPr>
                    </a:p>
                  </a:txBody>
                  <a:tcPr marL="68580" marR="68580" marT="0" marB="0"/>
                </a:tc>
                <a:tc>
                  <a:txBody>
                    <a:bodyPr/>
                    <a:lstStyle/>
                    <a:p>
                      <a:pPr marL="0" marR="0" algn="just">
                        <a:lnSpc>
                          <a:spcPct val="200000"/>
                        </a:lnSpc>
                        <a:spcBef>
                          <a:spcPts val="0"/>
                        </a:spcBef>
                        <a:spcAft>
                          <a:spcPts val="0"/>
                        </a:spcAft>
                      </a:pPr>
                      <a:r>
                        <a:rPr lang="es-ES" sz="1600" dirty="0" smtClean="0"/>
                        <a:t>No se palpa la placenta</a:t>
                      </a:r>
                      <a:endParaRPr lang="es-ES" sz="1600" dirty="0">
                        <a:latin typeface="+mn-lt"/>
                        <a:ea typeface="Times New Roman"/>
                      </a:endParaRPr>
                    </a:p>
                  </a:txBody>
                  <a:tcPr marL="68580" marR="68580" marT="0" marB="0"/>
                </a:tc>
                <a:tc>
                  <a:txBody>
                    <a:bodyPr/>
                    <a:lstStyle/>
                    <a:p>
                      <a:pPr marL="0" marR="0" algn="just">
                        <a:lnSpc>
                          <a:spcPct val="200000"/>
                        </a:lnSpc>
                        <a:spcBef>
                          <a:spcPts val="0"/>
                        </a:spcBef>
                        <a:spcAft>
                          <a:spcPts val="0"/>
                        </a:spcAft>
                      </a:pPr>
                      <a:r>
                        <a:rPr lang="es-ES" sz="1600" dirty="0" smtClean="0"/>
                        <a:t>Puede  </a:t>
                      </a:r>
                      <a:r>
                        <a:rPr lang="es-ES" sz="1600" dirty="0" err="1" smtClean="0"/>
                        <a:t>tactarse</a:t>
                      </a:r>
                      <a:r>
                        <a:rPr lang="es-ES" sz="1600" dirty="0" smtClean="0"/>
                        <a:t> la placenta</a:t>
                      </a:r>
                      <a:endParaRPr lang="es-ES" sz="1600" dirty="0">
                        <a:latin typeface="+mn-lt"/>
                        <a:ea typeface="Times New Roman"/>
                      </a:endParaRPr>
                    </a:p>
                  </a:txBody>
                  <a:tcPr marL="68580" marR="68580" marT="0" marB="0"/>
                </a:tc>
              </a:tr>
            </a:tbl>
          </a:graphicData>
        </a:graphic>
      </p:graphicFrame>
      <p:sp>
        <p:nvSpPr>
          <p:cNvPr id="2049" name="Rectangle 1"/>
          <p:cNvSpPr>
            <a:spLocks noChangeArrowheads="1"/>
          </p:cNvSpPr>
          <p:nvPr/>
        </p:nvSpPr>
        <p:spPr bwMode="auto">
          <a:xfrm>
            <a:off x="457200" y="228600"/>
            <a:ext cx="8382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800" b="0" i="0" u="none" strike="noStrike" cap="none" normalizeH="0" baseline="0" dirty="0" smtClean="0">
                <a:ln>
                  <a:noFill/>
                </a:ln>
                <a:solidFill>
                  <a:schemeClr val="tx1"/>
                </a:solidFill>
                <a:effectLst/>
                <a:ea typeface="Times New Roman" pitchFamily="18" charset="0"/>
                <a:cs typeface="Arial" pitchFamily="34" charset="0"/>
              </a:rPr>
              <a:t>Diagnóstico diferencial entre DPPN</a:t>
            </a:r>
            <a:r>
              <a:rPr kumimoji="0" lang="es-ES" sz="2800" b="0" i="0" u="none" strike="noStrike" cap="none" normalizeH="0" dirty="0" smtClean="0">
                <a:ln>
                  <a:noFill/>
                </a:ln>
                <a:solidFill>
                  <a:schemeClr val="tx1"/>
                </a:solidFill>
                <a:effectLst/>
                <a:ea typeface="Times New Roman" pitchFamily="18" charset="0"/>
                <a:cs typeface="Arial" pitchFamily="34" charset="0"/>
              </a:rPr>
              <a:t> </a:t>
            </a:r>
            <a:r>
              <a:rPr kumimoji="0" lang="es-ES" sz="2800" b="0" i="0" u="none" strike="noStrike" cap="none" normalizeH="0" baseline="0" dirty="0" smtClean="0">
                <a:ln>
                  <a:noFill/>
                </a:ln>
                <a:solidFill>
                  <a:schemeClr val="tx1"/>
                </a:solidFill>
                <a:effectLst/>
                <a:ea typeface="Times New Roman" pitchFamily="18" charset="0"/>
                <a:cs typeface="Arial" pitchFamily="34" charset="0"/>
              </a:rPr>
              <a:t>y placenta previa</a:t>
            </a:r>
            <a:endParaRPr kumimoji="0" lang="es-ES" sz="28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381000" y="228600"/>
            <a:ext cx="84582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s-ES" sz="3600" b="1" i="0" strike="noStrike" cap="none" normalizeH="0" baseline="0" dirty="0" smtClean="0">
                <a:ln>
                  <a:noFill/>
                </a:ln>
                <a:solidFill>
                  <a:schemeClr val="tx1"/>
                </a:solidFill>
                <a:effectLst/>
                <a:ea typeface="Times New Roman" pitchFamily="18" charset="0"/>
                <a:cs typeface="Arial" pitchFamily="34" charset="0"/>
              </a:rPr>
              <a:t>Evolución y pronóstico: </a:t>
            </a:r>
            <a:endParaRPr kumimoji="0" lang="en-US" sz="3600" b="0" i="0"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pPr>
            <a:r>
              <a:rPr kumimoji="0" lang="es-ES" sz="2400" b="0" i="0" u="none" strike="noStrike" cap="none" normalizeH="0" baseline="0" dirty="0" smtClean="0">
                <a:ln>
                  <a:noFill/>
                </a:ln>
                <a:solidFill>
                  <a:schemeClr val="tx1"/>
                </a:solidFill>
                <a:effectLst/>
                <a:ea typeface="Times New Roman" pitchFamily="18" charset="0"/>
                <a:cs typeface="Arial" pitchFamily="34" charset="0"/>
              </a:rPr>
              <a:t>Dependerá de si es una forma  leve o grave.</a:t>
            </a: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pPr>
            <a:endParaRPr kumimoji="0" lang="en-US" sz="2400" b="0" i="0" u="none"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pPr>
            <a:r>
              <a:rPr kumimoji="0" lang="es-ES" sz="2400" b="0" i="0" u="none" strike="noStrike" cap="none" normalizeH="0" baseline="0" dirty="0" smtClean="0">
                <a:ln>
                  <a:noFill/>
                </a:ln>
                <a:solidFill>
                  <a:schemeClr val="tx1"/>
                </a:solidFill>
                <a:effectLst/>
                <a:ea typeface="Times New Roman" pitchFamily="18" charset="0"/>
                <a:cs typeface="Arial" pitchFamily="34" charset="0"/>
              </a:rPr>
              <a:t>Si se inicia el  trabajo de parto con rapidez, la evolución puede ser favorable.</a:t>
            </a: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pPr>
            <a:endParaRPr kumimoji="0" lang="en-US" sz="2400" b="0" i="0" u="none"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pPr>
            <a:r>
              <a:rPr kumimoji="0" lang="es-ES" sz="2400" b="0" i="0" u="none" strike="noStrike" cap="none" normalizeH="0" baseline="0" dirty="0" smtClean="0">
                <a:ln>
                  <a:noFill/>
                </a:ln>
                <a:solidFill>
                  <a:schemeClr val="tx1"/>
                </a:solidFill>
                <a:effectLst/>
                <a:ea typeface="Times New Roman" pitchFamily="18" charset="0"/>
                <a:cs typeface="Arial" pitchFamily="34" charset="0"/>
              </a:rPr>
              <a:t>Antes del parto puede agravarse el sangramiento con shock grave  y presentarse trastornos de la coagulación.</a:t>
            </a:r>
          </a:p>
          <a:p>
            <a:pPr marL="0" marR="0" lvl="0" indent="0" algn="justLow"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pPr>
            <a:r>
              <a:rPr kumimoji="0" lang="es-ES" sz="2400" b="0" i="0" u="none" strike="noStrike" cap="none" normalizeH="0" baseline="0" dirty="0" smtClean="0">
                <a:ln>
                  <a:noFill/>
                </a:ln>
                <a:solidFill>
                  <a:schemeClr val="tx1"/>
                </a:solidFill>
                <a:effectLst/>
                <a:ea typeface="Times New Roman" pitchFamily="18" charset="0"/>
                <a:cs typeface="Arial" pitchFamily="34" charset="0"/>
              </a:rPr>
              <a:t>En las formas graves, generalmente el feto muere, antes de una posible conducta obstétrica y sólo en las formas leves hay supervivencia fetal si la atención es rápida, generalmente por cesárea.</a:t>
            </a:r>
            <a:endParaRPr kumimoji="0" lang="en-US" sz="24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8153400" cy="5632311"/>
          </a:xfrm>
          <a:prstGeom prst="rect">
            <a:avLst/>
          </a:prstGeom>
        </p:spPr>
        <p:txBody>
          <a:bodyPr wrap="square">
            <a:spAutoFit/>
          </a:bodyPr>
          <a:lstStyle/>
          <a:p>
            <a:pPr algn="justLow" eaLnBrk="0" fontAlgn="base" hangingPunct="0">
              <a:spcBef>
                <a:spcPct val="0"/>
              </a:spcBef>
              <a:spcAft>
                <a:spcPct val="0"/>
              </a:spcAft>
            </a:pPr>
            <a:r>
              <a:rPr lang="es-ES" sz="3600" b="1" dirty="0" smtClean="0">
                <a:ea typeface="Times New Roman" pitchFamily="18" charset="0"/>
                <a:cs typeface="Arial" pitchFamily="34" charset="0"/>
              </a:rPr>
              <a:t>Evolución y pronóstico: </a:t>
            </a:r>
          </a:p>
          <a:p>
            <a:pPr algn="justLow" eaLnBrk="0" fontAlgn="base" hangingPunct="0">
              <a:spcBef>
                <a:spcPct val="0"/>
              </a:spcBef>
              <a:spcAft>
                <a:spcPct val="0"/>
              </a:spcAft>
            </a:pPr>
            <a:endParaRPr lang="en-US" sz="3600" dirty="0" smtClean="0">
              <a:cs typeface="Arial" pitchFamily="34" charset="0"/>
            </a:endParaRPr>
          </a:p>
          <a:p>
            <a:pPr lvl="0" algn="justLow" eaLnBrk="0" fontAlgn="base" hangingPunct="0">
              <a:spcBef>
                <a:spcPct val="0"/>
              </a:spcBef>
              <a:spcAft>
                <a:spcPct val="0"/>
              </a:spcAft>
              <a:buFont typeface="Wingdings" pitchFamily="2" charset="2"/>
              <a:buChar char="ü"/>
            </a:pPr>
            <a:r>
              <a:rPr lang="es-ES" sz="2400" dirty="0" smtClean="0">
                <a:ea typeface="Times New Roman" pitchFamily="18" charset="0"/>
                <a:cs typeface="Arial" pitchFamily="34" charset="0"/>
              </a:rPr>
              <a:t>El índice de cesárea está muy elevado, también están elevadas la mortalidad materna y perinatal.</a:t>
            </a:r>
          </a:p>
          <a:p>
            <a:pPr lvl="0" algn="justLow" eaLnBrk="0" fontAlgn="base" hangingPunct="0">
              <a:spcBef>
                <a:spcPct val="0"/>
              </a:spcBef>
              <a:spcAft>
                <a:spcPct val="0"/>
              </a:spcAft>
              <a:buFont typeface="Wingdings" pitchFamily="2" charset="2"/>
              <a:buChar char="ü"/>
            </a:pPr>
            <a:endParaRPr lang="en-US" sz="2400" dirty="0" smtClean="0">
              <a:cs typeface="Arial" pitchFamily="34" charset="0"/>
            </a:endParaRPr>
          </a:p>
          <a:p>
            <a:pPr lvl="0" algn="justLow" eaLnBrk="0" fontAlgn="base" hangingPunct="0">
              <a:spcBef>
                <a:spcPct val="0"/>
              </a:spcBef>
              <a:spcAft>
                <a:spcPct val="0"/>
              </a:spcAft>
              <a:buFont typeface="Wingdings" pitchFamily="2" charset="2"/>
              <a:buChar char="ü"/>
            </a:pPr>
            <a:r>
              <a:rPr lang="es-ES" sz="2400" dirty="0" smtClean="0">
                <a:ea typeface="Times New Roman" pitchFamily="18" charset="0"/>
                <a:cs typeface="Arial" pitchFamily="34" charset="0"/>
              </a:rPr>
              <a:t>La frecuencia de la histerectomía post-parto es alta (Útero de </a:t>
            </a:r>
            <a:r>
              <a:rPr lang="es-ES" sz="2400" dirty="0" err="1" smtClean="0">
                <a:ea typeface="Times New Roman" pitchFamily="18" charset="0"/>
                <a:cs typeface="Arial" pitchFamily="34" charset="0"/>
              </a:rPr>
              <a:t>Couvelaire</a:t>
            </a:r>
            <a:r>
              <a:rPr lang="es-ES" sz="2400" dirty="0" smtClean="0">
                <a:ea typeface="Times New Roman" pitchFamily="18" charset="0"/>
                <a:cs typeface="Arial" pitchFamily="34" charset="0"/>
              </a:rPr>
              <a:t>)</a:t>
            </a:r>
          </a:p>
          <a:p>
            <a:pPr lvl="0" algn="justLow" eaLnBrk="0" fontAlgn="base" hangingPunct="0">
              <a:spcBef>
                <a:spcPct val="0"/>
              </a:spcBef>
              <a:spcAft>
                <a:spcPct val="0"/>
              </a:spcAft>
              <a:buFont typeface="Wingdings" pitchFamily="2" charset="2"/>
              <a:buChar char="ü"/>
            </a:pPr>
            <a:endParaRPr lang="en-US" sz="2400" dirty="0" smtClean="0">
              <a:cs typeface="Arial" pitchFamily="34" charset="0"/>
            </a:endParaRPr>
          </a:p>
          <a:p>
            <a:pPr lvl="0" algn="justLow" eaLnBrk="0" fontAlgn="base" hangingPunct="0">
              <a:spcBef>
                <a:spcPct val="0"/>
              </a:spcBef>
              <a:spcAft>
                <a:spcPct val="0"/>
              </a:spcAft>
              <a:buFont typeface="Wingdings" pitchFamily="2" charset="2"/>
              <a:buChar char="ü"/>
            </a:pPr>
            <a:r>
              <a:rPr lang="es-ES" sz="2400" dirty="0" smtClean="0">
                <a:ea typeface="Times New Roman" pitchFamily="18" charset="0"/>
                <a:cs typeface="Arial" pitchFamily="34" charset="0"/>
              </a:rPr>
              <a:t>Trastornos de la coagulación, se presentan en el 10 % de los DPPNI y que suele comenzar por una C.I.D. y luego a una verdadera </a:t>
            </a:r>
            <a:r>
              <a:rPr lang="es-ES" sz="2400" dirty="0" err="1" smtClean="0">
                <a:ea typeface="Times New Roman" pitchFamily="18" charset="0"/>
                <a:cs typeface="Arial" pitchFamily="34" charset="0"/>
              </a:rPr>
              <a:t>coágulopatía</a:t>
            </a:r>
            <a:r>
              <a:rPr lang="es-ES" sz="2400" dirty="0" smtClean="0">
                <a:ea typeface="Times New Roman" pitchFamily="18" charset="0"/>
                <a:cs typeface="Arial" pitchFamily="34" charset="0"/>
              </a:rPr>
              <a:t> de consumo.</a:t>
            </a:r>
          </a:p>
          <a:p>
            <a:pPr lvl="0" algn="justLow" eaLnBrk="0" fontAlgn="base" hangingPunct="0">
              <a:spcBef>
                <a:spcPct val="0"/>
              </a:spcBef>
              <a:spcAft>
                <a:spcPct val="0"/>
              </a:spcAft>
            </a:pPr>
            <a:endParaRPr lang="en-US" sz="2400" dirty="0" smtClean="0">
              <a:cs typeface="Arial" pitchFamily="34" charset="0"/>
            </a:endParaRPr>
          </a:p>
          <a:p>
            <a:pPr lvl="0" algn="justLow" eaLnBrk="0" fontAlgn="base" hangingPunct="0">
              <a:spcBef>
                <a:spcPct val="0"/>
              </a:spcBef>
              <a:spcAft>
                <a:spcPct val="0"/>
              </a:spcAft>
              <a:buFont typeface="Wingdings" pitchFamily="2" charset="2"/>
              <a:buChar char="ü"/>
            </a:pPr>
            <a:r>
              <a:rPr lang="es-ES" sz="2400" dirty="0" smtClean="0">
                <a:ea typeface="Times New Roman" pitchFamily="18" charset="0"/>
                <a:cs typeface="Arial" pitchFamily="34" charset="0"/>
              </a:rPr>
              <a:t>Algunos casos graves evolucionan hacia la insuficiencia renal aguda con la aparición de un riñón de shock y necrosis cortical.</a:t>
            </a:r>
            <a:endParaRPr lang="es-ES" sz="2400" dirty="0" smtClean="0">
              <a:cs typeface="Arial"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381000" y="381000"/>
            <a:ext cx="84582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180975" algn="l"/>
              </a:tabLst>
            </a:pPr>
            <a:r>
              <a:rPr kumimoji="0" lang="es-ES" sz="3600" b="1" i="0" u="none" strike="noStrike" cap="none" normalizeH="0" baseline="0" dirty="0" smtClean="0">
                <a:ln>
                  <a:noFill/>
                </a:ln>
                <a:solidFill>
                  <a:schemeClr val="tx1"/>
                </a:solidFill>
                <a:effectLst/>
                <a:ea typeface="Times New Roman" pitchFamily="18" charset="0"/>
                <a:cs typeface="Arial" pitchFamily="34" charset="0"/>
              </a:rPr>
              <a:t>Conducta</a:t>
            </a:r>
            <a:endParaRPr kumimoji="0" lang="en-US" sz="3600" b="0" i="0" u="none"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80975" algn="l"/>
              </a:tabLst>
            </a:pPr>
            <a:r>
              <a:rPr kumimoji="0" lang="es-ES" sz="3600" b="1" i="0" u="none" strike="noStrike" cap="none" normalizeH="0" baseline="0" dirty="0" smtClean="0">
                <a:ln>
                  <a:noFill/>
                </a:ln>
                <a:solidFill>
                  <a:schemeClr val="tx1"/>
                </a:solidFill>
                <a:effectLst/>
                <a:ea typeface="Times New Roman" pitchFamily="18" charset="0"/>
                <a:cs typeface="Arial" pitchFamily="34" charset="0"/>
              </a:rPr>
              <a:t>Medidas generales</a:t>
            </a:r>
            <a:endParaRPr kumimoji="0" lang="en-US" sz="3600" b="0" i="0" u="none"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tab pos="180975" algn="l"/>
              </a:tabLst>
            </a:pPr>
            <a:r>
              <a:rPr kumimoji="0" lang="es-ES_tradnl" sz="2400" b="0" i="0" u="none" strike="noStrike" cap="none" normalizeH="0" baseline="0" dirty="0" smtClean="0">
                <a:ln>
                  <a:noFill/>
                </a:ln>
                <a:solidFill>
                  <a:schemeClr val="tx1"/>
                </a:solidFill>
                <a:effectLst/>
                <a:ea typeface="Times New Roman" pitchFamily="18" charset="0"/>
                <a:cs typeface="Arial" pitchFamily="34" charset="0"/>
              </a:rPr>
              <a:t>Ingreso en un servicio </a:t>
            </a:r>
            <a:r>
              <a:rPr kumimoji="0" lang="es-ES_tradnl" sz="2400" b="0" i="0" u="none" strike="noStrike" cap="none" normalizeH="0" baseline="0" dirty="0" err="1" smtClean="0">
                <a:ln>
                  <a:noFill/>
                </a:ln>
                <a:solidFill>
                  <a:schemeClr val="tx1"/>
                </a:solidFill>
                <a:effectLst/>
                <a:ea typeface="Times New Roman" pitchFamily="18" charset="0"/>
                <a:cs typeface="Arial" pitchFamily="34" charset="0"/>
              </a:rPr>
              <a:t>gineco</a:t>
            </a:r>
            <a:r>
              <a:rPr kumimoji="0" lang="es-ES_tradnl" sz="2400" b="0" i="0" u="none" strike="noStrike" cap="none" normalizeH="0" baseline="0" dirty="0" smtClean="0">
                <a:ln>
                  <a:noFill/>
                </a:ln>
                <a:solidFill>
                  <a:schemeClr val="tx1"/>
                </a:solidFill>
                <a:effectLst/>
                <a:ea typeface="Times New Roman" pitchFamily="18" charset="0"/>
                <a:cs typeface="Arial" pitchFamily="34" charset="0"/>
              </a:rPr>
              <a:t>-obstétrico con posibilidades quirúrgicas. Su sospecha es un código rojo y el ingreso es en Partos.</a:t>
            </a:r>
            <a:endParaRPr kumimoji="0" lang="en-US" sz="2400" b="0" i="0" u="none"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tab pos="180975" algn="l"/>
              </a:tabLst>
            </a:pPr>
            <a:r>
              <a:rPr kumimoji="0" lang="es-ES_tradnl" sz="2400" b="0" i="0" u="none" strike="noStrike" cap="none" normalizeH="0" baseline="0" dirty="0" smtClean="0">
                <a:ln>
                  <a:noFill/>
                </a:ln>
                <a:solidFill>
                  <a:schemeClr val="tx1"/>
                </a:solidFill>
                <a:effectLst/>
                <a:ea typeface="Times New Roman" pitchFamily="18" charset="0"/>
                <a:cs typeface="Arial" pitchFamily="34" charset="0"/>
              </a:rPr>
              <a:t>Aviso al Laboratorio y Banco de Sangre.</a:t>
            </a:r>
            <a:endParaRPr kumimoji="0" lang="en-US" sz="2400" b="0" i="0" u="none"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tab pos="180975" algn="l"/>
              </a:tabLst>
            </a:pPr>
            <a:r>
              <a:rPr kumimoji="0" lang="es-ES_tradnl" sz="2400" b="0" i="0" u="none" strike="noStrike" cap="none" normalizeH="0" baseline="0" dirty="0" smtClean="0">
                <a:ln>
                  <a:noFill/>
                </a:ln>
                <a:solidFill>
                  <a:schemeClr val="tx1"/>
                </a:solidFill>
                <a:effectLst/>
                <a:ea typeface="Times New Roman" pitchFamily="18" charset="0"/>
                <a:cs typeface="Arial" pitchFamily="34" charset="0"/>
              </a:rPr>
              <a:t>Cuidadoso examen abdominal para determinar tamaño, sensibilidad e irritabilidad del útero.</a:t>
            </a:r>
            <a:endParaRPr kumimoji="0" lang="en-US" sz="2400" b="0" i="0" u="none"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tab pos="180975" algn="l"/>
              </a:tabLst>
            </a:pPr>
            <a:r>
              <a:rPr kumimoji="0" lang="es-ES_tradnl" sz="2400" b="0" i="0" u="none" strike="noStrike" cap="none" normalizeH="0" baseline="0" dirty="0" smtClean="0">
                <a:ln>
                  <a:noFill/>
                </a:ln>
                <a:solidFill>
                  <a:schemeClr val="tx1"/>
                </a:solidFill>
                <a:effectLst/>
                <a:ea typeface="Times New Roman" pitchFamily="18" charset="0"/>
                <a:cs typeface="Arial" pitchFamily="34" charset="0"/>
              </a:rPr>
              <a:t>Examen vaginal y del cérvix con espéculo (exclusión de causas locales de hemorragia).</a:t>
            </a:r>
            <a:endParaRPr kumimoji="0" lang="en-US" sz="2400" b="0" i="0" u="none"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tab pos="180975" algn="l"/>
              </a:tabLst>
            </a:pPr>
            <a:r>
              <a:rPr kumimoji="0" lang="es-ES_tradnl" sz="2400" b="0" i="0" u="none" strike="noStrike" cap="none" normalizeH="0" baseline="0" dirty="0" smtClean="0">
                <a:ln>
                  <a:noFill/>
                </a:ln>
                <a:solidFill>
                  <a:schemeClr val="tx1"/>
                </a:solidFill>
                <a:effectLst/>
                <a:ea typeface="Times New Roman" pitchFamily="18" charset="0"/>
                <a:cs typeface="Arial" pitchFamily="34" charset="0"/>
              </a:rPr>
              <a:t>Si existen dudas acerca de la vitalidad fetal, puede realizarse un examen </a:t>
            </a:r>
            <a:r>
              <a:rPr kumimoji="0" lang="es-ES_tradnl" sz="2400" b="0" i="0" u="none" strike="noStrike" cap="none" normalizeH="0" baseline="0" dirty="0" err="1" smtClean="0">
                <a:ln>
                  <a:noFill/>
                </a:ln>
                <a:solidFill>
                  <a:schemeClr val="tx1"/>
                </a:solidFill>
                <a:effectLst/>
                <a:ea typeface="Times New Roman" pitchFamily="18" charset="0"/>
                <a:cs typeface="Arial" pitchFamily="34" charset="0"/>
              </a:rPr>
              <a:t>ultrasonográfico</a:t>
            </a:r>
            <a:r>
              <a:rPr kumimoji="0" lang="es-ES_tradnl" sz="2400" b="0" i="0" u="none" strike="noStrike" cap="none" normalizeH="0" baseline="0" dirty="0" smtClean="0">
                <a:ln>
                  <a:noFill/>
                </a:ln>
                <a:solidFill>
                  <a:schemeClr val="tx1"/>
                </a:solidFill>
                <a:effectLst/>
                <a:ea typeface="Times New Roman" pitchFamily="18" charset="0"/>
                <a:cs typeface="Arial" pitchFamily="34" charset="0"/>
              </a:rPr>
              <a:t> para determinar la frecuencia cardiaca y movimientos fetales.</a:t>
            </a:r>
            <a:endParaRPr kumimoji="0" lang="en-US" sz="24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304800"/>
            <a:ext cx="7848600" cy="6001643"/>
          </a:xfrm>
          <a:prstGeom prst="rect">
            <a:avLst/>
          </a:prstGeom>
        </p:spPr>
        <p:txBody>
          <a:bodyPr wrap="square">
            <a:spAutoFit/>
          </a:bodyPr>
          <a:lstStyle/>
          <a:p>
            <a:pPr lvl="0" algn="justLow" fontAlgn="base">
              <a:spcBef>
                <a:spcPct val="0"/>
              </a:spcBef>
              <a:spcAft>
                <a:spcPct val="0"/>
              </a:spcAft>
              <a:tabLst>
                <a:tab pos="180975" algn="l"/>
              </a:tabLst>
            </a:pPr>
            <a:r>
              <a:rPr lang="es-ES" sz="3600" b="1" dirty="0" smtClean="0">
                <a:ea typeface="Times New Roman" pitchFamily="18" charset="0"/>
                <a:cs typeface="Arial" pitchFamily="34" charset="0"/>
              </a:rPr>
              <a:t>Conducta</a:t>
            </a:r>
            <a:endParaRPr lang="en-US" sz="3600" dirty="0" smtClean="0">
              <a:cs typeface="Arial" pitchFamily="34" charset="0"/>
            </a:endParaRPr>
          </a:p>
          <a:p>
            <a:pPr lvl="0" algn="justLow" eaLnBrk="0" fontAlgn="base" hangingPunct="0">
              <a:spcBef>
                <a:spcPct val="0"/>
              </a:spcBef>
              <a:spcAft>
                <a:spcPct val="0"/>
              </a:spcAft>
              <a:tabLst>
                <a:tab pos="180975" algn="l"/>
              </a:tabLst>
            </a:pPr>
            <a:r>
              <a:rPr lang="es-ES" sz="3600" b="1" dirty="0" smtClean="0">
                <a:ea typeface="Times New Roman" pitchFamily="18" charset="0"/>
                <a:cs typeface="Arial" pitchFamily="34" charset="0"/>
              </a:rPr>
              <a:t>Medidas generales</a:t>
            </a:r>
            <a:endParaRPr lang="en-US" sz="3600" dirty="0" smtClean="0">
              <a:cs typeface="Arial" pitchFamily="34" charset="0"/>
            </a:endParaRPr>
          </a:p>
          <a:p>
            <a:pPr lvl="0" algn="justLow" eaLnBrk="0" fontAlgn="base" hangingPunct="0">
              <a:spcBef>
                <a:spcPct val="0"/>
              </a:spcBef>
              <a:spcAft>
                <a:spcPct val="0"/>
              </a:spcAft>
              <a:tabLst>
                <a:tab pos="180975" algn="l"/>
              </a:tabLst>
            </a:pPr>
            <a:endParaRPr lang="es-ES_tradnl" sz="2400" dirty="0" smtClean="0">
              <a:ea typeface="Times New Roman" pitchFamily="18" charset="0"/>
              <a:cs typeface="Arial" pitchFamily="34" charset="0"/>
            </a:endParaRPr>
          </a:p>
          <a:p>
            <a:pPr lvl="0" algn="justLow" eaLnBrk="0" fontAlgn="base" hangingPunct="0">
              <a:spcBef>
                <a:spcPct val="0"/>
              </a:spcBef>
              <a:spcAft>
                <a:spcPct val="0"/>
              </a:spcAft>
              <a:buFont typeface="Wingdings" pitchFamily="2" charset="2"/>
              <a:buChar char="ü"/>
              <a:tabLst>
                <a:tab pos="180975" algn="l"/>
              </a:tabLst>
            </a:pPr>
            <a:r>
              <a:rPr lang="es-ES_tradnl" sz="2400" dirty="0" smtClean="0">
                <a:ea typeface="Times New Roman" pitchFamily="18" charset="0"/>
                <a:cs typeface="Arial" pitchFamily="34" charset="0"/>
              </a:rPr>
              <a:t>La </a:t>
            </a:r>
            <a:r>
              <a:rPr lang="es-ES_tradnl" sz="2400" dirty="0" err="1" smtClean="0">
                <a:ea typeface="Times New Roman" pitchFamily="18" charset="0"/>
                <a:cs typeface="Arial" pitchFamily="34" charset="0"/>
              </a:rPr>
              <a:t>ultrasonografía</a:t>
            </a:r>
            <a:r>
              <a:rPr lang="es-ES_tradnl" sz="2400" dirty="0" smtClean="0">
                <a:ea typeface="Times New Roman" pitchFamily="18" charset="0"/>
                <a:cs typeface="Arial" pitchFamily="34" charset="0"/>
              </a:rPr>
              <a:t> permite localizar la placenta y evidenciar su separación. También excluir la placenta previa y confirmar la actividad cardiaca. No sustituye al examen clínico y sólo debe realizarse cuando no comprometa la vida del producto por la posible demora en el tratamiento. Tiene alta tasa de falsos negativos.</a:t>
            </a:r>
          </a:p>
          <a:p>
            <a:pPr lvl="0">
              <a:buFont typeface="Wingdings" pitchFamily="2" charset="2"/>
              <a:buChar char="ü"/>
            </a:pPr>
            <a:r>
              <a:rPr lang="es-ES_tradnl" sz="2400" dirty="0" smtClean="0"/>
              <a:t>Canalización de dos venas con </a:t>
            </a:r>
            <a:r>
              <a:rPr lang="es-ES_tradnl" sz="2400" dirty="0" err="1" smtClean="0"/>
              <a:t>trócares</a:t>
            </a:r>
            <a:r>
              <a:rPr lang="es-ES_tradnl" sz="2400" dirty="0" smtClean="0"/>
              <a:t> de grueso calibre.</a:t>
            </a:r>
            <a:endParaRPr lang="en-US" sz="2400" dirty="0" smtClean="0"/>
          </a:p>
          <a:p>
            <a:pPr lvl="0">
              <a:buFont typeface="Wingdings" pitchFamily="2" charset="2"/>
              <a:buChar char="ü"/>
            </a:pPr>
            <a:r>
              <a:rPr lang="es-ES_tradnl" sz="2400" dirty="0" smtClean="0"/>
              <a:t>Exámenes de laboratorio (hemograma completo, glucemia, ácido úrico, creatinina, grupo sanguíneo, factor Rh, </a:t>
            </a:r>
            <a:r>
              <a:rPr lang="es-ES_tradnl" sz="2400" dirty="0" err="1" smtClean="0"/>
              <a:t>ionograma</a:t>
            </a:r>
            <a:r>
              <a:rPr lang="es-ES_tradnl" sz="2400" dirty="0" smtClean="0"/>
              <a:t>, gasometría y </a:t>
            </a:r>
            <a:r>
              <a:rPr lang="es-ES_tradnl" sz="2400" dirty="0" err="1" smtClean="0"/>
              <a:t>coagulograma</a:t>
            </a:r>
            <a:r>
              <a:rPr lang="es-ES_tradnl" sz="2400" dirty="0" smtClean="0"/>
              <a:t> completo).</a:t>
            </a:r>
            <a:endParaRPr lang="en-US" sz="2400" dirty="0" smtClean="0"/>
          </a:p>
          <a:p>
            <a:pPr lvl="0">
              <a:buFont typeface="Wingdings" pitchFamily="2" charset="2"/>
              <a:buChar char="ü"/>
            </a:pPr>
            <a:r>
              <a:rPr lang="es-ES_tradnl" sz="2400" dirty="0" smtClean="0"/>
              <a:t>Examen completo de orina.</a:t>
            </a:r>
            <a:endParaRPr lang="en-US" sz="2400" dirty="0" smtClean="0"/>
          </a:p>
          <a:p>
            <a:pPr lvl="0" algn="justLow" eaLnBrk="0" fontAlgn="base" hangingPunct="0">
              <a:spcBef>
                <a:spcPct val="0"/>
              </a:spcBef>
              <a:spcAft>
                <a:spcPct val="0"/>
              </a:spcAft>
              <a:buFont typeface="Wingdings" pitchFamily="2" charset="2"/>
              <a:buChar char="ü"/>
              <a:tabLst>
                <a:tab pos="180975" algn="l"/>
              </a:tabLst>
            </a:pPr>
            <a:endParaRPr lang="es-ES_tradnl" sz="2400" dirty="0" smtClean="0">
              <a:cs typeface="Arial"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457200" y="457200"/>
            <a:ext cx="8382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 typeface="Wingdings" pitchFamily="2" charset="2"/>
              <a:buChar char="ü"/>
              <a:tabLst>
                <a:tab pos="180975" algn="l"/>
              </a:tabLst>
            </a:pPr>
            <a:r>
              <a:rPr kumimoji="0" lang="es-ES_tradnl" sz="2400" b="0" i="0" u="none" strike="noStrike" cap="none" normalizeH="0" baseline="0" dirty="0" smtClean="0">
                <a:ln>
                  <a:noFill/>
                </a:ln>
                <a:solidFill>
                  <a:schemeClr val="tx1"/>
                </a:solidFill>
                <a:effectLst/>
                <a:ea typeface="Times New Roman" pitchFamily="18" charset="0"/>
                <a:cs typeface="Arial" pitchFamily="34" charset="0"/>
              </a:rPr>
              <a:t>Diuresis</a:t>
            </a:r>
            <a:r>
              <a:rPr kumimoji="0" lang="es-ES_tradnl" sz="2400" b="0" i="0" u="none" strike="noStrike" cap="none" normalizeH="0" dirty="0" smtClean="0">
                <a:ln>
                  <a:noFill/>
                </a:ln>
                <a:solidFill>
                  <a:schemeClr val="tx1"/>
                </a:solidFill>
                <a:effectLst/>
                <a:ea typeface="Times New Roman" pitchFamily="18" charset="0"/>
                <a:cs typeface="Arial" pitchFamily="34" charset="0"/>
              </a:rPr>
              <a:t> </a:t>
            </a:r>
            <a:r>
              <a:rPr kumimoji="0" lang="es-ES_tradnl" sz="2400" b="0" i="0" u="none" strike="noStrike" cap="none" normalizeH="0" baseline="0" dirty="0" smtClean="0">
                <a:ln>
                  <a:noFill/>
                </a:ln>
                <a:solidFill>
                  <a:schemeClr val="tx1"/>
                </a:solidFill>
                <a:effectLst/>
                <a:ea typeface="Times New Roman" pitchFamily="18" charset="0"/>
                <a:cs typeface="Arial" pitchFamily="34" charset="0"/>
              </a:rPr>
              <a:t>cada hora.</a:t>
            </a:r>
            <a:endParaRPr kumimoji="0" lang="en-US" sz="2400" b="0" i="0" u="none"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tab pos="180975" algn="l"/>
              </a:tabLst>
            </a:pPr>
            <a:r>
              <a:rPr kumimoji="0" lang="es-ES_tradnl" sz="2400" b="0" i="0" u="none" strike="noStrike" cap="none" normalizeH="0" baseline="0" dirty="0" smtClean="0">
                <a:ln>
                  <a:noFill/>
                </a:ln>
                <a:solidFill>
                  <a:schemeClr val="tx1"/>
                </a:solidFill>
                <a:effectLst/>
                <a:ea typeface="Times New Roman" pitchFamily="18" charset="0"/>
                <a:cs typeface="Arial" pitchFamily="34" charset="0"/>
              </a:rPr>
              <a:t>Administración de glóbulos y </a:t>
            </a:r>
            <a:r>
              <a:rPr kumimoji="0" lang="es-ES_tradnl" sz="2400" b="0" i="0" u="none" strike="noStrike" cap="none" normalizeH="0" baseline="0" dirty="0" err="1" smtClean="0">
                <a:ln>
                  <a:noFill/>
                </a:ln>
                <a:solidFill>
                  <a:schemeClr val="tx1"/>
                </a:solidFill>
                <a:effectLst/>
                <a:ea typeface="Times New Roman" pitchFamily="18" charset="0"/>
                <a:cs typeface="Arial" pitchFamily="34" charset="0"/>
              </a:rPr>
              <a:t>hemoderivados</a:t>
            </a:r>
            <a:r>
              <a:rPr kumimoji="0" lang="es-ES_tradnl" sz="2400" b="0" i="0" u="none" strike="noStrike" cap="none" normalizeH="0" baseline="0" dirty="0" smtClean="0">
                <a:ln>
                  <a:noFill/>
                </a:ln>
                <a:solidFill>
                  <a:schemeClr val="tx1"/>
                </a:solidFill>
                <a:effectLst/>
                <a:ea typeface="Times New Roman" pitchFamily="18" charset="0"/>
                <a:cs typeface="Arial" pitchFamily="34" charset="0"/>
              </a:rPr>
              <a:t> según necesidades y</a:t>
            </a:r>
            <a:r>
              <a:rPr kumimoji="0" lang="es-ES_tradnl" sz="2400" b="0" i="0" u="none" strike="noStrike" cap="none" normalizeH="0" dirty="0" smtClean="0">
                <a:ln>
                  <a:noFill/>
                </a:ln>
                <a:solidFill>
                  <a:schemeClr val="tx1"/>
                </a:solidFill>
                <a:effectLst/>
                <a:ea typeface="Times New Roman" pitchFamily="18" charset="0"/>
                <a:cs typeface="Arial" pitchFamily="34" charset="0"/>
              </a:rPr>
              <a:t> </a:t>
            </a:r>
            <a:r>
              <a:rPr kumimoji="0" lang="es-ES_tradnl" sz="2400" b="0" i="0" u="none" strike="noStrike" cap="none" normalizeH="0" baseline="0" dirty="0" smtClean="0">
                <a:ln>
                  <a:noFill/>
                </a:ln>
                <a:solidFill>
                  <a:schemeClr val="tx1"/>
                </a:solidFill>
                <a:effectLst/>
                <a:ea typeface="Times New Roman" pitchFamily="18" charset="0"/>
                <a:cs typeface="Arial" pitchFamily="34" charset="0"/>
              </a:rPr>
              <a:t>según las pérdidas sanguíneas así</a:t>
            </a:r>
            <a:r>
              <a:rPr kumimoji="0" lang="es-ES_tradnl" sz="2400" b="0" i="0" u="none" strike="noStrike" cap="none" normalizeH="0" dirty="0" smtClean="0">
                <a:ln>
                  <a:noFill/>
                </a:ln>
                <a:solidFill>
                  <a:schemeClr val="tx1"/>
                </a:solidFill>
                <a:effectLst/>
                <a:ea typeface="Times New Roman" pitchFamily="18" charset="0"/>
                <a:cs typeface="Arial" pitchFamily="34" charset="0"/>
              </a:rPr>
              <a:t> como</a:t>
            </a:r>
            <a:r>
              <a:rPr kumimoji="0" lang="es-ES_tradnl" sz="2400" b="0" i="0" u="none" strike="noStrike" cap="none" normalizeH="0" baseline="0" dirty="0" smtClean="0">
                <a:ln>
                  <a:noFill/>
                </a:ln>
                <a:solidFill>
                  <a:schemeClr val="tx1"/>
                </a:solidFill>
                <a:effectLst/>
                <a:ea typeface="Times New Roman" pitchFamily="18" charset="0"/>
                <a:cs typeface="Arial" pitchFamily="34" charset="0"/>
              </a:rPr>
              <a:t> la evaluación de los signos vitales, del hematocrito y la hemoglobina. La presión venosa central es una guía excelente para la reposición de la volemia. Al calcular las pérdidas, tener en cuenta que en el desprendimiento de placenta con feto muerto éstas pueden estimarse en 1 Litro aproximadamente.</a:t>
            </a:r>
            <a:endParaRPr kumimoji="0" lang="en-US" sz="2400" b="0" i="0" u="none"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tab pos="180975" algn="l"/>
              </a:tabLst>
            </a:pPr>
            <a:r>
              <a:rPr kumimoji="0" lang="es-ES_tradnl" sz="2400" b="0" i="0" u="none" strike="noStrike" cap="none" normalizeH="0" baseline="0" dirty="0" smtClean="0">
                <a:ln>
                  <a:noFill/>
                </a:ln>
                <a:solidFill>
                  <a:schemeClr val="tx1"/>
                </a:solidFill>
                <a:effectLst/>
                <a:ea typeface="Times New Roman" pitchFamily="18" charset="0"/>
                <a:cs typeface="Arial" pitchFamily="34" charset="0"/>
              </a:rPr>
              <a:t>Mientras se consigue la reposición sanguínea, inicie la administración de soluciones electrolíticas (</a:t>
            </a:r>
            <a:r>
              <a:rPr kumimoji="0" lang="es-ES_tradnl" sz="2400" b="0" i="0" u="none" strike="noStrike" cap="none" normalizeH="0" baseline="0" dirty="0" err="1" smtClean="0">
                <a:ln>
                  <a:noFill/>
                </a:ln>
                <a:solidFill>
                  <a:schemeClr val="tx1"/>
                </a:solidFill>
                <a:effectLst/>
                <a:ea typeface="Times New Roman" pitchFamily="18" charset="0"/>
                <a:cs typeface="Arial" pitchFamily="34" charset="0"/>
              </a:rPr>
              <a:t>Ringer</a:t>
            </a:r>
            <a:r>
              <a:rPr kumimoji="0" lang="es-ES_tradnl" sz="2400" b="0" i="0" u="none" strike="noStrike" cap="none" normalizeH="0" baseline="0" dirty="0" smtClean="0">
                <a:ln>
                  <a:noFill/>
                </a:ln>
                <a:solidFill>
                  <a:schemeClr val="tx1"/>
                </a:solidFill>
                <a:effectLst/>
                <a:ea typeface="Times New Roman" pitchFamily="18" charset="0"/>
                <a:cs typeface="Arial" pitchFamily="34" charset="0"/>
              </a:rPr>
              <a:t>-Lactato o solución salina fisiológica) o de gelatinas.</a:t>
            </a:r>
            <a:endParaRPr kumimoji="0" lang="en-US" sz="2400" b="0" i="0" u="none"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tab pos="180975" algn="l"/>
              </a:tabLst>
            </a:pPr>
            <a:r>
              <a:rPr kumimoji="0" lang="es-ES_tradnl" sz="2400" b="0" i="0" u="none" strike="noStrike" cap="none" normalizeH="0" baseline="0" dirty="0" smtClean="0">
                <a:ln>
                  <a:noFill/>
                </a:ln>
                <a:solidFill>
                  <a:schemeClr val="tx1"/>
                </a:solidFill>
                <a:effectLst/>
                <a:ea typeface="Times New Roman" pitchFamily="18" charset="0"/>
                <a:cs typeface="Arial" pitchFamily="34" charset="0"/>
              </a:rPr>
              <a:t>Tomar periódicamente los signos vitales (cada 30 min) mientras dure la gravedad de la paciente.</a:t>
            </a:r>
            <a:endParaRPr kumimoji="0" lang="en-US" sz="2400" b="0" i="0" u="none"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tab pos="180975" algn="l"/>
              </a:tabLst>
            </a:pPr>
            <a:r>
              <a:rPr kumimoji="0" lang="es-ES_tradnl" sz="2400" b="0" i="0" u="none" strike="noStrike" cap="none" normalizeH="0" baseline="0" dirty="0" smtClean="0">
                <a:ln>
                  <a:noFill/>
                </a:ln>
                <a:solidFill>
                  <a:schemeClr val="tx1"/>
                </a:solidFill>
                <a:effectLst/>
                <a:ea typeface="Times New Roman" pitchFamily="18" charset="0"/>
                <a:cs typeface="Arial" pitchFamily="34" charset="0"/>
              </a:rPr>
              <a:t>Oxigenoterapia por catéter o tienda.</a:t>
            </a:r>
            <a:endParaRPr kumimoji="0" lang="es-ES_tradnl" sz="24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533400" y="1066800"/>
            <a:ext cx="69342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s-ES" sz="3600" b="1" i="0" u="none" strike="noStrike" cap="none" normalizeH="0" baseline="0" smtClean="0">
                <a:ln>
                  <a:noFill/>
                </a:ln>
                <a:solidFill>
                  <a:schemeClr val="tx1"/>
                </a:solidFill>
                <a:effectLst>
                  <a:outerShdw blurRad="38100" dist="38100" dir="2700000" algn="tl">
                    <a:srgbClr val="000000">
                      <a:alpha val="43137"/>
                    </a:srgbClr>
                  </a:outerShdw>
                </a:effectLst>
                <a:ea typeface="Times New Roman" pitchFamily="18" charset="0"/>
                <a:cs typeface="Arial" pitchFamily="34" charset="0"/>
              </a:rPr>
              <a:t>BIBLIOGRAFIA:</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s-ES" sz="3600" b="1" i="0" u="none" strike="noStrike" cap="none" normalizeH="0" baseline="0" dirty="0" smtClean="0">
              <a:ln>
                <a:noFill/>
              </a:ln>
              <a:solidFill>
                <a:schemeClr val="tx1"/>
              </a:solidFill>
              <a:effectLst>
                <a:outerShdw blurRad="38100" dist="38100" dir="2700000" algn="tl">
                  <a:srgbClr val="000000">
                    <a:alpha val="43137"/>
                  </a:srgbClr>
                </a:outerShdw>
              </a:effectLst>
              <a:ea typeface="Times New Roman" pitchFamily="18" charset="0"/>
              <a:cs typeface="Arial" pitchFamily="34"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lang="es-ES" sz="3600" b="1" dirty="0" smtClean="0">
                <a:effectLst>
                  <a:outerShdw blurRad="38100" dist="38100" dir="2700000" algn="tl">
                    <a:srgbClr val="000000">
                      <a:alpha val="43137"/>
                    </a:srgbClr>
                  </a:outerShdw>
                </a:effectLst>
                <a:cs typeface="Arial" pitchFamily="34" charset="0"/>
              </a:rPr>
              <a:t>-</a:t>
            </a:r>
            <a:r>
              <a:rPr kumimoji="0" lang="es-ES" sz="3600" i="0" u="none" strike="noStrike" cap="none" normalizeH="0" baseline="0" dirty="0" smtClean="0">
                <a:ln>
                  <a:noFill/>
                </a:ln>
                <a:solidFill>
                  <a:schemeClr val="tx1"/>
                </a:solidFill>
                <a:cs typeface="Arial" pitchFamily="34" charset="0"/>
              </a:rPr>
              <a:t>Obstetricia</a:t>
            </a:r>
            <a:r>
              <a:rPr kumimoji="0" lang="es-ES" sz="3600" i="0" u="none" strike="noStrike" cap="none" normalizeH="0" dirty="0" smtClean="0">
                <a:ln>
                  <a:noFill/>
                </a:ln>
                <a:solidFill>
                  <a:schemeClr val="tx1"/>
                </a:solidFill>
                <a:cs typeface="Arial" pitchFamily="34" charset="0"/>
              </a:rPr>
              <a:t> y Ginecología de </a:t>
            </a:r>
            <a:r>
              <a:rPr kumimoji="0" lang="es-ES" sz="3600" i="0" u="none" strike="noStrike" cap="none" normalizeH="0" dirty="0" err="1" smtClean="0">
                <a:ln>
                  <a:noFill/>
                </a:ln>
                <a:solidFill>
                  <a:schemeClr val="tx1"/>
                </a:solidFill>
                <a:cs typeface="Arial" pitchFamily="34" charset="0"/>
              </a:rPr>
              <a:t>Rigol</a:t>
            </a:r>
            <a:r>
              <a:rPr kumimoji="0" lang="es-ES" sz="3600" i="0" u="none" strike="noStrike" cap="none" normalizeH="0" dirty="0" smtClean="0">
                <a:ln>
                  <a:noFill/>
                </a:ln>
                <a:solidFill>
                  <a:schemeClr val="tx1"/>
                </a:solidFill>
                <a:cs typeface="Arial" pitchFamily="34" charset="0"/>
              </a:rPr>
              <a:t>. Páginas 157-163</a:t>
            </a:r>
          </a:p>
          <a:p>
            <a:pPr marL="0" marR="0" lvl="0" indent="0" algn="justLow" defTabSz="914400" rtl="0" eaLnBrk="1" fontAlgn="base" latinLnBrk="0" hangingPunct="1">
              <a:lnSpc>
                <a:spcPct val="100000"/>
              </a:lnSpc>
              <a:spcBef>
                <a:spcPct val="0"/>
              </a:spcBef>
              <a:spcAft>
                <a:spcPct val="0"/>
              </a:spcAft>
              <a:buClrTx/>
              <a:buSzTx/>
              <a:buFontTx/>
              <a:buNone/>
              <a:tabLst/>
            </a:pPr>
            <a:r>
              <a:rPr lang="es-ES" sz="3600" baseline="0" dirty="0" smtClean="0">
                <a:cs typeface="Arial" pitchFamily="34" charset="0"/>
              </a:rPr>
              <a:t>-Manual de procedimientos en Obstetricia. Colectivo de autores.</a:t>
            </a:r>
            <a:r>
              <a:rPr lang="es-ES" sz="3600" dirty="0" smtClean="0">
                <a:cs typeface="Arial" pitchFamily="34" charset="0"/>
              </a:rPr>
              <a:t> Pág. 201</a:t>
            </a:r>
            <a:endParaRPr kumimoji="0" lang="es-ES" sz="3600" i="0" u="none" strike="noStrike" cap="none" normalizeH="0" baseline="0" dirty="0" smtClean="0">
              <a:ln>
                <a:noFill/>
              </a:ln>
              <a:solidFill>
                <a:schemeClr val="tx1"/>
              </a:solidFill>
              <a:cs typeface="Arial" pitchFamily="34"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762000" y="2286000"/>
            <a:ext cx="7772400" cy="1107996"/>
          </a:xfrm>
          <a:prstGeom prst="rect">
            <a:avLst/>
          </a:prstGeom>
          <a:ln>
            <a:headEnd/>
            <a:tailEnd/>
          </a:ln>
          <a:effectLst>
            <a:reflection blurRad="6350" stA="50000" endA="300" endPos="90000" dist="50800" dir="5400000" sy="-100000" algn="bl" rotWithShape="0"/>
          </a:effec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600" b="0" i="0" u="none" strike="noStrike" cap="none" normalizeH="0" baseline="0" dirty="0" smtClean="0">
                <a:ln>
                  <a:noFill/>
                </a:ln>
                <a:solidFill>
                  <a:srgbClr val="FF0000"/>
                </a:solidFill>
                <a:effectLst/>
                <a:latin typeface="Aharoni" pitchFamily="2" charset="-79"/>
                <a:ea typeface="Times New Roman" pitchFamily="18" charset="0"/>
                <a:cs typeface="Aharoni" pitchFamily="2" charset="-79"/>
              </a:rPr>
              <a:t>MUCHAS GRACIAS</a:t>
            </a:r>
            <a:endParaRPr kumimoji="0" lang="es-ES" sz="6600" b="0" i="0" u="none" strike="noStrike" cap="none" normalizeH="0" baseline="0" dirty="0" smtClean="0">
              <a:ln>
                <a:noFill/>
              </a:ln>
              <a:solidFill>
                <a:srgbClr val="FF0000"/>
              </a:solidFill>
              <a:effectLst/>
              <a:latin typeface="Aharoni" pitchFamily="2" charset="-79"/>
              <a:cs typeface="Aharoni" pitchFamily="2" charset="-79"/>
            </a:endParaRPr>
          </a:p>
        </p:txBody>
      </p:sp>
    </p:spTree>
  </p:cSld>
  <p:clrMapOvr>
    <a:masterClrMapping/>
  </p:clrMapOvr>
  <p:transition spd="slow">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533400" y="1447800"/>
            <a:ext cx="81534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71500" marR="0" lvl="0" indent="-571500" algn="justLow" defTabSz="914400" rtl="0" eaLnBrk="1" fontAlgn="base" latinLnBrk="0" hangingPunct="1">
              <a:lnSpc>
                <a:spcPct val="100000"/>
              </a:lnSpc>
              <a:spcBef>
                <a:spcPct val="0"/>
              </a:spcBef>
              <a:spcAft>
                <a:spcPct val="0"/>
              </a:spcAft>
              <a:buClrTx/>
              <a:buSzTx/>
              <a:buFont typeface="+mj-lt"/>
              <a:buAutoNum type="romanUcPeriod" startAt="2"/>
              <a:tabLst>
                <a:tab pos="685800" algn="l"/>
              </a:tabLst>
            </a:pPr>
            <a:r>
              <a:rPr kumimoji="0" lang="es-ES" sz="2800" b="0" i="0" u="none" strike="noStrike" cap="none" normalizeH="0" baseline="0" dirty="0" smtClean="0">
                <a:ln>
                  <a:noFill/>
                </a:ln>
                <a:solidFill>
                  <a:schemeClr val="tx1"/>
                </a:solidFill>
                <a:effectLst/>
                <a:ea typeface="Times New Roman" pitchFamily="18" charset="0"/>
                <a:cs typeface="Arial" pitchFamily="34" charset="0"/>
              </a:rPr>
              <a:t>Sangramiento de la segunda mitad de la gestación:</a:t>
            </a:r>
          </a:p>
          <a:p>
            <a:pPr marL="571500" marR="0" lvl="0" indent="-571500" algn="justLow" defTabSz="914400" rtl="0" eaLnBrk="1" fontAlgn="base" latinLnBrk="0" hangingPunct="1">
              <a:lnSpc>
                <a:spcPct val="100000"/>
              </a:lnSpc>
              <a:spcBef>
                <a:spcPct val="0"/>
              </a:spcBef>
              <a:spcAft>
                <a:spcPct val="0"/>
              </a:spcAft>
              <a:buClrTx/>
              <a:buSzTx/>
              <a:tabLst>
                <a:tab pos="685800" algn="l"/>
              </a:tabLst>
            </a:pPr>
            <a:endParaRPr kumimoji="0" lang="en-US" sz="2800" b="1" i="0" u="none" strike="noStrike" cap="none" normalizeH="0" baseline="0" dirty="0" smtClean="0">
              <a:ln>
                <a:noFill/>
              </a:ln>
              <a:solidFill>
                <a:srgbClr val="FF0000"/>
              </a:solidFill>
              <a:effectLst>
                <a:outerShdw blurRad="38100" dist="38100" dir="2700000" algn="tl">
                  <a:srgbClr val="000000">
                    <a:alpha val="43137"/>
                  </a:srgbClr>
                </a:outerShdw>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tabLst>
                <a:tab pos="685800" algn="l"/>
              </a:tabLst>
            </a:pPr>
            <a:r>
              <a:rPr kumimoji="0" lang="es-ES" sz="2800" b="1" i="0" u="none" strike="noStrike" cap="none" normalizeH="0" baseline="0" dirty="0" smtClean="0">
                <a:ln>
                  <a:noFill/>
                </a:ln>
                <a:solidFill>
                  <a:srgbClr val="FF0000"/>
                </a:solidFill>
                <a:effectLst>
                  <a:outerShdw blurRad="38100" dist="38100" dir="2700000" algn="tl">
                    <a:srgbClr val="000000">
                      <a:alpha val="43137"/>
                    </a:srgbClr>
                  </a:outerShdw>
                </a:effectLst>
                <a:ea typeface="Times New Roman" pitchFamily="18" charset="0"/>
                <a:cs typeface="Arial" pitchFamily="34" charset="0"/>
              </a:rPr>
              <a:t>-Placenta previa</a:t>
            </a:r>
            <a:endParaRPr kumimoji="0" lang="en-US" sz="2800" b="1" i="0" u="none" strike="noStrike" cap="none" normalizeH="0" baseline="0" dirty="0" smtClean="0">
              <a:ln>
                <a:noFill/>
              </a:ln>
              <a:solidFill>
                <a:srgbClr val="FF0000"/>
              </a:solidFill>
              <a:effectLst>
                <a:outerShdw blurRad="38100" dist="38100" dir="2700000" algn="tl">
                  <a:srgbClr val="000000">
                    <a:alpha val="43137"/>
                  </a:srgbClr>
                </a:outerShdw>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tabLst>
                <a:tab pos="685800" algn="l"/>
              </a:tabLst>
            </a:pPr>
            <a:r>
              <a:rPr kumimoji="0" lang="es-ES" sz="2800" b="1" i="0" u="none" strike="noStrike" cap="none" normalizeH="0" baseline="0" dirty="0" smtClean="0">
                <a:ln>
                  <a:noFill/>
                </a:ln>
                <a:solidFill>
                  <a:srgbClr val="FF0000"/>
                </a:solidFill>
                <a:effectLst>
                  <a:outerShdw blurRad="38100" dist="38100" dir="2700000" algn="tl">
                    <a:srgbClr val="000000">
                      <a:alpha val="43137"/>
                    </a:srgbClr>
                  </a:outerShdw>
                </a:effectLst>
                <a:ea typeface="Times New Roman" pitchFamily="18" charset="0"/>
                <a:cs typeface="Arial" pitchFamily="34" charset="0"/>
              </a:rPr>
              <a:t>-Desprendimiento prematuro de la placenta </a:t>
            </a:r>
            <a:r>
              <a:rPr kumimoji="0" lang="es-ES" sz="2800" b="1" i="0" u="none" strike="noStrike" cap="none" normalizeH="0" baseline="0" dirty="0" err="1" smtClean="0">
                <a:ln>
                  <a:noFill/>
                </a:ln>
                <a:solidFill>
                  <a:srgbClr val="FF0000"/>
                </a:solidFill>
                <a:effectLst>
                  <a:outerShdw blurRad="38100" dist="38100" dir="2700000" algn="tl">
                    <a:srgbClr val="000000">
                      <a:alpha val="43137"/>
                    </a:srgbClr>
                  </a:outerShdw>
                </a:effectLst>
                <a:ea typeface="Times New Roman" pitchFamily="18" charset="0"/>
                <a:cs typeface="Arial" pitchFamily="34" charset="0"/>
              </a:rPr>
              <a:t>normoinserta</a:t>
            </a:r>
            <a:r>
              <a:rPr kumimoji="0" lang="es-ES" sz="2800" b="1" i="0" u="none" strike="noStrike" cap="none" normalizeH="0" baseline="0" dirty="0" smtClean="0">
                <a:ln>
                  <a:noFill/>
                </a:ln>
                <a:solidFill>
                  <a:srgbClr val="FF0000"/>
                </a:solidFill>
                <a:effectLst>
                  <a:outerShdw blurRad="38100" dist="38100" dir="2700000" algn="tl">
                    <a:srgbClr val="000000">
                      <a:alpha val="43137"/>
                    </a:srgbClr>
                  </a:outerShdw>
                </a:effectLst>
                <a:ea typeface="Times New Roman" pitchFamily="18" charset="0"/>
                <a:cs typeface="Arial" pitchFamily="34" charset="0"/>
              </a:rPr>
              <a:t> (</a:t>
            </a:r>
            <a:r>
              <a:rPr kumimoji="0" lang="es-ES" sz="2800" b="1" i="0" u="none" strike="noStrike" cap="none" normalizeH="0" baseline="0" dirty="0" err="1" smtClean="0">
                <a:ln>
                  <a:noFill/>
                </a:ln>
                <a:solidFill>
                  <a:srgbClr val="FF0000"/>
                </a:solidFill>
                <a:effectLst>
                  <a:outerShdw blurRad="38100" dist="38100" dir="2700000" algn="tl">
                    <a:srgbClr val="000000">
                      <a:alpha val="43137"/>
                    </a:srgbClr>
                  </a:outerShdw>
                </a:effectLst>
                <a:ea typeface="Times New Roman" pitchFamily="18" charset="0"/>
                <a:cs typeface="Arial" pitchFamily="34" charset="0"/>
              </a:rPr>
              <a:t>Abruptio</a:t>
            </a:r>
            <a:r>
              <a:rPr kumimoji="0" lang="es-ES" sz="2800" b="1" i="0" u="none" strike="noStrike" cap="none" normalizeH="0" baseline="0" dirty="0" smtClean="0">
                <a:ln>
                  <a:noFill/>
                </a:ln>
                <a:solidFill>
                  <a:srgbClr val="FF0000"/>
                </a:solidFill>
                <a:effectLst>
                  <a:outerShdw blurRad="38100" dist="38100" dir="2700000" algn="tl">
                    <a:srgbClr val="000000">
                      <a:alpha val="43137"/>
                    </a:srgbClr>
                  </a:outerShdw>
                </a:effectLst>
                <a:ea typeface="Times New Roman" pitchFamily="18" charset="0"/>
                <a:cs typeface="Arial" pitchFamily="34" charset="0"/>
              </a:rPr>
              <a:t> </a:t>
            </a:r>
            <a:r>
              <a:rPr kumimoji="0" lang="es-ES" sz="2800" b="1" i="0" u="none" strike="noStrike" cap="none" normalizeH="0" baseline="0" dirty="0" err="1" smtClean="0">
                <a:ln>
                  <a:noFill/>
                </a:ln>
                <a:solidFill>
                  <a:srgbClr val="FF0000"/>
                </a:solidFill>
                <a:effectLst>
                  <a:outerShdw blurRad="38100" dist="38100" dir="2700000" algn="tl">
                    <a:srgbClr val="000000">
                      <a:alpha val="43137"/>
                    </a:srgbClr>
                  </a:outerShdw>
                </a:effectLst>
                <a:ea typeface="Times New Roman" pitchFamily="18" charset="0"/>
                <a:cs typeface="Arial" pitchFamily="34" charset="0"/>
              </a:rPr>
              <a:t>placentae</a:t>
            </a:r>
            <a:r>
              <a:rPr kumimoji="0" lang="es-ES" sz="2800" b="1" i="0" u="none" strike="noStrike" cap="none" normalizeH="0" baseline="0" dirty="0" smtClean="0">
                <a:ln>
                  <a:noFill/>
                </a:ln>
                <a:solidFill>
                  <a:srgbClr val="FF0000"/>
                </a:solidFill>
                <a:effectLst>
                  <a:outerShdw blurRad="38100" dist="38100" dir="2700000" algn="tl">
                    <a:srgbClr val="000000">
                      <a:alpha val="43137"/>
                    </a:srgbClr>
                  </a:outerShdw>
                </a:effectLst>
                <a:ea typeface="Times New Roman" pitchFamily="18" charset="0"/>
                <a:cs typeface="Arial" pitchFamily="34" charset="0"/>
              </a:rPr>
              <a:t> o Hematoma </a:t>
            </a:r>
            <a:r>
              <a:rPr kumimoji="0" lang="es-ES" sz="2800" b="1" i="0" u="none" strike="noStrike" cap="none" normalizeH="0" baseline="0" dirty="0" err="1" smtClean="0">
                <a:ln>
                  <a:noFill/>
                </a:ln>
                <a:solidFill>
                  <a:srgbClr val="FF0000"/>
                </a:solidFill>
                <a:effectLst>
                  <a:outerShdw blurRad="38100" dist="38100" dir="2700000" algn="tl">
                    <a:srgbClr val="000000">
                      <a:alpha val="43137"/>
                    </a:srgbClr>
                  </a:outerShdw>
                </a:effectLst>
                <a:ea typeface="Times New Roman" pitchFamily="18" charset="0"/>
                <a:cs typeface="Arial" pitchFamily="34" charset="0"/>
              </a:rPr>
              <a:t>retroplacentario</a:t>
            </a:r>
            <a:r>
              <a:rPr kumimoji="0" lang="es-ES" sz="2800" b="1" i="0" u="none" strike="noStrike" cap="none" normalizeH="0" baseline="0" dirty="0" smtClean="0">
                <a:ln>
                  <a:noFill/>
                </a:ln>
                <a:solidFill>
                  <a:srgbClr val="FF0000"/>
                </a:solidFill>
                <a:effectLst>
                  <a:outerShdw blurRad="38100" dist="38100" dir="2700000" algn="tl">
                    <a:srgbClr val="000000">
                      <a:alpha val="43137"/>
                    </a:srgbClr>
                  </a:outerShdw>
                </a:effectLst>
                <a:ea typeface="Times New Roman" pitchFamily="18" charset="0"/>
                <a:cs typeface="Arial" pitchFamily="34" charset="0"/>
              </a:rPr>
              <a:t>)</a:t>
            </a:r>
            <a:endParaRPr kumimoji="0" lang="en-US" sz="2800" b="1" i="0" u="none" strike="noStrike" cap="none" normalizeH="0" baseline="0" dirty="0" smtClean="0">
              <a:ln>
                <a:noFill/>
              </a:ln>
              <a:solidFill>
                <a:srgbClr val="FF0000"/>
              </a:solidFill>
              <a:effectLst>
                <a:outerShdw blurRad="38100" dist="38100" dir="2700000" algn="tl">
                  <a:srgbClr val="000000">
                    <a:alpha val="43137"/>
                  </a:srgbClr>
                </a:outerShdw>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tabLst>
                <a:tab pos="685800" algn="l"/>
              </a:tabLst>
            </a:pPr>
            <a:r>
              <a:rPr kumimoji="0" lang="es-ES" sz="2800" b="0" i="0" u="none" strike="noStrike" cap="none" normalizeH="0" baseline="0" dirty="0" smtClean="0">
                <a:ln>
                  <a:noFill/>
                </a:ln>
                <a:solidFill>
                  <a:schemeClr val="tx1"/>
                </a:solidFill>
                <a:effectLst/>
                <a:ea typeface="Times New Roman" pitchFamily="18" charset="0"/>
                <a:cs typeface="Arial" pitchFamily="34" charset="0"/>
              </a:rPr>
              <a:t>-Otros menos frecuentes como: vasa previa, rotura del seno marginal de la placenta.</a:t>
            </a:r>
            <a:endParaRPr kumimoji="0" lang="es-ES" sz="28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228600" y="1295400"/>
            <a:ext cx="8534400" cy="3724096"/>
          </a:xfrm>
          <a:prstGeom prst="rect">
            <a:avLst/>
          </a:prstGeom>
          <a:noFill/>
          <a:ln w="9525">
            <a:noFill/>
            <a:miter lim="800000"/>
            <a:headEnd/>
            <a:tailEnd/>
          </a:ln>
          <a:effectLst/>
        </p:spPr>
        <p:txBody>
          <a:bodyPr vert="horz" wrap="square" lIns="457056" tIns="0" rIns="0" bIns="0" numCol="1" anchor="ctr" anchorCtr="0" compatLnSpc="1">
            <a:prstTxWarp prst="textNoShape">
              <a:avLst/>
            </a:prstTxWarp>
            <a:spAutoFit/>
          </a:bodyPr>
          <a:lstStyle/>
          <a:p>
            <a:pPr marL="571500" marR="0" lvl="0" indent="-571500" algn="l" defTabSz="914400" rtl="0" eaLnBrk="1" fontAlgn="base" latinLnBrk="0" hangingPunct="1">
              <a:lnSpc>
                <a:spcPct val="100000"/>
              </a:lnSpc>
              <a:spcBef>
                <a:spcPct val="0"/>
              </a:spcBef>
              <a:spcAft>
                <a:spcPct val="0"/>
              </a:spcAft>
              <a:buClrTx/>
              <a:buSzTx/>
              <a:buFont typeface="+mj-lt"/>
              <a:buAutoNum type="romanUcPeriod" startAt="3"/>
              <a:tabLst>
                <a:tab pos="685800" algn="l"/>
              </a:tabLst>
            </a:pPr>
            <a:r>
              <a:rPr kumimoji="0" lang="es-ES" sz="2800" b="0" i="0" u="none" strike="noStrike" cap="none" normalizeH="0" baseline="0" dirty="0" smtClean="0">
                <a:ln>
                  <a:noFill/>
                </a:ln>
                <a:solidFill>
                  <a:schemeClr val="tx1"/>
                </a:solidFill>
                <a:effectLst/>
                <a:cs typeface="Times New Roman" pitchFamily="18" charset="0"/>
              </a:rPr>
              <a:t>Sangramiento del Post parto inmediato, relacionado con el alumbramiento o del post-alumbramiento y puerperio:</a:t>
            </a:r>
          </a:p>
          <a:p>
            <a:pPr marL="571500" marR="0" lvl="0" indent="-571500" algn="l" defTabSz="914400" rtl="0" eaLnBrk="1" fontAlgn="base" latinLnBrk="0" hangingPunct="1">
              <a:lnSpc>
                <a:spcPct val="100000"/>
              </a:lnSpc>
              <a:spcBef>
                <a:spcPct val="0"/>
              </a:spcBef>
              <a:spcAft>
                <a:spcPct val="0"/>
              </a:spcAft>
              <a:buClrTx/>
              <a:buSzTx/>
              <a:tabLst>
                <a:tab pos="685800" algn="l"/>
              </a:tabLst>
            </a:pPr>
            <a:endParaRPr kumimoji="0" lang="es-ES" sz="2800" b="0" i="0" u="none" strike="noStrike" cap="none" normalizeH="0" baseline="0" dirty="0" smtClean="0">
              <a:ln>
                <a:noFill/>
              </a:ln>
              <a:solidFill>
                <a:schemeClr val="tx1"/>
              </a:solidFill>
              <a:effectLst/>
              <a:cs typeface="Times New Roman" pitchFamily="18" charset="0"/>
            </a:endParaRPr>
          </a:p>
          <a:p>
            <a:pPr marL="571500" marR="0" lvl="0" indent="-571500" algn="l" defTabSz="914400" rtl="0" eaLnBrk="1" fontAlgn="base" latinLnBrk="0" hangingPunct="1">
              <a:lnSpc>
                <a:spcPct val="100000"/>
              </a:lnSpc>
              <a:spcBef>
                <a:spcPct val="0"/>
              </a:spcBef>
              <a:spcAft>
                <a:spcPct val="0"/>
              </a:spcAft>
              <a:buClrTx/>
              <a:buSzTx/>
              <a:tabLst>
                <a:tab pos="685800" algn="l"/>
              </a:tabLst>
            </a:pPr>
            <a:r>
              <a:rPr lang="es-ES" sz="2800" dirty="0" smtClean="0">
                <a:ea typeface="Times New Roman" pitchFamily="18" charset="0"/>
                <a:cs typeface="Arial" pitchFamily="34" charset="0"/>
              </a:rPr>
              <a:t>-Atonía</a:t>
            </a:r>
            <a:r>
              <a:rPr kumimoji="0" lang="es-ES" sz="2800" b="0" i="0" u="none" strike="noStrike" cap="none" normalizeH="0" baseline="0" dirty="0" smtClean="0">
                <a:ln>
                  <a:noFill/>
                </a:ln>
                <a:solidFill>
                  <a:schemeClr val="tx1"/>
                </a:solidFill>
                <a:effectLst/>
                <a:ea typeface="Times New Roman" pitchFamily="18" charset="0"/>
                <a:cs typeface="Arial" pitchFamily="34" charset="0"/>
              </a:rPr>
              <a:t> uterina</a:t>
            </a:r>
            <a:endParaRPr kumimoji="0" lang="en-US" sz="28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685800" algn="l"/>
              </a:tabLst>
            </a:pPr>
            <a:r>
              <a:rPr lang="es-ES" sz="2800" dirty="0" smtClean="0">
                <a:ea typeface="Times New Roman" pitchFamily="18" charset="0"/>
                <a:cs typeface="Arial" pitchFamily="34" charset="0"/>
              </a:rPr>
              <a:t>-R</a:t>
            </a:r>
            <a:r>
              <a:rPr kumimoji="0" lang="es-ES" sz="2800" b="0" i="0" u="none" strike="noStrike" cap="none" normalizeH="0" baseline="0" dirty="0" smtClean="0">
                <a:ln>
                  <a:noFill/>
                </a:ln>
                <a:solidFill>
                  <a:schemeClr val="tx1"/>
                </a:solidFill>
                <a:effectLst/>
                <a:ea typeface="Times New Roman" pitchFamily="18" charset="0"/>
                <a:cs typeface="Arial" pitchFamily="34" charset="0"/>
              </a:rPr>
              <a:t>etención total o parcia de la placenta</a:t>
            </a:r>
            <a:endParaRPr kumimoji="0" lang="en-US" sz="28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685800" algn="l"/>
              </a:tabLst>
            </a:pPr>
            <a:r>
              <a:rPr lang="es-ES" sz="2800" dirty="0" smtClean="0">
                <a:ea typeface="Times New Roman" pitchFamily="18" charset="0"/>
                <a:cs typeface="Arial" pitchFamily="34" charset="0"/>
              </a:rPr>
              <a:t>-L</a:t>
            </a:r>
            <a:r>
              <a:rPr kumimoji="0" lang="es-ES" sz="2800" b="0" i="0" u="none" strike="noStrike" cap="none" normalizeH="0" baseline="0" dirty="0" smtClean="0">
                <a:ln>
                  <a:noFill/>
                </a:ln>
                <a:solidFill>
                  <a:schemeClr val="tx1"/>
                </a:solidFill>
                <a:effectLst/>
                <a:ea typeface="Times New Roman" pitchFamily="18" charset="0"/>
                <a:cs typeface="Arial" pitchFamily="34" charset="0"/>
              </a:rPr>
              <a:t>aceraciones del canal genital o del útero por instrumentaciones y otras maniobras obstétricas.</a:t>
            </a:r>
            <a:endParaRPr kumimoji="0" lang="en-US" sz="28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
            <a:ext cx="8229600" cy="6309420"/>
          </a:xfrm>
          <a:prstGeom prst="rect">
            <a:avLst/>
          </a:prstGeom>
        </p:spPr>
        <p:txBody>
          <a:bodyPr wrap="square">
            <a:spAutoFit/>
          </a:bodyPr>
          <a:lstStyle/>
          <a:p>
            <a:pPr lvl="0" algn="ctr" fontAlgn="base">
              <a:spcBef>
                <a:spcPct val="0"/>
              </a:spcBef>
              <a:spcAft>
                <a:spcPct val="0"/>
              </a:spcAft>
            </a:pPr>
            <a:r>
              <a:rPr lang="es-ES_tradnl" sz="4000" b="1" dirty="0" smtClean="0">
                <a:solidFill>
                  <a:srgbClr val="FF0000"/>
                </a:solidFill>
                <a:effectLst>
                  <a:outerShdw blurRad="38100" dist="38100" dir="2700000" algn="tl">
                    <a:srgbClr val="000000">
                      <a:alpha val="43137"/>
                    </a:srgbClr>
                  </a:outerShdw>
                </a:effectLst>
                <a:ea typeface="Times New Roman" pitchFamily="18" charset="0"/>
                <a:cs typeface="Arial" pitchFamily="34" charset="0"/>
              </a:rPr>
              <a:t>Placenta previa:</a:t>
            </a:r>
          </a:p>
          <a:p>
            <a:pPr lvl="0" fontAlgn="base">
              <a:spcBef>
                <a:spcPct val="0"/>
              </a:spcBef>
              <a:spcAft>
                <a:spcPct val="0"/>
              </a:spcAft>
            </a:pPr>
            <a:endParaRPr lang="es-ES_tradnl" sz="2800" dirty="0" smtClean="0">
              <a:ea typeface="Times New Roman" pitchFamily="18" charset="0"/>
              <a:cs typeface="Arial" pitchFamily="34" charset="0"/>
            </a:endParaRPr>
          </a:p>
          <a:p>
            <a:pPr lvl="0" fontAlgn="base">
              <a:spcBef>
                <a:spcPct val="0"/>
              </a:spcBef>
              <a:spcAft>
                <a:spcPct val="0"/>
              </a:spcAft>
            </a:pPr>
            <a:r>
              <a:rPr lang="es-ES_tradnl" sz="2800" b="1" dirty="0" smtClean="0">
                <a:effectLst>
                  <a:outerShdw blurRad="38100" dist="38100" dir="2700000" algn="tl">
                    <a:srgbClr val="000000">
                      <a:alpha val="43137"/>
                    </a:srgbClr>
                  </a:outerShdw>
                </a:effectLst>
                <a:ea typeface="Times New Roman" pitchFamily="18" charset="0"/>
                <a:cs typeface="Arial" pitchFamily="34" charset="0"/>
              </a:rPr>
              <a:t>Concepto: </a:t>
            </a:r>
            <a:r>
              <a:rPr lang="es-ES_tradnl" sz="2800" dirty="0" smtClean="0">
                <a:ea typeface="Times New Roman" pitchFamily="18" charset="0"/>
                <a:cs typeface="Arial" pitchFamily="34" charset="0"/>
              </a:rPr>
              <a:t>Es la inserción total o parcial de la placenta en el segmento inferior del útero. </a:t>
            </a:r>
          </a:p>
          <a:p>
            <a:pPr lvl="0" fontAlgn="base">
              <a:spcBef>
                <a:spcPct val="0"/>
              </a:spcBef>
              <a:spcAft>
                <a:spcPct val="0"/>
              </a:spcAft>
            </a:pPr>
            <a:endParaRPr lang="es-ES_tradnl" sz="2800" dirty="0" smtClean="0">
              <a:ea typeface="Times New Roman" pitchFamily="18" charset="0"/>
              <a:cs typeface="Arial" pitchFamily="34" charset="0"/>
            </a:endParaRPr>
          </a:p>
          <a:p>
            <a:pPr lvl="0" fontAlgn="base">
              <a:spcBef>
                <a:spcPct val="0"/>
              </a:spcBef>
              <a:spcAft>
                <a:spcPct val="0"/>
              </a:spcAft>
            </a:pPr>
            <a:r>
              <a:rPr lang="es-ES" sz="2800" b="1" dirty="0" smtClean="0">
                <a:effectLst>
                  <a:outerShdw blurRad="38100" dist="38100" dir="2700000" algn="tl">
                    <a:srgbClr val="000000">
                      <a:alpha val="43137"/>
                    </a:srgbClr>
                  </a:outerShdw>
                </a:effectLst>
              </a:rPr>
              <a:t>Frecuencia: </a:t>
            </a:r>
            <a:r>
              <a:rPr lang="es-ES" sz="2800" dirty="0" smtClean="0"/>
              <a:t>de o.5 al 1% del total de partos, su diagnóstico es más frecuente por ultrasonido durante el </a:t>
            </a:r>
            <a:r>
              <a:rPr lang="es-ES" sz="2800" i="1" dirty="0" smtClean="0">
                <a:solidFill>
                  <a:srgbClr val="FF0000"/>
                </a:solidFill>
                <a:effectLst>
                  <a:outerShdw blurRad="38100" dist="38100" dir="2700000" algn="tl">
                    <a:srgbClr val="000000">
                      <a:alpha val="43137"/>
                    </a:srgbClr>
                  </a:outerShdw>
                </a:effectLst>
              </a:rPr>
              <a:t>segundo trimestre del embarazo en busca de marcadores genéticos en el embarazo</a:t>
            </a:r>
            <a:r>
              <a:rPr lang="es-ES" sz="2800" dirty="0" smtClean="0"/>
              <a:t>, con una incidencia de hasta el 5 %. </a:t>
            </a:r>
          </a:p>
          <a:p>
            <a:pPr lvl="0" fontAlgn="base">
              <a:spcBef>
                <a:spcPct val="0"/>
              </a:spcBef>
              <a:spcAft>
                <a:spcPct val="0"/>
              </a:spcAft>
            </a:pPr>
            <a:r>
              <a:rPr lang="es-ES" sz="2800" dirty="0" smtClean="0"/>
              <a:t>Cerca del 80 al 90 % de esos casos con el crecimiento del segmento inferior, llegan al término con una localización normal de la placenta, dando lugar al concepto de </a:t>
            </a:r>
            <a:r>
              <a:rPr lang="es-ES" sz="2800" i="1" dirty="0" smtClean="0">
                <a:effectLst>
                  <a:outerShdw blurRad="38100" dist="38100" dir="2700000" algn="tl">
                    <a:srgbClr val="000000">
                      <a:alpha val="43137"/>
                    </a:srgbClr>
                  </a:outerShdw>
                </a:effectLst>
              </a:rPr>
              <a:t>migración placentaria.</a:t>
            </a:r>
            <a:endParaRPr lang="es-ES_tradnl" sz="2800" i="1" dirty="0" smtClean="0">
              <a:effectLst>
                <a:outerShdw blurRad="38100" dist="38100" dir="2700000" algn="tl">
                  <a:srgbClr val="000000">
                    <a:alpha val="43137"/>
                  </a:srgbClr>
                </a:outerShdw>
              </a:effectLst>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2" descr="I:\220px-Placta_prv.jpg"/>
          <p:cNvPicPr>
            <a:picLocks noChangeAspect="1" noChangeArrowheads="1"/>
          </p:cNvPicPr>
          <p:nvPr/>
        </p:nvPicPr>
        <p:blipFill>
          <a:blip r:embed="rId2"/>
          <a:srcRect/>
          <a:stretch>
            <a:fillRect/>
          </a:stretch>
        </p:blipFill>
        <p:spPr bwMode="auto">
          <a:xfrm>
            <a:off x="1676400" y="457200"/>
            <a:ext cx="5715000" cy="54102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371600"/>
            <a:ext cx="7696200" cy="3170099"/>
          </a:xfrm>
          <a:prstGeom prst="rect">
            <a:avLst/>
          </a:prstGeom>
        </p:spPr>
        <p:txBody>
          <a:bodyPr wrap="square">
            <a:spAutoFit/>
          </a:bodyPr>
          <a:lstStyle/>
          <a:p>
            <a:r>
              <a:rPr lang="es-ES" sz="3600" b="1" dirty="0" smtClean="0">
                <a:effectLst>
                  <a:outerShdw blurRad="38100" dist="38100" dir="2700000" algn="tl">
                    <a:srgbClr val="000000">
                      <a:alpha val="43137"/>
                    </a:srgbClr>
                  </a:outerShdw>
                </a:effectLst>
              </a:rPr>
              <a:t>Causas asociadas o relacionadas:</a:t>
            </a:r>
          </a:p>
          <a:p>
            <a:endParaRPr lang="es-ES" sz="3200" dirty="0" smtClean="0"/>
          </a:p>
          <a:p>
            <a:r>
              <a:rPr lang="es-ES" sz="3200" dirty="0" smtClean="0"/>
              <a:t>-La </a:t>
            </a:r>
            <a:r>
              <a:rPr lang="es-ES" sz="3200" dirty="0" err="1" smtClean="0"/>
              <a:t>multiparidad</a:t>
            </a:r>
            <a:endParaRPr lang="es-ES" sz="3200" dirty="0" smtClean="0"/>
          </a:p>
          <a:p>
            <a:r>
              <a:rPr lang="es-ES" sz="3200" dirty="0" smtClean="0"/>
              <a:t>-La edad avanzada de la madre</a:t>
            </a:r>
          </a:p>
          <a:p>
            <a:r>
              <a:rPr lang="es-ES" sz="3200" dirty="0" smtClean="0"/>
              <a:t>-El embarazo múltiple </a:t>
            </a:r>
          </a:p>
          <a:p>
            <a:r>
              <a:rPr lang="es-ES" sz="3200" dirty="0" smtClean="0"/>
              <a:t>-La cesárea</a:t>
            </a:r>
            <a:endParaRPr lang="en-US"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373</TotalTime>
  <Words>3301</Words>
  <Application>Microsoft Office PowerPoint</Application>
  <PresentationFormat>Presentación en pantalla (4:3)</PresentationFormat>
  <Paragraphs>317</Paragraphs>
  <Slides>48</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48</vt:i4>
      </vt:variant>
    </vt:vector>
  </HeadingPairs>
  <TitlesOfParts>
    <vt:vector size="55" baseType="lpstr">
      <vt:lpstr>Aharoni</vt:lpstr>
      <vt:lpstr>Arial</vt:lpstr>
      <vt:lpstr>Calibri</vt:lpstr>
      <vt:lpstr>Cooper Black</vt:lpstr>
      <vt:lpstr>Times New Roman</vt:lpstr>
      <vt:lpstr>Wingdings</vt:lpstr>
      <vt:lpstr>Office Theme</vt:lpstr>
      <vt:lpstr>Presentación de PowerPoint</vt:lpstr>
      <vt:lpstr>GESTORRAGIAS DE LA SEGUNDA MITAD DE LA GESTACIÓN PLACENTA PREVIA  DESPRENDIMIENTO DE LA PLACENTA NORMOINCERTADA </vt:lpstr>
      <vt:lpstr>Tema V: Gestorrágias de la 2da mitad del embarazo  Sumario: Placenta previa y Desprendimiento prematuro de la placenta normo incertada. Concepto, frecuencia, causas, clasificación, cuadro clínico, diagnóstico, pronóstico y conducta clinica.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GESTORRAGIAS DE LA SEGUNDA MITAD DE LA GESTACIÓN  PLACENTA PREVIA  DESPRENDIMIENTO DE LA PLACENTA NORMOINCERTADA</dc:title>
  <dc:creator>user</dc:creator>
  <cp:lastModifiedBy>lisett gonzalez</cp:lastModifiedBy>
  <cp:revision>55</cp:revision>
  <dcterms:created xsi:type="dcterms:W3CDTF">2006-08-16T00:00:00Z</dcterms:created>
  <dcterms:modified xsi:type="dcterms:W3CDTF">2022-10-30T20:08:24Z</dcterms:modified>
</cp:coreProperties>
</file>