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4"/>
  </p:notesMasterIdLst>
  <p:sldIdLst>
    <p:sldId id="256" r:id="rId2"/>
    <p:sldId id="258" r:id="rId3"/>
    <p:sldId id="271" r:id="rId4"/>
    <p:sldId id="267" r:id="rId5"/>
    <p:sldId id="268" r:id="rId6"/>
    <p:sldId id="270" r:id="rId7"/>
    <p:sldId id="273" r:id="rId8"/>
    <p:sldId id="272" r:id="rId9"/>
    <p:sldId id="275" r:id="rId10"/>
    <p:sldId id="274" r:id="rId11"/>
    <p:sldId id="277" r:id="rId12"/>
    <p:sldId id="279" r:id="rId13"/>
    <p:sldId id="278" r:id="rId14"/>
    <p:sldId id="280" r:id="rId15"/>
    <p:sldId id="283" r:id="rId16"/>
    <p:sldId id="276" r:id="rId17"/>
    <p:sldId id="282" r:id="rId18"/>
    <p:sldId id="286" r:id="rId19"/>
    <p:sldId id="285" r:id="rId20"/>
    <p:sldId id="284" r:id="rId21"/>
    <p:sldId id="288" r:id="rId22"/>
    <p:sldId id="287" r:id="rId23"/>
    <p:sldId id="281" r:id="rId24"/>
    <p:sldId id="291" r:id="rId25"/>
    <p:sldId id="290" r:id="rId26"/>
    <p:sldId id="289" r:id="rId27"/>
    <p:sldId id="294" r:id="rId28"/>
    <p:sldId id="293" r:id="rId29"/>
    <p:sldId id="292" r:id="rId30"/>
    <p:sldId id="297" r:id="rId31"/>
    <p:sldId id="296" r:id="rId32"/>
    <p:sldId id="29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00"/>
    <a:srgbClr val="FF3399"/>
    <a:srgbClr val="FFCC99"/>
    <a:srgbClr val="8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23330-CC6F-4088-B2FA-801D44098C3D}" type="datetimeFigureOut">
              <a:rPr lang="es-ES" smtClean="0"/>
              <a:pPr/>
              <a:t>11/02/2021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B8AE-3FF9-44FC-AE2D-8847F7CF773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49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257300" y="2971800"/>
            <a:ext cx="6629400" cy="838200"/>
            <a:chOff x="792" y="1872"/>
            <a:chExt cx="4176" cy="528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792" y="1927"/>
              <a:ext cx="4176" cy="39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1008" y="1872"/>
              <a:ext cx="3744" cy="5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667000"/>
            <a:ext cx="61722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91000"/>
            <a:ext cx="64008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dt" sz="quarter" idx="2"/>
          </p:nvPr>
        </p:nvSpPr>
        <p:spPr>
          <a:xfrm>
            <a:off x="10795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 sz="1200" b="1"/>
            </a:lvl1pPr>
          </a:lstStyle>
          <a:p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7325"/>
            <a:ext cx="2133600" cy="320675"/>
          </a:xfrm>
        </p:spPr>
        <p:txBody>
          <a:bodyPr/>
          <a:lstStyle>
            <a:lvl1pPr>
              <a:defRPr sz="1200" b="1"/>
            </a:lvl1pPr>
          </a:lstStyle>
          <a:p>
            <a:fld id="{C73437AF-8CF7-4CB0-8370-733CB6F1757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white">
          <a:xfrm>
            <a:off x="3048000" y="2286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i="1">
                <a:solidFill>
                  <a:schemeClr val="bg1"/>
                </a:solidFill>
                <a:latin typeface="Arial Black" pitchFamily="34" charset="0"/>
              </a:rPr>
              <a:t>Company </a:t>
            </a:r>
            <a:r>
              <a:rPr lang="en-US" sz="5400" i="1">
                <a:solidFill>
                  <a:schemeClr val="bg1"/>
                </a:solidFill>
                <a:latin typeface="Arial Black" pitchFamily="34" charset="0"/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2515-1AB7-401A-A596-4D6CACA95A4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451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451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FC3CC-3276-4AC9-8707-146AA7439E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65A3-8C48-42D6-B328-A036807C09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8F3A5-1F28-4331-A471-F742055101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02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C8D37-031B-45E0-B852-6206FD29F5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36FC1-9228-4165-B8CB-E437AC2C8AC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8EB90-9A9F-46B8-AEF7-CCFFF4BCECF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5AE31-0E02-40BE-8FFB-19BB12FFE1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0D7E1-4085-402A-8D57-9E2676829F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94DF9-E322-476C-8005-74E45CCC7C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ltGray">
          <a:xfrm>
            <a:off x="533400" y="1009650"/>
            <a:ext cx="7239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540500"/>
            <a:ext cx="9144000" cy="317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77200" y="228600"/>
            <a:ext cx="838200" cy="819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734300" y="381000"/>
            <a:ext cx="990600" cy="914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5405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9538" y="6573838"/>
            <a:ext cx="2133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Síndrome del Flujo Vaginal</a:t>
            </a:r>
            <a:endParaRPr lang="en-US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73838"/>
            <a:ext cx="2895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73838"/>
            <a:ext cx="21336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5C2E6B2-9849-44E0-ABD1-D33DD9CC823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white">
          <a:xfrm>
            <a:off x="7620000" y="685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chemeClr val="bg1"/>
                </a:solidFill>
                <a:latin typeface="Arial Black" pitchFamily="34" charset="0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dt" sz="quarter" idx="2"/>
          </p:nvPr>
        </p:nvSpPr>
        <p:spPr>
          <a:xfrm>
            <a:off x="0" y="6553200"/>
            <a:ext cx="3124200" cy="304800"/>
          </a:xfrm>
        </p:spPr>
        <p:txBody>
          <a:bodyPr/>
          <a:lstStyle/>
          <a:p>
            <a:r>
              <a:rPr lang="es-ES" sz="1600" dirty="0" smtClean="0">
                <a:solidFill>
                  <a:srgbClr val="FFFF00"/>
                </a:solidFill>
              </a:rPr>
              <a:t>Síndrome del Flujo Vaginal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7350" y="2797175"/>
            <a:ext cx="5810250" cy="1165225"/>
          </a:xfrm>
        </p:spPr>
        <p:txBody>
          <a:bodyPr/>
          <a:lstStyle/>
          <a:p>
            <a:r>
              <a:rPr lang="en-US" sz="2800" i="0" dirty="0" smtClean="0">
                <a:solidFill>
                  <a:schemeClr val="accent1"/>
                </a:solidFill>
              </a:rPr>
              <a:t>CICLO DE CONFERENCIAS</a:t>
            </a:r>
            <a:br>
              <a:rPr lang="en-US" sz="2800" i="0" dirty="0" smtClean="0">
                <a:solidFill>
                  <a:schemeClr val="accent1"/>
                </a:solidFill>
              </a:rPr>
            </a:br>
            <a:r>
              <a:rPr lang="en-US" sz="2800" i="0" dirty="0" smtClean="0">
                <a:solidFill>
                  <a:schemeClr val="accent1"/>
                </a:solidFill>
              </a:rPr>
              <a:t>4to Año de Medicina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191000"/>
            <a:ext cx="5334000" cy="1828800"/>
          </a:xfrm>
        </p:spPr>
        <p:txBody>
          <a:bodyPr/>
          <a:lstStyle/>
          <a:p>
            <a:r>
              <a:rPr lang="en-US" i="1" dirty="0" smtClean="0">
                <a:solidFill>
                  <a:srgbClr val="990000"/>
                </a:solidFill>
              </a:rPr>
              <a:t>…”Llevar la cabeza inclinada ante los libros, es andar con la frente erguida ante los hombres”…</a:t>
            </a:r>
          </a:p>
          <a:p>
            <a:pPr algn="r"/>
            <a:r>
              <a:rPr lang="en-US" sz="3600" b="0" i="1" dirty="0" smtClean="0">
                <a:solidFill>
                  <a:srgbClr val="990000"/>
                </a:solidFill>
                <a:latin typeface="Brush Script MT" pitchFamily="66" charset="0"/>
              </a:rPr>
              <a:t>José Martí Pérez</a:t>
            </a:r>
            <a:endParaRPr lang="en-US" sz="3600" b="0" i="1" dirty="0">
              <a:solidFill>
                <a:srgbClr val="990000"/>
              </a:solidFill>
              <a:latin typeface="Brush Script MT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41800" y="1981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22800" y="1981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41800" y="23622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6228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3437AF-8CF7-4CB0-8370-733CB6F1757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Picture 2" descr="marti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1447800" y="4038600"/>
            <a:ext cx="1426524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6477000" cy="1371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i="0" dirty="0" smtClean="0"/>
              <a:t>Infección Ginecológica Baja:</a:t>
            </a:r>
            <a:br>
              <a:rPr lang="en-US" sz="2800" i="0" dirty="0" smtClean="0"/>
            </a:br>
            <a:r>
              <a:rPr lang="en-US" sz="2800" i="0" dirty="0" smtClean="0"/>
              <a:t>Leucorrea o Flujo Vaginal </a:t>
            </a:r>
            <a:r>
              <a:rPr lang="en-US" sz="2800" i="0" dirty="0" smtClean="0">
                <a:solidFill>
                  <a:srgbClr val="990000"/>
                </a:solidFill>
              </a:rPr>
              <a:t>(Concepto)</a:t>
            </a:r>
            <a:endParaRPr lang="en-US" sz="2800" i="0" dirty="0">
              <a:solidFill>
                <a:srgbClr val="99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91400" cy="4114800"/>
          </a:xfrm>
          <a:ln w="79375" cmpd="thinThick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s-CO" u="sng" dirty="0">
                <a:solidFill>
                  <a:srgbClr val="FF0066"/>
                </a:solidFill>
                <a:latin typeface="Arial Black" pitchFamily="34" charset="0"/>
              </a:rPr>
              <a:t>Rigol:</a:t>
            </a:r>
            <a:r>
              <a:rPr lang="es-CO" dirty="0"/>
              <a:t> </a:t>
            </a:r>
            <a:r>
              <a:rPr lang="es-CO" b="1" dirty="0">
                <a:solidFill>
                  <a:schemeClr val="tx2"/>
                </a:solidFill>
              </a:rPr>
              <a:t>Toda pérdida </a:t>
            </a:r>
            <a:r>
              <a:rPr lang="es-CO" b="1" dirty="0">
                <a:solidFill>
                  <a:srgbClr val="FF0066"/>
                </a:solidFill>
              </a:rPr>
              <a:t>NO</a:t>
            </a:r>
            <a:r>
              <a:rPr lang="es-CO" b="1" dirty="0">
                <a:solidFill>
                  <a:schemeClr val="tx2"/>
                </a:solidFill>
              </a:rPr>
              <a:t> sanguínea que proviene del Apt. Genital Femenino.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s-CO" b="1" u="sng" dirty="0">
                <a:solidFill>
                  <a:srgbClr val="FF0066"/>
                </a:solidFill>
                <a:latin typeface="Arial Black" pitchFamily="34" charset="0"/>
              </a:rPr>
              <a:t>Botella Llusiá:</a:t>
            </a:r>
            <a:r>
              <a:rPr lang="es-CO" dirty="0"/>
              <a:t> </a:t>
            </a:r>
            <a:r>
              <a:rPr lang="es-CO" b="1" dirty="0">
                <a:solidFill>
                  <a:schemeClr val="tx2"/>
                </a:solidFill>
              </a:rPr>
              <a:t>Producto de exudación patológica de los genitales, que no es sino la exageración de un fenómeno normal, cuando dicho producto de exudación excede 1cm</a:t>
            </a:r>
            <a:r>
              <a:rPr lang="es-CO" b="1" baseline="30000" dirty="0">
                <a:solidFill>
                  <a:schemeClr val="tx2"/>
                </a:solidFill>
              </a:rPr>
              <a:t>3</a:t>
            </a:r>
            <a:r>
              <a:rPr lang="es-CO" b="1" dirty="0">
                <a:solidFill>
                  <a:schemeClr val="tx2"/>
                </a:solidFill>
              </a:rPr>
              <a:t> en 24 horas debe considerarse patológico, y no se acompaña de sangre. 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10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848600" y="1944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858000" cy="838200"/>
          </a:xfrm>
        </p:spPr>
        <p:txBody>
          <a:bodyPr/>
          <a:lstStyle/>
          <a:p>
            <a:r>
              <a:rPr lang="en-US" sz="2800" dirty="0" smtClean="0"/>
              <a:t>Ejemplo de </a:t>
            </a:r>
            <a:r>
              <a:rPr lang="en-US" sz="2800" dirty="0" err="1" smtClean="0"/>
              <a:t>leucorreas</a:t>
            </a:r>
            <a:r>
              <a:rPr lang="en-US" sz="2800" dirty="0" smtClean="0"/>
              <a:t> con </a:t>
            </a:r>
            <a:br>
              <a:rPr lang="en-US" sz="2800" dirty="0" smtClean="0"/>
            </a:br>
            <a:r>
              <a:rPr lang="en-US" sz="2800" dirty="0" smtClean="0"/>
              <a:t>estrías de sangre:</a:t>
            </a:r>
            <a:endParaRPr lang="en-US" sz="28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11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304800" y="1371600"/>
            <a:ext cx="8534400" cy="3962400"/>
            <a:chOff x="2897" y="845"/>
            <a:chExt cx="1743" cy="1611"/>
          </a:xfrm>
        </p:grpSpPr>
        <p:sp>
          <p:nvSpPr>
            <p:cNvPr id="9" name="AutoShape 59"/>
            <p:cNvSpPr>
              <a:spLocks noChangeArrowheads="1"/>
            </p:cNvSpPr>
            <p:nvPr/>
          </p:nvSpPr>
          <p:spPr bwMode="gray">
            <a:xfrm>
              <a:off x="2897" y="1109"/>
              <a:ext cx="1731" cy="1347"/>
            </a:xfrm>
            <a:prstGeom prst="diamond">
              <a:avLst/>
            </a:prstGeom>
            <a:solidFill>
              <a:srgbClr val="FFFFCC"/>
            </a:solidFill>
            <a:ln w="9525" algn="ctr">
              <a:miter lim="800000"/>
              <a:headEnd/>
              <a:tailEnd/>
            </a:ln>
            <a:effectLst/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0" name="AutoShape 60"/>
            <p:cNvSpPr>
              <a:spLocks noChangeArrowheads="1"/>
            </p:cNvSpPr>
            <p:nvPr/>
          </p:nvSpPr>
          <p:spPr bwMode="gray">
            <a:xfrm>
              <a:off x="2898" y="966"/>
              <a:ext cx="1731" cy="1347"/>
            </a:xfrm>
            <a:prstGeom prst="diamond">
              <a:avLst/>
            </a:prstGeom>
            <a:solidFill>
              <a:srgbClr val="FFCC66"/>
            </a:solidFill>
            <a:ln w="9525" algn="ctr">
              <a:miter lim="800000"/>
              <a:headEnd/>
              <a:tailEnd/>
            </a:ln>
            <a:effectLst/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sp>
          <p:nvSpPr>
            <p:cNvPr id="11" name="AutoShape 61"/>
            <p:cNvSpPr>
              <a:spLocks noChangeArrowheads="1"/>
            </p:cNvSpPr>
            <p:nvPr/>
          </p:nvSpPr>
          <p:spPr bwMode="gray">
            <a:xfrm>
              <a:off x="2909" y="845"/>
              <a:ext cx="1731" cy="1347"/>
            </a:xfrm>
            <a:prstGeom prst="diamond">
              <a:avLst/>
            </a:prstGeom>
            <a:gradFill rotWithShape="1">
              <a:gsLst>
                <a:gs pos="0">
                  <a:srgbClr val="FF9900">
                    <a:gamma/>
                    <a:shade val="66275"/>
                    <a:invGamma/>
                  </a:srgbClr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Bottom"/>
              <a:lightRig rig="legacyFlat2" dir="t"/>
            </a:scene3d>
            <a:sp3d extrusionH="2270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12" name="Rectangle 67"/>
          <p:cNvSpPr>
            <a:spLocks noChangeArrowheads="1"/>
          </p:cNvSpPr>
          <p:nvPr/>
        </p:nvSpPr>
        <p:spPr bwMode="gray">
          <a:xfrm>
            <a:off x="2590800" y="2057400"/>
            <a:ext cx="52578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Ectopias extensas.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Cervicitis postcoito.</a:t>
            </a: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Cáncer de cuello (Leucorrea serosanguinolenta) </a:t>
            </a:r>
            <a:r>
              <a:rPr lang="en-US" sz="24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agua de lavado de carne</a:t>
            </a:r>
            <a:r>
              <a:rPr lang="en-U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lang="en-US" sz="2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09600" y="5638800"/>
            <a:ext cx="7239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CO" sz="2400" b="1" i="1" dirty="0" smtClean="0">
                <a:solidFill>
                  <a:srgbClr val="FF0066"/>
                </a:solidFill>
              </a:rPr>
              <a:t>Otras </a:t>
            </a:r>
            <a:r>
              <a:rPr lang="es-CO" sz="2400" b="1" i="1" u="sng" dirty="0" smtClean="0">
                <a:solidFill>
                  <a:srgbClr val="FF0066"/>
                </a:solidFill>
              </a:rPr>
              <a:t>NO</a:t>
            </a:r>
            <a:r>
              <a:rPr lang="es-CO" sz="2400" b="1" i="1" dirty="0" smtClean="0">
                <a:solidFill>
                  <a:srgbClr val="FF0066"/>
                </a:solidFill>
              </a:rPr>
              <a:t> sanguíneas</a:t>
            </a:r>
            <a:r>
              <a:rPr lang="es-CO" sz="2400" b="1" dirty="0" smtClean="0">
                <a:solidFill>
                  <a:srgbClr val="FF0066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s-CO" sz="2400" b="1" dirty="0" smtClean="0">
                <a:solidFill>
                  <a:srgbClr val="990000"/>
                </a:solidFill>
              </a:rPr>
              <a:t>Mucorrea fisiológica periovulatoria.</a:t>
            </a:r>
            <a:endParaRPr lang="es-ES" sz="2400" b="1" dirty="0" smtClean="0">
              <a:solidFill>
                <a:srgbClr val="99000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943600" cy="914400"/>
          </a:xfrm>
        </p:spPr>
        <p:txBody>
          <a:bodyPr/>
          <a:lstStyle/>
          <a:p>
            <a:r>
              <a:rPr lang="en-US" dirty="0" smtClean="0"/>
              <a:t>CLASIFICACIÓN DE LAS LEUCORREAS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12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762000" y="1371600"/>
            <a:ext cx="762000" cy="665162"/>
            <a:chOff x="1110" y="2656"/>
            <a:chExt cx="1549" cy="1351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grpSpPr>
        <p:sp>
          <p:nvSpPr>
            <p:cNvPr id="9" name="AutoShape 5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066800" y="2209800"/>
            <a:ext cx="762000" cy="665162"/>
            <a:chOff x="3174" y="2656"/>
            <a:chExt cx="1549" cy="1351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grpSpPr>
        <p:sp>
          <p:nvSpPr>
            <p:cNvPr id="13" name="AutoShape 1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762000" y="3048000"/>
            <a:ext cx="762000" cy="665162"/>
            <a:chOff x="1110" y="2656"/>
            <a:chExt cx="1549" cy="1351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grpSpPr>
        <p:sp>
          <p:nvSpPr>
            <p:cNvPr id="17" name="AutoShape 5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1066800" y="3962400"/>
            <a:ext cx="762000" cy="665162"/>
            <a:chOff x="3174" y="2656"/>
            <a:chExt cx="1549" cy="1351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pFill/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1371600" y="2057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828800" y="1524000"/>
            <a:ext cx="35910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tx2"/>
                </a:solidFill>
              </a:rPr>
              <a:t>Leucorreas específicas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1676400" y="28194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flipV="1">
            <a:off x="1295400" y="3657600"/>
            <a:ext cx="6553200" cy="45719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1676400" y="4541519"/>
            <a:ext cx="6934200" cy="45719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981200" y="2286000"/>
            <a:ext cx="386355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tx2"/>
                </a:solidFill>
              </a:rPr>
              <a:t>Leucorreas inespecíficas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1524000" y="3124200"/>
            <a:ext cx="623760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tx2"/>
                </a:solidFill>
              </a:rPr>
              <a:t>Leucorrea discrásica por hipoestronismo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1828800" y="4038600"/>
            <a:ext cx="682109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 dirty="0" smtClean="0">
                <a:solidFill>
                  <a:schemeClr val="tx2"/>
                </a:solidFill>
              </a:rPr>
              <a:t>Leucorrea irritativa por hipersecreción refleja</a:t>
            </a:r>
            <a:endParaRPr lang="en-US" sz="2400" b="1" i="1" dirty="0">
              <a:solidFill>
                <a:schemeClr val="tx2"/>
              </a:solidFill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IMPORTANTE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543800" cy="45085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rgbClr val="FF0066"/>
              </a:buClr>
              <a:buBlip>
                <a:blip r:embed="rId2"/>
              </a:buBlip>
            </a:pPr>
            <a:r>
              <a:rPr lang="es-CO" sz="3200" b="1" dirty="0" smtClean="0">
                <a:solidFill>
                  <a:schemeClr val="tx2"/>
                </a:solidFill>
              </a:rPr>
              <a:t>La leucorrea es</a:t>
            </a:r>
            <a:r>
              <a:rPr lang="es-CO" sz="3200" b="1" dirty="0" smtClean="0"/>
              <a:t> </a:t>
            </a:r>
            <a:r>
              <a:rPr lang="es-CO" sz="3200" b="1" i="1" u="sng" dirty="0" smtClean="0">
                <a:solidFill>
                  <a:srgbClr val="FF0066"/>
                </a:solidFill>
              </a:rPr>
              <a:t>un síntoma</a:t>
            </a:r>
            <a:r>
              <a:rPr lang="es-CO" sz="3200" b="1" i="1" dirty="0" smtClean="0"/>
              <a:t> </a:t>
            </a:r>
            <a:r>
              <a:rPr lang="es-CO" sz="3200" b="1" dirty="0" smtClean="0">
                <a:solidFill>
                  <a:schemeClr val="tx2"/>
                </a:solidFill>
              </a:rPr>
              <a:t>y no propiamente una enfermedad.</a:t>
            </a:r>
            <a:endParaRPr lang="en-US" sz="48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0066"/>
              </a:buClr>
              <a:buBlip>
                <a:blip r:embed="rId2"/>
              </a:buBlip>
            </a:pPr>
            <a:r>
              <a:rPr lang="es-CO" sz="3200" b="1" dirty="0" smtClean="0">
                <a:solidFill>
                  <a:schemeClr val="tx2"/>
                </a:solidFill>
              </a:rPr>
              <a:t>Si la paciente no refiere flujo, sería un </a:t>
            </a:r>
            <a:r>
              <a:rPr lang="es-CO" sz="3200" b="1" u="sng" dirty="0" smtClean="0">
                <a:solidFill>
                  <a:srgbClr val="FF0066"/>
                </a:solidFill>
                <a:latin typeface="Arial Black" pitchFamily="34" charset="0"/>
              </a:rPr>
              <a:t>DISPARATE</a:t>
            </a:r>
            <a:r>
              <a:rPr lang="es-CO" sz="3200" b="1" dirty="0" smtClean="0"/>
              <a:t> </a:t>
            </a:r>
            <a:r>
              <a:rPr lang="es-CO" sz="3200" b="1" dirty="0" smtClean="0">
                <a:solidFill>
                  <a:schemeClr val="tx2"/>
                </a:solidFill>
              </a:rPr>
              <a:t>que el médico diga </a:t>
            </a:r>
            <a:r>
              <a:rPr lang="es-CO" sz="3200" b="1" i="1" dirty="0" smtClean="0">
                <a:solidFill>
                  <a:srgbClr val="FF0066"/>
                </a:solidFill>
              </a:rPr>
              <a:t>“</a:t>
            </a:r>
            <a:r>
              <a:rPr lang="es-CO" sz="3200" b="1" i="1" u="sng" dirty="0" smtClean="0">
                <a:solidFill>
                  <a:srgbClr val="FF0066"/>
                </a:solidFill>
              </a:rPr>
              <a:t>Ud. tiene flujo</a:t>
            </a:r>
            <a:r>
              <a:rPr lang="es-CO" sz="3200" b="1" i="1" dirty="0" smtClean="0">
                <a:solidFill>
                  <a:srgbClr val="FF0066"/>
                </a:solidFill>
              </a:rPr>
              <a:t>”</a:t>
            </a:r>
            <a:r>
              <a:rPr lang="es-CO" sz="3200" b="1" dirty="0" smtClean="0">
                <a:solidFill>
                  <a:schemeClr val="tx2"/>
                </a:solidFill>
              </a:rPr>
              <a:t>,</a:t>
            </a:r>
            <a:r>
              <a:rPr lang="es-CO" sz="3200" b="1" dirty="0" smtClean="0">
                <a:solidFill>
                  <a:srgbClr val="FF0066"/>
                </a:solidFill>
              </a:rPr>
              <a:t> </a:t>
            </a:r>
            <a:r>
              <a:rPr lang="es-CO" sz="3200" b="1" dirty="0" smtClean="0">
                <a:solidFill>
                  <a:schemeClr val="tx2"/>
                </a:solidFill>
              </a:rPr>
              <a:t>ya que este sólo puede observar signos de un proceso específico o aumento del contenido vaginal o modificaciones de este </a:t>
            </a:r>
            <a:r>
              <a:rPr lang="es-CO" sz="3200" b="1" dirty="0" smtClean="0">
                <a:solidFill>
                  <a:srgbClr val="FF0066"/>
                </a:solidFill>
              </a:rPr>
              <a:t>(</a:t>
            </a:r>
            <a:r>
              <a:rPr lang="es-CO" sz="3200" b="1" i="1" dirty="0" smtClean="0">
                <a:solidFill>
                  <a:srgbClr val="FF0066"/>
                </a:solidFill>
              </a:rPr>
              <a:t>Rigol ed.2004 pág. 30</a:t>
            </a:r>
            <a:r>
              <a:rPr lang="es-CO" sz="3200" b="1" dirty="0" smtClean="0">
                <a:solidFill>
                  <a:srgbClr val="FF0066"/>
                </a:solidFill>
              </a:rPr>
              <a:t>).</a:t>
            </a:r>
            <a:endParaRPr lang="es-ES" sz="3200" b="1" dirty="0" smtClean="0">
              <a:solidFill>
                <a:srgbClr val="FF0066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13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807088" y="42080"/>
            <a:ext cx="1143000" cy="1298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543800" cy="685800"/>
          </a:xfrm>
        </p:spPr>
        <p:txBody>
          <a:bodyPr/>
          <a:lstStyle/>
          <a:p>
            <a:r>
              <a:rPr lang="en-US" i="0" dirty="0" smtClean="0"/>
              <a:t>SÍNDROME DEL FLUJO VAGINAL</a:t>
            </a:r>
            <a:endParaRPr lang="en-US" i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467600" cy="457200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es-ES" sz="3200" dirty="0" smtClean="0"/>
              <a:t>   </a:t>
            </a:r>
            <a:r>
              <a:rPr lang="es-ES" sz="3200" b="1" i="1" dirty="0" smtClean="0">
                <a:solidFill>
                  <a:schemeClr val="tx2"/>
                </a:solidFill>
              </a:rPr>
              <a:t>En mujeres en edad fértil las ITS constituyen un importante </a:t>
            </a:r>
            <a:r>
              <a:rPr lang="es-ES" sz="3200" b="1" i="1" dirty="0" smtClean="0">
                <a:solidFill>
                  <a:srgbClr val="FF0066"/>
                </a:solidFill>
              </a:rPr>
              <a:t>problema en la morbimortalidad maternoinfantil</a:t>
            </a:r>
            <a:r>
              <a:rPr lang="es-ES" sz="3200" b="1" i="1" dirty="0" smtClean="0">
                <a:solidFill>
                  <a:schemeClr val="tx2"/>
                </a:solidFill>
              </a:rPr>
              <a:t>, debida entre otras causas a abortos espontáneos, muerte fetal y/o materna, partos prematuros, bajo peso al nacer, infección ocular y pulmonar de los neonatos y sífilis congénita. </a:t>
            </a:r>
            <a:endParaRPr lang="en-US" sz="3200" b="1" i="1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14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821622" y="42080"/>
            <a:ext cx="1169977" cy="1329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010400" cy="990600"/>
          </a:xfrm>
        </p:spPr>
        <p:txBody>
          <a:bodyPr/>
          <a:lstStyle/>
          <a:p>
            <a:r>
              <a:rPr lang="es-ES" b="1" dirty="0" smtClean="0"/>
              <a:t>Cómo hacer el </a:t>
            </a:r>
            <a:r>
              <a:rPr lang="es-ES" b="1" dirty="0" smtClean="0">
                <a:solidFill>
                  <a:srgbClr val="FF0066"/>
                </a:solidFill>
              </a:rPr>
              <a:t>diagnóstico</a:t>
            </a:r>
            <a:r>
              <a:rPr lang="es-ES" b="1" dirty="0" smtClean="0"/>
              <a:t> del Síndrome de Flujo Vaginal? 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7239000" cy="1676400"/>
          </a:xfrm>
          <a:ln>
            <a:noFill/>
          </a:ln>
        </p:spPr>
        <p:txBody>
          <a:bodyPr/>
          <a:lstStyle/>
          <a:p>
            <a:pPr>
              <a:buNone/>
            </a:pPr>
            <a:r>
              <a:rPr lang="es-ES" sz="2400" i="1" dirty="0" smtClean="0"/>
              <a:t>    </a:t>
            </a:r>
            <a:r>
              <a:rPr lang="es-ES" sz="2400" b="1" i="1" dirty="0" smtClean="0"/>
              <a:t>Tradicionalmente, en nuestro país, las ITS han sido manejadas sobre la base de un diagnóstico etiológico, es decir, identificando el agente causal de la enfermedad. </a:t>
            </a:r>
            <a:endParaRPr lang="en-US" b="1" i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15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95400" y="28956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>
                <a:solidFill>
                  <a:srgbClr val="990000"/>
                </a:solidFill>
              </a:rPr>
              <a:t>Se conocen las desventajas de este tipo de manejo, entre ellas: costos, eficiencia, necesidad de equipamiento de laboratorio y de personal altamente especializado en la APS. </a:t>
            </a:r>
            <a:endParaRPr lang="es-ES" sz="2400" b="1" i="1" dirty="0">
              <a:solidFill>
                <a:srgbClr val="99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14400" y="4724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/>
              <a:t>El manejo </a:t>
            </a:r>
            <a:r>
              <a:rPr lang="es-ES" sz="2400" b="1" i="1" dirty="0" err="1" smtClean="0"/>
              <a:t>sindrómico</a:t>
            </a:r>
            <a:r>
              <a:rPr lang="es-ES" sz="2400" b="1" i="1" dirty="0" smtClean="0"/>
              <a:t> de las ITS representa una alternativa de abordaje eficiente de este problema en la Atención Primaria de Salud (APS). </a:t>
            </a:r>
            <a:endParaRPr lang="es-ES" sz="2400" b="1" i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3200" b="1" dirty="0" smtClean="0">
                <a:solidFill>
                  <a:schemeClr val="tx2"/>
                </a:solidFill>
              </a:rPr>
              <a:t>   La vagina es una cavidad fisiológicamente húmeda, ya que contiene las secreciones de las glándulas vestibulares y endocervicales. Este fenómeno que se conoce como </a:t>
            </a:r>
            <a:r>
              <a:rPr lang="es-ES" sz="3200" b="1" dirty="0" smtClean="0">
                <a:solidFill>
                  <a:srgbClr val="FF0066"/>
                </a:solidFill>
              </a:rPr>
              <a:t>secreción fisiológica </a:t>
            </a:r>
            <a:r>
              <a:rPr lang="es-ES" sz="3200" b="1" dirty="0" smtClean="0">
                <a:solidFill>
                  <a:schemeClr val="tx2"/>
                </a:solidFill>
              </a:rPr>
              <a:t>puede ser más pronunciado durante ciertas fases del ciclo menstrual (perimenstrual y ovulatorio), durante y después del coito, durante el embarazo y la lactancia. 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16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010400" cy="990600"/>
          </a:xfrm>
        </p:spPr>
        <p:txBody>
          <a:bodyPr/>
          <a:lstStyle/>
          <a:p>
            <a:r>
              <a:rPr lang="es-ES" b="1" dirty="0" smtClean="0"/>
              <a:t>Cómo hacer el </a:t>
            </a:r>
            <a:r>
              <a:rPr lang="es-ES" b="1" dirty="0" smtClean="0">
                <a:solidFill>
                  <a:srgbClr val="FF0066"/>
                </a:solidFill>
              </a:rPr>
              <a:t>diagnóstico</a:t>
            </a:r>
            <a:r>
              <a:rPr lang="es-ES" b="1" dirty="0" smtClean="0"/>
              <a:t> del Síndrome de Flujo Vaginal? 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010400" cy="685800"/>
          </a:xfrm>
        </p:spPr>
        <p:txBody>
          <a:bodyPr/>
          <a:lstStyle/>
          <a:p>
            <a:r>
              <a:rPr lang="es-ES" dirty="0" smtClean="0"/>
              <a:t>Contenido vaginal fisiológico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33400" y="1447800"/>
          <a:ext cx="8077200" cy="486664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CONTENIDO VAGINAL FISIOLÓGICO  (CVF)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680">
                <a:tc>
                  <a:txBody>
                    <a:bodyPr/>
                    <a:lstStyle/>
                    <a:p>
                      <a:endParaRPr lang="es-E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contenido vaginal fisiológico resulta de moco cervical, descamación del epitelio vaginal por acción estrogénica, trasudación vaginal, secreción de las glándulas vestibulares.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endParaRPr lang="es-E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la observación microscópica de este contenido se observa el predominio de bacilos de Döderlein sobre las otras posibles bacterias, así como pequeñas cantidades de polimorfonuclreares .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endParaRPr lang="es-E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flora vaginal normal es muy variada. Pueden encontrarse: estreptococos, estafilococos, lactobacilos, difteroides y, muchas veces, hongos. 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143000" cy="1298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010400" cy="685800"/>
          </a:xfrm>
        </p:spPr>
        <p:txBody>
          <a:bodyPr/>
          <a:lstStyle/>
          <a:p>
            <a:r>
              <a:rPr lang="es-ES" dirty="0" smtClean="0"/>
              <a:t>Contenido vaginal fisiológico </a:t>
            </a:r>
            <a:endParaRPr lang="en-US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1524000"/>
          <a:ext cx="6553200" cy="334844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CONTENIDO VAGINAL FISIOLÓGICO  (CVF)  </a:t>
                      </a:r>
                      <a:r>
                        <a:rPr lang="es-ES" i="1" dirty="0" smtClean="0"/>
                        <a:t>(Contin.)</a:t>
                      </a:r>
                    </a:p>
                    <a:p>
                      <a:endParaRPr lang="es-E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PH</a:t>
                      </a:r>
                      <a:r>
                        <a:rPr lang="es-ES" b="1" baseline="0" dirty="0" smtClean="0"/>
                        <a:t> ácido (4,0 a 4,5)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Más abundante durante el período ovulatorio, gestación y puerperio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Coloración clara o ligeramente castaña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Aspecto flocular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Poca cantidad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657">
                <a:tc>
                  <a:txBody>
                    <a:bodyPr/>
                    <a:lstStyle/>
                    <a:p>
                      <a:r>
                        <a:rPr lang="es-ES" b="1" dirty="0" smtClean="0"/>
                        <a:t>Inodoro</a:t>
                      </a:r>
                      <a:endParaRPr lang="es-E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1" descr="C:\Documents and Settings\CARLOS\Escritorio\100px-Symbol_ven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105400"/>
            <a:ext cx="758927" cy="1176337"/>
          </a:xfrm>
          <a:prstGeom prst="rect">
            <a:avLst/>
          </a:prstGeom>
          <a:noFill/>
        </p:spPr>
      </p:pic>
      <p:pic>
        <p:nvPicPr>
          <p:cNvPr id="10" name="Picture 2" descr="C:\Documents and Settings\CARLOS\Escritorio\60px-Woman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5600" y="4953000"/>
            <a:ext cx="591211" cy="1524000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391400" cy="46482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4000" b="1" i="1" dirty="0" smtClean="0"/>
              <a:t>   Las mujeres generalmente se quejan de secreción vaginal </a:t>
            </a:r>
            <a:r>
              <a:rPr lang="es-ES" sz="4000" b="1" i="1" dirty="0" smtClean="0">
                <a:solidFill>
                  <a:srgbClr val="FF0066"/>
                </a:solidFill>
              </a:rPr>
              <a:t>sólo cuando se modifican sus características </a:t>
            </a:r>
            <a:r>
              <a:rPr lang="es-ES" sz="4000" b="1" i="1" dirty="0" smtClean="0"/>
              <a:t>en cuanto a cantidad, color y olor o cuando sienten prurito o molestias. </a:t>
            </a:r>
            <a:endParaRPr lang="en-US" sz="6000" b="1" i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010400" cy="685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Hospital Universitario “Mártires del 9 de Abril”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4343400"/>
            <a:ext cx="5814057" cy="1676400"/>
          </a:xfrm>
        </p:spPr>
        <p:txBody>
          <a:bodyPr/>
          <a:lstStyle/>
          <a:p>
            <a:pPr>
              <a:buNone/>
            </a:pPr>
            <a:r>
              <a:rPr lang="en-US" sz="16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Dr. Carlos Moya Toneut</a:t>
            </a:r>
          </a:p>
          <a:p>
            <a:pPr>
              <a:buNone/>
            </a:pPr>
            <a:r>
              <a:rPr lang="en-US" sz="1600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Máster en Atención Integral a la Mujer</a:t>
            </a:r>
          </a:p>
          <a:p>
            <a:pPr>
              <a:buNone/>
            </a:pPr>
            <a:r>
              <a:rPr lang="en-US" sz="1600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Especialista de 1ro y 2do Gdo en Ginecología y Obstetricia</a:t>
            </a:r>
          </a:p>
          <a:p>
            <a:pPr>
              <a:buNone/>
            </a:pPr>
            <a:r>
              <a:rPr lang="en-US" sz="1600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Investigador </a:t>
            </a:r>
            <a:r>
              <a:rPr lang="en-US" sz="1600" i="1" dirty="0" err="1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Auxiliar</a:t>
            </a:r>
            <a:endParaRPr lang="en-US" sz="1600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Profesor Auxiliar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2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371600" y="1752600"/>
            <a:ext cx="63246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SÍNDROME </a:t>
            </a:r>
          </a:p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DEL FLUJO VAGINAL</a:t>
            </a:r>
          </a:p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En gestantes</a:t>
            </a:r>
            <a:endParaRPr lang="es-E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7239000" cy="11557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dirty="0" smtClean="0"/>
              <a:t>    </a:t>
            </a:r>
            <a:r>
              <a:rPr lang="es-ES" b="1" dirty="0" smtClean="0"/>
              <a:t>El síntoma de secreción vaginal se presenta en las mujeres cuando tienen: </a:t>
            </a:r>
            <a:endParaRPr lang="en-US" sz="4400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066800" y="3048000"/>
            <a:ext cx="2286000" cy="990600"/>
            <a:chOff x="720" y="2208"/>
            <a:chExt cx="1440" cy="1680"/>
          </a:xfrm>
        </p:grpSpPr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720" y="2208"/>
              <a:ext cx="1440" cy="1680"/>
            </a:xfrm>
            <a:prstGeom prst="roundRect">
              <a:avLst>
                <a:gd name="adj" fmla="val 16667"/>
              </a:avLst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">
                <a:latin typeface="Verdana" pitchFamily="34" charset="0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768" y="2596"/>
              <a:ext cx="1284" cy="783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990000"/>
                  </a:solidFill>
                  <a:latin typeface="+mj-lt"/>
                </a:rPr>
                <a:t>VAGINITIS</a:t>
              </a:r>
              <a:endParaRPr lang="en-US" sz="1600" dirty="0">
                <a:solidFill>
                  <a:srgbClr val="990000"/>
                </a:solidFill>
                <a:latin typeface="+mj-lt"/>
              </a:endParaRPr>
            </a:p>
          </p:txBody>
        </p: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5105400" y="3048000"/>
            <a:ext cx="2514600" cy="990600"/>
            <a:chOff x="720" y="2208"/>
            <a:chExt cx="1440" cy="168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720" y="2208"/>
              <a:ext cx="1440" cy="1680"/>
            </a:xfrm>
            <a:prstGeom prst="roundRect">
              <a:avLst>
                <a:gd name="adj" fmla="val 16667"/>
              </a:avLst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0" hangingPunct="0"/>
              <a:endParaRPr lang="es-ES">
                <a:latin typeface="Verdana" pitchFamily="34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807" y="2725"/>
              <a:ext cx="1284" cy="783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990000"/>
                  </a:solidFill>
                  <a:latin typeface="+mj-lt"/>
                </a:rPr>
                <a:t>CERVICITIS</a:t>
              </a:r>
              <a:endParaRPr lang="en-US" sz="1600" dirty="0">
                <a:solidFill>
                  <a:srgbClr val="990000"/>
                </a:solidFill>
                <a:latin typeface="+mj-lt"/>
              </a:endParaRPr>
            </a:p>
          </p:txBody>
        </p:sp>
      </p:grpSp>
      <p:sp>
        <p:nvSpPr>
          <p:cNvPr id="15" name="Freeform 6"/>
          <p:cNvSpPr>
            <a:spLocks/>
          </p:cNvSpPr>
          <p:nvPr/>
        </p:nvSpPr>
        <p:spPr bwMode="gray">
          <a:xfrm>
            <a:off x="3276600" y="20574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0" scaled="0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6" name="Freeform 21"/>
          <p:cNvSpPr>
            <a:spLocks/>
          </p:cNvSpPr>
          <p:nvPr/>
        </p:nvSpPr>
        <p:spPr bwMode="gray">
          <a:xfrm flipH="1">
            <a:off x="4343400" y="205740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0" scaled="0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609600" y="4648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smtClean="0">
                <a:solidFill>
                  <a:srgbClr val="990000"/>
                </a:solidFill>
              </a:rPr>
              <a:t>Es importante diferenciar estas dos afecciones porque la cervicitis provoca complicaciones graves y plantea la necesidad de tratar a las parejas sexuales. </a:t>
            </a:r>
            <a:endParaRPr lang="es-ES" sz="2400" b="1" i="1" dirty="0">
              <a:solidFill>
                <a:srgbClr val="990000"/>
              </a:solidFill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Síndrome del flujo vaginal</a:t>
            </a:r>
            <a:endParaRPr lang="en-US" sz="36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gray">
          <a:xfrm>
            <a:off x="609600" y="1371600"/>
            <a:ext cx="8001000" cy="2438400"/>
          </a:xfrm>
          <a:prstGeom prst="can">
            <a:avLst>
              <a:gd name="adj" fmla="val 22701"/>
            </a:avLst>
          </a:prstGeom>
          <a:gradFill flip="none" rotWithShape="1">
            <a:gsLst>
              <a:gs pos="0">
                <a:srgbClr val="C00000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990600" y="1981200"/>
            <a:ext cx="7315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Las tres infecciones </a:t>
            </a:r>
            <a:r>
              <a:rPr lang="es-ES" sz="2000" b="1" u="sng" dirty="0" smtClean="0">
                <a:solidFill>
                  <a:srgbClr val="990000"/>
                </a:solidFill>
              </a:rPr>
              <a:t>más frecuentemente asociadas</a:t>
            </a:r>
            <a:r>
              <a:rPr lang="es-ES" sz="2000" b="1" dirty="0" smtClean="0"/>
              <a:t> al SFV son:</a:t>
            </a:r>
          </a:p>
          <a:p>
            <a:r>
              <a:rPr lang="es-ES" sz="2000" b="1" dirty="0" smtClean="0"/>
              <a:t>                       • la Trichomoniasis, </a:t>
            </a:r>
          </a:p>
          <a:p>
            <a:r>
              <a:rPr lang="es-ES" sz="2000" b="1" dirty="0" smtClean="0"/>
              <a:t>                           • la Vaginosis Bacteriana y la </a:t>
            </a:r>
          </a:p>
          <a:p>
            <a:r>
              <a:rPr lang="es-ES" sz="2000" b="1" dirty="0" smtClean="0"/>
              <a:t>                              • Candidiasis 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gray">
          <a:xfrm>
            <a:off x="2133600" y="4038600"/>
            <a:ext cx="5486400" cy="1981200"/>
          </a:xfrm>
          <a:prstGeom prst="can">
            <a:avLst>
              <a:gd name="adj" fmla="val 23924"/>
            </a:avLst>
          </a:prstGeom>
          <a:gradFill flip="none" rotWithShape="1">
            <a:gsLst>
              <a:gs pos="20000">
                <a:srgbClr val="C00000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000" b="1" u="sng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Y con menor  frecuencia</a:t>
            </a:r>
            <a:r>
              <a:rPr lang="es-ES" b="1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: </a:t>
            </a:r>
          </a:p>
          <a:p>
            <a:r>
              <a:rPr lang="es-ES" b="1" dirty="0" smtClean="0"/>
              <a:t>• </a:t>
            </a:r>
            <a:r>
              <a:rPr lang="es-ES" sz="2000" b="1" dirty="0" smtClean="0"/>
              <a:t>la infección por Neisseria gonorrhoeae y </a:t>
            </a:r>
          </a:p>
          <a:p>
            <a:r>
              <a:rPr lang="es-ES" sz="2000" b="1" dirty="0" smtClean="0"/>
              <a:t>   • Chlamydia trachomatis. </a:t>
            </a:r>
          </a:p>
        </p:txBody>
      </p:sp>
      <p:pic>
        <p:nvPicPr>
          <p:cNvPr id="8" name="Picture 2" descr="C:\Documents and Settings\CARLOS\Escritorio\60px-Woman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9877" y="4038600"/>
            <a:ext cx="740323" cy="205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772400" y="42080"/>
            <a:ext cx="1219200" cy="13854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010400" cy="685800"/>
          </a:xfrm>
        </p:spPr>
        <p:txBody>
          <a:bodyPr/>
          <a:lstStyle/>
          <a:p>
            <a:r>
              <a:rPr lang="es-ES" sz="2800" dirty="0" smtClean="0"/>
              <a:t>Diferencias más importantes entre la Vaginitis y la Cervicitis </a:t>
            </a:r>
            <a:endParaRPr lang="en-US" sz="28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09600" y="1137920"/>
          <a:ext cx="7924800" cy="521716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VAGINITIS 	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CERVICITIS 	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causada por trichomoniasis, candidiasis y </a:t>
                      </a:r>
                      <a:r>
                        <a:rPr lang="es-ES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vaginosis</a:t>
                      </a: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bacteriana 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Causada por gonorrea y clamidia 	</a:t>
                      </a:r>
                    </a:p>
                    <a:p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la causa más común de flujo vaginal 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una causa menos frecuente de flujo vaginal 	</a:t>
                      </a:r>
                    </a:p>
                    <a:p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fácil de diagnosticar 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 diagnóstico es difícil 	</a:t>
                      </a:r>
                    </a:p>
                    <a:p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 complicaciones son infrecuentes 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Tiene complicaciones graves 	</a:t>
                      </a:r>
                    </a:p>
                    <a:p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trichomoniasis exige tratamiento de las parejas sexuales. En la candidiasis, solamente se sugiere en casos de recurrencia o presencia de balanitis o dermatitis del pene 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Siempre deben tratarse las parejas sexuales 	</a:t>
                      </a:r>
                    </a:p>
                    <a:p>
                      <a:endParaRPr lang="es-E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10200"/>
            <a:ext cx="1144804" cy="85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2788" y="31844"/>
            <a:ext cx="914400" cy="10390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INTERROGATORIO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543800" cy="38227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3200" b="1" dirty="0" smtClean="0"/>
              <a:t>   Existen algunos factores que incrementan la vulnerabilidad de adquirir infecciones que causan </a:t>
            </a:r>
            <a:r>
              <a:rPr lang="es-ES" sz="3200" b="1" dirty="0" smtClean="0">
                <a:solidFill>
                  <a:srgbClr val="990000"/>
                </a:solidFill>
              </a:rPr>
              <a:t>cervicitis</a:t>
            </a:r>
            <a:r>
              <a:rPr lang="es-ES" sz="3200" b="1" dirty="0" smtClean="0"/>
              <a:t>, por lo que el interrogatorio debe ir dirigido hacia la obtención de </a:t>
            </a:r>
            <a:r>
              <a:rPr lang="es-ES" sz="3200" b="1" dirty="0" smtClean="0">
                <a:solidFill>
                  <a:srgbClr val="990000"/>
                </a:solidFill>
              </a:rPr>
              <a:t>información que permita valorar el riesgo individual de la paciente.</a:t>
            </a:r>
            <a:endParaRPr lang="en-US" sz="4800" b="1" dirty="0">
              <a:solidFill>
                <a:srgbClr val="99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2" descr="D:\TRABAJO\CARLOS\Imágenes para Diapositivas\04122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074" y="152400"/>
            <a:ext cx="1311134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467600" cy="685800"/>
          </a:xfrm>
        </p:spPr>
        <p:txBody>
          <a:bodyPr/>
          <a:lstStyle/>
          <a:p>
            <a:r>
              <a:rPr lang="en-US" dirty="0" smtClean="0"/>
              <a:t>Factores de riesgo de Cervicitis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533400" y="1295400"/>
          <a:ext cx="7239000" cy="47852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5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442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FACTOR DE RIESGO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Puntuación</a:t>
                      </a:r>
                      <a:endParaRPr lang="es-E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057">
                <a:tc>
                  <a:txBody>
                    <a:bodyPr/>
                    <a:lstStyle/>
                    <a:p>
                      <a:endParaRPr lang="es-ES" sz="1800" b="1" kern="1200" baseline="0" dirty="0" smtClean="0">
                        <a:solidFill>
                          <a:srgbClr val="99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su pareja sexual tiene secreción uretral </a:t>
                      </a:r>
                    </a:p>
                    <a:p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 smtClean="0">
                        <a:solidFill>
                          <a:srgbClr val="990000"/>
                        </a:solidFill>
                      </a:endParaRP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rgbClr val="990000"/>
                          </a:solidFill>
                        </a:rPr>
                        <a:t>2</a:t>
                      </a:r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057">
                <a:tc>
                  <a:txBody>
                    <a:bodyPr/>
                    <a:lstStyle/>
                    <a:p>
                      <a:endParaRPr lang="es-ES" sz="1800" b="1" kern="1200" baseline="0" dirty="0" smtClean="0">
                        <a:solidFill>
                          <a:srgbClr val="99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la paciente es menor de 21 años de edad </a:t>
                      </a:r>
                    </a:p>
                    <a:p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 smtClean="0">
                        <a:solidFill>
                          <a:srgbClr val="990000"/>
                        </a:solidFill>
                      </a:endParaRP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rgbClr val="990000"/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122">
                <a:tc>
                  <a:txBody>
                    <a:bodyPr/>
                    <a:lstStyle/>
                    <a:p>
                      <a:endParaRPr lang="es-ES" sz="1800" b="1" kern="1200" baseline="0" dirty="0" smtClean="0">
                        <a:solidFill>
                          <a:srgbClr val="99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la paciente ha tenido relaciones sexuales con más de una persona en los tres meses anteriores </a:t>
                      </a:r>
                    </a:p>
                    <a:p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 smtClean="0">
                        <a:solidFill>
                          <a:srgbClr val="990000"/>
                        </a:solidFill>
                      </a:endParaRP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rgbClr val="990000"/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0122">
                <a:tc>
                  <a:txBody>
                    <a:bodyPr/>
                    <a:lstStyle/>
                    <a:p>
                      <a:endParaRPr lang="es-ES" sz="1800" b="1" kern="1200" baseline="0" dirty="0" smtClean="0">
                        <a:solidFill>
                          <a:srgbClr val="99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b="1" kern="1200" baseline="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la paciente ha tenido relaciones sexuales con una pareja nueva en los tres meses precedentes </a:t>
                      </a:r>
                    </a:p>
                    <a:p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b="1" dirty="0" smtClean="0">
                        <a:solidFill>
                          <a:srgbClr val="990000"/>
                        </a:solidFill>
                      </a:endParaRP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rgbClr val="990000"/>
                          </a:solidFill>
                        </a:rPr>
                        <a:t>1</a:t>
                      </a:r>
                      <a:endParaRPr lang="es-ES" sz="1800" b="1" dirty="0">
                        <a:solidFill>
                          <a:srgbClr val="99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8" descr="F:\20-11-12\69x75_thumbnail_std_over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2743200"/>
            <a:ext cx="1063752" cy="11562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821622" y="42080"/>
            <a:ext cx="1169977" cy="1329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315200" cy="990600"/>
          </a:xfrm>
        </p:spPr>
        <p:txBody>
          <a:bodyPr/>
          <a:lstStyle/>
          <a:p>
            <a:r>
              <a:rPr lang="es-ES" sz="2800" b="1" dirty="0" smtClean="0"/>
              <a:t>Cómo se interpreta la valoración </a:t>
            </a:r>
            <a:br>
              <a:rPr lang="es-ES" sz="2800" b="1" dirty="0" smtClean="0"/>
            </a:br>
            <a:r>
              <a:rPr lang="es-ES" sz="2800" b="1" dirty="0" smtClean="0"/>
              <a:t>de riesgo? </a:t>
            </a:r>
            <a:endParaRPr lang="en-US" sz="28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62000" y="4495800"/>
            <a:ext cx="7315200" cy="99059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62000" y="12192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b="1" i="1" dirty="0" smtClean="0">
                <a:solidFill>
                  <a:srgbClr val="990000"/>
                </a:solidFill>
              </a:rPr>
              <a:t>Si el puntaje obtenido en la valoración de riesgo es </a:t>
            </a:r>
            <a:r>
              <a:rPr lang="es-ES" b="1" i="1" dirty="0" smtClean="0">
                <a:solidFill>
                  <a:srgbClr val="FF3399"/>
                </a:solidFill>
              </a:rPr>
              <a:t>mayor o igual a 2</a:t>
            </a:r>
            <a:r>
              <a:rPr lang="es-ES" b="1" i="1" dirty="0" smtClean="0">
                <a:solidFill>
                  <a:srgbClr val="990000"/>
                </a:solidFill>
              </a:rPr>
              <a:t>, es considerado positivo y la paciente debe ser tratada para </a:t>
            </a:r>
            <a:r>
              <a:rPr lang="es-ES" b="1" i="1" dirty="0" smtClean="0">
                <a:solidFill>
                  <a:srgbClr val="FF3399"/>
                </a:solidFill>
              </a:rPr>
              <a:t>vaginitis y cervicitis </a:t>
            </a:r>
            <a:r>
              <a:rPr lang="es-ES" b="1" i="1" dirty="0" smtClean="0">
                <a:solidFill>
                  <a:srgbClr val="990000"/>
                </a:solidFill>
              </a:rPr>
              <a:t>independientemente del resultado del examen ginecológico. 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609600" y="1447799"/>
            <a:ext cx="6934200" cy="1295401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143000" y="28194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b="1" i="1" dirty="0" smtClean="0">
                <a:solidFill>
                  <a:srgbClr val="990000"/>
                </a:solidFill>
              </a:rPr>
              <a:t>Si el puntaje obtenido en la valoración de riesgo es </a:t>
            </a:r>
            <a:r>
              <a:rPr lang="es-ES" b="1" i="1" dirty="0" smtClean="0">
                <a:solidFill>
                  <a:srgbClr val="FF3399"/>
                </a:solidFill>
              </a:rPr>
              <a:t>menor de 2 </a:t>
            </a:r>
            <a:r>
              <a:rPr lang="es-ES" b="1" i="1" dirty="0" smtClean="0">
                <a:solidFill>
                  <a:srgbClr val="990000"/>
                </a:solidFill>
              </a:rPr>
              <a:t>pero el </a:t>
            </a:r>
            <a:r>
              <a:rPr lang="es-ES" b="1" i="1" dirty="0" smtClean="0">
                <a:solidFill>
                  <a:srgbClr val="FF3399"/>
                </a:solidFill>
              </a:rPr>
              <a:t>examen ginecológico es positivo</a:t>
            </a:r>
            <a:r>
              <a:rPr lang="es-ES" b="1" i="1" dirty="0" smtClean="0"/>
              <a:t>, </a:t>
            </a:r>
            <a:r>
              <a:rPr lang="es-ES" b="1" i="1" dirty="0" smtClean="0">
                <a:solidFill>
                  <a:srgbClr val="990000"/>
                </a:solidFill>
              </a:rPr>
              <a:t>la paciente debe ser tratada para</a:t>
            </a:r>
            <a:r>
              <a:rPr lang="es-ES" b="1" i="1" dirty="0" smtClean="0"/>
              <a:t> </a:t>
            </a:r>
            <a:r>
              <a:rPr lang="es-ES" b="1" i="1" dirty="0" smtClean="0">
                <a:solidFill>
                  <a:srgbClr val="FF3399"/>
                </a:solidFill>
              </a:rPr>
              <a:t>vaginitis y cervicitis</a:t>
            </a:r>
            <a:r>
              <a:rPr lang="es-ES" b="1" i="1" dirty="0" smtClean="0"/>
              <a:t>. </a:t>
            </a: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990600" y="3048000"/>
            <a:ext cx="7315200" cy="990599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762000" y="42672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b="1" i="1" dirty="0" smtClean="0">
                <a:solidFill>
                  <a:srgbClr val="990000"/>
                </a:solidFill>
              </a:rPr>
              <a:t>Si el puntaje obtenido en la valoración de riesgo es </a:t>
            </a:r>
            <a:r>
              <a:rPr lang="es-ES" b="1" i="1" dirty="0" smtClean="0">
                <a:solidFill>
                  <a:srgbClr val="FF3399"/>
                </a:solidFill>
              </a:rPr>
              <a:t>menor de 2 </a:t>
            </a:r>
            <a:r>
              <a:rPr lang="es-ES" b="1" i="1" dirty="0" smtClean="0">
                <a:solidFill>
                  <a:srgbClr val="990000"/>
                </a:solidFill>
              </a:rPr>
              <a:t>y </a:t>
            </a:r>
            <a:r>
              <a:rPr lang="es-ES" b="1" i="1" dirty="0" smtClean="0">
                <a:solidFill>
                  <a:srgbClr val="FF3399"/>
                </a:solidFill>
              </a:rPr>
              <a:t>el examen ginecológico es negativo</a:t>
            </a:r>
            <a:r>
              <a:rPr lang="es-ES" b="1" i="1" dirty="0" smtClean="0">
                <a:solidFill>
                  <a:srgbClr val="990000"/>
                </a:solidFill>
              </a:rPr>
              <a:t>, la paciente debe ser tratada solamente para </a:t>
            </a:r>
            <a:r>
              <a:rPr lang="es-ES" b="1" i="1" dirty="0" smtClean="0">
                <a:solidFill>
                  <a:srgbClr val="FF3399"/>
                </a:solidFill>
              </a:rPr>
              <a:t>vaginitis</a:t>
            </a:r>
            <a:r>
              <a:rPr lang="es-ES" b="1" i="1" dirty="0" smtClean="0">
                <a:solidFill>
                  <a:srgbClr val="990000"/>
                </a:solidFill>
              </a:rPr>
              <a:t>. </a:t>
            </a:r>
          </a:p>
        </p:txBody>
      </p:sp>
      <p:pic>
        <p:nvPicPr>
          <p:cNvPr id="15" name="Imagen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828800"/>
            <a:ext cx="1247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 EF Ginecológico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  </a:t>
            </a:r>
            <a:r>
              <a:rPr lang="es-ES" sz="2000" b="1" dirty="0" smtClean="0"/>
              <a:t>Además de la valoración de riesgo, es indispensable la realización del examen ginecológico, el que incluye el examen con espéculo con la finalidad de observar </a:t>
            </a:r>
            <a:r>
              <a:rPr lang="es-ES" sz="2000" b="1" i="1" dirty="0" smtClean="0">
                <a:solidFill>
                  <a:srgbClr val="FF3399"/>
                </a:solidFill>
              </a:rPr>
              <a:t>características del cuello uterino sugerentes de </a:t>
            </a:r>
            <a:r>
              <a:rPr lang="es-ES" sz="2000" b="1" i="1" u="sng" dirty="0" smtClean="0">
                <a:solidFill>
                  <a:srgbClr val="FF3399"/>
                </a:solidFill>
              </a:rPr>
              <a:t>cervicitis</a:t>
            </a:r>
            <a:r>
              <a:rPr lang="es-ES" sz="2000" b="1" i="1" dirty="0" smtClean="0">
                <a:solidFill>
                  <a:srgbClr val="FF3399"/>
                </a:solidFill>
              </a:rPr>
              <a:t> </a:t>
            </a:r>
            <a:r>
              <a:rPr lang="es-ES" sz="2000" b="1" dirty="0" smtClean="0"/>
              <a:t>como son: </a:t>
            </a:r>
          </a:p>
          <a:p>
            <a:pPr>
              <a:buBlip>
                <a:blip r:embed="rId2"/>
              </a:buBlip>
            </a:pPr>
            <a:r>
              <a:rPr lang="es-ES" sz="2000" b="1" dirty="0" smtClean="0"/>
              <a:t>     cuello friable, </a:t>
            </a:r>
          </a:p>
          <a:p>
            <a:pPr>
              <a:buBlip>
                <a:blip r:embed="rId2"/>
              </a:buBlip>
            </a:pPr>
            <a:r>
              <a:rPr lang="es-ES" sz="2000" b="1" dirty="0" smtClean="0"/>
              <a:t>     presencia de mucopus cervical, </a:t>
            </a:r>
          </a:p>
          <a:p>
            <a:pPr>
              <a:buBlip>
                <a:blip r:embed="rId2"/>
              </a:buBlip>
            </a:pPr>
            <a:r>
              <a:rPr lang="es-ES" sz="2000" b="1" dirty="0" smtClean="0"/>
              <a:t>     dolor a la movilización </a:t>
            </a:r>
          </a:p>
          <a:p>
            <a:endParaRPr lang="es-ES" sz="2000" b="1" dirty="0" smtClean="0"/>
          </a:p>
          <a:p>
            <a:pPr>
              <a:buNone/>
            </a:pPr>
            <a:r>
              <a:rPr lang="es-ES" sz="2000" b="1" dirty="0" smtClean="0"/>
              <a:t>     Y además, observar las características de las paredes vaginales, aspectos que ayudan a diferenciar clínicamente la vaginitis de la cervicitis. </a:t>
            </a:r>
            <a:r>
              <a:rPr lang="es-ES" sz="2000" b="1" i="1" dirty="0" smtClean="0">
                <a:solidFill>
                  <a:srgbClr val="FF3399"/>
                </a:solidFill>
              </a:rPr>
              <a:t>Es importante señalar que en una misma mujer pueden coexistir ambas entidades (vaginitis y cervicitis). </a:t>
            </a:r>
            <a:endParaRPr lang="en-US" sz="2000" b="1" i="1" dirty="0">
              <a:solidFill>
                <a:srgbClr val="FF3399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Manejo sindrómico del FV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20000" cy="46609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sz="3200" dirty="0" smtClean="0"/>
              <a:t>   </a:t>
            </a:r>
            <a:r>
              <a:rPr lang="es-ES" sz="3600" dirty="0" smtClean="0"/>
              <a:t>El manejo Sindrómico representa una alternativa de abordaje eficiente de este problema y con este tipo de enfoque </a:t>
            </a:r>
            <a:r>
              <a:rPr lang="es-ES" sz="3600" b="1" i="1" u="sng" dirty="0" smtClean="0">
                <a:solidFill>
                  <a:srgbClr val="FF0066"/>
                </a:solidFill>
              </a:rPr>
              <a:t>se logra el tratamiento de las causas más frecuentemente asociadas al síndrome en cuestión y por tanto se garantiza la solución de más del 95% de los casos</a:t>
            </a:r>
            <a:r>
              <a:rPr lang="es-ES" sz="3600" b="1" dirty="0" smtClean="0"/>
              <a:t>.</a:t>
            </a:r>
            <a:r>
              <a:rPr lang="es-ES" sz="3600" b="1" u="sng" dirty="0" smtClean="0"/>
              <a:t> </a:t>
            </a:r>
            <a:endParaRPr lang="en-US" sz="36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772400" y="42080"/>
            <a:ext cx="1219200" cy="13854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39000" cy="685800"/>
          </a:xfrm>
        </p:spPr>
        <p:txBody>
          <a:bodyPr/>
          <a:lstStyle/>
          <a:p>
            <a:r>
              <a:rPr lang="en-US" dirty="0" smtClean="0"/>
              <a:t>Flujograma: Gestantes con FV.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Documents and Settings\CARLOS\Escritorio\Sin título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6400800" cy="5283200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Tratamiento de la Vaginitis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8600" y="1219200"/>
            <a:ext cx="8229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000" b="1" dirty="0" smtClean="0"/>
          </a:p>
          <a:p>
            <a:r>
              <a:rPr lang="es-ES" sz="2000" b="1" dirty="0" smtClean="0"/>
              <a:t>El tratamiento completo de la Vaginitis incluye el tratamiento para la </a:t>
            </a:r>
            <a:r>
              <a:rPr lang="es-ES" sz="2000" b="1" dirty="0" smtClean="0">
                <a:solidFill>
                  <a:srgbClr val="FF3399"/>
                </a:solidFill>
              </a:rPr>
              <a:t>Vaginosis Bacteriana</a:t>
            </a:r>
            <a:r>
              <a:rPr lang="es-ES" sz="2000" b="1" dirty="0" smtClean="0"/>
              <a:t>, </a:t>
            </a:r>
            <a:r>
              <a:rPr lang="es-ES" sz="2000" b="1" dirty="0" smtClean="0">
                <a:solidFill>
                  <a:srgbClr val="FF3399"/>
                </a:solidFill>
              </a:rPr>
              <a:t>Trichomoniasis y Candidiasis </a:t>
            </a:r>
            <a:r>
              <a:rPr lang="es-ES" sz="2000" b="1" dirty="0" smtClean="0"/>
              <a:t>con</a:t>
            </a:r>
            <a:r>
              <a:rPr lang="es-ES" sz="2000" dirty="0" smtClean="0"/>
              <a:t>: </a:t>
            </a:r>
          </a:p>
          <a:p>
            <a:endParaRPr lang="es-ES" sz="2000" dirty="0" smtClean="0"/>
          </a:p>
          <a:p>
            <a:r>
              <a:rPr lang="es-ES" sz="1600" b="1" dirty="0" smtClean="0"/>
              <a:t>Metronidazol 250 mg oral, tres veces al día, por siete días. </a:t>
            </a:r>
          </a:p>
          <a:p>
            <a:r>
              <a:rPr lang="es-ES" sz="1600" b="1" dirty="0" smtClean="0"/>
              <a:t>            + </a:t>
            </a:r>
          </a:p>
          <a:p>
            <a:r>
              <a:rPr lang="es-ES" sz="1600" b="1" dirty="0" smtClean="0"/>
              <a:t>Clotrimazol 100 mg intravaginal una vez al día durante siete días 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         ó 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Nistatina 100.000 unidades intravaginal, una vez al día 14 días        </a:t>
            </a:r>
            <a:r>
              <a:rPr lang="es-ES" sz="1400" b="1" i="1" dirty="0" smtClean="0">
                <a:solidFill>
                  <a:srgbClr val="FF3399"/>
                </a:solidFill>
              </a:rPr>
              <a:t>Para Candidiasis </a:t>
            </a:r>
          </a:p>
          <a:p>
            <a:endParaRPr lang="es-ES" sz="1600" b="1" dirty="0" smtClean="0"/>
          </a:p>
          <a:p>
            <a:endParaRPr lang="es-ES" sz="1600" dirty="0" smtClean="0"/>
          </a:p>
          <a:p>
            <a:endParaRPr lang="es-ES" sz="2000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6858000" y="2514600"/>
            <a:ext cx="213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i="1" dirty="0" smtClean="0">
                <a:solidFill>
                  <a:srgbClr val="FF3399"/>
                </a:solidFill>
              </a:rPr>
              <a:t>Para Trichomoniasis y </a:t>
            </a:r>
          </a:p>
          <a:p>
            <a:r>
              <a:rPr lang="es-ES" sz="1400" b="1" i="1" dirty="0" smtClean="0">
                <a:solidFill>
                  <a:srgbClr val="FF3399"/>
                </a:solidFill>
              </a:rPr>
              <a:t>Vaginosis Bacteriana </a:t>
            </a:r>
            <a:endParaRPr lang="es-ES" sz="1200" dirty="0">
              <a:solidFill>
                <a:srgbClr val="FF3399"/>
              </a:solidFill>
            </a:endParaRPr>
          </a:p>
        </p:txBody>
      </p:sp>
      <p:sp>
        <p:nvSpPr>
          <p:cNvPr id="11" name="10 Cerrar llave"/>
          <p:cNvSpPr/>
          <p:nvPr/>
        </p:nvSpPr>
        <p:spPr>
          <a:xfrm>
            <a:off x="6553200" y="2438400"/>
            <a:ext cx="304800" cy="762000"/>
          </a:xfrm>
          <a:prstGeom prst="rightBrace">
            <a:avLst/>
          </a:prstGeom>
          <a:ln w="28575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800" b="1" dirty="0"/>
          </a:p>
        </p:txBody>
      </p:sp>
      <p:sp>
        <p:nvSpPr>
          <p:cNvPr id="13" name="12 Cerrar llave"/>
          <p:cNvSpPr/>
          <p:nvPr/>
        </p:nvSpPr>
        <p:spPr>
          <a:xfrm>
            <a:off x="6324600" y="3733800"/>
            <a:ext cx="304800" cy="609600"/>
          </a:xfrm>
          <a:prstGeom prst="rightBrace">
            <a:avLst>
              <a:gd name="adj1" fmla="val 8333"/>
              <a:gd name="adj2" fmla="val 50000"/>
            </a:avLst>
          </a:prstGeom>
          <a:ln w="31750">
            <a:gradFill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28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3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010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s-CO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s-CO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Cuando miro hacia el pasado, únicamente consigo disipar la tristeza que me embarga contemplando ese futuro feliz en el que las infecciones habrán sido desterradas.”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s-CO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s-CO" sz="4000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Brush Script MT" pitchFamily="66" charset="0"/>
              </a:rPr>
              <a:t>Ignatz Philip Semmelweis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s-CO" sz="4000" i="1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Brush Script MT" pitchFamily="66" charset="0"/>
              </a:rPr>
              <a:t>                       ( 1818-1865 ).</a:t>
            </a:r>
            <a:endParaRPr kumimoji="0" lang="es-ES" sz="4000" i="1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Brush Script MT" pitchFamily="66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143000" cy="1298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685800"/>
          </a:xfrm>
        </p:spPr>
        <p:txBody>
          <a:bodyPr/>
          <a:lstStyle/>
          <a:p>
            <a:r>
              <a:rPr lang="es-ES" sz="3600" b="1" dirty="0" smtClean="0"/>
              <a:t>Tratamiento de la Cervicitis 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572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s-ES" dirty="0" smtClean="0"/>
              <a:t>   </a:t>
            </a:r>
            <a:r>
              <a:rPr lang="es-ES" b="1" dirty="0" smtClean="0"/>
              <a:t>El tratamiento de la cervicitis incluye </a:t>
            </a:r>
            <a:r>
              <a:rPr lang="es-ES" b="1" i="1" dirty="0" smtClean="0">
                <a:solidFill>
                  <a:srgbClr val="FF0066"/>
                </a:solidFill>
              </a:rPr>
              <a:t>tratar contra Gonorrea y Clamidias a la gestante y a su pareja sexual</a:t>
            </a:r>
            <a:r>
              <a:rPr lang="es-ES" b="1" dirty="0" smtClean="0"/>
              <a:t>. Los esquemas de tratamiento recomendados son: </a:t>
            </a:r>
          </a:p>
          <a:p>
            <a:pPr>
              <a:buNone/>
            </a:pPr>
            <a:r>
              <a:rPr lang="es-ES" b="1" dirty="0" smtClean="0"/>
              <a:t>    </a:t>
            </a:r>
            <a:r>
              <a:rPr lang="es-ES" sz="2400" b="1" dirty="0" smtClean="0"/>
              <a:t>CEFTRIAXONA 250 mg en dosis única IM</a:t>
            </a:r>
          </a:p>
          <a:p>
            <a:pPr>
              <a:buNone/>
            </a:pPr>
            <a:r>
              <a:rPr lang="es-ES" sz="2400" b="1" dirty="0" smtClean="0"/>
              <a:t>               + </a:t>
            </a:r>
          </a:p>
          <a:p>
            <a:pPr>
              <a:buNone/>
            </a:pPr>
            <a:r>
              <a:rPr lang="es-ES" sz="2400" b="1" dirty="0" smtClean="0"/>
              <a:t>    AZITROMYCINA 1 gramo oral dosis única </a:t>
            </a:r>
          </a:p>
          <a:p>
            <a:pPr>
              <a:buNone/>
            </a:pPr>
            <a:r>
              <a:rPr lang="es-ES" sz="2400" b="1" dirty="0" smtClean="0"/>
              <a:t>              ó </a:t>
            </a:r>
          </a:p>
          <a:p>
            <a:pPr>
              <a:buNone/>
            </a:pPr>
            <a:r>
              <a:rPr lang="es-ES" sz="2400" b="1" dirty="0" smtClean="0"/>
              <a:t>    ERITROMICINA (base) 500 mg oral 4 veces al día por siete días</a:t>
            </a:r>
            <a:endParaRPr lang="en-US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747948" y="42080"/>
            <a:ext cx="1143000" cy="1298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315200" cy="533400"/>
          </a:xfrm>
        </p:spPr>
        <p:txBody>
          <a:bodyPr/>
          <a:lstStyle/>
          <a:p>
            <a:r>
              <a:rPr lang="es-ES" sz="2800" b="1" dirty="0" smtClean="0"/>
              <a:t>Tratamiento de las parejas sexuales</a:t>
            </a:r>
            <a:endParaRPr lang="en-U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077200" cy="51816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s-ES" sz="1600" dirty="0" smtClean="0"/>
              <a:t>      </a:t>
            </a:r>
            <a:r>
              <a:rPr lang="es-ES" sz="1800" b="1" dirty="0" smtClean="0">
                <a:solidFill>
                  <a:srgbClr val="FF0066"/>
                </a:solidFill>
              </a:rPr>
              <a:t>Todas las parejas sexuales de gestantes con vaginitis deberán recibir tratamiento contra trichomoniasis con: </a:t>
            </a:r>
          </a:p>
          <a:p>
            <a:pPr>
              <a:buNone/>
            </a:pPr>
            <a:r>
              <a:rPr lang="es-ES" sz="1800" b="1" dirty="0" smtClean="0"/>
              <a:t>      Metronidazol 250 mg oral, tres veces al día, por siete días </a:t>
            </a:r>
          </a:p>
          <a:p>
            <a:pPr>
              <a:buNone/>
            </a:pPr>
            <a:r>
              <a:rPr lang="es-ES" sz="1800" b="1" dirty="0" smtClean="0"/>
              <a:t>              ó </a:t>
            </a:r>
          </a:p>
          <a:p>
            <a:pPr>
              <a:buNone/>
            </a:pPr>
            <a:r>
              <a:rPr lang="es-ES" sz="1800" b="1" dirty="0" smtClean="0"/>
              <a:t>      Metronidazol 2 gr en dosis oral en un solo día (1 gramo cada 12 horas) </a:t>
            </a:r>
          </a:p>
          <a:p>
            <a:pPr>
              <a:buNone/>
            </a:pPr>
            <a:r>
              <a:rPr lang="es-ES" sz="1800" dirty="0" smtClean="0"/>
              <a:t>      Debe ser considerado el tratamiento de la pareja masculina con cremas antifúngicas cuando existan signos de balanitis o dermatitis del pene o en caso de recurrencias en la mujer. </a:t>
            </a:r>
          </a:p>
          <a:p>
            <a:pPr>
              <a:buNone/>
            </a:pPr>
            <a:r>
              <a:rPr lang="es-ES" sz="1800" dirty="0" smtClean="0"/>
              <a:t>      </a:t>
            </a:r>
            <a:r>
              <a:rPr lang="es-ES" sz="1800" b="1" dirty="0" smtClean="0">
                <a:solidFill>
                  <a:srgbClr val="FF0066"/>
                </a:solidFill>
              </a:rPr>
              <a:t>Las parejas sexuales de gestantes tratadas por cervicitis deberán recibir tratamiento para gonorrea y clamidia con iguales esquemas de tratamiento con: </a:t>
            </a:r>
          </a:p>
          <a:p>
            <a:pPr>
              <a:buNone/>
            </a:pPr>
            <a:r>
              <a:rPr lang="es-ES" sz="1800" b="1" dirty="0" smtClean="0"/>
              <a:t>       </a:t>
            </a:r>
            <a:r>
              <a:rPr lang="es-ES" sz="1600" b="1" dirty="0" smtClean="0"/>
              <a:t>CEFTRIAXONA 250 mg en dosis única intramuscular </a:t>
            </a:r>
          </a:p>
          <a:p>
            <a:pPr>
              <a:buNone/>
            </a:pPr>
            <a:r>
              <a:rPr lang="es-ES" sz="1600" b="1" dirty="0" smtClean="0"/>
              <a:t>                   + </a:t>
            </a:r>
          </a:p>
          <a:p>
            <a:pPr>
              <a:buNone/>
            </a:pPr>
            <a:r>
              <a:rPr lang="es-ES" sz="1600" b="1" dirty="0" smtClean="0"/>
              <a:t>        AZITROMYCINA 1 gramo oral dosis única </a:t>
            </a:r>
          </a:p>
          <a:p>
            <a:pPr>
              <a:buNone/>
            </a:pPr>
            <a:r>
              <a:rPr lang="es-ES" sz="1600" b="1" dirty="0" smtClean="0"/>
              <a:t>                   ó </a:t>
            </a:r>
          </a:p>
          <a:p>
            <a:pPr>
              <a:buNone/>
            </a:pPr>
            <a:r>
              <a:rPr lang="es-ES" sz="1600" b="1" dirty="0" smtClean="0"/>
              <a:t>        ERITROMICINA (base) 500 mg oral 4 veces al día por siete días </a:t>
            </a:r>
            <a:endParaRPr lang="es-ES" sz="1400" b="1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8475" y="0"/>
            <a:ext cx="1102921" cy="1253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/>
        </p:nvGrpSpPr>
        <p:grpSpPr bwMode="auto">
          <a:xfrm rot="21208664">
            <a:off x="289982" y="1829255"/>
            <a:ext cx="8190113" cy="1601788"/>
            <a:chOff x="1997" y="1314"/>
            <a:chExt cx="1889" cy="1009"/>
          </a:xfrm>
        </p:grpSpPr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22" name="Oval 11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3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0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6200000" scaled="1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  <a:tileRect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 rot="21219840">
            <a:off x="1772975" y="2087086"/>
            <a:ext cx="49212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MUCHAS GRACIAS</a:t>
            </a:r>
            <a:endParaRPr lang="es-ES" sz="36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11" name="10 CuadroTexto"/>
          <p:cNvSpPr txBox="1"/>
          <p:nvPr/>
        </p:nvSpPr>
        <p:spPr>
          <a:xfrm rot="21295138">
            <a:off x="1390665" y="3546036"/>
            <a:ext cx="48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990000"/>
                </a:solidFill>
                <a:latin typeface="Brush Script MT" pitchFamily="66" charset="0"/>
              </a:rPr>
              <a:t>Dr. Carlos Moya Toneut</a:t>
            </a: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3048000" y="4343400"/>
            <a:ext cx="3124200" cy="457200"/>
          </a:xfrm>
        </p:spPr>
        <p:txBody>
          <a:bodyPr/>
          <a:lstStyle/>
          <a:p>
            <a:fld id="{68F36E36-F69C-45E5-8353-2A74B9953CE7}" type="datetime8">
              <a:rPr lang="es-ES" sz="2800" smtClean="0">
                <a:solidFill>
                  <a:schemeClr val="tx1"/>
                </a:solidFill>
              </a:rPr>
              <a:t>11/02/2021 22:33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162800" cy="1752600"/>
          </a:xfrm>
        </p:spPr>
        <p:txBody>
          <a:bodyPr/>
          <a:lstStyle/>
          <a:p>
            <a:r>
              <a:rPr lang="es-CO" sz="2800" b="1" dirty="0" smtClean="0"/>
              <a:t>En </a:t>
            </a:r>
            <a:r>
              <a:rPr lang="es-CO" sz="2800" b="1" dirty="0"/>
              <a:t>la vagina existe normalmente un </a:t>
            </a:r>
            <a:r>
              <a:rPr lang="es-CO" sz="2800" b="1" dirty="0">
                <a:solidFill>
                  <a:srgbClr val="990000"/>
                </a:solidFill>
              </a:rPr>
              <a:t>contenido </a:t>
            </a:r>
            <a:r>
              <a:rPr lang="es-CO" sz="2800" b="1" dirty="0"/>
              <a:t>que está formado por una mezcla de los elementos siguientes:</a:t>
            </a:r>
            <a:endParaRPr lang="en-U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315200" cy="32004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0066"/>
              </a:buClr>
              <a:buFontTx/>
              <a:buAutoNum type="arabicPeriod"/>
            </a:pPr>
            <a:r>
              <a:rPr lang="es-CO" b="1" dirty="0" smtClean="0">
                <a:solidFill>
                  <a:schemeClr val="tx2"/>
                </a:solidFill>
              </a:rPr>
              <a:t>Secreción de las glándulas mucosas del endocérvix.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66"/>
              </a:buClr>
              <a:buFontTx/>
              <a:buAutoNum type="arabicPeriod"/>
            </a:pPr>
            <a:r>
              <a:rPr lang="es-CO" b="1" dirty="0" smtClean="0">
                <a:solidFill>
                  <a:schemeClr val="tx2"/>
                </a:solidFill>
              </a:rPr>
              <a:t>Células descamadas de las capas superficiales de la pared vaginal y del exocérvix.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66"/>
              </a:buClr>
              <a:buFontTx/>
              <a:buAutoNum type="arabicPeriod"/>
            </a:pPr>
            <a:r>
              <a:rPr lang="es-CO" b="1" dirty="0" smtClean="0">
                <a:solidFill>
                  <a:schemeClr val="tx2"/>
                </a:solidFill>
              </a:rPr>
              <a:t>Secreción de las glándulas vestibulares (en menor proporción).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4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5" descr="K:\Imágenes para Diapositivas\awebhq$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486400"/>
            <a:ext cx="1206500" cy="889000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CONTENIDO VAGINAL</a:t>
            </a:r>
            <a:endParaRPr lang="en-US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391400" cy="35814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CO" b="1" i="1" dirty="0" smtClean="0"/>
              <a:t>    </a:t>
            </a:r>
            <a:r>
              <a:rPr lang="es-CO" sz="4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El </a:t>
            </a:r>
            <a:r>
              <a:rPr lang="es-CO" sz="4000" b="1" i="1" dirty="0" smtClean="0">
                <a:solidFill>
                  <a:srgbClr val="800000"/>
                </a:solidFill>
                <a:latin typeface="+mj-lt"/>
              </a:rPr>
              <a:t>contenido vaginal </a:t>
            </a:r>
            <a:r>
              <a:rPr lang="es-CO" sz="40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es la primera barrera que se opone seriamente al establecimiento y ascenso de las infecciones.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5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Picture 5" descr="J018600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72400" y="5181600"/>
            <a:ext cx="1104626" cy="1338637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685800"/>
          </a:xfrm>
        </p:spPr>
        <p:txBody>
          <a:bodyPr/>
          <a:lstStyle/>
          <a:p>
            <a:r>
              <a:rPr lang="en-US" sz="3600" dirty="0" smtClean="0"/>
              <a:t>FUNCIONES DE LA VAGINA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15200" cy="30480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Órgano copulador.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Medio depurador del tracto genital.</a:t>
            </a:r>
            <a:endParaRPr lang="en-US" sz="3600" b="1" dirty="0"/>
          </a:p>
          <a:p>
            <a:pPr>
              <a:lnSpc>
                <a:spcPct val="90000"/>
              </a:lnSpc>
            </a:pPr>
            <a:r>
              <a:rPr lang="en-US" sz="3600" b="1" dirty="0" smtClean="0"/>
              <a:t>Forma parte del canal blando del parto.</a:t>
            </a:r>
            <a:endParaRPr lang="en-US" sz="3600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6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pic>
        <p:nvPicPr>
          <p:cNvPr id="8" name="8 Imagen" descr="C:\Archivos de programa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1295797" cy="222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086600" cy="1066800"/>
          </a:xfrm>
        </p:spPr>
        <p:txBody>
          <a:bodyPr/>
          <a:lstStyle/>
          <a:p>
            <a:r>
              <a:rPr lang="en-US" sz="2800" dirty="0" smtClean="0"/>
              <a:t>Mecanismo de </a:t>
            </a:r>
            <a:br>
              <a:rPr lang="en-US" sz="2800" dirty="0" smtClean="0"/>
            </a:br>
            <a:r>
              <a:rPr lang="en-US" sz="2800" dirty="0" smtClean="0"/>
              <a:t>autodefensa vaginal</a:t>
            </a:r>
            <a:endParaRPr lang="en-U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11300"/>
            <a:ext cx="7848600" cy="458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CO" sz="1800" b="1" dirty="0" smtClean="0"/>
              <a:t>   Influjo Hormonal</a:t>
            </a:r>
          </a:p>
          <a:p>
            <a:pPr eaLnBrk="1" hangingPunct="1">
              <a:buFontTx/>
              <a:buNone/>
            </a:pPr>
            <a:r>
              <a:rPr lang="es-CO" sz="1800" b="1" dirty="0" smtClean="0"/>
              <a:t>       (estrógenos)</a:t>
            </a:r>
          </a:p>
          <a:p>
            <a:pPr eaLnBrk="1" hangingPunct="1">
              <a:buFontTx/>
              <a:buNone/>
            </a:pPr>
            <a:endParaRPr lang="es-CO" sz="1800" dirty="0" smtClean="0"/>
          </a:p>
          <a:p>
            <a:pPr eaLnBrk="1" hangingPunct="1">
              <a:buFontTx/>
              <a:buNone/>
            </a:pPr>
            <a:r>
              <a:rPr lang="es-CO" sz="1800" dirty="0" smtClean="0"/>
              <a:t>                                                                                          </a:t>
            </a:r>
            <a:r>
              <a:rPr lang="es-CO" sz="1800" b="1" dirty="0" smtClean="0"/>
              <a:t>Dias-</a:t>
            </a:r>
          </a:p>
          <a:p>
            <a:pPr eaLnBrk="1" hangingPunct="1">
              <a:buFontTx/>
              <a:buNone/>
            </a:pPr>
            <a:r>
              <a:rPr lang="es-CO" sz="1800" b="1" dirty="0" smtClean="0"/>
              <a:t>Epitelio Plano              Descamación                             tasa</a:t>
            </a:r>
          </a:p>
          <a:p>
            <a:pPr eaLnBrk="1" hangingPunct="1">
              <a:buFontTx/>
              <a:buNone/>
            </a:pPr>
            <a:r>
              <a:rPr lang="es-CO" sz="1800" b="1" dirty="0" smtClean="0"/>
              <a:t>Poliestratificado           celular                  Glucógeno                Maltosa</a:t>
            </a:r>
          </a:p>
          <a:p>
            <a:pPr eaLnBrk="1" hangingPunct="1">
              <a:buFontTx/>
              <a:buNone/>
            </a:pPr>
            <a:r>
              <a:rPr lang="es-CO" sz="1800" b="1" dirty="0" smtClean="0"/>
              <a:t>Pavimentoso.</a:t>
            </a:r>
          </a:p>
          <a:p>
            <a:pPr eaLnBrk="1" hangingPunct="1">
              <a:buFontTx/>
              <a:buNone/>
            </a:pPr>
            <a:r>
              <a:rPr lang="es-CO" sz="1800" b="1" dirty="0" smtClean="0"/>
              <a:t>                                     Autolisis                                            Maltasa</a:t>
            </a:r>
          </a:p>
          <a:p>
            <a:pPr eaLnBrk="1" hangingPunct="1">
              <a:buFontTx/>
              <a:buNone/>
            </a:pPr>
            <a:r>
              <a:rPr lang="es-CO" b="1" dirty="0" smtClean="0"/>
              <a:t>                                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es-CO" b="1" dirty="0" smtClean="0"/>
              <a:t>                                                                                                                                  </a:t>
            </a:r>
            <a:endParaRPr lang="es-ES" b="1" dirty="0" smtClean="0"/>
          </a:p>
          <a:p>
            <a:pPr>
              <a:lnSpc>
                <a:spcPct val="90000"/>
              </a:lnSpc>
              <a:buNone/>
            </a:pPr>
            <a:r>
              <a:rPr lang="en-US" b="1" dirty="0" smtClean="0"/>
              <a:t>                                                          </a:t>
            </a:r>
            <a:endParaRPr lang="en-US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7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1524000" y="2209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21091495">
            <a:off x="2368886" y="3465302"/>
            <a:ext cx="2648735" cy="273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6324600" y="32004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7239000" y="464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Glucosa</a:t>
            </a:r>
            <a:endParaRPr lang="es-ES" b="1" dirty="0"/>
          </a:p>
        </p:txBody>
      </p:sp>
      <p:sp>
        <p:nvSpPr>
          <p:cNvPr id="15" name="14 Flecha abajo"/>
          <p:cNvSpPr/>
          <p:nvPr/>
        </p:nvSpPr>
        <p:spPr>
          <a:xfrm>
            <a:off x="7696200" y="3505200"/>
            <a:ext cx="228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562600" y="4876800"/>
            <a:ext cx="1512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b="1" i="0" dirty="0">
                <a:solidFill>
                  <a:schemeClr val="tx2"/>
                </a:solidFill>
              </a:rPr>
              <a:t>Bacilos de Doderlein</a:t>
            </a:r>
            <a:endParaRPr lang="es-ES" b="1" i="0" dirty="0">
              <a:solidFill>
                <a:schemeClr val="tx2"/>
              </a:solidFill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505200" y="4419600"/>
            <a:ext cx="16383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2000" b="1" i="0" dirty="0">
                <a:solidFill>
                  <a:srgbClr val="C00000"/>
                </a:solidFill>
                <a:latin typeface="Arial Black" pitchFamily="34" charset="0"/>
              </a:rPr>
              <a:t>ACIDO LÁCTICO</a:t>
            </a:r>
          </a:p>
          <a:p>
            <a:pPr algn="ctr"/>
            <a:r>
              <a:rPr lang="es-CO" sz="2000" b="1" i="0" dirty="0">
                <a:solidFill>
                  <a:srgbClr val="C00000"/>
                </a:solidFill>
                <a:latin typeface="Arial Black" pitchFamily="34" charset="0"/>
              </a:rPr>
              <a:t>(</a:t>
            </a:r>
            <a:r>
              <a:rPr lang="es-CO" sz="2000" b="1" i="0" dirty="0" smtClean="0">
                <a:solidFill>
                  <a:srgbClr val="C00000"/>
                </a:solidFill>
                <a:latin typeface="Arial Black" pitchFamily="34" charset="0"/>
              </a:rPr>
              <a:t>Ph 3,8-4</a:t>
            </a:r>
            <a:r>
              <a:rPr lang="es-CO" sz="2000" b="1" i="0" dirty="0">
                <a:solidFill>
                  <a:srgbClr val="C00000"/>
                </a:solidFill>
                <a:latin typeface="Arial Black" pitchFamily="34" charset="0"/>
              </a:rPr>
              <a:t>)</a:t>
            </a:r>
            <a:endParaRPr lang="es-ES" sz="2000" b="1" i="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9" name="18 Flecha izquierda"/>
          <p:cNvSpPr/>
          <p:nvPr/>
        </p:nvSpPr>
        <p:spPr>
          <a:xfrm>
            <a:off x="5105400" y="4724400"/>
            <a:ext cx="2133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Picture 1" descr="C:\Documents and Settings\CARLOS\Escritorio\100px-Symbol_ven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33008"/>
            <a:ext cx="762000" cy="1296329"/>
          </a:xfrm>
          <a:prstGeom prst="rect">
            <a:avLst/>
          </a:prstGeom>
          <a:noFill/>
        </p:spPr>
      </p:pic>
      <p:pic>
        <p:nvPicPr>
          <p:cNvPr id="21" name="Picture 2" descr="C:\Documents and Settings\CARLOS\Escritorio\60px-Woman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5400" y="4724400"/>
            <a:ext cx="642942" cy="1657350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315200" cy="46609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CO" b="1" dirty="0" smtClean="0">
                <a:solidFill>
                  <a:schemeClr val="tx2"/>
                </a:solidFill>
              </a:rPr>
              <a:t>El medio ácido es incompatible con la proliferación de la mayoría de las bacterias patógenas, que de este modo son eliminadas por este mecanismo.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CO" b="1" dirty="0" smtClean="0">
                <a:solidFill>
                  <a:schemeClr val="tx2"/>
                </a:solidFill>
              </a:rPr>
              <a:t>El medio vaginal puede ser influido por la secreción de las glándulas del endocérvix.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CO" b="1" dirty="0" smtClean="0">
                <a:solidFill>
                  <a:schemeClr val="tx2"/>
                </a:solidFill>
              </a:rPr>
              <a:t>    (fase ovulatoria, ectopias cervicales).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s-CO" b="1" dirty="0" smtClean="0">
                <a:solidFill>
                  <a:schemeClr val="tx2"/>
                </a:solidFill>
              </a:rPr>
              <a:t>Las secreciones endocervicales y la esperma pueden modificar el pH vaginal.</a:t>
            </a:r>
            <a:endParaRPr lang="es-ES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4400" b="1" dirty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8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086600" cy="1066800"/>
          </a:xfrm>
        </p:spPr>
        <p:txBody>
          <a:bodyPr/>
          <a:lstStyle/>
          <a:p>
            <a:r>
              <a:rPr lang="en-US" sz="2800" dirty="0" smtClean="0"/>
              <a:t>Mecanismo de </a:t>
            </a:r>
            <a:br>
              <a:rPr lang="en-US" sz="2800" dirty="0" smtClean="0"/>
            </a:br>
            <a:r>
              <a:rPr lang="en-US" sz="2800" dirty="0" smtClean="0"/>
              <a:t>autodefensa vaginal</a:t>
            </a:r>
            <a:endParaRPr lang="en-US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l="19609" t="5553" r="25491" b="5553"/>
          <a:stretch>
            <a:fillRect/>
          </a:stretch>
        </p:blipFill>
        <p:spPr bwMode="auto">
          <a:xfrm>
            <a:off x="7821622" y="42080"/>
            <a:ext cx="1169977" cy="1329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5181600" cy="914400"/>
          </a:xfrm>
        </p:spPr>
        <p:txBody>
          <a:bodyPr/>
          <a:lstStyle/>
          <a:p>
            <a:pPr algn="ctr"/>
            <a:r>
              <a:rPr lang="es-CO" sz="2800" b="1" dirty="0" smtClean="0"/>
              <a:t>Algo muy frecuente </a:t>
            </a:r>
            <a:br>
              <a:rPr lang="es-CO" sz="2800" b="1" dirty="0" smtClean="0"/>
            </a:br>
            <a:r>
              <a:rPr lang="es-CO" sz="2800" b="1" dirty="0" smtClean="0"/>
              <a:t>en nuestro país.</a:t>
            </a:r>
            <a:endParaRPr lang="en-US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11300"/>
            <a:ext cx="7315200" cy="344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Exceso de aseo</a:t>
            </a:r>
          </a:p>
          <a:p>
            <a:pPr>
              <a:lnSpc>
                <a:spcPct val="90000"/>
              </a:lnSpc>
              <a:buNone/>
            </a:pPr>
            <a:endParaRPr lang="en-US" sz="4400" b="1" dirty="0"/>
          </a:p>
          <a:p>
            <a:pPr lvl="1">
              <a:lnSpc>
                <a:spcPct val="90000"/>
              </a:lnSpc>
            </a:pPr>
            <a:r>
              <a:rPr lang="en-US" sz="2800" b="1" dirty="0" smtClean="0"/>
              <a:t>Arrastre del contenido vaginal ácido</a:t>
            </a:r>
          </a:p>
          <a:p>
            <a:pPr lvl="1">
              <a:lnSpc>
                <a:spcPct val="90000"/>
              </a:lnSpc>
            </a:pPr>
            <a:endParaRPr lang="en-US" sz="2800" b="1" dirty="0" smtClean="0"/>
          </a:p>
          <a:p>
            <a:pPr lvl="1">
              <a:lnSpc>
                <a:spcPct val="90000"/>
              </a:lnSpc>
              <a:buNone/>
            </a:pPr>
            <a:r>
              <a:rPr lang="en-US" b="1" dirty="0" smtClean="0"/>
              <a:t>           </a:t>
            </a:r>
            <a:r>
              <a:rPr lang="en-US" b="1" i="1" dirty="0" smtClean="0">
                <a:solidFill>
                  <a:srgbClr val="990000"/>
                </a:solidFill>
              </a:rPr>
              <a:t>favorece</a:t>
            </a:r>
          </a:p>
          <a:p>
            <a:pPr lvl="1">
              <a:lnSpc>
                <a:spcPct val="90000"/>
              </a:lnSpc>
              <a:buNone/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s-CO" dirty="0" smtClean="0">
                <a:solidFill>
                  <a:srgbClr val="FF0066"/>
                </a:solidFill>
                <a:latin typeface="Arial Black" pitchFamily="34" charset="0"/>
              </a:rPr>
              <a:t>INFECCIONES VAGINALES</a:t>
            </a:r>
            <a:endParaRPr lang="en-US" b="1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65A3-8C48-42D6-B328-A036807C09B8}" type="slidenum">
              <a:rPr lang="en-US" b="1" smtClean="0"/>
              <a:pPr/>
              <a:t>9</a:t>
            </a:fld>
            <a:endParaRPr lang="en-US" b="1" dirty="0"/>
          </a:p>
        </p:txBody>
      </p:sp>
      <p:sp>
        <p:nvSpPr>
          <p:cNvPr id="7" name="6 Rectángulo"/>
          <p:cNvSpPr/>
          <p:nvPr/>
        </p:nvSpPr>
        <p:spPr>
          <a:xfrm>
            <a:off x="0" y="6553200"/>
            <a:ext cx="2808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dirty="0" smtClean="0">
                <a:solidFill>
                  <a:srgbClr val="FFFF00"/>
                </a:solidFill>
              </a:rPr>
              <a:t>Síndrome del Flujo Vaginal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2667000" y="19050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>
            <a:off x="3657600" y="3200400"/>
            <a:ext cx="2286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Picture 5" descr="CU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066800"/>
            <a:ext cx="3227707" cy="1285884"/>
          </a:xfrm>
          <a:prstGeom prst="rect">
            <a:avLst/>
          </a:prstGeom>
          <a:noFill/>
        </p:spPr>
      </p:pic>
      <p:pic>
        <p:nvPicPr>
          <p:cNvPr id="12" name="Picture 3" descr="K:\Imágenes para Diapositivas\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657600"/>
            <a:ext cx="1193800" cy="120650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 l="19609" t="5553" r="25491" b="5553"/>
          <a:stretch>
            <a:fillRect/>
          </a:stretch>
        </p:blipFill>
        <p:spPr bwMode="auto">
          <a:xfrm>
            <a:off x="7696200" y="42080"/>
            <a:ext cx="1295400" cy="1472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000000"/>
      </a:dk1>
      <a:lt1>
        <a:srgbClr val="F2F3C7"/>
      </a:lt1>
      <a:dk2>
        <a:srgbClr val="333300"/>
      </a:dk2>
      <a:lt2>
        <a:srgbClr val="808080"/>
      </a:lt2>
      <a:accent1>
        <a:srgbClr val="747660"/>
      </a:accent1>
      <a:accent2>
        <a:srgbClr val="A99B69"/>
      </a:accent2>
      <a:accent3>
        <a:srgbClr val="F7F8E0"/>
      </a:accent3>
      <a:accent4>
        <a:srgbClr val="000000"/>
      </a:accent4>
      <a:accent5>
        <a:srgbClr val="BCBDB6"/>
      </a:accent5>
      <a:accent6>
        <a:srgbClr val="998C5E"/>
      </a:accent6>
      <a:hlink>
        <a:srgbClr val="959167"/>
      </a:hlink>
      <a:folHlink>
        <a:srgbClr val="B2B2B2"/>
      </a:folHlink>
    </a:clrScheme>
    <a:fontScheme name="Mapl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000000"/>
        </a:dk1>
        <a:lt1>
          <a:srgbClr val="F2F3C7"/>
        </a:lt1>
        <a:dk2>
          <a:srgbClr val="333300"/>
        </a:dk2>
        <a:lt2>
          <a:srgbClr val="808080"/>
        </a:lt2>
        <a:accent1>
          <a:srgbClr val="747660"/>
        </a:accent1>
        <a:accent2>
          <a:srgbClr val="A99B69"/>
        </a:accent2>
        <a:accent3>
          <a:srgbClr val="F7F8E0"/>
        </a:accent3>
        <a:accent4>
          <a:srgbClr val="000000"/>
        </a:accent4>
        <a:accent5>
          <a:srgbClr val="BCBDB6"/>
        </a:accent5>
        <a:accent6>
          <a:srgbClr val="998C5E"/>
        </a:accent6>
        <a:hlink>
          <a:srgbClr val="95916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2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194293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BB0C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FF"/>
        </a:lt1>
        <a:dk2>
          <a:srgbClr val="4C0026"/>
        </a:dk2>
        <a:lt2>
          <a:srgbClr val="808080"/>
        </a:lt2>
        <a:accent1>
          <a:srgbClr val="7C1C45"/>
        </a:accent1>
        <a:accent2>
          <a:srgbClr val="C15D75"/>
        </a:accent2>
        <a:accent3>
          <a:srgbClr val="FFFFFF"/>
        </a:accent3>
        <a:accent4>
          <a:srgbClr val="000000"/>
        </a:accent4>
        <a:accent5>
          <a:srgbClr val="BFABB0"/>
        </a:accent5>
        <a:accent6>
          <a:srgbClr val="AF5369"/>
        </a:accent6>
        <a:hlink>
          <a:srgbClr val="C29D28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</TotalTime>
  <Words>1829</Words>
  <Application>Microsoft Office PowerPoint</Application>
  <PresentationFormat>Presentación en pantalla (4:3)</PresentationFormat>
  <Paragraphs>259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Brush Script MT</vt:lpstr>
      <vt:lpstr>Calibri</vt:lpstr>
      <vt:lpstr>Verdana</vt:lpstr>
      <vt:lpstr>Wingdings</vt:lpstr>
      <vt:lpstr>Maple</vt:lpstr>
      <vt:lpstr>CICLO DE CONFERENCIAS 4to Año de Medicina</vt:lpstr>
      <vt:lpstr>Hospital Universitario “Mártires del 9 de Abril”</vt:lpstr>
      <vt:lpstr>Presentación de PowerPoint</vt:lpstr>
      <vt:lpstr>En la vagina existe normalmente un contenido que está formado por una mezcla de los elementos siguientes:</vt:lpstr>
      <vt:lpstr>CONTENIDO VAGINAL</vt:lpstr>
      <vt:lpstr>FUNCIONES DE LA VAGINA</vt:lpstr>
      <vt:lpstr>Mecanismo de  autodefensa vaginal</vt:lpstr>
      <vt:lpstr>Mecanismo de  autodefensa vaginal</vt:lpstr>
      <vt:lpstr>Algo muy frecuente  en nuestro país.</vt:lpstr>
      <vt:lpstr>Infección Ginecológica Baja: Leucorrea o Flujo Vaginal (Concepto)</vt:lpstr>
      <vt:lpstr>Ejemplo de leucorreas con  estrías de sangre:</vt:lpstr>
      <vt:lpstr>CLASIFICACIÓN DE LAS LEUCORREAS</vt:lpstr>
      <vt:lpstr>IMPORTANTE</vt:lpstr>
      <vt:lpstr>SÍNDROME DEL FLUJO VAGINAL</vt:lpstr>
      <vt:lpstr>Cómo hacer el diagnóstico del Síndrome de Flujo Vaginal? </vt:lpstr>
      <vt:lpstr>Cómo hacer el diagnóstico del Síndrome de Flujo Vaginal? </vt:lpstr>
      <vt:lpstr>Contenido vaginal fisiológico </vt:lpstr>
      <vt:lpstr>Contenido vaginal fisiológico </vt:lpstr>
      <vt:lpstr>Presentación de PowerPoint</vt:lpstr>
      <vt:lpstr>Presentación de PowerPoint</vt:lpstr>
      <vt:lpstr>Síndrome del flujo vaginal</vt:lpstr>
      <vt:lpstr>Diferencias más importantes entre la Vaginitis y la Cervicitis </vt:lpstr>
      <vt:lpstr>INTERROGATORIO</vt:lpstr>
      <vt:lpstr>Factores de riesgo de Cervicitis</vt:lpstr>
      <vt:lpstr>Cómo se interpreta la valoración  de riesgo? </vt:lpstr>
      <vt:lpstr>Al EF Ginecológico</vt:lpstr>
      <vt:lpstr>Manejo sindrómico del FV</vt:lpstr>
      <vt:lpstr>Flujograma: Gestantes con FV.</vt:lpstr>
      <vt:lpstr>Tratamiento de la Vaginitis</vt:lpstr>
      <vt:lpstr>Tratamiento de la Cervicitis </vt:lpstr>
      <vt:lpstr>Tratamiento de las parejas sexuales</vt:lpstr>
      <vt:lpstr>Presentación de PowerPoint</vt:lpstr>
    </vt:vector>
  </TitlesOfParts>
  <Company>Guild Design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 PowerTemplate</dc:title>
  <dc:creator>www.themegallery.com</dc:creator>
  <cp:lastModifiedBy>Windows User</cp:lastModifiedBy>
  <cp:revision>123</cp:revision>
  <dcterms:created xsi:type="dcterms:W3CDTF">2006-01-04T20:30:29Z</dcterms:created>
  <dcterms:modified xsi:type="dcterms:W3CDTF">2021-02-12T06:35:28Z</dcterms:modified>
</cp:coreProperties>
</file>