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22" r:id="rId2"/>
    <p:sldId id="324" r:id="rId3"/>
    <p:sldId id="257" r:id="rId4"/>
    <p:sldId id="259" r:id="rId5"/>
    <p:sldId id="264" r:id="rId6"/>
    <p:sldId id="258" r:id="rId7"/>
    <p:sldId id="261" r:id="rId8"/>
    <p:sldId id="265" r:id="rId9"/>
    <p:sldId id="269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5" r:id="rId18"/>
    <p:sldId id="286" r:id="rId19"/>
    <p:sldId id="287" r:id="rId20"/>
    <p:sldId id="295" r:id="rId21"/>
    <p:sldId id="293" r:id="rId22"/>
    <p:sldId id="289" r:id="rId23"/>
    <p:sldId id="288" r:id="rId24"/>
    <p:sldId id="290" r:id="rId25"/>
    <p:sldId id="291" r:id="rId26"/>
    <p:sldId id="292" r:id="rId27"/>
    <p:sldId id="297" r:id="rId28"/>
    <p:sldId id="303" r:id="rId29"/>
    <p:sldId id="304" r:id="rId30"/>
    <p:sldId id="305" r:id="rId31"/>
    <p:sldId id="306" r:id="rId32"/>
    <p:sldId id="308" r:id="rId33"/>
    <p:sldId id="309" r:id="rId34"/>
    <p:sldId id="323" r:id="rId35"/>
    <p:sldId id="298" r:id="rId36"/>
    <p:sldId id="319" r:id="rId37"/>
    <p:sldId id="320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6813E-7FA5-4B95-B3E6-101B9741AFF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AC836D-DBE7-4DB2-A077-FDD335747B88}">
      <dgm:prSet custT="1"/>
      <dgm:spPr>
        <a:pattFill prst="wdDn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>
          <a:solidFill>
            <a:srgbClr val="C00000"/>
          </a:solidFill>
        </a:ln>
      </dgm:spPr>
      <dgm:t>
        <a:bodyPr/>
        <a:lstStyle/>
        <a:p>
          <a:pPr rtl="0"/>
          <a:r>
            <a:rPr lang="es-ES" sz="5400" b="1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lgerian" panose="04020705040A02060702" pitchFamily="82" charset="0"/>
            </a:rPr>
            <a:t>Funciones</a:t>
          </a:r>
          <a:endParaRPr lang="es-ES" sz="5400">
            <a:ln>
              <a:solidFill>
                <a:sysClr val="windowText" lastClr="000000"/>
              </a:solidFill>
            </a:ln>
            <a:solidFill>
              <a:srgbClr val="C00000"/>
            </a:solidFill>
            <a:latin typeface="Algerian" panose="04020705040A02060702" pitchFamily="82" charset="0"/>
          </a:endParaRPr>
        </a:p>
      </dgm:t>
    </dgm:pt>
    <dgm:pt modelId="{EFCAB4B3-09BE-4AF6-8164-18BBB644B811}" type="parTrans" cxnId="{342BCFFA-5691-40DB-A8B8-2861ED23D7D7}">
      <dgm:prSet/>
      <dgm:spPr/>
      <dgm:t>
        <a:bodyPr/>
        <a:lstStyle/>
        <a:p>
          <a:endParaRPr lang="es-ES"/>
        </a:p>
      </dgm:t>
    </dgm:pt>
    <dgm:pt modelId="{2D5EB358-201F-422A-9E05-204993B17D5F}" type="sibTrans" cxnId="{342BCFFA-5691-40DB-A8B8-2861ED23D7D7}">
      <dgm:prSet/>
      <dgm:spPr/>
      <dgm:t>
        <a:bodyPr/>
        <a:lstStyle/>
        <a:p>
          <a:endParaRPr lang="es-ES"/>
        </a:p>
      </dgm:t>
    </dgm:pt>
    <dgm:pt modelId="{4155AB6B-3A65-437D-899B-9C54E01C1F42}" type="pres">
      <dgm:prSet presAssocID="{B696813E-7FA5-4B95-B3E6-101B9741AF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D08538-79AF-49A0-99C7-94B3115A8413}" type="pres">
      <dgm:prSet presAssocID="{65AC836D-DBE7-4DB2-A077-FDD335747B88}" presName="circle1" presStyleLbl="node1" presStyleIdx="0" presStyleCnt="1"/>
      <dgm:spPr>
        <a:pattFill prst="wdUp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BBC70AFD-7D05-462D-A2A5-A7AF50FE3EA4}" type="pres">
      <dgm:prSet presAssocID="{65AC836D-DBE7-4DB2-A077-FDD335747B88}" presName="space" presStyleCnt="0"/>
      <dgm:spPr/>
    </dgm:pt>
    <dgm:pt modelId="{062FCA81-932F-408B-9EEC-1FBC205BEF92}" type="pres">
      <dgm:prSet presAssocID="{65AC836D-DBE7-4DB2-A077-FDD335747B88}" presName="rect1" presStyleLbl="alignAcc1" presStyleIdx="0" presStyleCnt="1"/>
      <dgm:spPr/>
      <dgm:t>
        <a:bodyPr/>
        <a:lstStyle/>
        <a:p>
          <a:endParaRPr lang="es-ES"/>
        </a:p>
      </dgm:t>
    </dgm:pt>
    <dgm:pt modelId="{C1D279DD-7FCC-449B-B561-5D6FA8B76201}" type="pres">
      <dgm:prSet presAssocID="{65AC836D-DBE7-4DB2-A077-FDD335747B8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F65007-B4F6-4D46-B7C9-00CB818F6A1C}" type="presOf" srcId="{B696813E-7FA5-4B95-B3E6-101B9741AFF8}" destId="{4155AB6B-3A65-437D-899B-9C54E01C1F42}" srcOrd="0" destOrd="0" presId="urn:microsoft.com/office/officeart/2005/8/layout/target3"/>
    <dgm:cxn modelId="{342BCFFA-5691-40DB-A8B8-2861ED23D7D7}" srcId="{B696813E-7FA5-4B95-B3E6-101B9741AFF8}" destId="{65AC836D-DBE7-4DB2-A077-FDD335747B88}" srcOrd="0" destOrd="0" parTransId="{EFCAB4B3-09BE-4AF6-8164-18BBB644B811}" sibTransId="{2D5EB358-201F-422A-9E05-204993B17D5F}"/>
    <dgm:cxn modelId="{6DC3FE2C-6967-4617-99BE-048F0F3038AD}" type="presOf" srcId="{65AC836D-DBE7-4DB2-A077-FDD335747B88}" destId="{062FCA81-932F-408B-9EEC-1FBC205BEF92}" srcOrd="0" destOrd="0" presId="urn:microsoft.com/office/officeart/2005/8/layout/target3"/>
    <dgm:cxn modelId="{46B0B55C-E3D4-4BA8-B6E1-8791FEAA6456}" type="presOf" srcId="{65AC836D-DBE7-4DB2-A077-FDD335747B88}" destId="{C1D279DD-7FCC-449B-B561-5D6FA8B76201}" srcOrd="1" destOrd="0" presId="urn:microsoft.com/office/officeart/2005/8/layout/target3"/>
    <dgm:cxn modelId="{59D2AB1E-2419-49FF-A26F-2BA255334B38}" type="presParOf" srcId="{4155AB6B-3A65-437D-899B-9C54E01C1F42}" destId="{63D08538-79AF-49A0-99C7-94B3115A8413}" srcOrd="0" destOrd="0" presId="urn:microsoft.com/office/officeart/2005/8/layout/target3"/>
    <dgm:cxn modelId="{756AFA70-413C-4803-9DFF-C5AD2A851A5A}" type="presParOf" srcId="{4155AB6B-3A65-437D-899B-9C54E01C1F42}" destId="{BBC70AFD-7D05-462D-A2A5-A7AF50FE3EA4}" srcOrd="1" destOrd="0" presId="urn:microsoft.com/office/officeart/2005/8/layout/target3"/>
    <dgm:cxn modelId="{4B2839B6-069C-46B2-9858-72B53832810C}" type="presParOf" srcId="{4155AB6B-3A65-437D-899B-9C54E01C1F42}" destId="{062FCA81-932F-408B-9EEC-1FBC205BEF92}" srcOrd="2" destOrd="0" presId="urn:microsoft.com/office/officeart/2005/8/layout/target3"/>
    <dgm:cxn modelId="{17312734-D99A-418D-BC81-8A7B61410468}" type="presParOf" srcId="{4155AB6B-3A65-437D-899B-9C54E01C1F42}" destId="{C1D279DD-7FCC-449B-B561-5D6FA8B7620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3EECB-49E0-41F6-BE1D-400D207B7E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3CBBC0-5AB6-4A52-8613-87A975300059}">
      <dgm:prSet/>
      <dgm:spPr>
        <a:pattFill prst="wd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</a:t>
          </a:r>
          <a:r>
            <a:rPr lang="es-E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biosocial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8133-218D-4565-AF22-DCE418B55B6E}" type="parTrans" cxnId="{707C64FD-4CEA-41CB-85E9-F5ED5D1C3C3A}">
      <dgm:prSet/>
      <dgm:spPr/>
      <dgm:t>
        <a:bodyPr/>
        <a:lstStyle/>
        <a:p>
          <a:endParaRPr lang="es-ES"/>
        </a:p>
      </dgm:t>
    </dgm:pt>
    <dgm:pt modelId="{23D94B66-2268-40AB-900E-19A850451C05}" type="sibTrans" cxnId="{707C64FD-4CEA-41CB-85E9-F5ED5D1C3C3A}">
      <dgm:prSet/>
      <dgm:spPr/>
      <dgm:t>
        <a:bodyPr/>
        <a:lstStyle/>
        <a:p>
          <a:endParaRPr lang="es-ES"/>
        </a:p>
      </dgm:t>
    </dgm:pt>
    <dgm:pt modelId="{FB5E41DB-D021-4634-B4C7-646066E5B10A}" type="pres">
      <dgm:prSet presAssocID="{9563EECB-49E0-41F6-BE1D-400D207B7E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2D5281-BC7C-4766-9152-2F918E4D6F53}" type="pres">
      <dgm:prSet presAssocID="{F03CBBC0-5AB6-4A52-8613-87A975300059}" presName="composite" presStyleCnt="0"/>
      <dgm:spPr/>
    </dgm:pt>
    <dgm:pt modelId="{C180FCE1-E304-4722-B329-7863C191328A}" type="pres">
      <dgm:prSet presAssocID="{F03CBBC0-5AB6-4A52-8613-87A975300059}" presName="imgShp" presStyleLbl="fgImgPlace1" presStyleIdx="0" presStyleCnt="1" custScaleX="252134" custLinFactNeighborX="-89626" custLinFactNeighborY="438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4462ABAA-F233-44FC-9675-32470FB7E385}" type="pres">
      <dgm:prSet presAssocID="{F03CBBC0-5AB6-4A52-8613-87A975300059}" presName="txShp" presStyleLbl="node1" presStyleIdx="0" presStyleCnt="1" custLinFactNeighborX="200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32DA20-3B7E-4E2D-8E95-668E2E3009F7}" type="presOf" srcId="{9563EECB-49E0-41F6-BE1D-400D207B7E63}" destId="{FB5E41DB-D021-4634-B4C7-646066E5B10A}" srcOrd="0" destOrd="0" presId="urn:microsoft.com/office/officeart/2005/8/layout/vList3"/>
    <dgm:cxn modelId="{707C64FD-4CEA-41CB-85E9-F5ED5D1C3C3A}" srcId="{9563EECB-49E0-41F6-BE1D-400D207B7E63}" destId="{F03CBBC0-5AB6-4A52-8613-87A975300059}" srcOrd="0" destOrd="0" parTransId="{98428133-218D-4565-AF22-DCE418B55B6E}" sibTransId="{23D94B66-2268-40AB-900E-19A850451C05}"/>
    <dgm:cxn modelId="{803B1EA5-A1C2-4369-B5A7-A9427AD6717E}" type="presOf" srcId="{F03CBBC0-5AB6-4A52-8613-87A975300059}" destId="{4462ABAA-F233-44FC-9675-32470FB7E385}" srcOrd="0" destOrd="0" presId="urn:microsoft.com/office/officeart/2005/8/layout/vList3"/>
    <dgm:cxn modelId="{0429C702-0268-4632-9A6B-A4AD8D097203}" type="presParOf" srcId="{FB5E41DB-D021-4634-B4C7-646066E5B10A}" destId="{A02D5281-BC7C-4766-9152-2F918E4D6F53}" srcOrd="0" destOrd="0" presId="urn:microsoft.com/office/officeart/2005/8/layout/vList3"/>
    <dgm:cxn modelId="{9A766DF6-0C33-431D-ADDE-C8FCDECF3EEE}" type="presParOf" srcId="{A02D5281-BC7C-4766-9152-2F918E4D6F53}" destId="{C180FCE1-E304-4722-B329-7863C191328A}" srcOrd="0" destOrd="0" presId="urn:microsoft.com/office/officeart/2005/8/layout/vList3"/>
    <dgm:cxn modelId="{7908F15D-1F93-4A9F-A955-151469945BCB}" type="presParOf" srcId="{A02D5281-BC7C-4766-9152-2F918E4D6F53}" destId="{4462ABAA-F233-44FC-9675-32470FB7E38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A12D8-2D38-4FAE-BF3E-13BD5F12FD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E15866-68C9-4B12-AD12-EEEDC0A98317}">
      <dgm:prSet/>
      <dgm:spPr>
        <a:pattFill prst="wdDn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económica 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C4143-361A-43C6-B286-073A520BFC3D}" type="parTrans" cxnId="{9F20B730-DB91-40D3-95B5-6BE2C547A686}">
      <dgm:prSet/>
      <dgm:spPr/>
      <dgm:t>
        <a:bodyPr/>
        <a:lstStyle/>
        <a:p>
          <a:endParaRPr lang="es-ES"/>
        </a:p>
      </dgm:t>
    </dgm:pt>
    <dgm:pt modelId="{65D8FAA9-1FCB-4DDA-BDA8-472E4E2A9837}" type="sibTrans" cxnId="{9F20B730-DB91-40D3-95B5-6BE2C547A686}">
      <dgm:prSet/>
      <dgm:spPr/>
      <dgm:t>
        <a:bodyPr/>
        <a:lstStyle/>
        <a:p>
          <a:endParaRPr lang="es-ES"/>
        </a:p>
      </dgm:t>
    </dgm:pt>
    <dgm:pt modelId="{02BDCF2D-9C1E-4F69-BE88-AA40465F0AB3}" type="pres">
      <dgm:prSet presAssocID="{9DFA12D8-2D38-4FAE-BF3E-13BD5F12FD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097750-3FE9-46CD-9841-A785E8D73BE3}" type="pres">
      <dgm:prSet presAssocID="{F0E15866-68C9-4B12-AD12-EEEDC0A98317}" presName="composite" presStyleCnt="0"/>
      <dgm:spPr/>
    </dgm:pt>
    <dgm:pt modelId="{8C21E41D-DD09-4C62-B6AC-F1E356AAED4B}" type="pres">
      <dgm:prSet presAssocID="{F0E15866-68C9-4B12-AD12-EEEDC0A98317}" presName="imgShp" presStyleLbl="fgImgPlace1" presStyleIdx="0" presStyleCnt="1" custScaleX="252679" custLinFactNeighborX="-41278" custLinFactNeighborY="-3309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FADB54E5-42B6-4AA1-A43B-88BAE562E605}" type="pres">
      <dgm:prSet presAssocID="{F0E15866-68C9-4B12-AD12-EEEDC0A98317}" presName="txShp" presStyleLbl="node1" presStyleIdx="0" presStyleCnt="1" custLinFactNeighborX="240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20B730-DB91-40D3-95B5-6BE2C547A686}" srcId="{9DFA12D8-2D38-4FAE-BF3E-13BD5F12FDC0}" destId="{F0E15866-68C9-4B12-AD12-EEEDC0A98317}" srcOrd="0" destOrd="0" parTransId="{E31C4143-361A-43C6-B286-073A520BFC3D}" sibTransId="{65D8FAA9-1FCB-4DDA-BDA8-472E4E2A9837}"/>
    <dgm:cxn modelId="{8D1175A4-5F81-46FD-B3CB-3907B4C43AA7}" type="presOf" srcId="{F0E15866-68C9-4B12-AD12-EEEDC0A98317}" destId="{FADB54E5-42B6-4AA1-A43B-88BAE562E605}" srcOrd="0" destOrd="0" presId="urn:microsoft.com/office/officeart/2005/8/layout/vList3"/>
    <dgm:cxn modelId="{DC4A48B7-2D4D-4EAC-85A3-A49DD6758F58}" type="presOf" srcId="{9DFA12D8-2D38-4FAE-BF3E-13BD5F12FDC0}" destId="{02BDCF2D-9C1E-4F69-BE88-AA40465F0AB3}" srcOrd="0" destOrd="0" presId="urn:microsoft.com/office/officeart/2005/8/layout/vList3"/>
    <dgm:cxn modelId="{56F6B955-25E5-4830-893D-C98DE5814C50}" type="presParOf" srcId="{02BDCF2D-9C1E-4F69-BE88-AA40465F0AB3}" destId="{3D097750-3FE9-46CD-9841-A785E8D73BE3}" srcOrd="0" destOrd="0" presId="urn:microsoft.com/office/officeart/2005/8/layout/vList3"/>
    <dgm:cxn modelId="{61D94774-280C-4EBC-A0B2-5ABA9544743C}" type="presParOf" srcId="{3D097750-3FE9-46CD-9841-A785E8D73BE3}" destId="{8C21E41D-DD09-4C62-B6AC-F1E356AAED4B}" srcOrd="0" destOrd="0" presId="urn:microsoft.com/office/officeart/2005/8/layout/vList3"/>
    <dgm:cxn modelId="{13222A7B-B811-4F4A-B96A-C6A5F745E306}" type="presParOf" srcId="{3D097750-3FE9-46CD-9841-A785E8D73BE3}" destId="{FADB54E5-42B6-4AA1-A43B-88BAE562E60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52C0F-71C3-4164-9B27-EF164512B9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BB1D04-6699-4E0A-8F09-EE7D50CDD7FD}">
      <dgm:prSet/>
      <dgm:spPr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educativo-cultural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54E9A-EC92-4698-B57A-FA2462FF42B9}" type="parTrans" cxnId="{35CA657C-8EF6-4B5F-83B3-73A0EB1DE801}">
      <dgm:prSet/>
      <dgm:spPr/>
      <dgm:t>
        <a:bodyPr/>
        <a:lstStyle/>
        <a:p>
          <a:endParaRPr lang="es-ES"/>
        </a:p>
      </dgm:t>
    </dgm:pt>
    <dgm:pt modelId="{906B9236-7D29-452D-9A4C-03F445BA247E}" type="sibTrans" cxnId="{35CA657C-8EF6-4B5F-83B3-73A0EB1DE801}">
      <dgm:prSet/>
      <dgm:spPr/>
      <dgm:t>
        <a:bodyPr/>
        <a:lstStyle/>
        <a:p>
          <a:endParaRPr lang="es-ES"/>
        </a:p>
      </dgm:t>
    </dgm:pt>
    <dgm:pt modelId="{B2B4D611-6042-4E1A-AAFF-F6F57191F0F6}" type="pres">
      <dgm:prSet presAssocID="{00A52C0F-71C3-4164-9B27-EF164512B9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BBCC0E-0719-4AFE-B175-1C22EA42280E}" type="pres">
      <dgm:prSet presAssocID="{39BB1D04-6699-4E0A-8F09-EE7D50CDD7FD}" presName="composite" presStyleCnt="0"/>
      <dgm:spPr/>
    </dgm:pt>
    <dgm:pt modelId="{38B83811-032A-4DA1-8D2D-1CC09E8E759D}" type="pres">
      <dgm:prSet presAssocID="{39BB1D04-6699-4E0A-8F09-EE7D50CDD7FD}" presName="imgShp" presStyleLbl="fgImgPlace1" presStyleIdx="0" presStyleCnt="1" custScaleX="227499" custLinFactNeighborX="-2403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482BD89C-D362-4804-A50F-27C2585B00B1}" type="pres">
      <dgm:prSet presAssocID="{39BB1D04-6699-4E0A-8F09-EE7D50CDD7FD}" presName="txShp" presStyleLbl="node1" presStyleIdx="0" presStyleCnt="1" custLinFactNeighborX="14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5B2013-492B-45C2-8E83-2E38D84294F7}" type="presOf" srcId="{00A52C0F-71C3-4164-9B27-EF164512B9D5}" destId="{B2B4D611-6042-4E1A-AAFF-F6F57191F0F6}" srcOrd="0" destOrd="0" presId="urn:microsoft.com/office/officeart/2005/8/layout/vList3"/>
    <dgm:cxn modelId="{35CA657C-8EF6-4B5F-83B3-73A0EB1DE801}" srcId="{00A52C0F-71C3-4164-9B27-EF164512B9D5}" destId="{39BB1D04-6699-4E0A-8F09-EE7D50CDD7FD}" srcOrd="0" destOrd="0" parTransId="{29654E9A-EC92-4698-B57A-FA2462FF42B9}" sibTransId="{906B9236-7D29-452D-9A4C-03F445BA247E}"/>
    <dgm:cxn modelId="{DD975F21-B502-4C49-8FD3-62E527AFF1A7}" type="presOf" srcId="{39BB1D04-6699-4E0A-8F09-EE7D50CDD7FD}" destId="{482BD89C-D362-4804-A50F-27C2585B00B1}" srcOrd="0" destOrd="0" presId="urn:microsoft.com/office/officeart/2005/8/layout/vList3"/>
    <dgm:cxn modelId="{C614C12B-944C-4FBE-87D6-99601282DFA2}" type="presParOf" srcId="{B2B4D611-6042-4E1A-AAFF-F6F57191F0F6}" destId="{6DBBCC0E-0719-4AFE-B175-1C22EA42280E}" srcOrd="0" destOrd="0" presId="urn:microsoft.com/office/officeart/2005/8/layout/vList3"/>
    <dgm:cxn modelId="{B043B397-F74F-49DF-8592-6CCAB5BBED3C}" type="presParOf" srcId="{6DBBCC0E-0719-4AFE-B175-1C22EA42280E}" destId="{38B83811-032A-4DA1-8D2D-1CC09E8E759D}" srcOrd="0" destOrd="0" presId="urn:microsoft.com/office/officeart/2005/8/layout/vList3"/>
    <dgm:cxn modelId="{E6CE9984-63B2-44A6-8862-7D005F5E77E6}" type="presParOf" srcId="{6DBBCC0E-0719-4AFE-B175-1C22EA42280E}" destId="{482BD89C-D362-4804-A50F-27C2585B00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3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5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0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66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4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1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7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4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1C84-6769-4763-91D5-75248B47BAB1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8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onsultori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3 Rectángulo"/>
          <p:cNvSpPr>
            <a:spLocks noChangeArrowheads="1"/>
          </p:cNvSpPr>
          <p:nvPr/>
        </p:nvSpPr>
        <p:spPr bwMode="auto">
          <a:xfrm>
            <a:off x="1167553" y="1305888"/>
            <a:ext cx="98568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Facultad de Ciencias Médicas Sagua La Grande.</a:t>
            </a:r>
          </a:p>
          <a:p>
            <a:pPr algn="ctr"/>
            <a:endParaRPr lang="es-ES" altLang="zh-CN" sz="28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DISCIPLINA: 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Medicina General Integral.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ASIGNATURA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Promoción en Salud.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CARRERA: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Medicina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AÑO: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1er año durante el 2do semestre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TEMA I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</a:t>
            </a:r>
            <a:r>
              <a:rPr lang="es-ES" sz="2800" b="1" i="1" dirty="0">
                <a:latin typeface="Arial" pitchFamily="34" charset="0"/>
                <a:cs typeface="Arial" pitchFamily="34" charset="0"/>
              </a:rPr>
              <a:t>Generalidades de la promoción de salud . Comunidad. Familia. Persona</a:t>
            </a:r>
            <a:endParaRPr lang="es-ES" altLang="zh-CN" sz="28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F.O.D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Conferencia.</a:t>
            </a:r>
          </a:p>
        </p:txBody>
      </p:sp>
    </p:spTree>
    <p:extLst>
      <p:ext uri="{BB962C8B-B14F-4D97-AF65-F5344CB8AC3E}">
        <p14:creationId xmlns:p14="http://schemas.microsoft.com/office/powerpoint/2010/main" val="22204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7919" y="2001679"/>
            <a:ext cx="2482458" cy="1923011"/>
          </a:xfrm>
          <a:prstGeom prst="rect">
            <a:avLst/>
          </a:prstGeom>
          <a:noFill/>
        </p:spPr>
      </p:pic>
      <p:pic>
        <p:nvPicPr>
          <p:cNvPr id="2051" name="Picture 3" descr="C:\Users\Rafael Cardet F\Desktop\IMAGENES\images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114800"/>
            <a:ext cx="3543300" cy="2667000"/>
          </a:xfrm>
          <a:prstGeom prst="rect">
            <a:avLst/>
          </a:prstGeom>
          <a:noFill/>
        </p:spPr>
      </p:pic>
      <p:pic>
        <p:nvPicPr>
          <p:cNvPr id="2052" name="Picture 4" descr="C:\Users\Rafael Cardet F\Desktop\IMAGENES\images 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4267200"/>
            <a:ext cx="3345180" cy="25146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384445" y="2247901"/>
            <a:ext cx="1683474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Pequeña</a:t>
            </a:r>
          </a:p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a 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77122" y="4149436"/>
            <a:ext cx="1624164" cy="954107"/>
          </a:xfrm>
          <a:prstGeom prst="rect">
            <a:avLst/>
          </a:prstGeom>
          <a:pattFill prst="solidDmn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Mediana</a:t>
            </a:r>
          </a:p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 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30736" y="5360103"/>
            <a:ext cx="1752600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más de 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2900" y="2247901"/>
            <a:ext cx="5583382" cy="1200329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acuerdo </a:t>
            </a:r>
            <a:r>
              <a:rPr lang="es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número </a:t>
            </a:r>
            <a:r>
              <a:rPr lang="es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miembros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24431" y="256311"/>
            <a:ext cx="6737465" cy="1191490"/>
          </a:xfrm>
          <a:prstGeom prst="rect">
            <a:avLst/>
          </a:prstGeom>
          <a:pattFill prst="dkHorz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r>
              <a:rPr lang="es-E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CLASIFICACIÓN ESTRUCTURAL DE LA FAMILIA</a:t>
            </a:r>
            <a:endParaRPr lang="es-E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828800" y="1447800"/>
            <a:ext cx="6324600" cy="46482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5000" y="1600200"/>
            <a:ext cx="371608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2800" b="1" dirty="0">
                <a:latin typeface="Arial" pitchFamily="34" charset="0"/>
                <a:cs typeface="Arial" pitchFamily="34" charset="0"/>
              </a:rPr>
              <a:t>UNIGENERACIONAL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5000" y="2590801"/>
            <a:ext cx="392447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BIGENERACIONAL</a:t>
            </a:r>
            <a:endParaRPr lang="es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66722" y="3657599"/>
            <a:ext cx="417454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TRIGENERACIONAL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66722" y="4800601"/>
            <a:ext cx="473559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MULTIGENERACIONAL</a:t>
            </a:r>
          </a:p>
        </p:txBody>
      </p:sp>
      <p:pic>
        <p:nvPicPr>
          <p:cNvPr id="8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1" y="1066801"/>
            <a:ext cx="2562225" cy="1781175"/>
          </a:xfrm>
          <a:prstGeom prst="rect">
            <a:avLst/>
          </a:prstGeom>
          <a:noFill/>
        </p:spPr>
      </p:pic>
      <p:pic>
        <p:nvPicPr>
          <p:cNvPr id="9" name="Picture 3" descr="C:\Users\Rafael Cardet F\Desktop\IMAGENES\images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1" y="2819401"/>
            <a:ext cx="2619375" cy="1743075"/>
          </a:xfrm>
          <a:prstGeom prst="rect">
            <a:avLst/>
          </a:prstGeom>
          <a:noFill/>
        </p:spPr>
      </p:pic>
      <p:pic>
        <p:nvPicPr>
          <p:cNvPr id="10" name="Picture 4" descr="C:\Users\Rafael Cardet F\Desktop\IMAGENES\images 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1" y="4572001"/>
            <a:ext cx="2619375" cy="17430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149932" y="2069068"/>
            <a:ext cx="11934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32382" y="3135868"/>
            <a:ext cx="202061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PADRES+HIJOS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67654" y="4267200"/>
            <a:ext cx="443794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PADRES+ABUELOS+HIJOS CASADOS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474154" y="5410200"/>
            <a:ext cx="278364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VARIAS GENERCIONES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49927" y="49604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EL </a:t>
            </a:r>
            <a:r>
              <a:rPr lang="es-US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es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GENERACIONES</a:t>
            </a:r>
            <a:endParaRPr lang="es-ES" sz="2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0" y="1024086"/>
            <a:ext cx="2562225" cy="1781175"/>
          </a:xfrm>
          <a:prstGeom prst="rect">
            <a:avLst/>
          </a:prstGeom>
          <a:noFill/>
        </p:spPr>
      </p:pic>
      <p:pic>
        <p:nvPicPr>
          <p:cNvPr id="3075" name="Picture 3" descr="C:\Users\Rafael Cardet F\Desktop\IMAGENES\images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10" y="2916251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Rafael Cardet F\Desktop\IMAGENES\images 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9" y="4987790"/>
            <a:ext cx="2619375" cy="17430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480000">
            <a:off x="2987310" y="1498766"/>
            <a:ext cx="6888142" cy="954107"/>
          </a:xfrm>
          <a:prstGeom prst="rect">
            <a:avLst/>
          </a:prstGeom>
          <a:pattFill prst="smGri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Nuclear= formada por la madre padre y descendencia </a:t>
            </a:r>
          </a:p>
        </p:txBody>
      </p:sp>
      <p:sp>
        <p:nvSpPr>
          <p:cNvPr id="9" name="8 CuadroTexto"/>
          <p:cNvSpPr txBox="1"/>
          <p:nvPr/>
        </p:nvSpPr>
        <p:spPr>
          <a:xfrm rot="480000">
            <a:off x="2941889" y="3464250"/>
            <a:ext cx="7770127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Extensa =</a:t>
            </a:r>
            <a:r>
              <a:rPr lang="es-E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incluye abuelos, tíos, primos  y otros parientes consanguíneos o afines</a:t>
            </a:r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9 CuadroTexto"/>
          <p:cNvSpPr txBox="1"/>
          <p:nvPr/>
        </p:nvSpPr>
        <p:spPr>
          <a:xfrm rot="480000">
            <a:off x="3336478" y="5089631"/>
            <a:ext cx="7672059" cy="1384995"/>
          </a:xfrm>
          <a:prstGeom prst="rect">
            <a:avLst/>
          </a:prstGeom>
          <a:pattFill prst="sphere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Ampliada = cuando a una familia nuclear o extensa se le añaden otras personas familiar o no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37685" y="148947"/>
            <a:ext cx="3849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ES" sz="3200" b="1" i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ontogénesis</a:t>
            </a:r>
            <a:endParaRPr lang="es-E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540326" y="357188"/>
            <a:ext cx="11457709" cy="62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>
                <a:ea typeface="Calibri" panose="020F0502020204030204" pitchFamily="34" charset="0"/>
                <a:cs typeface="Arial" panose="020B0604020202020204" pitchFamily="34" charset="0"/>
              </a:rPr>
              <a:t>Familia </a:t>
            </a:r>
            <a:r>
              <a:rPr lang="es-ES_tradnl" altLang="es-ES" b="1" u="sng" dirty="0" smtClean="0"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es-ES_tradnl" altLang="es-ES" b="1" dirty="0" smtClean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_tradnl" alt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Integrada </a:t>
            </a:r>
            <a:r>
              <a:rPr lang="es-ES_tradnl" altLang="es-ES" sz="2800" dirty="0">
                <a:ea typeface="Calibri" panose="020F0502020204030204" pitchFamily="34" charset="0"/>
                <a:cs typeface="Arial" panose="020B0604020202020204" pitchFamily="34" charset="0"/>
              </a:rPr>
              <a:t>por una pareja que tenga o no hijos, o por uno de los miembros de la pareja con su descendencia. Incluye los hijos sin padres en el hogar, los hijos de uniones anteriores y la adopción y el equivalente de pareja</a:t>
            </a:r>
            <a:r>
              <a:rPr lang="es-ES_tradnl" alt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s-ES_tradnl" sz="2800" dirty="0">
                <a:cs typeface="Arial" panose="020B0604020202020204" pitchFamily="34" charset="0"/>
              </a:rPr>
              <a:t>Ejemplos: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Pareja sin </a:t>
            </a:r>
            <a:r>
              <a:rPr lang="es-ES_tradnl" sz="2800" dirty="0" smtClean="0">
                <a:cs typeface="Arial" panose="020B0604020202020204" pitchFamily="34" charset="0"/>
              </a:rPr>
              <a:t>hijos.</a:t>
            </a:r>
            <a:endParaRPr lang="es-ES_tradnl" sz="2800" dirty="0"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Integrada por uno de los dos padres y uno o más hijos.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Integrada por el padre y la madre y uno o más hijos.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Familia con padres ausentes: integrada por dos o más hermanos.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Familia reconstituida: la característica de que uno, o los dos miembros ya tuvieron al menos un matrimonio anterior, hayan tenido hijos o no.</a:t>
            </a:r>
            <a:endParaRPr lang="es-ES" sz="28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526472" y="428625"/>
            <a:ext cx="11097491" cy="67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/>
              <a:t>Familia </a:t>
            </a:r>
            <a:r>
              <a:rPr lang="es-ES_tradnl" altLang="es-ES" b="1" u="sng" dirty="0" smtClean="0"/>
              <a:t>Extensa</a:t>
            </a:r>
            <a:r>
              <a:rPr lang="es-ES_tradnl" altLang="es-ES" b="1" dirty="0" smtClean="0"/>
              <a:t>: </a:t>
            </a:r>
            <a:r>
              <a:rPr lang="es-ES_tradnl" altLang="es-ES" sz="2800" dirty="0" smtClean="0"/>
              <a:t>Familia </a:t>
            </a:r>
            <a:r>
              <a:rPr lang="es-ES_tradnl" altLang="es-ES" sz="2800" dirty="0"/>
              <a:t>que desciende de un mismo tronco independientemente del número de generaciones y que </a:t>
            </a:r>
            <a:r>
              <a:rPr lang="es-ES_tradnl" altLang="es-ES" sz="2800" dirty="0" smtClean="0"/>
              <a:t>esté </a:t>
            </a:r>
            <a:r>
              <a:rPr lang="es-ES_tradnl" altLang="es-ES" sz="2800" dirty="0"/>
              <a:t>integrada por una pareja con hijos cuando al menos uno de ellos convive en el hogar con su pareja, o equivalente de pareja, con o sin descendencia. </a:t>
            </a:r>
            <a:endParaRPr lang="es-ES_tradnl" altLang="es-ES" sz="2800" dirty="0" smtClean="0"/>
          </a:p>
          <a:p>
            <a:pPr algn="just">
              <a:defRPr/>
            </a:pPr>
            <a:r>
              <a:rPr lang="es-ES_tradnl" sz="2800" dirty="0">
                <a:latin typeface="Arial" charset="0"/>
              </a:rPr>
              <a:t>Ejemplo: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padres con hijo(s) casado(s) sin nieto(s).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padres con hijo(s) casado(s) con nieto(s).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abuelos y nieto(s) sin la presencia de los padres.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dos o más hermanos, siempre que al menos uno tenga pareja.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endParaRPr lang="es-ES" sz="28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1120832" y="1205866"/>
            <a:ext cx="1011104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/>
              <a:t>Familia Ampliada</a:t>
            </a:r>
            <a:r>
              <a:rPr lang="es-ES_tradnl" altLang="es-ES" b="1" dirty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800" b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dirty="0"/>
              <a:t>Cuando a la familia nuclear o extensa se integran otros parientes que no pertenecen al mismo tronco de descendencia generacional. Se pueden considerar otros casos que aunque no existan vínculos consanguíneos y de parentesco entre ellos, si existen de convivencia y afinidad.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8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568037" y="285750"/>
            <a:ext cx="110836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CICLO VITAL DE LA 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pPr algn="ctr" eaLnBrk="1" hangingPunct="1">
              <a:defRPr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Proceso continuo de evolución y desarrollo que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 desde </a:t>
            </a:r>
            <a:r>
              <a:rPr lang="es-ES_tradnl" sz="2800" u="sng" dirty="0">
                <a:latin typeface="Arial" panose="020B0604020202020204" pitchFamily="34" charset="0"/>
                <a:cs typeface="Arial" panose="020B0604020202020204" pitchFamily="34" charset="0"/>
              </a:rPr>
              <a:t>la unión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de la pareja </a:t>
            </a:r>
            <a:r>
              <a:rPr lang="es-ES_tradn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ES_tradnl" sz="2800" u="sng" dirty="0">
                <a:latin typeface="Arial" panose="020B0604020202020204" pitchFamily="34" charset="0"/>
                <a:cs typeface="Arial" panose="020B0604020202020204" pitchFamily="34" charset="0"/>
              </a:rPr>
              <a:t>la muerte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59456"/>
              </p:ext>
            </p:extLst>
          </p:nvPr>
        </p:nvGraphicFramePr>
        <p:xfrm>
          <a:off x="568037" y="2864861"/>
          <a:ext cx="10764982" cy="348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8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145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0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Matrimonio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Nacimiento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hijo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Nacimiento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hijo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 de uno de los hijos.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 de uno de los hijos.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DISOLUCIÓN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segundo 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744556" y="2104330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Etapas del Ciclo Vital de la Familia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204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807720" y="285751"/>
            <a:ext cx="1057656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 Y PROBLEMAS DE ACUERDO CON LAS ETAPAS DEL CICLO VITAL DE LA FAMILIA</a:t>
            </a:r>
            <a:endParaRPr lang="es-ES" altLang="es-ES" sz="2400" b="1" dirty="0"/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387927" y="2314742"/>
            <a:ext cx="55279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Construcción conjunta del proyecto futuro de vida.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Acople funcional de actividades cotidianas.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con la familia de origen e hijos anteriores.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Establecimiento de límite de roles entre los cónyuges.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Planificación conceptiva.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sexual.</a:t>
            </a:r>
            <a:endParaRPr lang="es-ES" altLang="es-ES" sz="2400" dirty="0"/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4286049" y="122972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i="1" dirty="0"/>
              <a:t>Etapa de Formación</a:t>
            </a:r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6096000" y="2338114"/>
            <a:ext cx="5680364" cy="448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Problemas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Frustración de expectativas respecto a la vida matrimonial.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Desacuerdos en la proyección futura del proyecto de vida.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Dependencia excesiva de la familia de origen.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Lucha de poder entre los cónyuges.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 err="1"/>
              <a:t>Disfuncionabilidad</a:t>
            </a:r>
            <a:r>
              <a:rPr lang="es-ES_tradnl" altLang="es-ES" sz="2400" dirty="0"/>
              <a:t> sexual.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Problemas conceptivos y de planificación familiar.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ES" sz="1800" dirty="0"/>
          </a:p>
        </p:txBody>
      </p:sp>
      <p:sp>
        <p:nvSpPr>
          <p:cNvPr id="8" name="7 Flecha derecha"/>
          <p:cNvSpPr/>
          <p:nvPr/>
        </p:nvSpPr>
        <p:spPr>
          <a:xfrm rot="8904380" flipV="1">
            <a:off x="4496397" y="1883658"/>
            <a:ext cx="579438" cy="28422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2103024" flipV="1">
            <a:off x="6807450" y="1893399"/>
            <a:ext cx="577850" cy="28088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2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3927848" y="473886"/>
            <a:ext cx="350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i="1" dirty="0"/>
              <a:t>Etapa de Extensión</a:t>
            </a: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324350" y="1135063"/>
            <a:ext cx="579438" cy="220662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2241330" flipV="1">
            <a:off x="6532563" y="1152526"/>
            <a:ext cx="577850" cy="22066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484909" y="1500188"/>
            <a:ext cx="539677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Aprendizaje del rol de padre y madre.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de roles, entre rol de padre/madre y esposo/esposa.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Crianza y educación de la descendencia.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a instituciones infantiles.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Planificación </a:t>
            </a:r>
            <a:r>
              <a:rPr lang="es-ES_tradnl" altLang="es-ES" sz="2400" dirty="0" err="1"/>
              <a:t>concepcional</a:t>
            </a:r>
            <a:r>
              <a:rPr lang="es-ES_tradnl" altLang="es-E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Cambio de rol frente a la adolescencia.</a:t>
            </a:r>
            <a:endParaRPr lang="es-ES" altLang="es-ES" sz="2400" dirty="0"/>
          </a:p>
        </p:txBody>
      </p:sp>
      <p:sp>
        <p:nvSpPr>
          <p:cNvPr id="18438" name="4 CuadroTexto"/>
          <p:cNvSpPr txBox="1">
            <a:spLocks noChangeArrowheads="1"/>
          </p:cNvSpPr>
          <p:nvPr/>
        </p:nvSpPr>
        <p:spPr bwMode="auto">
          <a:xfrm>
            <a:off x="6310313" y="1500189"/>
            <a:ext cx="51473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Problemas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Dificultad en la delimitación de roles y funciones entre los padres, con los hijos y con los abuelos.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Dificultad en el desempeño en el rol padre/madre con más de un hijo.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Afrontamiento inadecuado a las regularidades del desarrollo y enfermedades de la infancia.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Manejo inadecuado de posibles celos fraternos.</a:t>
            </a:r>
          </a:p>
        </p:txBody>
      </p:sp>
    </p:spTree>
    <p:extLst>
      <p:ext uri="{BB962C8B-B14F-4D97-AF65-F5344CB8AC3E}">
        <p14:creationId xmlns:p14="http://schemas.microsoft.com/office/powerpoint/2010/main" val="4196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s-ES" alt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Contracci</a:t>
            </a:r>
            <a:r>
              <a:rPr lang="es-ES" altLang="es-E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24562" y="1268414"/>
            <a:ext cx="5613255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Disfunción en los roles padres/hijos/adultos.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Trasgresión de límites en deberes y responsabilidades, como esposos/padres y abuelos.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 en la asimilación del llamado ¨Nidos vacíos en el hogar¨.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aceptación de cierta discapacidad o </a:t>
            </a:r>
            <a:r>
              <a:rPr lang="es-ES" altLang="es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disfuncionabilidad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producto de la declinación del ciclo de individual.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Frustración frente al balance de vida</a:t>
            </a: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914400" y="1412876"/>
            <a:ext cx="4933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Cese de la tutela de al menos un hijo.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Nuevo rol frente a los hijos.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Reencuentro de la pareja, nueva comunicación.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Transformación de metas en la pareja.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Ajuste a problemas de salud y a la jubilación.</a:t>
            </a: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644329" y="1002780"/>
            <a:ext cx="579438" cy="220662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2 Flecha derecha"/>
          <p:cNvSpPr>
            <a:spLocks noChangeArrowheads="1"/>
          </p:cNvSpPr>
          <p:nvPr/>
        </p:nvSpPr>
        <p:spPr bwMode="auto">
          <a:xfrm rot="3000930" flipV="1">
            <a:off x="6749871" y="1009660"/>
            <a:ext cx="579438" cy="220663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0" y="1714500"/>
            <a:ext cx="6477000" cy="685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s-ES" sz="2800" b="1"/>
          </a:p>
          <a:p>
            <a:pPr marL="0" indent="0" algn="ctr">
              <a:lnSpc>
                <a:spcPct val="80000"/>
              </a:lnSpc>
              <a:buNone/>
            </a:pPr>
            <a:endParaRPr lang="es-ES" sz="2800" b="1"/>
          </a:p>
        </p:txBody>
      </p:sp>
      <p:sp>
        <p:nvSpPr>
          <p:cNvPr id="8197" name="Rectángulo 3"/>
          <p:cNvSpPr>
            <a:spLocks noChangeArrowheads="1"/>
          </p:cNvSpPr>
          <p:nvPr/>
        </p:nvSpPr>
        <p:spPr bwMode="auto">
          <a:xfrm>
            <a:off x="3371850" y="5041900"/>
            <a:ext cx="5753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b="1" dirty="0"/>
              <a:t>Dra. </a:t>
            </a:r>
            <a:r>
              <a:rPr lang="es-ES" sz="2800" b="1" dirty="0" smtClean="0"/>
              <a:t>Isis E. Martín Alonso</a:t>
            </a:r>
            <a:endParaRPr lang="es-ES" sz="2800" b="1" dirty="0"/>
          </a:p>
          <a:p>
            <a:pPr algn="ctr" eaLnBrk="1" hangingPunct="1"/>
            <a:r>
              <a:rPr lang="es-ES" sz="2800" b="1" dirty="0"/>
              <a:t>Especialista de Primer Grado en </a:t>
            </a:r>
          </a:p>
          <a:p>
            <a:pPr algn="ctr" eaLnBrk="1" hangingPunct="1"/>
            <a:r>
              <a:rPr lang="es-ES" sz="2800" b="1" dirty="0"/>
              <a:t>Medicina General Integral.</a:t>
            </a:r>
          </a:p>
          <a:p>
            <a:pPr eaLnBrk="1" hangingPunct="1"/>
            <a:endParaRPr lang="es-ES" sz="2800" b="1" dirty="0"/>
          </a:p>
        </p:txBody>
      </p:sp>
      <p:pic>
        <p:nvPicPr>
          <p:cNvPr id="7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1714500"/>
            <a:ext cx="5043488" cy="292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s-ES" alt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Disolución</a:t>
            </a:r>
            <a:br>
              <a:rPr lang="es-ES" alt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40327" y="765176"/>
            <a:ext cx="5929746" cy="6092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la perdida, elaboración del duelo psicológico frente a la muerte del cónyuge o del padre/madre.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al envejecimiento y la viudez.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Reorganización de la vida familiar y ajuste de roles debido a la ausencia definitiva de uno de los miembros de la pareja.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 adultos asumen responsabilidades con los padres.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Reajuste del proyecto de vida frente a la viudez.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 metas, necesidades e intereses.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15464" y="1379427"/>
            <a:ext cx="41052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s-ES" altLang="es-ES" sz="2400" b="1" dirty="0"/>
              <a:t>Problemas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Insuficiente apoyo familiar y social frente a la perdida.</a:t>
            </a:r>
            <a:r>
              <a:rPr lang="es-ES" altLang="es-ES" sz="2400" b="1" dirty="0"/>
              <a:t> 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Relativos al afrontamiento inadecuado al duelo.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Transferencia de afectos y necesidades hacia los hijos o nietos.</a:t>
            </a:r>
          </a:p>
          <a:p>
            <a:pPr>
              <a:buClr>
                <a:srgbClr val="000000"/>
              </a:buClr>
              <a:buFontTx/>
              <a:buChar char="•"/>
            </a:pPr>
            <a:endParaRPr lang="es-ES" altLang="es-ES" sz="2400" dirty="0"/>
          </a:p>
          <a:p>
            <a:pPr>
              <a:buClr>
                <a:srgbClr val="000000"/>
              </a:buClr>
              <a:buFontTx/>
              <a:buNone/>
            </a:pPr>
            <a:endParaRPr lang="es-ES" altLang="es-ES" sz="2400" b="1" dirty="0"/>
          </a:p>
          <a:p>
            <a:pPr algn="just"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367214" y="765176"/>
            <a:ext cx="579437" cy="22066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2 Flecha derecha"/>
          <p:cNvSpPr>
            <a:spLocks noChangeArrowheads="1"/>
          </p:cNvSpPr>
          <p:nvPr/>
        </p:nvSpPr>
        <p:spPr bwMode="auto">
          <a:xfrm rot="2400725" flipV="1">
            <a:off x="6959600" y="836613"/>
            <a:ext cx="579438" cy="220662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bg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4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1000" y="260351"/>
            <a:ext cx="1146048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u="sng" dirty="0" smtClean="0"/>
              <a:t>Especificaciones </a:t>
            </a:r>
            <a:r>
              <a:rPr lang="es-ES" altLang="es-ES" sz="2400" b="1" u="sng" dirty="0"/>
              <a:t>a las etapas del ciclo </a:t>
            </a:r>
            <a:r>
              <a:rPr lang="es-ES" altLang="es-ES" sz="2400" b="1" u="sng" dirty="0" smtClean="0"/>
              <a:t>vital:</a:t>
            </a:r>
            <a:endParaRPr lang="es-ES" altLang="es-ES" sz="2400" b="1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 smtClean="0"/>
              <a:t>1-  </a:t>
            </a:r>
            <a:r>
              <a:rPr lang="es-ES" altLang="es-ES" sz="2400" dirty="0"/>
              <a:t>No todas las familias transitan por las cuatro etapas.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>2- El tránsito de una etapa a otra está determinado por la ocurrencia y vivencia del acontecimiento de vida por primera vez en la familia</a:t>
            </a:r>
            <a:r>
              <a:rPr lang="es-ES" altLang="es-ES" sz="2400" dirty="0" smtClean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>a) Estas etapas se suceden consecutivamente en la familia nuclear con hijos y se yuxtaponen en las familias extensas y </a:t>
            </a:r>
            <a:r>
              <a:rPr lang="es-ES" altLang="es-ES" sz="2400" dirty="0" smtClean="0"/>
              <a:t>ampliadas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>b) La familia nuclear sin hijos no transita por la etapa de </a:t>
            </a:r>
            <a:r>
              <a:rPr lang="es-ES" altLang="es-ES" sz="2400" dirty="0" smtClean="0"/>
              <a:t>extensión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>c) En familias reconstituidas con hijos de matrimonios anteriores, extensa o ampliada, se yuxtaponen etapas que se implican mutuamente, por lo que pueden manifestarse más de una a la vez. </a:t>
            </a:r>
            <a:br>
              <a:rPr lang="es-ES" altLang="es-ES" sz="2400" dirty="0"/>
            </a:br>
            <a:r>
              <a:rPr lang="es-ES" altLang="es-ES" sz="2400" dirty="0"/>
              <a:t/>
            </a:r>
            <a:br>
              <a:rPr lang="es-ES" altLang="es-ES" sz="2400" dirty="0"/>
            </a:b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35468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83920" y="837450"/>
            <a:ext cx="104477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ES" altLang="es-ES" sz="2400" b="1" u="sng" dirty="0"/>
              <a:t>Especificaciones a las etapas del ciclo vital: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 smtClean="0"/>
              <a:t>d) La </a:t>
            </a:r>
            <a:r>
              <a:rPr lang="es-ES" altLang="es-ES" sz="2400" dirty="0"/>
              <a:t>familia que asume adopción transita por el ciclo de vida, aunque no haya descendencia biológica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e) Si  no ocurren los acontecimientos normativos que delimitan las etapas del ciclo, se clasifica por los procesos que vive, por ejemplo: la familia constituida por matrimonio sin hijos, transcurrido el período de procreación, pasa de la etapa de formación a la de contracción.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 </a:t>
            </a:r>
            <a:br>
              <a:rPr lang="es-ES" altLang="es-ES" sz="2400" dirty="0"/>
            </a:br>
            <a:r>
              <a:rPr lang="es-ES" altLang="es-ES" sz="2400" dirty="0"/>
              <a:t>3. La familia en cada etapa del ciclo enfrenta un conjunto de tareas y también se le presenta un grupo de problemas y conflictos que le son propios a la etapa, dado los procesos normativos que vive</a:t>
            </a:r>
          </a:p>
        </p:txBody>
      </p:sp>
    </p:spTree>
    <p:extLst>
      <p:ext uri="{BB962C8B-B14F-4D97-AF65-F5344CB8AC3E}">
        <p14:creationId xmlns:p14="http://schemas.microsoft.com/office/powerpoint/2010/main" val="67273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20296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Arial" charset="0"/>
              </a:rPr>
              <a:t>CRISIS FAMILIAR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80" y="2323782"/>
            <a:ext cx="8107680" cy="276637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Expresión 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contradicciones entre la </a:t>
            </a: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estructural y funcional de la familia y las demandas derivadas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nuevos acontecimientos de la vida que se afrontan y que producen </a:t>
            </a:r>
            <a:r>
              <a:rPr lang="es-E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desorganización 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seno familiar.</a:t>
            </a:r>
            <a:r>
              <a:rPr lang="es-ES" alt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3331546"/>
            <a:ext cx="3276600" cy="2627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5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4510" y="836613"/>
            <a:ext cx="10099961" cy="460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609600" indent="-609600" algn="ctr">
              <a:buNone/>
            </a:pPr>
            <a:r>
              <a:rPr lang="es-ES" alt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CLASIFICACIÓN:</a:t>
            </a:r>
          </a:p>
          <a:p>
            <a:pPr>
              <a:buClr>
                <a:srgbClr val="000000"/>
              </a:buClr>
            </a:pP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normativas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transitorias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relacionadas con el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los acontecimientos normales y esperables en el desarrollo familiar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paranormativas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transitorias o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el 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familia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acontecimientos de carácter accidental, no guardan relación directa con las etapas del 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ital.</a:t>
            </a:r>
          </a:p>
          <a:p>
            <a:pPr marL="0" indent="0" algn="just">
              <a:buClr>
                <a:srgbClr val="000000"/>
              </a:buClr>
              <a:buNone/>
            </a:pP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familia pueden presentarse simultáneamente ambas 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crisis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 un mismo acontecimiento las puede generar.</a:t>
            </a:r>
            <a:b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5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Momentos Crisis </a:t>
            </a:r>
            <a:r>
              <a:rPr lang="es-E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Normativas: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Matrimonio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del primer hijo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del primer hijo a la escuela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adolescente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 del primer </a:t>
            </a:r>
            <a:r>
              <a:rPr lang="es-ES" alt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s-ES" dirty="0"/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807720" y="305118"/>
            <a:ext cx="10972800" cy="1143000"/>
          </a:xfrm>
        </p:spPr>
        <p:txBody>
          <a:bodyPr/>
          <a:lstStyle/>
          <a:p>
            <a:r>
              <a:rPr lang="es-ES" alt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  <a:r>
              <a:rPr lang="es-ES" altLang="es-E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paranormativas: </a:t>
            </a:r>
            <a:endParaRPr lang="es-ES" altLang="es-E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1280160" y="1645923"/>
            <a:ext cx="9022080" cy="3230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altLang="es-E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por incremento.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por desmembramiento.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de desmoralización.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de desorganización.</a:t>
            </a:r>
          </a:p>
          <a:p>
            <a:pPr marL="0" indent="0">
              <a:buNone/>
            </a:pPr>
            <a:endParaRPr lang="es-ES" altLang="es-ES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2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0491" y="942023"/>
            <a:ext cx="100445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sz="2800" b="1" dirty="0">
                <a:latin typeface="Arial" charset="0"/>
              </a:rPr>
              <a:t>Familiograma: </a:t>
            </a:r>
            <a:r>
              <a:rPr lang="es-ES_tradnl" sz="2800" dirty="0" smtClean="0">
                <a:latin typeface="Arial" charset="0"/>
              </a:rPr>
              <a:t>Representación </a:t>
            </a:r>
            <a:r>
              <a:rPr lang="es-ES_tradnl" sz="2800" dirty="0">
                <a:latin typeface="Arial" charset="0"/>
              </a:rPr>
              <a:t>gráfica de la familia constituida por un formato de símbolos para dibujar un árbol familiar y reflejar en él otros datos útiles para el análisis de su situación de salud.</a:t>
            </a:r>
          </a:p>
          <a:p>
            <a:pPr eaLnBrk="1" hangingPunct="1">
              <a:defRPr/>
            </a:pPr>
            <a:endParaRPr lang="es-ES_tradnl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s-ES_tradnl" sz="2800" dirty="0">
                <a:latin typeface="Arial" charset="0"/>
              </a:rPr>
              <a:t>Implica tres pasos:</a:t>
            </a:r>
          </a:p>
          <a:p>
            <a:pPr eaLnBrk="1" hangingPunct="1">
              <a:defRPr/>
            </a:pPr>
            <a:endParaRPr lang="es-ES_tradnl" sz="28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Trazado de la Estructura Familiar.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Registro de Información de la Familia.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Señalamiento de las Relaciones Familiares.</a:t>
            </a:r>
          </a:p>
          <a:p>
            <a:pPr eaLnBrk="1" hangingPunct="1">
              <a:defRPr/>
            </a:pPr>
            <a:endParaRPr lang="es-ES_tradnl" sz="28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defRPr/>
            </a:pPr>
            <a:endParaRPr lang="es-E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1952626" y="428625"/>
            <a:ext cx="82153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AutoNum type="arabicPeriod"/>
            </a:pPr>
            <a:r>
              <a:rPr lang="es-ES_tradnl" altLang="es-ES" sz="2400" b="1" dirty="0"/>
              <a:t>Trazado de la Estructura </a:t>
            </a:r>
            <a:r>
              <a:rPr lang="es-ES_tradnl" altLang="es-ES" sz="2400" b="1" dirty="0" smtClean="0"/>
              <a:t>Familiar</a:t>
            </a:r>
            <a:r>
              <a:rPr lang="es-ES_tradnl" altLang="es-ES" sz="2400" dirty="0" smtClean="0"/>
              <a:t>:</a:t>
            </a:r>
            <a:r>
              <a:rPr lang="es-ES_tradnl" altLang="es-ES" sz="2400" dirty="0"/>
              <a:t> </a:t>
            </a:r>
            <a:r>
              <a:rPr lang="es-ES_tradnl" altLang="es-ES" sz="2400" dirty="0" smtClean="0"/>
              <a:t>El </a:t>
            </a:r>
            <a:r>
              <a:rPr lang="es-ES_tradnl" altLang="es-ES" sz="2400" dirty="0"/>
              <a:t>trazado de la estructura se realiza expresando a través de símbolos las relaciones biológicas y legales entre los miembros de la familia. Círculos y cuadrados representan las personas y las líneas describen las relaciones.</a:t>
            </a:r>
          </a:p>
          <a:p>
            <a:pPr algn="ctr"/>
            <a:r>
              <a:rPr lang="es-ES_tradnl" altLang="es-ES" sz="2400" dirty="0"/>
              <a:t>      </a:t>
            </a:r>
            <a:r>
              <a:rPr lang="es-ES_tradnl" altLang="es-ES" sz="2400" b="1" dirty="0"/>
              <a:t>SÍMBOLOS</a:t>
            </a:r>
          </a:p>
          <a:p>
            <a:pPr algn="ctr"/>
            <a:endParaRPr lang="es-ES_tradnl" altLang="es-ES" sz="2400" b="1" dirty="0">
              <a:solidFill>
                <a:srgbClr val="000000"/>
              </a:solidFill>
            </a:endParaRPr>
          </a:p>
          <a:p>
            <a:endParaRPr lang="es-ES" altLang="es-ES" sz="2400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24125" y="32146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2702720" y="382190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881314" y="4000500"/>
            <a:ext cx="1500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4024313" y="4000501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4203701" y="3821113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4095750" y="3143251"/>
            <a:ext cx="642938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5" name="18 CuadroTexto"/>
          <p:cNvSpPr txBox="1">
            <a:spLocks noChangeArrowheads="1"/>
          </p:cNvSpPr>
          <p:nvPr/>
        </p:nvSpPr>
        <p:spPr bwMode="auto">
          <a:xfrm>
            <a:off x="3024188" y="4071939"/>
            <a:ext cx="171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dirty="0"/>
              <a:t>Masculino</a:t>
            </a:r>
          </a:p>
          <a:p>
            <a:r>
              <a:rPr lang="es-ES_tradnl" altLang="es-ES" sz="2000" dirty="0"/>
              <a:t>Femenino</a:t>
            </a:r>
            <a:endParaRPr lang="es-ES" altLang="es-ES" sz="2000" dirty="0"/>
          </a:p>
        </p:txBody>
      </p:sp>
      <p:sp>
        <p:nvSpPr>
          <p:cNvPr id="4106" name="19 CuadroTexto"/>
          <p:cNvSpPr txBox="1">
            <a:spLocks noChangeArrowheads="1"/>
          </p:cNvSpPr>
          <p:nvPr/>
        </p:nvSpPr>
        <p:spPr bwMode="auto">
          <a:xfrm>
            <a:off x="7381876" y="4143376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dirty="0"/>
              <a:t>Masculino a la izquierda y Femenino a la derecha.</a:t>
            </a:r>
            <a:endParaRPr lang="es-ES" altLang="es-ES" sz="2000" dirty="0"/>
          </a:p>
        </p:txBody>
      </p:sp>
      <p:sp>
        <p:nvSpPr>
          <p:cNvPr id="4107" name="20 CuadroTexto"/>
          <p:cNvSpPr txBox="1">
            <a:spLocks noChangeArrowheads="1"/>
          </p:cNvSpPr>
          <p:nvPr/>
        </p:nvSpPr>
        <p:spPr bwMode="auto">
          <a:xfrm>
            <a:off x="2095501" y="5072064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400" dirty="0"/>
              <a:t>Las relaciones de pareja legalmente establecidas se trazan con línea continua y las relaciones de pareja no formalizadas (concubinato) se expresan en líneas discontinuas.</a:t>
            </a:r>
            <a:endParaRPr lang="es-ES" altLang="es-ES" sz="2400" dirty="0"/>
          </a:p>
        </p:txBody>
      </p:sp>
      <p:sp>
        <p:nvSpPr>
          <p:cNvPr id="22" name="21 Rectángulo"/>
          <p:cNvSpPr/>
          <p:nvPr/>
        </p:nvSpPr>
        <p:spPr>
          <a:xfrm>
            <a:off x="7881939" y="3214689"/>
            <a:ext cx="642937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9310689" y="3214688"/>
            <a:ext cx="642937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10" name="26 CuadroTexto"/>
          <p:cNvSpPr txBox="1">
            <a:spLocks noChangeArrowheads="1"/>
          </p:cNvSpPr>
          <p:nvPr/>
        </p:nvSpPr>
        <p:spPr bwMode="auto">
          <a:xfrm>
            <a:off x="8096250" y="385762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/>
              <a:t> </a:t>
            </a:r>
            <a:r>
              <a:rPr lang="es-ES_tradnl" altLang="es-ES">
                <a:solidFill>
                  <a:srgbClr val="000000"/>
                </a:solidFill>
              </a:rPr>
              <a:t>------------------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111" name="27 CuadroTexto"/>
          <p:cNvSpPr txBox="1">
            <a:spLocks noChangeArrowheads="1"/>
          </p:cNvSpPr>
          <p:nvPr/>
        </p:nvSpPr>
        <p:spPr bwMode="auto">
          <a:xfrm rot="5400000">
            <a:off x="7959725" y="3708400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112" name="28 CuadroTexto"/>
          <p:cNvSpPr txBox="1">
            <a:spLocks noChangeArrowheads="1"/>
          </p:cNvSpPr>
          <p:nvPr/>
        </p:nvSpPr>
        <p:spPr bwMode="auto">
          <a:xfrm rot="5400000">
            <a:off x="9388476" y="3779838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</a:t>
            </a: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2166938" y="285751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400" b="1" dirty="0"/>
              <a:t>OTROS SÍMBOLOS</a:t>
            </a:r>
            <a:endParaRPr lang="es-ES" altLang="es-E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667000" y="2286001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238625" y="22145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" name="5 Conector recto"/>
          <p:cNvCxnSpPr>
            <a:stCxn id="3" idx="2"/>
          </p:cNvCxnSpPr>
          <p:nvPr/>
        </p:nvCxnSpPr>
        <p:spPr>
          <a:xfrm rot="5400000">
            <a:off x="2773363" y="2928938"/>
            <a:ext cx="4302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6200000" flipH="1">
            <a:off x="4310063" y="2928938"/>
            <a:ext cx="4286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024188" y="3143250"/>
            <a:ext cx="571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024313" y="3143250"/>
            <a:ext cx="50006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16200000" flipH="1">
            <a:off x="3488532" y="3036094"/>
            <a:ext cx="285750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16200000" flipH="1">
            <a:off x="3845719" y="3036094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32 CuadroTexto"/>
          <p:cNvSpPr txBox="1">
            <a:spLocks noChangeArrowheads="1"/>
          </p:cNvSpPr>
          <p:nvPr/>
        </p:nvSpPr>
        <p:spPr bwMode="auto">
          <a:xfrm>
            <a:off x="2095501" y="785814"/>
            <a:ext cx="7929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El divorcio se refleja en la línea horizontal con dos barras inclinadas, simbolizando la ruptura y una sola barra simbolizando la separación. La fecha de separación o divorcio se coloca encima de las barras inclinadas.</a:t>
            </a:r>
            <a:endParaRPr lang="es-ES" altLang="es-ES" sz="2000" dirty="0"/>
          </a:p>
        </p:txBody>
      </p:sp>
      <p:sp>
        <p:nvSpPr>
          <p:cNvPr id="34" name="33 Rectángulo"/>
          <p:cNvSpPr/>
          <p:nvPr/>
        </p:nvSpPr>
        <p:spPr>
          <a:xfrm>
            <a:off x="6381750" y="2286001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7881938" y="22145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6453982" y="2928144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>
            <a:off x="7954170" y="2928145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453314" y="3143250"/>
            <a:ext cx="71437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6667501" y="3143250"/>
            <a:ext cx="71437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16200000" flipH="1">
            <a:off x="7274719" y="3036094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44 CuadroTexto"/>
          <p:cNvSpPr txBox="1">
            <a:spLocks noChangeArrowheads="1"/>
          </p:cNvSpPr>
          <p:nvPr/>
        </p:nvSpPr>
        <p:spPr bwMode="auto">
          <a:xfrm>
            <a:off x="3381375" y="2643189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d=1999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5140" name="45 CuadroTexto"/>
          <p:cNvSpPr txBox="1">
            <a:spLocks noChangeArrowheads="1"/>
          </p:cNvSpPr>
          <p:nvPr/>
        </p:nvSpPr>
        <p:spPr bwMode="auto">
          <a:xfrm>
            <a:off x="7096125" y="2643189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s=1996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095750" y="49291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9" name="48 Conector recto"/>
          <p:cNvCxnSpPr>
            <a:stCxn id="47" idx="2"/>
          </p:cNvCxnSpPr>
          <p:nvPr/>
        </p:nvCxnSpPr>
        <p:spPr>
          <a:xfrm rot="5400000">
            <a:off x="4202907" y="5572919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6200000" flipH="1">
            <a:off x="2738438" y="5572126"/>
            <a:ext cx="4286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2952750" y="5786439"/>
            <a:ext cx="5715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3952876" y="5786439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16200000" flipH="1">
            <a:off x="3417094" y="5679282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16200000" flipH="1">
            <a:off x="3774282" y="5679282"/>
            <a:ext cx="285750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54 CuadroTexto"/>
          <p:cNvSpPr txBox="1">
            <a:spLocks noChangeArrowheads="1"/>
          </p:cNvSpPr>
          <p:nvPr/>
        </p:nvSpPr>
        <p:spPr bwMode="auto">
          <a:xfrm>
            <a:off x="3309939" y="5286376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d=1995</a:t>
            </a:r>
            <a:endParaRPr lang="es-ES" altLang="es-ES" sz="1400">
              <a:solidFill>
                <a:srgbClr val="000000"/>
              </a:solidFill>
            </a:endParaRPr>
          </a:p>
        </p:txBody>
      </p:sp>
      <p:cxnSp>
        <p:nvCxnSpPr>
          <p:cNvPr id="56" name="55 Conector recto"/>
          <p:cNvCxnSpPr/>
          <p:nvPr/>
        </p:nvCxnSpPr>
        <p:spPr>
          <a:xfrm>
            <a:off x="4452939" y="5786439"/>
            <a:ext cx="128587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Elipse"/>
          <p:cNvSpPr/>
          <p:nvPr/>
        </p:nvSpPr>
        <p:spPr>
          <a:xfrm>
            <a:off x="5453063" y="4857751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 rot="5400000">
            <a:off x="5525295" y="5571333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/>
          <p:nvPr/>
        </p:nvSpPr>
        <p:spPr>
          <a:xfrm>
            <a:off x="8310563" y="4857751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 rot="5400000">
            <a:off x="6882607" y="5571332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8382795" y="5571333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7881939" y="5786439"/>
            <a:ext cx="71437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096125" y="5786439"/>
            <a:ext cx="8572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9525000" y="49291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8" name="67 Conector recto"/>
          <p:cNvCxnSpPr/>
          <p:nvPr/>
        </p:nvCxnSpPr>
        <p:spPr>
          <a:xfrm rot="5400000">
            <a:off x="9597232" y="5571332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8596314" y="5786439"/>
            <a:ext cx="121443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71 CuadroTexto"/>
          <p:cNvSpPr txBox="1">
            <a:spLocks noChangeArrowheads="1"/>
          </p:cNvSpPr>
          <p:nvPr/>
        </p:nvSpPr>
        <p:spPr bwMode="auto">
          <a:xfrm>
            <a:off x="6667500" y="4643439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1" name="72 CuadroTexto"/>
          <p:cNvSpPr txBox="1">
            <a:spLocks noChangeArrowheads="1"/>
          </p:cNvSpPr>
          <p:nvPr/>
        </p:nvSpPr>
        <p:spPr bwMode="auto">
          <a:xfrm>
            <a:off x="6667500" y="51435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cxnSp>
        <p:nvCxnSpPr>
          <p:cNvPr id="74" name="73 Conector recto"/>
          <p:cNvCxnSpPr/>
          <p:nvPr/>
        </p:nvCxnSpPr>
        <p:spPr>
          <a:xfrm rot="16200000" flipH="1">
            <a:off x="9024938" y="5643563"/>
            <a:ext cx="357188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3" name="76 CuadroTexto"/>
          <p:cNvSpPr txBox="1">
            <a:spLocks noChangeArrowheads="1"/>
          </p:cNvSpPr>
          <p:nvPr/>
        </p:nvSpPr>
        <p:spPr bwMode="auto">
          <a:xfrm rot="5400000">
            <a:off x="7066757" y="4958557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4" name="77 CuadroTexto"/>
          <p:cNvSpPr txBox="1">
            <a:spLocks noChangeArrowheads="1"/>
          </p:cNvSpPr>
          <p:nvPr/>
        </p:nvSpPr>
        <p:spPr bwMode="auto">
          <a:xfrm rot="5400000">
            <a:off x="6423820" y="495855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5" name="78 CuadroTexto"/>
          <p:cNvSpPr txBox="1">
            <a:spLocks noChangeArrowheads="1"/>
          </p:cNvSpPr>
          <p:nvPr/>
        </p:nvSpPr>
        <p:spPr bwMode="auto">
          <a:xfrm>
            <a:off x="8739189" y="5214939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s=1992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5166" name="79 CuadroTexto"/>
          <p:cNvSpPr txBox="1">
            <a:spLocks noChangeArrowheads="1"/>
          </p:cNvSpPr>
          <p:nvPr/>
        </p:nvSpPr>
        <p:spPr bwMode="auto">
          <a:xfrm>
            <a:off x="2238375" y="3500439"/>
            <a:ext cx="7715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La familia en la que el hombre tenga segundas nupcias, el matrimonio o relación disuelta quedará  a la izquierda de la figura masculina y la relación actual a la derecha.  Lo mismo sucede  para la mujer.</a:t>
            </a:r>
            <a:endParaRPr lang="es-ES" altLang="es-ES" sz="2000" dirty="0"/>
          </a:p>
        </p:txBody>
      </p:sp>
      <p:sp>
        <p:nvSpPr>
          <p:cNvPr id="81" name="80 Flecha curvada hacia la derecha"/>
          <p:cNvSpPr/>
          <p:nvPr/>
        </p:nvSpPr>
        <p:spPr>
          <a:xfrm>
            <a:off x="1952626" y="4857751"/>
            <a:ext cx="500063" cy="785813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2" name="81 Flecha curvada hacia la derecha"/>
          <p:cNvSpPr/>
          <p:nvPr/>
        </p:nvSpPr>
        <p:spPr>
          <a:xfrm>
            <a:off x="1962151" y="2224088"/>
            <a:ext cx="500063" cy="785812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4" name="83 Estrella de 10 puntas"/>
          <p:cNvSpPr/>
          <p:nvPr/>
        </p:nvSpPr>
        <p:spPr>
          <a:xfrm>
            <a:off x="2667000" y="4786313"/>
            <a:ext cx="571500" cy="571500"/>
          </a:xfrm>
          <a:prstGeom prst="star10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9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Sumario: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840" y="1868979"/>
            <a:ext cx="10515600" cy="2809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familia: concepto, estructura y funciones. Clasificación según ontogenia, número de integrantes y generaciones. Ciclo Vital de la familia, definición, etapas y principales eventos, crisis relacionadas o no relacionadas con el ciclo vital, relación entre el ciclo vital de la familia, el crecimiento y desarrollo y la promoción de salud. El familiograma: definición y técnica para su confección.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6" t="21684" r="14009" b="52747"/>
          <a:stretch>
            <a:fillRect/>
          </a:stretch>
        </p:blipFill>
        <p:spPr bwMode="auto">
          <a:xfrm>
            <a:off x="9479280" y="4693920"/>
            <a:ext cx="2712720" cy="2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095501" y="428626"/>
            <a:ext cx="557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Los hijos penden con líneas verticales a la línea de unión horizontal entre sus padres. Se sitúan de izquierda a derecha por orden de nacimiento sin tener en cuenta el sexo.</a:t>
            </a:r>
            <a:endParaRPr lang="es-ES" altLang="es-ES" sz="2000" dirty="0"/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2095501" y="2071688"/>
            <a:ext cx="5572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Los hijos adoptivos se unen con líneas de puntos a la línea horizontal que une a los padres. Si los hijos son gemelos se hacen converger en el punto de unión con la línea de los padres.</a:t>
            </a:r>
            <a:endParaRPr lang="es-ES" altLang="es-ES" sz="2000" dirty="0"/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2095500" y="407193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El miembro ausente se señala con líneas de puntos o discontinua, ya sea cuadrado o círculo y se coloca donde le corresponda su lugar en la representación. </a:t>
            </a:r>
          </a:p>
          <a:p>
            <a:pPr algn="just"/>
            <a:r>
              <a:rPr lang="es-ES_tradnl" altLang="es-ES" sz="2000" dirty="0"/>
              <a:t>El miembro fallecido se representa colocando una x dentro del círculo o cuadrado según corresponda.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7524750" y="428626"/>
            <a:ext cx="571500" cy="128587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errar llave"/>
          <p:cNvSpPr/>
          <p:nvPr/>
        </p:nvSpPr>
        <p:spPr>
          <a:xfrm>
            <a:off x="7524750" y="2143125"/>
            <a:ext cx="642938" cy="1500188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errar llave"/>
          <p:cNvSpPr/>
          <p:nvPr/>
        </p:nvSpPr>
        <p:spPr>
          <a:xfrm>
            <a:off x="7453314" y="4143376"/>
            <a:ext cx="642937" cy="1928813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8310563" y="285751"/>
            <a:ext cx="571500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9810751" y="285751"/>
            <a:ext cx="500063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>
            <a:off x="8596314" y="1071564"/>
            <a:ext cx="150018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8419307" y="891382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9954419" y="927894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8705057" y="1248570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9705182" y="1248570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8667751" y="1357314"/>
            <a:ext cx="500063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9596438" y="1285876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82000" y="2357439"/>
            <a:ext cx="571500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9882188" y="2357438"/>
            <a:ext cx="500062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>
            <a:off x="8667750" y="3143250"/>
            <a:ext cx="1500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5400000">
            <a:off x="8489951" y="2963863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9346407" y="3250407"/>
            <a:ext cx="428625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16200000" flipH="1">
            <a:off x="9561513" y="3249613"/>
            <a:ext cx="436563" cy="2238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40 CuadroTexto"/>
          <p:cNvSpPr txBox="1">
            <a:spLocks noChangeArrowheads="1"/>
          </p:cNvSpPr>
          <p:nvPr/>
        </p:nvSpPr>
        <p:spPr bwMode="auto">
          <a:xfrm rot="5400000">
            <a:off x="8742364" y="320833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</a:t>
            </a:r>
            <a:endParaRPr lang="es-ES" altLang="es-ES">
              <a:solidFill>
                <a:srgbClr val="000000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5400000">
            <a:off x="10025857" y="2999582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9" name="44 CuadroTexto"/>
          <p:cNvSpPr txBox="1">
            <a:spLocks noChangeArrowheads="1"/>
          </p:cNvSpPr>
          <p:nvPr/>
        </p:nvSpPr>
        <p:spPr bwMode="auto">
          <a:xfrm>
            <a:off x="8310563" y="42862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0" name="45 CuadroTexto"/>
          <p:cNvSpPr txBox="1">
            <a:spLocks noChangeArrowheads="1"/>
          </p:cNvSpPr>
          <p:nvPr/>
        </p:nvSpPr>
        <p:spPr bwMode="auto">
          <a:xfrm>
            <a:off x="8310563" y="4786314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1" name="46 CuadroTexto"/>
          <p:cNvSpPr txBox="1">
            <a:spLocks noChangeArrowheads="1"/>
          </p:cNvSpPr>
          <p:nvPr/>
        </p:nvSpPr>
        <p:spPr bwMode="auto">
          <a:xfrm rot="5400000">
            <a:off x="8638382" y="4672807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2" name="47 CuadroTexto"/>
          <p:cNvSpPr txBox="1">
            <a:spLocks noChangeArrowheads="1"/>
          </p:cNvSpPr>
          <p:nvPr/>
        </p:nvSpPr>
        <p:spPr bwMode="auto">
          <a:xfrm rot="5400000">
            <a:off x="7995444" y="4672806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8453439" y="5286376"/>
            <a:ext cx="642937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74" name="49 CuadroTexto"/>
          <p:cNvSpPr txBox="1">
            <a:spLocks noChangeArrowheads="1"/>
          </p:cNvSpPr>
          <p:nvPr/>
        </p:nvSpPr>
        <p:spPr bwMode="auto">
          <a:xfrm>
            <a:off x="8596314" y="5286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400" b="1">
                <a:solidFill>
                  <a:srgbClr val="000000"/>
                </a:solidFill>
              </a:rPr>
              <a:t>X</a:t>
            </a:r>
            <a:endParaRPr lang="es-ES" altLang="es-ES" sz="2400" b="1">
              <a:solidFill>
                <a:srgbClr val="000000"/>
              </a:solidFill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667875" y="5214938"/>
            <a:ext cx="571500" cy="5715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76" name="51 CuadroTexto"/>
          <p:cNvSpPr txBox="1">
            <a:spLocks noChangeArrowheads="1"/>
          </p:cNvSpPr>
          <p:nvPr/>
        </p:nvSpPr>
        <p:spPr bwMode="auto">
          <a:xfrm>
            <a:off x="9739314" y="5286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400" b="1">
                <a:solidFill>
                  <a:srgbClr val="000000"/>
                </a:solidFill>
              </a:rPr>
              <a:t>X</a:t>
            </a:r>
            <a:endParaRPr lang="es-ES" altLang="es-E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95500" y="285750"/>
            <a:ext cx="80724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s-ES_tradnl" sz="2400" b="1" dirty="0">
                <a:latin typeface="Arial" charset="0"/>
              </a:rPr>
              <a:t>. Registro de información de la </a:t>
            </a:r>
            <a:r>
              <a:rPr lang="es-ES_tradnl" sz="2400" b="1" dirty="0" smtClean="0">
                <a:latin typeface="Arial" charset="0"/>
              </a:rPr>
              <a:t>familia: </a:t>
            </a:r>
            <a:r>
              <a:rPr lang="es-ES_tradnl" sz="2000" dirty="0" smtClean="0">
                <a:latin typeface="Arial" charset="0"/>
              </a:rPr>
              <a:t>Consiste </a:t>
            </a:r>
            <a:r>
              <a:rPr lang="es-ES_tradnl" sz="2000" dirty="0">
                <a:latin typeface="Arial" charset="0"/>
              </a:rPr>
              <a:t>en colocarle al gráfico:</a:t>
            </a:r>
          </a:p>
          <a:p>
            <a:pPr marL="354013" indent="-84138">
              <a:buFont typeface="Arial" pitchFamily="34" charset="0"/>
              <a:buChar char="•"/>
              <a:defRPr/>
            </a:pPr>
            <a:r>
              <a:rPr lang="es-ES_tradnl" sz="2000" dirty="0">
                <a:latin typeface="Arial" charset="0"/>
              </a:rPr>
              <a:t> Información demográfica.</a:t>
            </a:r>
          </a:p>
          <a:p>
            <a:pPr marL="354013" indent="-84138">
              <a:buFont typeface="Arial" pitchFamily="34" charset="0"/>
              <a:buChar char="•"/>
              <a:defRPr/>
            </a:pPr>
            <a:r>
              <a:rPr lang="es-ES_tradnl" sz="2000" dirty="0">
                <a:latin typeface="Arial" charset="0"/>
              </a:rPr>
              <a:t> Información de salud de los miembros de la familia.</a:t>
            </a: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1952626" y="1785939"/>
            <a:ext cx="814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La información </a:t>
            </a:r>
            <a:r>
              <a:rPr lang="es-ES_tradnl" altLang="es-ES" sz="2000" b="1" u="sng" dirty="0"/>
              <a:t>demográfica</a:t>
            </a:r>
            <a:r>
              <a:rPr lang="es-ES_tradnl" altLang="es-ES" sz="2000" dirty="0"/>
              <a:t> se escribe dentro del cuadrado o del círculo, así puede reflejarse la fecha de nacimiento y la de fallecimiento también, solo si fuera necesario señalarla para el ASS de la familia.</a:t>
            </a:r>
            <a:endParaRPr lang="es-ES" altLang="es-ES" sz="2000" dirty="0"/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2095500" y="4714876"/>
            <a:ext cx="428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s-ES_tradnl" altLang="es-ES" sz="2000" dirty="0"/>
              <a:t>La información de salud suele escribirse por fuera de los correspondiente símbolos siempre que sea necesario.</a:t>
            </a:r>
            <a:endParaRPr lang="es-ES" alt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3738564" y="2857500"/>
            <a:ext cx="1000125" cy="8572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595938" y="2857500"/>
            <a:ext cx="1071562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4238626" y="4214814"/>
            <a:ext cx="19288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3988594" y="3964782"/>
            <a:ext cx="5000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918201" y="3963989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23 CuadroTexto"/>
          <p:cNvSpPr txBox="1">
            <a:spLocks noChangeArrowheads="1"/>
          </p:cNvSpPr>
          <p:nvPr/>
        </p:nvSpPr>
        <p:spPr bwMode="auto">
          <a:xfrm>
            <a:off x="3810000" y="2786064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x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7179" name="25 CuadroTexto"/>
          <p:cNvSpPr txBox="1">
            <a:spLocks noChangeArrowheads="1"/>
          </p:cNvSpPr>
          <p:nvPr/>
        </p:nvSpPr>
        <p:spPr bwMode="auto">
          <a:xfrm>
            <a:off x="3738564" y="3143251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 b="1">
                <a:solidFill>
                  <a:srgbClr val="000000"/>
                </a:solidFill>
              </a:rPr>
              <a:t>N=1920</a:t>
            </a:r>
          </a:p>
          <a:p>
            <a:r>
              <a:rPr lang="es-ES_tradnl" altLang="es-ES" sz="1400" b="1">
                <a:solidFill>
                  <a:srgbClr val="000000"/>
                </a:solidFill>
              </a:rPr>
              <a:t>F=1998</a:t>
            </a:r>
            <a:endParaRPr lang="es-ES" altLang="es-ES" sz="1400" b="1">
              <a:solidFill>
                <a:srgbClr val="000000"/>
              </a:solidFill>
            </a:endParaRPr>
          </a:p>
        </p:txBody>
      </p:sp>
      <p:sp>
        <p:nvSpPr>
          <p:cNvPr id="7180" name="26 CuadroTexto"/>
          <p:cNvSpPr txBox="1">
            <a:spLocks noChangeArrowheads="1"/>
          </p:cNvSpPr>
          <p:nvPr/>
        </p:nvSpPr>
        <p:spPr bwMode="auto">
          <a:xfrm>
            <a:off x="5738814" y="3143251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 b="1">
                <a:solidFill>
                  <a:srgbClr val="000000"/>
                </a:solidFill>
              </a:rPr>
              <a:t>N=1926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7667626" y="4429125"/>
            <a:ext cx="785813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9167814" y="4357689"/>
            <a:ext cx="714375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7775576" y="5321301"/>
            <a:ext cx="5000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9275763" y="5321300"/>
            <a:ext cx="50006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024814" y="5572125"/>
            <a:ext cx="1500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33 CuadroTexto"/>
          <p:cNvSpPr txBox="1">
            <a:spLocks noChangeArrowheads="1"/>
          </p:cNvSpPr>
          <p:nvPr/>
        </p:nvSpPr>
        <p:spPr bwMode="auto">
          <a:xfrm>
            <a:off x="6667500" y="4429126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DM</a:t>
            </a:r>
          </a:p>
          <a:p>
            <a:r>
              <a:rPr lang="es-ES_tradnl" altLang="es-ES" b="1">
                <a:solidFill>
                  <a:srgbClr val="000000"/>
                </a:solidFill>
              </a:rPr>
              <a:t>Obeso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7187" name="35 CuadroTexto"/>
          <p:cNvSpPr txBox="1">
            <a:spLocks noChangeArrowheads="1"/>
          </p:cNvSpPr>
          <p:nvPr/>
        </p:nvSpPr>
        <p:spPr bwMode="auto">
          <a:xfrm>
            <a:off x="9953626" y="44291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HTA</a:t>
            </a:r>
          </a:p>
        </p:txBody>
      </p:sp>
      <p:cxnSp>
        <p:nvCxnSpPr>
          <p:cNvPr id="37" name="36 Conector recto"/>
          <p:cNvCxnSpPr/>
          <p:nvPr/>
        </p:nvCxnSpPr>
        <p:spPr>
          <a:xfrm rot="5400000">
            <a:off x="8061326" y="5821364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>
            <a:off x="8990013" y="5821363"/>
            <a:ext cx="50006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8024814" y="6000750"/>
            <a:ext cx="642937" cy="5715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8953500" y="5857876"/>
            <a:ext cx="642938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92" name="40 CuadroTexto"/>
          <p:cNvSpPr txBox="1">
            <a:spLocks noChangeArrowheads="1"/>
          </p:cNvSpPr>
          <p:nvPr/>
        </p:nvSpPr>
        <p:spPr bwMode="auto">
          <a:xfrm>
            <a:off x="7167564" y="60721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AB II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43" name="42 Flecha doblada hacia arriba"/>
          <p:cNvSpPr/>
          <p:nvPr/>
        </p:nvSpPr>
        <p:spPr>
          <a:xfrm rot="5400000">
            <a:off x="2917032" y="3036095"/>
            <a:ext cx="571500" cy="642937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" name="43 Flecha derecha"/>
          <p:cNvSpPr/>
          <p:nvPr/>
        </p:nvSpPr>
        <p:spPr>
          <a:xfrm rot="20158431">
            <a:off x="6126163" y="5470525"/>
            <a:ext cx="977900" cy="35718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4064" y="285751"/>
            <a:ext cx="78581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400" b="1" dirty="0">
                <a:latin typeface="Arial" charset="0"/>
              </a:rPr>
              <a:t>3. Señalamiento de las relaciones </a:t>
            </a:r>
            <a:r>
              <a:rPr lang="es-ES_tradnl" sz="2400" b="1" dirty="0" smtClean="0">
                <a:latin typeface="Arial" charset="0"/>
              </a:rPr>
              <a:t>familiares: </a:t>
            </a:r>
            <a:r>
              <a:rPr lang="es-ES_tradnl" sz="2000" dirty="0" smtClean="0">
                <a:latin typeface="Arial" charset="0"/>
              </a:rPr>
              <a:t>Este </a:t>
            </a:r>
            <a:r>
              <a:rPr lang="es-ES_tradnl" sz="2000" dirty="0">
                <a:latin typeface="Arial" charset="0"/>
              </a:rPr>
              <a:t>tipo de información refleja las relaciones entre los miembros, puede ser cambiante o perdurar largos períodos de tiempo, significa el tipo de relación que establece cada miembro con todos los demás integrantes de la familia y viceversa.</a:t>
            </a:r>
          </a:p>
          <a:p>
            <a:pPr marL="269875" indent="-269875" algn="just">
              <a:defRPr/>
            </a:pPr>
            <a:r>
              <a:rPr lang="es-ES_tradnl" sz="2000" dirty="0" smtClean="0">
                <a:latin typeface="Arial" charset="0"/>
              </a:rPr>
              <a:t>Si </a:t>
            </a:r>
            <a:r>
              <a:rPr lang="es-ES_tradnl" sz="2000" dirty="0">
                <a:latin typeface="Arial" charset="0"/>
              </a:rPr>
              <a:t>la relación se considera normal no se hacen señalamientos.</a:t>
            </a:r>
          </a:p>
        </p:txBody>
      </p:sp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2238376" y="2357438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Fusionada</a:t>
            </a:r>
            <a:endParaRPr lang="es-ES" alt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2595563" y="2714626"/>
            <a:ext cx="571500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024313" y="2714626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167063" y="2855914"/>
            <a:ext cx="8572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167063" y="3000375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endCxn id="5" idx="3"/>
          </p:cNvCxnSpPr>
          <p:nvPr/>
        </p:nvCxnSpPr>
        <p:spPr>
          <a:xfrm flipV="1">
            <a:off x="3167064" y="3141664"/>
            <a:ext cx="94138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13 CuadroTexto"/>
          <p:cNvSpPr txBox="1">
            <a:spLocks noChangeArrowheads="1"/>
          </p:cNvSpPr>
          <p:nvPr/>
        </p:nvSpPr>
        <p:spPr bwMode="auto">
          <a:xfrm>
            <a:off x="5167314" y="2714626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Relación excesivamente intensa, de gran influencia mutua e interdependencia.</a:t>
            </a:r>
            <a:endParaRPr lang="es-ES" altLang="es-ES" sz="2000" b="1" dirty="0"/>
          </a:p>
        </p:txBody>
      </p:sp>
      <p:sp>
        <p:nvSpPr>
          <p:cNvPr id="8202" name="14 CuadroTexto"/>
          <p:cNvSpPr txBox="1">
            <a:spLocks noChangeArrowheads="1"/>
          </p:cNvSpPr>
          <p:nvPr/>
        </p:nvSpPr>
        <p:spPr bwMode="auto">
          <a:xfrm>
            <a:off x="2309814" y="3357563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Conflictiva</a:t>
            </a:r>
            <a:endParaRPr lang="es-ES" altLang="es-ES" sz="2000" b="1" dirty="0"/>
          </a:p>
        </p:txBody>
      </p:sp>
      <p:sp>
        <p:nvSpPr>
          <p:cNvPr id="8203" name="15 CuadroTexto"/>
          <p:cNvSpPr txBox="1">
            <a:spLocks noChangeArrowheads="1"/>
          </p:cNvSpPr>
          <p:nvPr/>
        </p:nvSpPr>
        <p:spPr bwMode="auto">
          <a:xfrm>
            <a:off x="5167314" y="3714751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Relación caracterizada por desacuerdos, desarmonía y contradicciones</a:t>
            </a:r>
            <a:r>
              <a:rPr lang="es-ES_tradnl" altLang="es-ES" sz="2000" b="1" dirty="0">
                <a:solidFill>
                  <a:schemeClr val="tx2"/>
                </a:solidFill>
              </a:rPr>
              <a:t>.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24125" y="3786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952875" y="3786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095625" y="3857625"/>
            <a:ext cx="357188" cy="1714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6200000" flipH="1">
            <a:off x="3417888" y="3894138"/>
            <a:ext cx="284162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endCxn id="18" idx="1"/>
          </p:cNvCxnSpPr>
          <p:nvPr/>
        </p:nvCxnSpPr>
        <p:spPr>
          <a:xfrm flipV="1">
            <a:off x="3667125" y="3859214"/>
            <a:ext cx="369888" cy="2952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32 CuadroTexto"/>
          <p:cNvSpPr txBox="1">
            <a:spLocks noChangeArrowheads="1"/>
          </p:cNvSpPr>
          <p:nvPr/>
        </p:nvSpPr>
        <p:spPr bwMode="auto">
          <a:xfrm>
            <a:off x="2381251" y="4500563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Distant</a:t>
            </a:r>
            <a:r>
              <a:rPr lang="es-ES_tradnl" altLang="es-ES" sz="2000" b="1" dirty="0">
                <a:solidFill>
                  <a:schemeClr val="tx2"/>
                </a:solidFill>
              </a:rPr>
              <a:t>e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524125" y="4929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24313" y="4929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12" name="52 CuadroTexto"/>
          <p:cNvSpPr txBox="1">
            <a:spLocks noChangeArrowheads="1"/>
          </p:cNvSpPr>
          <p:nvPr/>
        </p:nvSpPr>
        <p:spPr bwMode="auto">
          <a:xfrm>
            <a:off x="3095626" y="4929189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_  __ __  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213" name="53 CuadroTexto"/>
          <p:cNvSpPr txBox="1">
            <a:spLocks noChangeArrowheads="1"/>
          </p:cNvSpPr>
          <p:nvPr/>
        </p:nvSpPr>
        <p:spPr bwMode="auto">
          <a:xfrm>
            <a:off x="5167314" y="4857751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Pobres vínculos afectivos y de comunicación entre los miembros</a:t>
            </a:r>
            <a:r>
              <a:rPr lang="es-ES_tradnl" altLang="es-ES" sz="2000" b="1" dirty="0">
                <a:solidFill>
                  <a:schemeClr val="tx2"/>
                </a:solidFill>
              </a:rPr>
              <a:t>.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8214" name="54 CuadroTexto"/>
          <p:cNvSpPr txBox="1">
            <a:spLocks noChangeArrowheads="1"/>
          </p:cNvSpPr>
          <p:nvPr/>
        </p:nvSpPr>
        <p:spPr bwMode="auto">
          <a:xfrm>
            <a:off x="1890714" y="5565776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Ruptura de la Relación</a:t>
            </a:r>
            <a:endParaRPr lang="es-ES" altLang="es-ES" sz="2000" b="1" dirty="0"/>
          </a:p>
        </p:txBody>
      </p:sp>
      <p:sp>
        <p:nvSpPr>
          <p:cNvPr id="8215" name="55 CuadroTexto"/>
          <p:cNvSpPr txBox="1">
            <a:spLocks noChangeArrowheads="1"/>
          </p:cNvSpPr>
          <p:nvPr/>
        </p:nvSpPr>
        <p:spPr bwMode="auto">
          <a:xfrm>
            <a:off x="5167314" y="5857876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Cuando se rompe el vínculo relacional entre los miembros.</a:t>
            </a:r>
            <a:endParaRPr lang="es-ES" altLang="es-ES" sz="2000" b="1" dirty="0"/>
          </a:p>
        </p:txBody>
      </p:sp>
      <p:sp>
        <p:nvSpPr>
          <p:cNvPr id="57" name="56 Rectángulo"/>
          <p:cNvSpPr/>
          <p:nvPr/>
        </p:nvSpPr>
        <p:spPr>
          <a:xfrm>
            <a:off x="2595563" y="6072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4310063" y="6072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3167064" y="6286500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881439" y="6286500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3390901" y="6276976"/>
            <a:ext cx="419100" cy="95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3676651" y="6276976"/>
            <a:ext cx="419100" cy="95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48 Elipse"/>
          <p:cNvSpPr/>
          <p:nvPr/>
        </p:nvSpPr>
        <p:spPr>
          <a:xfrm rot="1294320">
            <a:off x="7112000" y="3721100"/>
            <a:ext cx="3055938" cy="157003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19" name="1 CuadroTexto"/>
          <p:cNvSpPr txBox="1">
            <a:spLocks noChangeArrowheads="1"/>
          </p:cNvSpPr>
          <p:nvPr/>
        </p:nvSpPr>
        <p:spPr bwMode="auto">
          <a:xfrm>
            <a:off x="2524125" y="28575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Familiograma</a:t>
            </a:r>
            <a:r>
              <a:rPr lang="es-ES_tradnl" alt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52626" y="1571625"/>
            <a:ext cx="500063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21" name="3 CuadroTexto"/>
          <p:cNvSpPr txBox="1">
            <a:spLocks noChangeArrowheads="1"/>
          </p:cNvSpPr>
          <p:nvPr/>
        </p:nvSpPr>
        <p:spPr bwMode="auto">
          <a:xfrm>
            <a:off x="2381251" y="857250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Nuclear</a:t>
            </a:r>
            <a:endParaRPr lang="es-ES" altLang="es-ES" sz="2000" b="1" dirty="0"/>
          </a:p>
        </p:txBody>
      </p:sp>
      <p:sp>
        <p:nvSpPr>
          <p:cNvPr id="5" name="4 Elipse"/>
          <p:cNvSpPr/>
          <p:nvPr/>
        </p:nvSpPr>
        <p:spPr>
          <a:xfrm>
            <a:off x="3095626" y="157162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2238376" y="2286000"/>
            <a:ext cx="107156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059782" y="210740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3167063" y="2143125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2309814" y="250031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2881314" y="2500314"/>
            <a:ext cx="428625" cy="357187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5" name="24 Conector recto"/>
          <p:cNvCxnSpPr>
            <a:endCxn id="23" idx="0"/>
          </p:cNvCxnSpPr>
          <p:nvPr/>
        </p:nvCxnSpPr>
        <p:spPr>
          <a:xfrm rot="5400000">
            <a:off x="2416969" y="239315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4" idx="0"/>
          </p:cNvCxnSpPr>
          <p:nvPr/>
        </p:nvCxnSpPr>
        <p:spPr>
          <a:xfrm rot="5400000">
            <a:off x="2989263" y="2392363"/>
            <a:ext cx="2143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3810001" y="1643064"/>
            <a:ext cx="500063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4667251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0" name="39 Conector recto"/>
          <p:cNvCxnSpPr/>
          <p:nvPr/>
        </p:nvCxnSpPr>
        <p:spPr>
          <a:xfrm>
            <a:off x="4095751" y="2357439"/>
            <a:ext cx="7858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3917156" y="2178844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4738688" y="2214563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5310188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6453189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5595938" y="2357439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5417344" y="2178844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5400000">
            <a:off x="6525419" y="2213769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Elipse"/>
          <p:cNvSpPr/>
          <p:nvPr/>
        </p:nvSpPr>
        <p:spPr>
          <a:xfrm>
            <a:off x="5881689" y="2571750"/>
            <a:ext cx="428625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9" name="48 Conector recto"/>
          <p:cNvCxnSpPr>
            <a:endCxn id="48" idx="0"/>
          </p:cNvCxnSpPr>
          <p:nvPr/>
        </p:nvCxnSpPr>
        <p:spPr>
          <a:xfrm rot="5400000">
            <a:off x="5989638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7167563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8310564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2" name="51 Conector recto"/>
          <p:cNvCxnSpPr/>
          <p:nvPr/>
        </p:nvCxnSpPr>
        <p:spPr>
          <a:xfrm>
            <a:off x="7453313" y="2357439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7275513" y="2178051"/>
            <a:ext cx="357188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8382794" y="2213769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784701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57 CuadroTexto"/>
          <p:cNvSpPr txBox="1">
            <a:spLocks noChangeArrowheads="1"/>
          </p:cNvSpPr>
          <p:nvPr/>
        </p:nvSpPr>
        <p:spPr bwMode="auto">
          <a:xfrm>
            <a:off x="7239001" y="1571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49" name="58 CuadroTexto"/>
          <p:cNvSpPr txBox="1">
            <a:spLocks noChangeArrowheads="1"/>
          </p:cNvSpPr>
          <p:nvPr/>
        </p:nvSpPr>
        <p:spPr bwMode="auto">
          <a:xfrm>
            <a:off x="2024064" y="150018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50" name="59 CuadroTexto"/>
          <p:cNvSpPr txBox="1">
            <a:spLocks noChangeArrowheads="1"/>
          </p:cNvSpPr>
          <p:nvPr/>
        </p:nvSpPr>
        <p:spPr bwMode="auto">
          <a:xfrm>
            <a:off x="3167064" y="1571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7739064" y="2571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>
            <a:off x="9096376" y="2357439"/>
            <a:ext cx="10715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8918575" y="2178050"/>
            <a:ext cx="357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10025857" y="2213770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9167814" y="2571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9739314" y="2571750"/>
            <a:ext cx="428625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7" name="66 Conector recto"/>
          <p:cNvCxnSpPr>
            <a:endCxn id="65" idx="0"/>
          </p:cNvCxnSpPr>
          <p:nvPr/>
        </p:nvCxnSpPr>
        <p:spPr>
          <a:xfrm rot="5400000">
            <a:off x="927576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endCxn id="66" idx="0"/>
          </p:cNvCxnSpPr>
          <p:nvPr/>
        </p:nvCxnSpPr>
        <p:spPr>
          <a:xfrm rot="5400000">
            <a:off x="984726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9" name="68 CuadroTexto"/>
          <p:cNvSpPr txBox="1">
            <a:spLocks noChangeArrowheads="1"/>
          </p:cNvSpPr>
          <p:nvPr/>
        </p:nvSpPr>
        <p:spPr bwMode="auto">
          <a:xfrm>
            <a:off x="8810626" y="16430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60" name="69 CuadroTexto"/>
          <p:cNvSpPr txBox="1">
            <a:spLocks noChangeArrowheads="1"/>
          </p:cNvSpPr>
          <p:nvPr/>
        </p:nvSpPr>
        <p:spPr bwMode="auto">
          <a:xfrm>
            <a:off x="9953626" y="171450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8882063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2" name="71 Elipse"/>
          <p:cNvSpPr/>
          <p:nvPr/>
        </p:nvSpPr>
        <p:spPr>
          <a:xfrm>
            <a:off x="9953626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>
            <a:off x="9239251" y="1857376"/>
            <a:ext cx="714375" cy="7143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endCxn id="65" idx="0"/>
          </p:cNvCxnSpPr>
          <p:nvPr/>
        </p:nvCxnSpPr>
        <p:spPr>
          <a:xfrm rot="5400000">
            <a:off x="9382125" y="2000250"/>
            <a:ext cx="571500" cy="571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rot="5400000">
            <a:off x="9525001" y="2071688"/>
            <a:ext cx="500062" cy="5000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6" name="79 CuadroTexto"/>
          <p:cNvSpPr txBox="1">
            <a:spLocks noChangeArrowheads="1"/>
          </p:cNvSpPr>
          <p:nvPr/>
        </p:nvSpPr>
        <p:spPr bwMode="auto">
          <a:xfrm>
            <a:off x="2381251" y="3143250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Extensa</a:t>
            </a:r>
            <a:endParaRPr lang="es-ES" altLang="es-ES" sz="2000" b="1" dirty="0"/>
          </a:p>
        </p:txBody>
      </p:sp>
      <p:sp>
        <p:nvSpPr>
          <p:cNvPr id="9267" name="80 CuadroTexto"/>
          <p:cNvSpPr txBox="1">
            <a:spLocks noChangeArrowheads="1"/>
          </p:cNvSpPr>
          <p:nvPr/>
        </p:nvSpPr>
        <p:spPr bwMode="auto">
          <a:xfrm>
            <a:off x="7310438" y="3143250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Ampliada</a:t>
            </a:r>
            <a:endParaRPr lang="es-ES" altLang="es-ES" sz="2000" b="1" dirty="0"/>
          </a:p>
        </p:txBody>
      </p:sp>
      <p:sp>
        <p:nvSpPr>
          <p:cNvPr id="82" name="81 Rectángulo"/>
          <p:cNvSpPr/>
          <p:nvPr/>
        </p:nvSpPr>
        <p:spPr>
          <a:xfrm>
            <a:off x="1881188" y="3786189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3" name="82 Elipse"/>
          <p:cNvSpPr/>
          <p:nvPr/>
        </p:nvSpPr>
        <p:spPr>
          <a:xfrm>
            <a:off x="3024189" y="3786189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4" name="83 Conector recto"/>
          <p:cNvCxnSpPr/>
          <p:nvPr/>
        </p:nvCxnSpPr>
        <p:spPr>
          <a:xfrm>
            <a:off x="2166938" y="4500564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988344" y="4321969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3095625" y="4357688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Rectángulo"/>
          <p:cNvSpPr/>
          <p:nvPr/>
        </p:nvSpPr>
        <p:spPr>
          <a:xfrm>
            <a:off x="22383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9" name="88 Conector recto"/>
          <p:cNvCxnSpPr>
            <a:endCxn id="87" idx="0"/>
          </p:cNvCxnSpPr>
          <p:nvPr/>
        </p:nvCxnSpPr>
        <p:spPr>
          <a:xfrm rot="5400000">
            <a:off x="2345532" y="4607719"/>
            <a:ext cx="214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2917826" y="4606926"/>
            <a:ext cx="21431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Rectángulo"/>
          <p:cNvSpPr/>
          <p:nvPr/>
        </p:nvSpPr>
        <p:spPr>
          <a:xfrm>
            <a:off x="28098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93" name="92 Conector recto"/>
          <p:cNvCxnSpPr/>
          <p:nvPr/>
        </p:nvCxnSpPr>
        <p:spPr>
          <a:xfrm>
            <a:off x="3024188" y="5429250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2845595" y="525065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3739357" y="5285582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5400000">
            <a:off x="3345657" y="553640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Elipse"/>
          <p:cNvSpPr/>
          <p:nvPr/>
        </p:nvSpPr>
        <p:spPr>
          <a:xfrm>
            <a:off x="3595689" y="471487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8" name="97 Rectángulo"/>
          <p:cNvSpPr/>
          <p:nvPr/>
        </p:nvSpPr>
        <p:spPr>
          <a:xfrm>
            <a:off x="3238501" y="564356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3" name="102 Elipse"/>
          <p:cNvSpPr/>
          <p:nvPr/>
        </p:nvSpPr>
        <p:spPr>
          <a:xfrm>
            <a:off x="5310189" y="3786189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4" name="103 Conector recto"/>
          <p:cNvCxnSpPr/>
          <p:nvPr/>
        </p:nvCxnSpPr>
        <p:spPr>
          <a:xfrm>
            <a:off x="4452938" y="4500564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4274344" y="4321969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rot="5400000">
            <a:off x="5381625" y="4357688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Rectángulo"/>
          <p:cNvSpPr/>
          <p:nvPr/>
        </p:nvSpPr>
        <p:spPr>
          <a:xfrm>
            <a:off x="45243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8" name="107 Conector recto"/>
          <p:cNvCxnSpPr>
            <a:endCxn id="107" idx="0"/>
          </p:cNvCxnSpPr>
          <p:nvPr/>
        </p:nvCxnSpPr>
        <p:spPr>
          <a:xfrm rot="5400000">
            <a:off x="4631532" y="4607719"/>
            <a:ext cx="214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5203826" y="4606926"/>
            <a:ext cx="21431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Rectángulo"/>
          <p:cNvSpPr/>
          <p:nvPr/>
        </p:nvSpPr>
        <p:spPr>
          <a:xfrm>
            <a:off x="50958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11" name="110 Conector recto"/>
          <p:cNvCxnSpPr/>
          <p:nvPr/>
        </p:nvCxnSpPr>
        <p:spPr>
          <a:xfrm>
            <a:off x="5310188" y="5429250"/>
            <a:ext cx="7858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5131595" y="525065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5953919" y="5285581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113 Elipse"/>
          <p:cNvSpPr/>
          <p:nvPr/>
        </p:nvSpPr>
        <p:spPr>
          <a:xfrm>
            <a:off x="5881689" y="471487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0" name="119 Rectángulo"/>
          <p:cNvSpPr/>
          <p:nvPr/>
        </p:nvSpPr>
        <p:spPr>
          <a:xfrm>
            <a:off x="5453064" y="564356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1" name="120 Conector recto"/>
          <p:cNvCxnSpPr>
            <a:endCxn id="120" idx="0"/>
          </p:cNvCxnSpPr>
          <p:nvPr/>
        </p:nvCxnSpPr>
        <p:spPr>
          <a:xfrm rot="5400000">
            <a:off x="5560219" y="553640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7" name="121 CuadroTexto"/>
          <p:cNvSpPr txBox="1">
            <a:spLocks noChangeArrowheads="1"/>
          </p:cNvSpPr>
          <p:nvPr/>
        </p:nvSpPr>
        <p:spPr bwMode="auto">
          <a:xfrm rot="5400000">
            <a:off x="4129088" y="346710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  <a:p>
            <a:endParaRPr lang="es-ES_tradnl" altLang="es-ES"/>
          </a:p>
          <a:p>
            <a:endParaRPr lang="es-ES" altLang="es-ES"/>
          </a:p>
        </p:txBody>
      </p:sp>
      <p:sp>
        <p:nvSpPr>
          <p:cNvPr id="9298" name="122 Rectángulo"/>
          <p:cNvSpPr>
            <a:spLocks noChangeArrowheads="1"/>
          </p:cNvSpPr>
          <p:nvPr/>
        </p:nvSpPr>
        <p:spPr bwMode="auto">
          <a:xfrm>
            <a:off x="4095751" y="3500439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299" name="123 Rectángulo"/>
          <p:cNvSpPr>
            <a:spLocks noChangeArrowheads="1"/>
          </p:cNvSpPr>
          <p:nvPr/>
        </p:nvSpPr>
        <p:spPr bwMode="auto">
          <a:xfrm>
            <a:off x="4095751" y="3929064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00" name="124 Rectángulo"/>
          <p:cNvSpPr>
            <a:spLocks noChangeArrowheads="1"/>
          </p:cNvSpPr>
          <p:nvPr/>
        </p:nvSpPr>
        <p:spPr bwMode="auto">
          <a:xfrm rot="5400000">
            <a:off x="3924301" y="3743326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7596189" y="3714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7" name="126 Conector recto"/>
          <p:cNvCxnSpPr/>
          <p:nvPr/>
        </p:nvCxnSpPr>
        <p:spPr>
          <a:xfrm>
            <a:off x="7810500" y="4429125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5400000">
            <a:off x="7632701" y="4249738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8525669" y="4285456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8132763" y="4535488"/>
            <a:ext cx="2143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130 Elipse"/>
          <p:cNvSpPr/>
          <p:nvPr/>
        </p:nvSpPr>
        <p:spPr>
          <a:xfrm>
            <a:off x="8382001" y="3714751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2" name="131 Rectángulo"/>
          <p:cNvSpPr/>
          <p:nvPr/>
        </p:nvSpPr>
        <p:spPr>
          <a:xfrm>
            <a:off x="8024814" y="4643439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" name="132 Elipse"/>
          <p:cNvSpPr/>
          <p:nvPr/>
        </p:nvSpPr>
        <p:spPr>
          <a:xfrm>
            <a:off x="9953626" y="3714751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34" name="133 Conector recto"/>
          <p:cNvCxnSpPr/>
          <p:nvPr/>
        </p:nvCxnSpPr>
        <p:spPr>
          <a:xfrm>
            <a:off x="9382126" y="4429125"/>
            <a:ext cx="7858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5400000">
            <a:off x="10025857" y="4285457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1" name="135 Rectángulo"/>
          <p:cNvSpPr>
            <a:spLocks noChangeArrowheads="1"/>
          </p:cNvSpPr>
          <p:nvPr/>
        </p:nvSpPr>
        <p:spPr bwMode="auto">
          <a:xfrm>
            <a:off x="9024938" y="385762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12" name="136 Rectángulo"/>
          <p:cNvSpPr>
            <a:spLocks noChangeArrowheads="1"/>
          </p:cNvSpPr>
          <p:nvPr/>
        </p:nvSpPr>
        <p:spPr bwMode="auto">
          <a:xfrm rot="5400000">
            <a:off x="8853488" y="3671888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cxnSp>
        <p:nvCxnSpPr>
          <p:cNvPr id="139" name="138 Conector recto"/>
          <p:cNvCxnSpPr/>
          <p:nvPr/>
        </p:nvCxnSpPr>
        <p:spPr>
          <a:xfrm rot="5400000">
            <a:off x="9204326" y="4249738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4" name="140 CuadroTexto"/>
          <p:cNvSpPr txBox="1">
            <a:spLocks noChangeArrowheads="1"/>
          </p:cNvSpPr>
          <p:nvPr/>
        </p:nvSpPr>
        <p:spPr bwMode="auto">
          <a:xfrm>
            <a:off x="9953626" y="37147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 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315" name="141 Rectángulo"/>
          <p:cNvSpPr>
            <a:spLocks noChangeArrowheads="1"/>
          </p:cNvSpPr>
          <p:nvPr/>
        </p:nvSpPr>
        <p:spPr bwMode="auto">
          <a:xfrm>
            <a:off x="9024938" y="34290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16" name="142 Rectángulo"/>
          <p:cNvSpPr>
            <a:spLocks noChangeArrowheads="1"/>
          </p:cNvSpPr>
          <p:nvPr/>
        </p:nvSpPr>
        <p:spPr bwMode="auto">
          <a:xfrm rot="5400000">
            <a:off x="9353551" y="3671889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cxnSp>
        <p:nvCxnSpPr>
          <p:cNvPr id="144" name="143 Conector recto"/>
          <p:cNvCxnSpPr/>
          <p:nvPr/>
        </p:nvCxnSpPr>
        <p:spPr>
          <a:xfrm rot="5400000">
            <a:off x="9632951" y="4535489"/>
            <a:ext cx="2143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9525001" y="4643439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9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858" y="1652588"/>
            <a:ext cx="80010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dirty="0" smtClean="0">
                <a:latin typeface="Arial" charset="0"/>
              </a:rPr>
              <a:t>Estudio Independiente:</a:t>
            </a:r>
            <a:endParaRPr lang="es-ES" sz="3200" dirty="0">
              <a:latin typeface="Arial" charset="0"/>
            </a:endParaRP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sz="2800" dirty="0"/>
              <a:t>Profundizar </a:t>
            </a:r>
            <a:r>
              <a:rPr lang="es-ES" sz="2800" dirty="0" smtClean="0"/>
              <a:t>en el estudio </a:t>
            </a:r>
            <a:r>
              <a:rPr lang="es-ES" sz="2800" dirty="0"/>
              <a:t>del </a:t>
            </a:r>
            <a:r>
              <a:rPr lang="es-ES" sz="2800" dirty="0" smtClean="0"/>
              <a:t>familiograma: </a:t>
            </a:r>
            <a:r>
              <a:rPr lang="es-ES" altLang="es-ES" sz="2800" dirty="0"/>
              <a:t>Símbolos </a:t>
            </a:r>
            <a:r>
              <a:rPr lang="es-ES" altLang="es-ES" sz="2800" dirty="0" smtClean="0"/>
              <a:t>Opcionales,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800" dirty="0"/>
              <a:t>r</a:t>
            </a:r>
            <a:r>
              <a:rPr lang="es-ES" altLang="es-ES" sz="2800" dirty="0" smtClean="0"/>
              <a:t>egistro </a:t>
            </a:r>
            <a:r>
              <a:rPr lang="es-ES" altLang="es-ES" sz="2800" dirty="0"/>
              <a:t>de información de la </a:t>
            </a:r>
            <a:r>
              <a:rPr lang="es-ES" altLang="es-ES" sz="2800" dirty="0" smtClean="0"/>
              <a:t>familia, s</a:t>
            </a:r>
            <a:r>
              <a:rPr lang="en-US" altLang="es-ES" sz="2800" dirty="0" smtClean="0"/>
              <a:t>eñalamiento </a:t>
            </a:r>
            <a:r>
              <a:rPr lang="en-US" altLang="es-ES" sz="2800" dirty="0"/>
              <a:t>de </a:t>
            </a:r>
            <a:r>
              <a:rPr lang="en-US" altLang="es-ES" sz="2800" dirty="0" err="1"/>
              <a:t>las</a:t>
            </a:r>
            <a:r>
              <a:rPr lang="en-US" altLang="es-ES" sz="2800" dirty="0"/>
              <a:t> </a:t>
            </a:r>
            <a:r>
              <a:rPr lang="en-US" altLang="es-ES" sz="2800" dirty="0" err="1"/>
              <a:t>relaciones</a:t>
            </a:r>
            <a:r>
              <a:rPr lang="en-US" altLang="es-ES" sz="2800" dirty="0"/>
              <a:t> </a:t>
            </a:r>
            <a:r>
              <a:rPr lang="en-US" altLang="es-ES" sz="2800" dirty="0" err="1" smtClean="0"/>
              <a:t>familiares</a:t>
            </a:r>
            <a:r>
              <a:rPr lang="es-ES_tradnl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.</a:t>
            </a:r>
            <a:endParaRPr lang="es-ES_tradnl" sz="28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 eaLnBrk="1" hangingPunct="1">
              <a:defRPr/>
            </a:pP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3" name="Picture 5" descr="familia_et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23" y="503238"/>
            <a:ext cx="24844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9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858" y="1652588"/>
            <a:ext cx="80010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200" dirty="0" smtClean="0">
                <a:latin typeface="Arial" charset="0"/>
              </a:rPr>
              <a:t>Bibliografía:</a:t>
            </a:r>
            <a:endParaRPr lang="es-ES" sz="3200" dirty="0">
              <a:latin typeface="Arial" charset="0"/>
            </a:endParaRP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s-ES" sz="2800" dirty="0"/>
              <a:t>Medicina General Integral Álvarez </a:t>
            </a:r>
            <a:r>
              <a:rPr lang="es-ES" sz="2800" dirty="0" smtClean="0"/>
              <a:t>Síntes. 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s-ES_tradnl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ol. II, 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pág</a:t>
            </a:r>
            <a:r>
              <a:rPr lang="es-ES_tradnl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. 533-554.</a:t>
            </a:r>
            <a:endParaRPr lang="es-ES_tradnl" sz="28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Carpeta Digital.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Manual de Isabel Louro. Página 12 - 31</a:t>
            </a:r>
            <a:endParaRPr lang="es-ES" sz="2800" dirty="0"/>
          </a:p>
          <a:p>
            <a:pPr eaLnBrk="1" hangingPunct="1">
              <a:defRPr/>
            </a:pPr>
            <a:r>
              <a:rPr lang="es-ES" sz="2800" dirty="0"/>
              <a:t> </a:t>
            </a:r>
          </a:p>
        </p:txBody>
      </p:sp>
      <p:pic>
        <p:nvPicPr>
          <p:cNvPr id="3" name="Picture 2" descr="F:\3-1-13\books-wwwrhettsmith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65" y="3237637"/>
            <a:ext cx="1000125" cy="27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1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0011" y="1356788"/>
            <a:ext cx="9725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Educación en el Trabajo 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dirty="0" smtClean="0"/>
              <a:t>Elabore </a:t>
            </a:r>
            <a:r>
              <a:rPr lang="es-ES_tradnl" sz="2800" dirty="0"/>
              <a:t>una guía de observación y/o entrevista, dirigida a la recogida de datos que le permitan identificar las diferentes situaciones de salud de que se trate, teniendo en cuenta las definiciones de modo y estilo de vida.</a:t>
            </a:r>
            <a:endParaRPr lang="es-ES" sz="2800" dirty="0"/>
          </a:p>
        </p:txBody>
      </p:sp>
      <p:pic>
        <p:nvPicPr>
          <p:cNvPr id="4" name="Picture 7" descr="Foto: JORGE LUIS GONZÁL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4984750"/>
            <a:ext cx="2663825" cy="18732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3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4371" y="2098964"/>
            <a:ext cx="972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Clase Teórico Práctica 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/>
              <a:t>La familia. Relación entre el ciclo vital de la familia y el crecimiento y desarrollo de sus integrantes</a:t>
            </a:r>
          </a:p>
        </p:txBody>
      </p:sp>
      <p:sp>
        <p:nvSpPr>
          <p:cNvPr id="3" name="CuadroTexto 1"/>
          <p:cNvSpPr txBox="1"/>
          <p:nvPr/>
        </p:nvSpPr>
        <p:spPr>
          <a:xfrm>
            <a:off x="1526771" y="437804"/>
            <a:ext cx="972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Próxima Actividad</a:t>
            </a:r>
            <a:endParaRPr lang="es-ES" sz="2800" b="1" dirty="0"/>
          </a:p>
        </p:txBody>
      </p:sp>
      <p:pic>
        <p:nvPicPr>
          <p:cNvPr id="4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4230706"/>
            <a:ext cx="3276600" cy="2627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0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38376" y="357189"/>
            <a:ext cx="7000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Objetivos: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1012767" y="2250759"/>
            <a:ext cx="99198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dirty="0"/>
              <a:t>C</a:t>
            </a:r>
            <a:r>
              <a:rPr lang="es-ES_tradnl" altLang="es-ES" dirty="0" smtClean="0"/>
              <a:t>aracterizar </a:t>
            </a:r>
            <a:r>
              <a:rPr lang="es-ES_tradnl" altLang="es-ES" dirty="0"/>
              <a:t>a la familia de acuerdo a su estructura, funciones, explicar el ciclo vital sus etapas, eventos y crisis </a:t>
            </a:r>
            <a:r>
              <a:rPr lang="es-ES_tradnl" altLang="es-ES" dirty="0" smtClean="0"/>
              <a:t>relacionadas con él, reconocer </a:t>
            </a:r>
            <a:r>
              <a:rPr lang="es-ES_tradnl" altLang="es-ES" dirty="0"/>
              <a:t>al familiograma como hoja de vida de la misma</a:t>
            </a:r>
            <a:r>
              <a:rPr lang="es-ES_tradnl" altLang="es-ES" dirty="0">
                <a:solidFill>
                  <a:schemeClr val="tx2"/>
                </a:solidFill>
              </a:rPr>
              <a:t>.</a:t>
            </a:r>
            <a:endParaRPr lang="es-ES" altLang="es-ES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7841" y="205107"/>
            <a:ext cx="2562225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5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Familia: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2047703"/>
            <a:ext cx="10515600" cy="44445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grupo (dos o más) de adscripción natural de seres humanos, con o sin lazos de consanguinidad, de pertenencia primaria (al menos para uno) y convivencia generalmente bajo el mismo techo. </a:t>
            </a:r>
            <a:endParaRPr lang="es-ES_tradnl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personas que conviven en una unidad residencial entre las cuales existen lazos de dependencia y obligaciones recíprocas y por lo general no siempre están ligados por lazos de parentesco.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Célula básica de la </a:t>
            </a:r>
            <a:r>
              <a:rPr lang="es-ES_tradnl" altLang="es-E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sociedad.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6692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histórica: 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es un elemento activo, nunca permanece estacionaria, sino que pasa de una forma inferior a otra superior, a medida que la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evoluciona de un estadio 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otro.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largo de las diferentes épocas históricas han existido diferentes formas de organización familiar que la forman y al mismo tiempo con esas características familiares influyen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típicamente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sociedad.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42" y="317881"/>
            <a:ext cx="3337560" cy="195495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533600" y="3415838"/>
            <a:ext cx="55972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consanguínea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punalúa</a:t>
            </a:r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sindiásmica</a:t>
            </a:r>
            <a:endParaRPr lang="es-ES" sz="2800" dirty="0" smtClean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monogámica</a:t>
            </a:r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800" dirty="0" smtClean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7279" y="317881"/>
            <a:ext cx="2849880" cy="2090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4 Imagen" descr="C:\Users\Rafael Cardet F\Desktop\LA FAMILIA\Monogamia - EcuRed_files\Monogamia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45880" y="317881"/>
            <a:ext cx="2360295" cy="209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6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2788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 de la familia cubana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0985" y="2112413"/>
            <a:ext cx="11194473" cy="42121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social ha traído aparejado nuevas concepciones de estructura y relaciones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familiares,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han generado afectaciones bastante universales en la estabilidad, dinámica y funcionamiento de la familia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composición y dinámica familiar: la disminución de los índices de fecundidad y del número de hijos, la reducción del tamaño promedio de la familia, su envejecimiento, el aumento de las uniones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consensuales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las separaciones, el incremento de la tasa de divorcio y la maternidad precoz. </a:t>
            </a:r>
          </a:p>
        </p:txBody>
      </p:sp>
    </p:spTree>
    <p:extLst>
      <p:ext uri="{BB962C8B-B14F-4D97-AF65-F5344CB8AC3E}">
        <p14:creationId xmlns:p14="http://schemas.microsoft.com/office/powerpoint/2010/main" val="164081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2438400" y="152400"/>
          <a:ext cx="4648200" cy="78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2833455"/>
              </p:ext>
            </p:extLst>
          </p:nvPr>
        </p:nvGraphicFramePr>
        <p:xfrm>
          <a:off x="1995055" y="1279318"/>
          <a:ext cx="8638309" cy="142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17458128"/>
              </p:ext>
            </p:extLst>
          </p:nvPr>
        </p:nvGraphicFramePr>
        <p:xfrm>
          <a:off x="1995055" y="2868612"/>
          <a:ext cx="8645236" cy="151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861447499"/>
              </p:ext>
            </p:extLst>
          </p:nvPr>
        </p:nvGraphicFramePr>
        <p:xfrm>
          <a:off x="1995055" y="4696691"/>
          <a:ext cx="8645236" cy="17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7717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2199</Words>
  <Application>Microsoft Office PowerPoint</Application>
  <PresentationFormat>Panorámica</PresentationFormat>
  <Paragraphs>276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宋体</vt:lpstr>
      <vt:lpstr>Algerian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Sumario:</vt:lpstr>
      <vt:lpstr>Presentación de PowerPoint</vt:lpstr>
      <vt:lpstr>Familia:</vt:lpstr>
      <vt:lpstr>Evolución histórica:  </vt:lpstr>
      <vt:lpstr>Presentación de PowerPoint</vt:lpstr>
      <vt:lpstr>Situación actual de la familia cubana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 de Contracción</vt:lpstr>
      <vt:lpstr>Etapa de Disolución </vt:lpstr>
      <vt:lpstr>Presentación de PowerPoint</vt:lpstr>
      <vt:lpstr>Presentación de PowerPoint</vt:lpstr>
      <vt:lpstr>CRISIS FAMILIAR</vt:lpstr>
      <vt:lpstr>Presentación de PowerPoint</vt:lpstr>
      <vt:lpstr>Momentos Crisis Normativas:</vt:lpstr>
      <vt:lpstr>Crisis paranormativas: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ASIGNATURA: PROMOCIÓN DE SALUD  Tema I: Generalidades de la promoción de salud . Comunidad. Familia. Persona   </dc:title>
  <dc:creator>dr</dc:creator>
  <cp:lastModifiedBy>FCMSAGUA</cp:lastModifiedBy>
  <cp:revision>48</cp:revision>
  <dcterms:created xsi:type="dcterms:W3CDTF">2018-01-08T16:21:35Z</dcterms:created>
  <dcterms:modified xsi:type="dcterms:W3CDTF">2022-03-31T13:29:57Z</dcterms:modified>
</cp:coreProperties>
</file>