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F51-CEF0-4B95-8A40-EAB08B1E48E9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BB7D-245A-4A57-84F4-992FB06B66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0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F51-CEF0-4B95-8A40-EAB08B1E48E9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BB7D-245A-4A57-84F4-992FB06B66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134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F51-CEF0-4B95-8A40-EAB08B1E48E9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BB7D-245A-4A57-84F4-992FB06B66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0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7600" y="350838"/>
            <a:ext cx="9652000" cy="563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406400" y="1219200"/>
            <a:ext cx="11176000" cy="5105400"/>
          </a:xfrm>
        </p:spPr>
        <p:txBody>
          <a:bodyPr/>
          <a:lstStyle/>
          <a:p>
            <a:pPr lvl="0"/>
            <a:r>
              <a:rPr lang="es-ES" noProof="0" smtClean="0"/>
              <a:t>Haga clic en el icono para agregar un gráfico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F2BC0-2897-4FA8-85CB-AFCCEF4BA8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2587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7600" y="350838"/>
            <a:ext cx="9652000" cy="563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06400" y="1219200"/>
            <a:ext cx="11176000" cy="5105400"/>
          </a:xfrm>
        </p:spPr>
        <p:txBody>
          <a:bodyPr/>
          <a:lstStyle/>
          <a:p>
            <a:pPr lvl="0"/>
            <a:r>
              <a:rPr lang="es-ES" noProof="0" smtClean="0"/>
              <a:t>Haga clic en el icono para agregar una tabla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1DE1A-D6B3-433D-87C8-00C4F9ED63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1444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1534584" y="214313"/>
            <a:ext cx="10405533" cy="591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D3DDE-F956-47A6-92E5-AFE139C43B4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569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F51-CEF0-4B95-8A40-EAB08B1E48E9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BB7D-245A-4A57-84F4-992FB06B66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03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F51-CEF0-4B95-8A40-EAB08B1E48E9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BB7D-245A-4A57-84F4-992FB06B66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142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F51-CEF0-4B95-8A40-EAB08B1E48E9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BB7D-245A-4A57-84F4-992FB06B66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41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F51-CEF0-4B95-8A40-EAB08B1E48E9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BB7D-245A-4A57-84F4-992FB06B66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664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F51-CEF0-4B95-8A40-EAB08B1E48E9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BB7D-245A-4A57-84F4-992FB06B66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439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F51-CEF0-4B95-8A40-EAB08B1E48E9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BB7D-245A-4A57-84F4-992FB06B66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528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F51-CEF0-4B95-8A40-EAB08B1E48E9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BB7D-245A-4A57-84F4-992FB06B66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93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F51-CEF0-4B95-8A40-EAB08B1E48E9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BB7D-245A-4A57-84F4-992FB06B66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54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4F51-CEF0-4B95-8A40-EAB08B1E48E9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5BB7D-245A-4A57-84F4-992FB06B66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140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96980" y="824248"/>
            <a:ext cx="9401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TEMA III:EDUCACION PARA LA SALUD .CULTURA FÌSICA</a:t>
            </a: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Conferencia No 11</a:t>
            </a: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982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Grp="1" noChangeArrowheads="1"/>
          </p:cNvSpPr>
          <p:nvPr>
            <p:ph type="title"/>
          </p:nvPr>
        </p:nvSpPr>
        <p:spPr>
          <a:xfrm rot="18598128">
            <a:off x="484188" y="1722438"/>
            <a:ext cx="4794251" cy="6413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_tradnl" smtClean="0">
                <a:solidFill>
                  <a:schemeClr val="tx1"/>
                </a:solidFill>
              </a:rPr>
              <a:t>La </a:t>
            </a:r>
            <a:br>
              <a:rPr lang="es-ES_tradnl" smtClean="0">
                <a:solidFill>
                  <a:schemeClr val="tx1"/>
                </a:solidFill>
              </a:rPr>
            </a:br>
            <a:r>
              <a:rPr lang="es-ES_tradnl" smtClean="0">
                <a:solidFill>
                  <a:schemeClr val="tx1"/>
                </a:solidFill>
              </a:rPr>
              <a:t>Rehabilitación .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5363" name="Line 36"/>
          <p:cNvSpPr>
            <a:spLocks noChangeShapeType="1"/>
          </p:cNvSpPr>
          <p:nvPr/>
        </p:nvSpPr>
        <p:spPr bwMode="auto">
          <a:xfrm flipV="1">
            <a:off x="4913313" y="3097213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5364" name="Line 37"/>
          <p:cNvSpPr>
            <a:spLocks noChangeShapeType="1"/>
          </p:cNvSpPr>
          <p:nvPr/>
        </p:nvSpPr>
        <p:spPr bwMode="auto">
          <a:xfrm>
            <a:off x="4979989" y="3773488"/>
            <a:ext cx="541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5365" name="Line 38"/>
          <p:cNvSpPr>
            <a:spLocks noChangeShapeType="1"/>
          </p:cNvSpPr>
          <p:nvPr/>
        </p:nvSpPr>
        <p:spPr bwMode="auto">
          <a:xfrm flipV="1">
            <a:off x="4913313" y="438150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15366" name="Group 39"/>
          <p:cNvGrpSpPr>
            <a:grpSpLocks/>
          </p:cNvGrpSpPr>
          <p:nvPr/>
        </p:nvGrpSpPr>
        <p:grpSpPr bwMode="auto">
          <a:xfrm>
            <a:off x="4641851" y="2420939"/>
            <a:ext cx="879475" cy="338137"/>
            <a:chOff x="1492" y="1538"/>
            <a:chExt cx="624" cy="240"/>
          </a:xfrm>
        </p:grpSpPr>
        <p:sp>
          <p:nvSpPr>
            <p:cNvPr id="15408" name="Line 40"/>
            <p:cNvSpPr>
              <a:spLocks noChangeShapeType="1"/>
            </p:cNvSpPr>
            <p:nvPr/>
          </p:nvSpPr>
          <p:spPr bwMode="auto">
            <a:xfrm>
              <a:off x="1732" y="153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409" name="Line 41"/>
            <p:cNvSpPr>
              <a:spLocks noChangeShapeType="1"/>
            </p:cNvSpPr>
            <p:nvPr/>
          </p:nvSpPr>
          <p:spPr bwMode="auto">
            <a:xfrm flipV="1">
              <a:off x="1492" y="1538"/>
              <a:ext cx="24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5367" name="Group 42"/>
          <p:cNvGrpSpPr>
            <a:grpSpLocks/>
          </p:cNvGrpSpPr>
          <p:nvPr/>
        </p:nvGrpSpPr>
        <p:grpSpPr bwMode="auto">
          <a:xfrm>
            <a:off x="4575175" y="4787901"/>
            <a:ext cx="946150" cy="269875"/>
            <a:chOff x="1444" y="3218"/>
            <a:chExt cx="672" cy="192"/>
          </a:xfrm>
        </p:grpSpPr>
        <p:sp>
          <p:nvSpPr>
            <p:cNvPr id="15406" name="Line 43"/>
            <p:cNvSpPr>
              <a:spLocks noChangeShapeType="1"/>
            </p:cNvSpPr>
            <p:nvPr/>
          </p:nvSpPr>
          <p:spPr bwMode="auto">
            <a:xfrm>
              <a:off x="1732" y="3410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407" name="Line 44"/>
            <p:cNvSpPr>
              <a:spLocks noChangeShapeType="1"/>
            </p:cNvSpPr>
            <p:nvPr/>
          </p:nvSpPr>
          <p:spPr bwMode="auto">
            <a:xfrm>
              <a:off x="1444" y="321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5368" name="AutoShape 45"/>
          <p:cNvSpPr>
            <a:spLocks noChangeArrowheads="1"/>
          </p:cNvSpPr>
          <p:nvPr/>
        </p:nvSpPr>
        <p:spPr bwMode="gray">
          <a:xfrm>
            <a:off x="5516564" y="2143125"/>
            <a:ext cx="3794125" cy="508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s-ES" sz="1800" b="0">
              <a:latin typeface="Arial" panose="020B0604020202020204" pitchFamily="34" charset="0"/>
            </a:endParaRPr>
          </a:p>
        </p:txBody>
      </p:sp>
      <p:sp>
        <p:nvSpPr>
          <p:cNvPr id="15369" name="Rectangle 46"/>
          <p:cNvSpPr>
            <a:spLocks noChangeArrowheads="1"/>
          </p:cNvSpPr>
          <p:nvPr/>
        </p:nvSpPr>
        <p:spPr bwMode="auto">
          <a:xfrm>
            <a:off x="6684963" y="2214564"/>
            <a:ext cx="18208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s-ES_tradnl" sz="2000">
                <a:latin typeface="Arial" panose="020B0604020202020204" pitchFamily="34" charset="0"/>
                <a:cs typeface="Arial" panose="020B0604020202020204" pitchFamily="34" charset="0"/>
              </a:rPr>
              <a:t>Psicológicos </a:t>
            </a:r>
          </a:p>
        </p:txBody>
      </p:sp>
      <p:sp>
        <p:nvSpPr>
          <p:cNvPr id="15370" name="AutoShape 47"/>
          <p:cNvSpPr>
            <a:spLocks noChangeArrowheads="1"/>
          </p:cNvSpPr>
          <p:nvPr/>
        </p:nvSpPr>
        <p:spPr bwMode="gray">
          <a:xfrm>
            <a:off x="5516564" y="2857500"/>
            <a:ext cx="3794125" cy="4587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s-ES" sz="1800" b="0">
              <a:latin typeface="Arial" panose="020B0604020202020204" pitchFamily="34" charset="0"/>
            </a:endParaRPr>
          </a:p>
        </p:txBody>
      </p:sp>
      <p:sp>
        <p:nvSpPr>
          <p:cNvPr id="15371" name="Rectangle 48"/>
          <p:cNvSpPr>
            <a:spLocks noChangeArrowheads="1"/>
          </p:cNvSpPr>
          <p:nvPr/>
        </p:nvSpPr>
        <p:spPr bwMode="auto">
          <a:xfrm>
            <a:off x="6762751" y="2951163"/>
            <a:ext cx="2163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_tradnl" sz="2000">
                <a:latin typeface="Arial" panose="020B0604020202020204" pitchFamily="34" charset="0"/>
                <a:cs typeface="Arial" panose="020B0604020202020204" pitchFamily="34" charset="0"/>
              </a:rPr>
              <a:t>Fisioterapéutico</a:t>
            </a:r>
            <a:endParaRPr lang="en-US" sz="20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72" name="AutoShape 49"/>
          <p:cNvSpPr>
            <a:spLocks noChangeArrowheads="1"/>
          </p:cNvSpPr>
          <p:nvPr/>
        </p:nvSpPr>
        <p:spPr bwMode="gray">
          <a:xfrm>
            <a:off x="5513388" y="3500438"/>
            <a:ext cx="3797300" cy="4762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s-ES" sz="1800" b="0">
              <a:latin typeface="Arial" panose="020B0604020202020204" pitchFamily="34" charset="0"/>
            </a:endParaRPr>
          </a:p>
        </p:txBody>
      </p:sp>
      <p:sp>
        <p:nvSpPr>
          <p:cNvPr id="15373" name="Rectangle 50"/>
          <p:cNvSpPr>
            <a:spLocks noChangeArrowheads="1"/>
          </p:cNvSpPr>
          <p:nvPr/>
        </p:nvSpPr>
        <p:spPr bwMode="auto">
          <a:xfrm>
            <a:off x="6524626" y="3500438"/>
            <a:ext cx="2036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_tradnl" sz="2000">
                <a:latin typeface="Arial" panose="020B0604020202020204" pitchFamily="34" charset="0"/>
                <a:cs typeface="Arial" panose="020B0604020202020204" pitchFamily="34" charset="0"/>
              </a:rPr>
              <a:t>Laboral-terapia</a:t>
            </a:r>
            <a:endParaRPr lang="en-US" sz="20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74163" name="Oval 51"/>
          <p:cNvSpPr>
            <a:spLocks noChangeArrowheads="1"/>
          </p:cNvSpPr>
          <p:nvPr/>
        </p:nvSpPr>
        <p:spPr bwMode="gray">
          <a:xfrm>
            <a:off x="5437188" y="2322513"/>
            <a:ext cx="203200" cy="20161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eaLnBrk="1" hangingPunct="1">
              <a:defRPr/>
            </a:pPr>
            <a:endParaRPr lang="es-ES"/>
          </a:p>
        </p:txBody>
      </p:sp>
      <p:sp>
        <p:nvSpPr>
          <p:cNvPr id="474164" name="Oval 52"/>
          <p:cNvSpPr>
            <a:spLocks noChangeArrowheads="1"/>
          </p:cNvSpPr>
          <p:nvPr/>
        </p:nvSpPr>
        <p:spPr bwMode="gray">
          <a:xfrm>
            <a:off x="5448300" y="3000375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eaLnBrk="1" hangingPunct="1">
              <a:defRPr/>
            </a:pPr>
            <a:endParaRPr lang="es-ES"/>
          </a:p>
        </p:txBody>
      </p:sp>
      <p:sp>
        <p:nvSpPr>
          <p:cNvPr id="474165" name="Oval 53"/>
          <p:cNvSpPr>
            <a:spLocks noChangeArrowheads="1"/>
          </p:cNvSpPr>
          <p:nvPr/>
        </p:nvSpPr>
        <p:spPr bwMode="gray">
          <a:xfrm>
            <a:off x="5448300" y="3671888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eaLnBrk="1" hangingPunct="1">
              <a:defRPr/>
            </a:pPr>
            <a:endParaRPr lang="es-ES"/>
          </a:p>
        </p:txBody>
      </p:sp>
      <p:sp>
        <p:nvSpPr>
          <p:cNvPr id="15377" name="AutoShape 54"/>
          <p:cNvSpPr>
            <a:spLocks noChangeArrowheads="1"/>
          </p:cNvSpPr>
          <p:nvPr/>
        </p:nvSpPr>
        <p:spPr bwMode="gray">
          <a:xfrm>
            <a:off x="5516564" y="4214813"/>
            <a:ext cx="3794125" cy="4111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s-ES" sz="1800" b="0">
              <a:latin typeface="Arial" panose="020B0604020202020204" pitchFamily="34" charset="0"/>
            </a:endParaRPr>
          </a:p>
        </p:txBody>
      </p:sp>
      <p:sp>
        <p:nvSpPr>
          <p:cNvPr id="15378" name="Rectangle 55"/>
          <p:cNvSpPr>
            <a:spLocks noChangeArrowheads="1"/>
          </p:cNvSpPr>
          <p:nvPr/>
        </p:nvSpPr>
        <p:spPr bwMode="auto">
          <a:xfrm>
            <a:off x="6810375" y="4143375"/>
            <a:ext cx="16843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s-ES_tradnl" sz="18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_tradnl" sz="2000">
                <a:latin typeface="Arial" panose="020B0604020202020204" pitchFamily="34" charset="0"/>
                <a:cs typeface="Arial" panose="020B0604020202020204" pitchFamily="34" charset="0"/>
              </a:rPr>
              <a:t>ociológico</a:t>
            </a:r>
            <a:r>
              <a:rPr lang="es-ES_tradnl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74168" name="Oval 56"/>
          <p:cNvSpPr>
            <a:spLocks noChangeArrowheads="1"/>
          </p:cNvSpPr>
          <p:nvPr/>
        </p:nvSpPr>
        <p:spPr bwMode="gray">
          <a:xfrm>
            <a:off x="5437188" y="4314825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eaLnBrk="1" hangingPunct="1">
              <a:defRPr/>
            </a:pPr>
            <a:endParaRPr lang="es-ES"/>
          </a:p>
        </p:txBody>
      </p:sp>
      <p:sp>
        <p:nvSpPr>
          <p:cNvPr id="15380" name="AutoShape 57"/>
          <p:cNvSpPr>
            <a:spLocks noChangeArrowheads="1"/>
          </p:cNvSpPr>
          <p:nvPr/>
        </p:nvSpPr>
        <p:spPr bwMode="gray">
          <a:xfrm>
            <a:off x="5595939" y="4857751"/>
            <a:ext cx="3722687" cy="4286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s-ES" sz="1800" b="0">
              <a:latin typeface="Arial" panose="020B0604020202020204" pitchFamily="34" charset="0"/>
            </a:endParaRPr>
          </a:p>
        </p:txBody>
      </p:sp>
      <p:sp>
        <p:nvSpPr>
          <p:cNvPr id="15381" name="Rectangle 58"/>
          <p:cNvSpPr>
            <a:spLocks noChangeArrowheads="1"/>
          </p:cNvSpPr>
          <p:nvPr/>
        </p:nvSpPr>
        <p:spPr bwMode="auto">
          <a:xfrm>
            <a:off x="5739051" y="4714875"/>
            <a:ext cx="33700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s-ES_tradnl" sz="2000">
                <a:latin typeface="Arial" panose="020B0604020202020204" pitchFamily="34" charset="0"/>
                <a:cs typeface="Arial" panose="020B0604020202020204" pitchFamily="34" charset="0"/>
              </a:rPr>
              <a:t>Cultura Física Terapéutica</a:t>
            </a:r>
          </a:p>
        </p:txBody>
      </p:sp>
      <p:sp>
        <p:nvSpPr>
          <p:cNvPr id="474171" name="Oval 59"/>
          <p:cNvSpPr>
            <a:spLocks noChangeArrowheads="1"/>
          </p:cNvSpPr>
          <p:nvPr/>
        </p:nvSpPr>
        <p:spPr bwMode="gray">
          <a:xfrm>
            <a:off x="5448300" y="5010150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eaLnBrk="1" hangingPunct="1">
              <a:defRPr/>
            </a:pPr>
            <a:endParaRPr lang="es-ES"/>
          </a:p>
        </p:txBody>
      </p:sp>
      <p:grpSp>
        <p:nvGrpSpPr>
          <p:cNvPr id="15383" name="Group 60"/>
          <p:cNvGrpSpPr>
            <a:grpSpLocks/>
          </p:cNvGrpSpPr>
          <p:nvPr/>
        </p:nvGrpSpPr>
        <p:grpSpPr bwMode="auto">
          <a:xfrm>
            <a:off x="2945172" y="2838594"/>
            <a:ext cx="2238017" cy="1799580"/>
            <a:chOff x="288" y="1835"/>
            <a:chExt cx="1588" cy="1277"/>
          </a:xfrm>
        </p:grpSpPr>
        <p:sp>
          <p:nvSpPr>
            <p:cNvPr id="474173" name="Oval 61"/>
            <p:cNvSpPr>
              <a:spLocks noChangeArrowheads="1"/>
            </p:cNvSpPr>
            <p:nvPr/>
          </p:nvSpPr>
          <p:spPr bwMode="gray">
            <a:xfrm>
              <a:off x="1692" y="2288"/>
              <a:ext cx="184" cy="36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 eaLnBrk="1" hangingPunct="1">
                <a:defRPr/>
              </a:pPr>
              <a:endParaRPr lang="es-ES"/>
            </a:p>
          </p:txBody>
        </p:sp>
        <p:sp>
          <p:nvSpPr>
            <p:cNvPr id="474174" name="Oval 62"/>
            <p:cNvSpPr>
              <a:spLocks noChangeArrowheads="1"/>
            </p:cNvSpPr>
            <p:nvPr/>
          </p:nvSpPr>
          <p:spPr bwMode="gray">
            <a:xfrm>
              <a:off x="304" y="2287"/>
              <a:ext cx="1461" cy="36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 eaLnBrk="1" hangingPunct="1">
                <a:defRPr/>
              </a:pPr>
              <a:endParaRPr lang="es-ES"/>
            </a:p>
          </p:txBody>
        </p:sp>
        <p:sp>
          <p:nvSpPr>
            <p:cNvPr id="474175" name="Oval 63"/>
            <p:cNvSpPr>
              <a:spLocks noChangeArrowheads="1"/>
            </p:cNvSpPr>
            <p:nvPr/>
          </p:nvSpPr>
          <p:spPr bwMode="gray">
            <a:xfrm>
              <a:off x="288" y="2301"/>
              <a:ext cx="1461" cy="36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 eaLnBrk="1" hangingPunct="1">
                <a:defRPr/>
              </a:pPr>
              <a:endParaRPr lang="es-ES"/>
            </a:p>
          </p:txBody>
        </p:sp>
        <p:sp>
          <p:nvSpPr>
            <p:cNvPr id="15400" name="Oval 64"/>
            <p:cNvSpPr>
              <a:spLocks noChangeArrowheads="1"/>
            </p:cNvSpPr>
            <p:nvPr/>
          </p:nvSpPr>
          <p:spPr bwMode="gray">
            <a:xfrm>
              <a:off x="375" y="2288"/>
              <a:ext cx="1317" cy="36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s-ES" sz="1800" b="0">
                <a:latin typeface="Arial" panose="020B0604020202020204" pitchFamily="34" charset="0"/>
              </a:endParaRPr>
            </a:p>
          </p:txBody>
        </p:sp>
        <p:sp>
          <p:nvSpPr>
            <p:cNvPr id="15401" name="Oval 65"/>
            <p:cNvSpPr>
              <a:spLocks noChangeArrowheads="1"/>
            </p:cNvSpPr>
            <p:nvPr/>
          </p:nvSpPr>
          <p:spPr bwMode="gray">
            <a:xfrm>
              <a:off x="396" y="1835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s-ES" sz="1800" b="0">
                <a:latin typeface="Arial" panose="020B0604020202020204" pitchFamily="34" charset="0"/>
              </a:endParaRPr>
            </a:p>
          </p:txBody>
        </p:sp>
        <p:sp>
          <p:nvSpPr>
            <p:cNvPr id="15402" name="Oval 66"/>
            <p:cNvSpPr>
              <a:spLocks noChangeArrowheads="1"/>
            </p:cNvSpPr>
            <p:nvPr/>
          </p:nvSpPr>
          <p:spPr bwMode="gray">
            <a:xfrm>
              <a:off x="412" y="1842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s-ES" sz="1800" b="0">
                <a:latin typeface="Arial" panose="020B0604020202020204" pitchFamily="34" charset="0"/>
              </a:endParaRPr>
            </a:p>
          </p:txBody>
        </p:sp>
        <p:sp>
          <p:nvSpPr>
            <p:cNvPr id="15403" name="Oval 67"/>
            <p:cNvSpPr>
              <a:spLocks noChangeArrowheads="1"/>
            </p:cNvSpPr>
            <p:nvPr/>
          </p:nvSpPr>
          <p:spPr bwMode="gray">
            <a:xfrm>
              <a:off x="426" y="1854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s-ES" sz="1800" b="0">
                <a:latin typeface="Arial" panose="020B0604020202020204" pitchFamily="34" charset="0"/>
              </a:endParaRPr>
            </a:p>
          </p:txBody>
        </p:sp>
        <p:sp>
          <p:nvSpPr>
            <p:cNvPr id="15404" name="Oval 68"/>
            <p:cNvSpPr>
              <a:spLocks noChangeArrowheads="1"/>
            </p:cNvSpPr>
            <p:nvPr/>
          </p:nvSpPr>
          <p:spPr bwMode="gray">
            <a:xfrm>
              <a:off x="480" y="1872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s-ES" sz="1800" b="0">
                <a:latin typeface="Arial" panose="020B0604020202020204" pitchFamily="34" charset="0"/>
              </a:endParaRPr>
            </a:p>
          </p:txBody>
        </p:sp>
        <p:sp>
          <p:nvSpPr>
            <p:cNvPr id="15405" name="Text Box 69"/>
            <p:cNvSpPr txBox="1">
              <a:spLocks noChangeArrowheads="1"/>
            </p:cNvSpPr>
            <p:nvPr/>
          </p:nvSpPr>
          <p:spPr bwMode="gray">
            <a:xfrm>
              <a:off x="383" y="2160"/>
              <a:ext cx="1297" cy="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_tradnl" sz="2000">
                  <a:latin typeface="Arial" panose="020B0604020202020204" pitchFamily="34" charset="0"/>
                  <a:cs typeface="Arial" panose="020B0604020202020204" pitchFamily="34" charset="0"/>
                </a:rPr>
                <a:t>Estos métodos pueden ser</a:t>
              </a:r>
              <a:endParaRPr lang="en-US" sz="2000" b="0" i="1">
                <a:latin typeface="Arial" panose="020B0604020202020204" pitchFamily="34" charset="0"/>
              </a:endParaRPr>
            </a:p>
          </p:txBody>
        </p:sp>
      </p:grpSp>
      <p:sp>
        <p:nvSpPr>
          <p:cNvPr id="15384" name="AutoShape 45"/>
          <p:cNvSpPr>
            <a:spLocks noChangeArrowheads="1"/>
          </p:cNvSpPr>
          <p:nvPr/>
        </p:nvSpPr>
        <p:spPr bwMode="gray">
          <a:xfrm>
            <a:off x="5310188" y="1428751"/>
            <a:ext cx="3929062" cy="5048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s-ES" sz="1800" b="0">
              <a:latin typeface="Arial" panose="020B0604020202020204" pitchFamily="34" charset="0"/>
            </a:endParaRPr>
          </a:p>
        </p:txBody>
      </p:sp>
      <p:grpSp>
        <p:nvGrpSpPr>
          <p:cNvPr id="15385" name="Group 39"/>
          <p:cNvGrpSpPr>
            <a:grpSpLocks/>
          </p:cNvGrpSpPr>
          <p:nvPr/>
        </p:nvGrpSpPr>
        <p:grpSpPr bwMode="auto">
          <a:xfrm>
            <a:off x="4310063" y="2071689"/>
            <a:ext cx="1308100" cy="714375"/>
            <a:chOff x="1492" y="1538"/>
            <a:chExt cx="624" cy="240"/>
          </a:xfrm>
        </p:grpSpPr>
        <p:sp>
          <p:nvSpPr>
            <p:cNvPr id="15395" name="Line 40"/>
            <p:cNvSpPr>
              <a:spLocks noChangeShapeType="1"/>
            </p:cNvSpPr>
            <p:nvPr/>
          </p:nvSpPr>
          <p:spPr bwMode="auto">
            <a:xfrm>
              <a:off x="1732" y="153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396" name="Line 41"/>
            <p:cNvSpPr>
              <a:spLocks noChangeShapeType="1"/>
            </p:cNvSpPr>
            <p:nvPr/>
          </p:nvSpPr>
          <p:spPr bwMode="auto">
            <a:xfrm flipV="1">
              <a:off x="1492" y="1538"/>
              <a:ext cx="24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1" name="Oval 51"/>
          <p:cNvSpPr>
            <a:spLocks noChangeArrowheads="1"/>
          </p:cNvSpPr>
          <p:nvPr/>
        </p:nvSpPr>
        <p:spPr bwMode="gray">
          <a:xfrm>
            <a:off x="5381625" y="1928813"/>
            <a:ext cx="203200" cy="20161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eaLnBrk="1" hangingPunct="1">
              <a:defRPr/>
            </a:pPr>
            <a:endParaRPr lang="es-ES"/>
          </a:p>
        </p:txBody>
      </p:sp>
      <p:sp>
        <p:nvSpPr>
          <p:cNvPr id="15387" name="Rectangle 46"/>
          <p:cNvSpPr>
            <a:spLocks noChangeArrowheads="1"/>
          </p:cNvSpPr>
          <p:nvPr/>
        </p:nvSpPr>
        <p:spPr bwMode="auto">
          <a:xfrm>
            <a:off x="6254750" y="1500189"/>
            <a:ext cx="17414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s-ES_tradnl" sz="1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000">
                <a:latin typeface="Arial" panose="020B0604020202020204" pitchFamily="34" charset="0"/>
                <a:cs typeface="Arial" panose="020B0604020202020204" pitchFamily="34" charset="0"/>
              </a:rPr>
              <a:t>Medicinales </a:t>
            </a:r>
          </a:p>
        </p:txBody>
      </p:sp>
      <p:sp>
        <p:nvSpPr>
          <p:cNvPr id="15388" name="AutoShape 54"/>
          <p:cNvSpPr>
            <a:spLocks noChangeArrowheads="1"/>
          </p:cNvSpPr>
          <p:nvPr/>
        </p:nvSpPr>
        <p:spPr bwMode="gray">
          <a:xfrm>
            <a:off x="5595939" y="5429251"/>
            <a:ext cx="3500437" cy="5064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s-ES" sz="1800" b="0">
              <a:latin typeface="Arial" panose="020B0604020202020204" pitchFamily="34" charset="0"/>
            </a:endParaRPr>
          </a:p>
        </p:txBody>
      </p:sp>
      <p:grpSp>
        <p:nvGrpSpPr>
          <p:cNvPr id="15389" name="Group 42"/>
          <p:cNvGrpSpPr>
            <a:grpSpLocks/>
          </p:cNvGrpSpPr>
          <p:nvPr/>
        </p:nvGrpSpPr>
        <p:grpSpPr bwMode="auto">
          <a:xfrm>
            <a:off x="4381500" y="4929189"/>
            <a:ext cx="1017588" cy="769937"/>
            <a:chOff x="1444" y="3218"/>
            <a:chExt cx="672" cy="192"/>
          </a:xfrm>
        </p:grpSpPr>
        <p:sp>
          <p:nvSpPr>
            <p:cNvPr id="15393" name="Line 43"/>
            <p:cNvSpPr>
              <a:spLocks noChangeShapeType="1"/>
            </p:cNvSpPr>
            <p:nvPr/>
          </p:nvSpPr>
          <p:spPr bwMode="auto">
            <a:xfrm>
              <a:off x="1732" y="3410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394" name="Line 44"/>
            <p:cNvSpPr>
              <a:spLocks noChangeShapeType="1"/>
            </p:cNvSpPr>
            <p:nvPr/>
          </p:nvSpPr>
          <p:spPr bwMode="auto">
            <a:xfrm>
              <a:off x="1444" y="321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7" name="Oval 56"/>
          <p:cNvSpPr>
            <a:spLocks noChangeArrowheads="1"/>
          </p:cNvSpPr>
          <p:nvPr/>
        </p:nvSpPr>
        <p:spPr bwMode="gray">
          <a:xfrm>
            <a:off x="5381625" y="5643563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eaLnBrk="1" hangingPunct="1">
              <a:defRPr/>
            </a:pPr>
            <a:endParaRPr lang="es-ES"/>
          </a:p>
        </p:txBody>
      </p:sp>
      <p:sp>
        <p:nvSpPr>
          <p:cNvPr id="15391" name="Rectangle 58"/>
          <p:cNvSpPr>
            <a:spLocks noChangeArrowheads="1"/>
          </p:cNvSpPr>
          <p:nvPr/>
        </p:nvSpPr>
        <p:spPr bwMode="auto">
          <a:xfrm>
            <a:off x="6238260" y="5429250"/>
            <a:ext cx="249299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s-ES_tradnl" sz="2000">
                <a:latin typeface="Arial" panose="020B0604020202020204" pitchFamily="34" charset="0"/>
                <a:cs typeface="Arial" panose="020B0604020202020204" pitchFamily="34" charset="0"/>
              </a:rPr>
              <a:t>Factores Naturales</a:t>
            </a:r>
          </a:p>
        </p:txBody>
      </p:sp>
      <p:sp>
        <p:nvSpPr>
          <p:cNvPr id="15392" name="50 Rectángulo"/>
          <p:cNvSpPr>
            <a:spLocks noChangeArrowheads="1"/>
          </p:cNvSpPr>
          <p:nvPr/>
        </p:nvSpPr>
        <p:spPr bwMode="auto">
          <a:xfrm>
            <a:off x="1952625" y="357189"/>
            <a:ext cx="7715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sz="1800">
                <a:latin typeface="Arial" panose="020B0604020202020204" pitchFamily="34" charset="0"/>
                <a:cs typeface="Arial" panose="020B0604020202020204" pitchFamily="34" charset="0"/>
              </a:rPr>
              <a:t>Es la utilización de todos los métodos que permitan lograr la curación completa del enfermo, su preparación para el trabajo y su lugar en la sociedad.</a:t>
            </a:r>
            <a:endParaRPr lang="es-ES" sz="18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2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1" y="0"/>
            <a:ext cx="8501063" cy="642938"/>
          </a:xfrm>
        </p:spPr>
        <p:txBody>
          <a:bodyPr/>
          <a:lstStyle/>
          <a:p>
            <a:pPr eaLnBrk="1" hangingPunct="1"/>
            <a:r>
              <a:rPr lang="es-ES_tradnl" sz="2800">
                <a:latin typeface="Arial" panose="020B0604020202020204" pitchFamily="34" charset="0"/>
                <a:cs typeface="Arial" panose="020B0604020202020204" pitchFamily="34" charset="0"/>
              </a:rPr>
              <a:t>DIFERENCIAS ENTRE CFT Y FISIOTERAPIA</a:t>
            </a:r>
            <a:r>
              <a:rPr lang="es-ES_tradnl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93221" name="Group 37"/>
          <p:cNvGraphicFramePr>
            <a:graphicFrameLocks noGrp="1"/>
          </p:cNvGraphicFramePr>
          <p:nvPr>
            <p:ph idx="1"/>
          </p:nvPr>
        </p:nvGraphicFramePr>
        <p:xfrm>
          <a:off x="1524001" y="714375"/>
          <a:ext cx="9143999" cy="5689606"/>
        </p:xfrm>
        <a:graphic>
          <a:graphicData uri="http://schemas.openxmlformats.org/drawingml/2006/table">
            <a:tbl>
              <a:tblPr/>
              <a:tblGrid>
                <a:gridCol w="3048021"/>
                <a:gridCol w="3047989"/>
                <a:gridCol w="3047989"/>
              </a:tblGrid>
              <a:tr h="140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ASPECTOS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_trad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6600">
                            <a:tint val="66000"/>
                            <a:satMod val="160000"/>
                          </a:srgbClr>
                        </a:gs>
                        <a:gs pos="50000">
                          <a:srgbClr val="FF6600">
                            <a:tint val="44500"/>
                            <a:satMod val="160000"/>
                          </a:srgbClr>
                        </a:gs>
                        <a:gs pos="100000">
                          <a:srgbClr val="FF66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CFT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_trad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6600">
                            <a:tint val="66000"/>
                            <a:satMod val="160000"/>
                          </a:srgbClr>
                        </a:gs>
                        <a:gs pos="50000">
                          <a:srgbClr val="FF6600">
                            <a:tint val="44500"/>
                            <a:satMod val="160000"/>
                          </a:srgbClr>
                        </a:gs>
                        <a:gs pos="100000">
                          <a:srgbClr val="FF66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FISIOTERAPIA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_tradn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_trad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6600">
                            <a:tint val="66000"/>
                            <a:satMod val="160000"/>
                          </a:srgbClr>
                        </a:gs>
                        <a:gs pos="50000">
                          <a:srgbClr val="FF6600">
                            <a:tint val="44500"/>
                            <a:satMod val="160000"/>
                          </a:srgbClr>
                        </a:gs>
                        <a:gs pos="100000">
                          <a:srgbClr val="FF66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168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 Tratamiento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6600">
                            <a:tint val="66000"/>
                            <a:satMod val="160000"/>
                          </a:srgbClr>
                        </a:gs>
                        <a:gs pos="50000">
                          <a:srgbClr val="FF6600">
                            <a:tint val="44500"/>
                            <a:satMod val="160000"/>
                          </a:srgbClr>
                        </a:gs>
                        <a:gs pos="100000">
                          <a:srgbClr val="FF66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General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_trad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D60093">
                            <a:tint val="66000"/>
                            <a:satMod val="160000"/>
                          </a:srgbClr>
                        </a:gs>
                        <a:gs pos="50000">
                          <a:srgbClr val="D60093">
                            <a:tint val="44500"/>
                            <a:satMod val="160000"/>
                          </a:srgbClr>
                        </a:gs>
                        <a:gs pos="100000">
                          <a:srgbClr val="D6009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Local Físicos del Medio (agua, luz, sonido, electricidad y otros.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D60093">
                            <a:tint val="66000"/>
                            <a:satMod val="160000"/>
                          </a:srgbClr>
                        </a:gs>
                        <a:gs pos="50000">
                          <a:srgbClr val="D60093">
                            <a:tint val="44500"/>
                            <a:satMod val="160000"/>
                          </a:srgbClr>
                        </a:gs>
                        <a:gs pos="100000">
                          <a:srgbClr val="D6009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1520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Los medios que utiliza participación del paciente en el tratamiento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6600">
                            <a:tint val="66000"/>
                            <a:satMod val="160000"/>
                          </a:srgbClr>
                        </a:gs>
                        <a:gs pos="50000">
                          <a:srgbClr val="FF6600">
                            <a:tint val="44500"/>
                            <a:satMod val="160000"/>
                          </a:srgbClr>
                        </a:gs>
                        <a:gs pos="100000">
                          <a:srgbClr val="FF66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Ejercicios Físicos Activo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_tradn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D60093">
                            <a:tint val="66000"/>
                            <a:satMod val="160000"/>
                          </a:srgbClr>
                        </a:gs>
                        <a:gs pos="50000">
                          <a:srgbClr val="D60093">
                            <a:tint val="44500"/>
                            <a:satMod val="160000"/>
                          </a:srgbClr>
                        </a:gs>
                        <a:gs pos="100000">
                          <a:srgbClr val="D6009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Pasivo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_tradn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D60093">
                            <a:tint val="66000"/>
                            <a:satMod val="160000"/>
                          </a:srgbClr>
                        </a:gs>
                        <a:gs pos="50000">
                          <a:srgbClr val="D60093">
                            <a:tint val="44500"/>
                            <a:satMod val="160000"/>
                          </a:srgbClr>
                        </a:gs>
                        <a:gs pos="100000">
                          <a:srgbClr val="D6009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1074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Principios científicos que rigen</a:t>
                      </a:r>
                      <a:r>
                        <a:rPr kumimoji="0" lang="es-ES_trad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6600">
                            <a:tint val="66000"/>
                            <a:satMod val="160000"/>
                          </a:srgbClr>
                        </a:gs>
                        <a:gs pos="50000">
                          <a:srgbClr val="FF6600">
                            <a:tint val="44500"/>
                            <a:satMod val="160000"/>
                          </a:srgbClr>
                        </a:gs>
                        <a:gs pos="100000">
                          <a:srgbClr val="FF66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Médico-Pedagógicos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D60093">
                            <a:tint val="66000"/>
                            <a:satMod val="160000"/>
                          </a:srgbClr>
                        </a:gs>
                        <a:gs pos="50000">
                          <a:srgbClr val="D60093">
                            <a:tint val="44500"/>
                            <a:satMod val="160000"/>
                          </a:srgbClr>
                        </a:gs>
                        <a:gs pos="100000">
                          <a:srgbClr val="D6009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Médicos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D60093">
                            <a:tint val="66000"/>
                            <a:satMod val="160000"/>
                          </a:srgbClr>
                        </a:gs>
                        <a:gs pos="50000">
                          <a:srgbClr val="D60093">
                            <a:tint val="44500"/>
                            <a:satMod val="160000"/>
                          </a:srgbClr>
                        </a:gs>
                        <a:gs pos="100000">
                          <a:srgbClr val="D6009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37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_tradnl" smtClean="0">
                <a:solidFill>
                  <a:schemeClr val="tx1"/>
                </a:solidFill>
              </a:rPr>
              <a:t>CIENCIAS EN QUE SE BASA. </a:t>
            </a:r>
            <a:endParaRPr lang="en-US" smtClean="0">
              <a:solidFill>
                <a:schemeClr val="tx1"/>
              </a:solidFill>
            </a:endParaRPr>
          </a:p>
        </p:txBody>
      </p:sp>
      <p:grpSp>
        <p:nvGrpSpPr>
          <p:cNvPr id="17411" name="Group 25"/>
          <p:cNvGrpSpPr>
            <a:grpSpLocks/>
          </p:cNvGrpSpPr>
          <p:nvPr/>
        </p:nvGrpSpPr>
        <p:grpSpPr bwMode="auto">
          <a:xfrm>
            <a:off x="3810000" y="1485900"/>
            <a:ext cx="4800600" cy="4724400"/>
            <a:chOff x="1488" y="960"/>
            <a:chExt cx="2928" cy="2880"/>
          </a:xfrm>
        </p:grpSpPr>
        <p:grpSp>
          <p:nvGrpSpPr>
            <p:cNvPr id="17412" name="Group 26"/>
            <p:cNvGrpSpPr>
              <a:grpSpLocks/>
            </p:cNvGrpSpPr>
            <p:nvPr/>
          </p:nvGrpSpPr>
          <p:grpSpPr bwMode="auto">
            <a:xfrm>
              <a:off x="2356" y="960"/>
              <a:ext cx="1192" cy="959"/>
              <a:chOff x="2356" y="960"/>
              <a:chExt cx="1192" cy="959"/>
            </a:xfrm>
          </p:grpSpPr>
          <p:grpSp>
            <p:nvGrpSpPr>
              <p:cNvPr id="17453" name="Group 27"/>
              <p:cNvGrpSpPr>
                <a:grpSpLocks/>
              </p:cNvGrpSpPr>
              <p:nvPr/>
            </p:nvGrpSpPr>
            <p:grpSpPr bwMode="auto">
              <a:xfrm>
                <a:off x="2356" y="960"/>
                <a:ext cx="1192" cy="959"/>
                <a:chOff x="2057" y="862"/>
                <a:chExt cx="1549" cy="1351"/>
              </a:xfrm>
            </p:grpSpPr>
            <p:sp>
              <p:nvSpPr>
                <p:cNvPr id="17455" name="AutoShape 28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56" name="AutoShape 29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93598" name="AutoShape 30"/>
                <p:cNvSpPr>
                  <a:spLocks noChangeArrowheads="1"/>
                </p:cNvSpPr>
                <p:nvPr/>
              </p:nvSpPr>
              <p:spPr bwMode="gray">
                <a:xfrm>
                  <a:off x="2147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flip="none" rotWithShape="1">
                  <a:gsLst>
                    <a:gs pos="0">
                      <a:srgbClr val="CC66FF">
                        <a:tint val="66000"/>
                        <a:satMod val="160000"/>
                      </a:srgbClr>
                    </a:gs>
                    <a:gs pos="50000">
                      <a:srgbClr val="CC66FF">
                        <a:tint val="44500"/>
                        <a:satMod val="160000"/>
                      </a:srgbClr>
                    </a:gs>
                    <a:gs pos="100000">
                      <a:srgbClr val="CC66FF">
                        <a:tint val="23500"/>
                        <a:satMod val="160000"/>
                      </a:srgb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eaLnBrk="1" hangingPunct="1">
                    <a:defRPr/>
                  </a:pPr>
                  <a:endParaRPr lang="es-ES"/>
                </a:p>
              </p:txBody>
            </p:sp>
          </p:grpSp>
          <p:sp>
            <p:nvSpPr>
              <p:cNvPr id="17454" name="Text Box 31"/>
              <p:cNvSpPr txBox="1">
                <a:spLocks noChangeArrowheads="1"/>
              </p:cNvSpPr>
              <p:nvPr/>
            </p:nvSpPr>
            <p:spPr bwMode="gray">
              <a:xfrm>
                <a:off x="2534" y="1274"/>
                <a:ext cx="937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FontTx/>
                  <a:buNone/>
                </a:pPr>
                <a:r>
                  <a:rPr lang="es-ES_tradnl" sz="2400">
                    <a:latin typeface="Arial" panose="020B0604020202020204" pitchFamily="34" charset="0"/>
                  </a:rPr>
                  <a:t> </a:t>
                </a:r>
                <a:r>
                  <a:rPr lang="es-ES_tradnl" sz="2000">
                    <a:latin typeface="Arial" panose="020B0604020202020204" pitchFamily="34" charset="0"/>
                  </a:rPr>
                  <a:t>Fisiología </a:t>
                </a:r>
                <a:endParaRPr lang="en-US" sz="2000" b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7413" name="Group 32"/>
            <p:cNvGrpSpPr>
              <a:grpSpLocks/>
            </p:cNvGrpSpPr>
            <p:nvPr/>
          </p:nvGrpSpPr>
          <p:grpSpPr bwMode="auto">
            <a:xfrm>
              <a:off x="1488" y="1438"/>
              <a:ext cx="1193" cy="959"/>
              <a:chOff x="1488" y="1438"/>
              <a:chExt cx="1193" cy="959"/>
            </a:xfrm>
          </p:grpSpPr>
          <p:grpSp>
            <p:nvGrpSpPr>
              <p:cNvPr id="17448" name="Group 33"/>
              <p:cNvGrpSpPr>
                <a:grpSpLocks/>
              </p:cNvGrpSpPr>
              <p:nvPr/>
            </p:nvGrpSpPr>
            <p:grpSpPr bwMode="auto">
              <a:xfrm>
                <a:off x="1488" y="1438"/>
                <a:ext cx="1193" cy="959"/>
                <a:chOff x="1110" y="2656"/>
                <a:chExt cx="1549" cy="1351"/>
              </a:xfrm>
            </p:grpSpPr>
            <p:sp>
              <p:nvSpPr>
                <p:cNvPr id="17450" name="AutoShape 34"/>
                <p:cNvSpPr>
                  <a:spLocks noChangeArrowheads="1"/>
                </p:cNvSpPr>
                <p:nvPr/>
              </p:nvSpPr>
              <p:spPr bwMode="gray">
                <a:xfrm>
                  <a:off x="1123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51" name="AutoShape 35"/>
                <p:cNvSpPr>
                  <a:spLocks noChangeArrowheads="1"/>
                </p:cNvSpPr>
                <p:nvPr/>
              </p:nvSpPr>
              <p:spPr bwMode="gray">
                <a:xfrm>
                  <a:off x="1110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52" name="AutoShape 36"/>
                <p:cNvSpPr>
                  <a:spLocks noChangeArrowheads="1"/>
                </p:cNvSpPr>
                <p:nvPr/>
              </p:nvSpPr>
              <p:spPr bwMode="gray">
                <a:xfrm>
                  <a:off x="1200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45A2D6"/>
                    </a:gs>
                    <a:gs pos="100000">
                      <a:srgbClr val="49ACE3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7449" name="Text Box 37"/>
              <p:cNvSpPr txBox="1">
                <a:spLocks noChangeArrowheads="1"/>
              </p:cNvSpPr>
              <p:nvPr/>
            </p:nvSpPr>
            <p:spPr bwMode="gray">
              <a:xfrm>
                <a:off x="1619" y="1665"/>
                <a:ext cx="908" cy="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577850" indent="-51435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s-ES_tradnl" sz="2000">
                    <a:latin typeface="Arial" panose="020B0604020202020204" pitchFamily="34" charset="0"/>
                  </a:rPr>
                  <a:t>Anatomía </a:t>
                </a:r>
              </a:p>
            </p:txBody>
          </p:sp>
        </p:grpSp>
        <p:grpSp>
          <p:nvGrpSpPr>
            <p:cNvPr id="17414" name="Group 38"/>
            <p:cNvGrpSpPr>
              <a:grpSpLocks/>
            </p:cNvGrpSpPr>
            <p:nvPr/>
          </p:nvGrpSpPr>
          <p:grpSpPr bwMode="auto">
            <a:xfrm>
              <a:off x="2356" y="1919"/>
              <a:ext cx="1192" cy="959"/>
              <a:chOff x="2356" y="1919"/>
              <a:chExt cx="1192" cy="959"/>
            </a:xfrm>
          </p:grpSpPr>
          <p:grpSp>
            <p:nvGrpSpPr>
              <p:cNvPr id="17441" name="Group 39"/>
              <p:cNvGrpSpPr>
                <a:grpSpLocks/>
              </p:cNvGrpSpPr>
              <p:nvPr/>
            </p:nvGrpSpPr>
            <p:grpSpPr bwMode="auto">
              <a:xfrm>
                <a:off x="2356" y="1919"/>
                <a:ext cx="1192" cy="959"/>
                <a:chOff x="3174" y="2656"/>
                <a:chExt cx="1549" cy="1351"/>
              </a:xfrm>
            </p:grpSpPr>
            <p:sp>
              <p:nvSpPr>
                <p:cNvPr id="17443" name="AutoShape 40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44" name="AutoShape 41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93610" name="AutoShape 42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flip="none" rotWithShape="1">
                  <a:gsLst>
                    <a:gs pos="0">
                      <a:srgbClr val="660033">
                        <a:tint val="66000"/>
                        <a:satMod val="160000"/>
                      </a:srgbClr>
                    </a:gs>
                    <a:gs pos="50000">
                      <a:srgbClr val="660033">
                        <a:tint val="44500"/>
                        <a:satMod val="160000"/>
                      </a:srgbClr>
                    </a:gs>
                    <a:gs pos="100000">
                      <a:srgbClr val="660033">
                        <a:tint val="23500"/>
                        <a:satMod val="16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eaLnBrk="1" hangingPunct="1">
                    <a:defRPr/>
                  </a:pPr>
                  <a:endParaRPr lang="es-ES"/>
                </a:p>
              </p:txBody>
            </p:sp>
          </p:grpSp>
          <p:sp>
            <p:nvSpPr>
              <p:cNvPr id="17442" name="Text Box 43"/>
              <p:cNvSpPr txBox="1">
                <a:spLocks noChangeArrowheads="1"/>
              </p:cNvSpPr>
              <p:nvPr/>
            </p:nvSpPr>
            <p:spPr bwMode="gray">
              <a:xfrm>
                <a:off x="2577" y="2145"/>
                <a:ext cx="790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FontTx/>
                  <a:buNone/>
                </a:pPr>
                <a:r>
                  <a:rPr lang="es-ES_tradnl" sz="2400">
                    <a:latin typeface="Arial" panose="020B0604020202020204" pitchFamily="34" charset="0"/>
                  </a:rPr>
                  <a:t>Higiene</a:t>
                </a:r>
                <a:endParaRPr lang="en-US" sz="1400" b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7415" name="Group 44"/>
            <p:cNvGrpSpPr>
              <a:grpSpLocks/>
            </p:cNvGrpSpPr>
            <p:nvPr/>
          </p:nvGrpSpPr>
          <p:grpSpPr bwMode="auto">
            <a:xfrm>
              <a:off x="3223" y="1438"/>
              <a:ext cx="1193" cy="959"/>
              <a:chOff x="3223" y="1438"/>
              <a:chExt cx="1193" cy="959"/>
            </a:xfrm>
          </p:grpSpPr>
          <p:grpSp>
            <p:nvGrpSpPr>
              <p:cNvPr id="17436" name="Group 45"/>
              <p:cNvGrpSpPr>
                <a:grpSpLocks/>
              </p:cNvGrpSpPr>
              <p:nvPr/>
            </p:nvGrpSpPr>
            <p:grpSpPr bwMode="auto">
              <a:xfrm>
                <a:off x="3223" y="1438"/>
                <a:ext cx="1193" cy="959"/>
                <a:chOff x="2057" y="862"/>
                <a:chExt cx="1549" cy="1351"/>
              </a:xfrm>
            </p:grpSpPr>
            <p:sp>
              <p:nvSpPr>
                <p:cNvPr id="17438" name="AutoShape 46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39" name="AutoShape 47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40" name="AutoShape 48"/>
                <p:cNvSpPr>
                  <a:spLocks noChangeArrowheads="1"/>
                </p:cNvSpPr>
                <p:nvPr/>
              </p:nvSpPr>
              <p:spPr bwMode="gray">
                <a:xfrm>
                  <a:off x="2147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3E565A"/>
                    </a:gs>
                    <a:gs pos="100000">
                      <a:srgbClr val="85B9C3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7437" name="Text Box 49"/>
              <p:cNvSpPr txBox="1">
                <a:spLocks noChangeArrowheads="1"/>
              </p:cNvSpPr>
              <p:nvPr/>
            </p:nvSpPr>
            <p:spPr bwMode="gray">
              <a:xfrm>
                <a:off x="3362" y="1753"/>
                <a:ext cx="1050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FontTx/>
                  <a:buNone/>
                </a:pPr>
                <a:r>
                  <a:rPr lang="es-ES_tradnl" sz="2400">
                    <a:latin typeface="Arial" panose="020B0604020202020204" pitchFamily="34" charset="0"/>
                  </a:rPr>
                  <a:t> </a:t>
                </a:r>
                <a:r>
                  <a:rPr lang="es-ES_tradnl" sz="2000">
                    <a:latin typeface="Arial" panose="020B0604020202020204" pitchFamily="34" charset="0"/>
                  </a:rPr>
                  <a:t>Bioquímica </a:t>
                </a:r>
                <a:endParaRPr lang="en-US" sz="2000" b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7416" name="Group 50"/>
            <p:cNvGrpSpPr>
              <a:grpSpLocks/>
            </p:cNvGrpSpPr>
            <p:nvPr/>
          </p:nvGrpSpPr>
          <p:grpSpPr bwMode="auto">
            <a:xfrm>
              <a:off x="3223" y="2400"/>
              <a:ext cx="1193" cy="959"/>
              <a:chOff x="3223" y="2400"/>
              <a:chExt cx="1193" cy="959"/>
            </a:xfrm>
          </p:grpSpPr>
          <p:grpSp>
            <p:nvGrpSpPr>
              <p:cNvPr id="17431" name="Group 51"/>
              <p:cNvGrpSpPr>
                <a:grpSpLocks/>
              </p:cNvGrpSpPr>
              <p:nvPr/>
            </p:nvGrpSpPr>
            <p:grpSpPr bwMode="auto">
              <a:xfrm>
                <a:off x="3223" y="2400"/>
                <a:ext cx="1193" cy="959"/>
                <a:chOff x="3174" y="2656"/>
                <a:chExt cx="1549" cy="1351"/>
              </a:xfrm>
            </p:grpSpPr>
            <p:sp>
              <p:nvSpPr>
                <p:cNvPr id="17433" name="AutoShape 52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34" name="AutoShape 53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35" name="AutoShape 54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216D4B"/>
                    </a:gs>
                    <a:gs pos="100000">
                      <a:srgbClr val="41D592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7432" name="Text Box 55"/>
              <p:cNvSpPr txBox="1">
                <a:spLocks noChangeArrowheads="1"/>
              </p:cNvSpPr>
              <p:nvPr/>
            </p:nvSpPr>
            <p:spPr bwMode="gray">
              <a:xfrm>
                <a:off x="3362" y="2667"/>
                <a:ext cx="947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FontTx/>
                  <a:buNone/>
                </a:pPr>
                <a:r>
                  <a:rPr lang="es-ES_tradnl" sz="2400">
                    <a:latin typeface="Arial" panose="020B0604020202020204" pitchFamily="34" charset="0"/>
                  </a:rPr>
                  <a:t> </a:t>
                </a:r>
                <a:r>
                  <a:rPr lang="es-ES_tradnl" sz="2000">
                    <a:latin typeface="Arial" panose="020B0604020202020204" pitchFamily="34" charset="0"/>
                  </a:rPr>
                  <a:t>Psicología</a:t>
                </a:r>
                <a:endParaRPr lang="en-US" sz="2000" b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7417" name="Group 56"/>
            <p:cNvGrpSpPr>
              <a:grpSpLocks/>
            </p:cNvGrpSpPr>
            <p:nvPr/>
          </p:nvGrpSpPr>
          <p:grpSpPr bwMode="auto">
            <a:xfrm>
              <a:off x="1488" y="2400"/>
              <a:ext cx="1204" cy="959"/>
              <a:chOff x="1488" y="2400"/>
              <a:chExt cx="1204" cy="959"/>
            </a:xfrm>
          </p:grpSpPr>
          <p:grpSp>
            <p:nvGrpSpPr>
              <p:cNvPr id="17424" name="Group 57"/>
              <p:cNvGrpSpPr>
                <a:grpSpLocks/>
              </p:cNvGrpSpPr>
              <p:nvPr/>
            </p:nvGrpSpPr>
            <p:grpSpPr bwMode="auto">
              <a:xfrm>
                <a:off x="1488" y="2400"/>
                <a:ext cx="1193" cy="959"/>
                <a:chOff x="3174" y="2656"/>
                <a:chExt cx="1549" cy="1351"/>
              </a:xfrm>
            </p:grpSpPr>
            <p:sp>
              <p:nvSpPr>
                <p:cNvPr id="17426" name="AutoShape 58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27" name="AutoShape 59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93628" name="AutoShape 60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flip="none" rotWithShape="1">
                  <a:gsLst>
                    <a:gs pos="0">
                      <a:srgbClr val="FF9933">
                        <a:tint val="66000"/>
                        <a:satMod val="160000"/>
                      </a:srgbClr>
                    </a:gs>
                    <a:gs pos="50000">
                      <a:srgbClr val="FF9933">
                        <a:tint val="44500"/>
                        <a:satMod val="160000"/>
                      </a:srgbClr>
                    </a:gs>
                    <a:gs pos="100000">
                      <a:srgbClr val="FF9933">
                        <a:tint val="23500"/>
                        <a:satMod val="160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eaLnBrk="1" hangingPunct="1">
                    <a:defRPr/>
                  </a:pPr>
                  <a:endParaRPr lang="es-ES"/>
                </a:p>
              </p:txBody>
            </p:sp>
          </p:grpSp>
          <p:sp>
            <p:nvSpPr>
              <p:cNvPr id="17425" name="Text Box 61"/>
              <p:cNvSpPr txBox="1">
                <a:spLocks noChangeArrowheads="1"/>
              </p:cNvSpPr>
              <p:nvPr/>
            </p:nvSpPr>
            <p:spPr bwMode="gray">
              <a:xfrm>
                <a:off x="1563" y="2667"/>
                <a:ext cx="1129" cy="3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s-ES_tradnl" sz="1800">
                    <a:latin typeface="Arial" panose="020B0604020202020204" pitchFamily="34" charset="0"/>
                  </a:rPr>
                  <a:t>Conocimientos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s-ES_tradnl" sz="1800">
                    <a:latin typeface="Arial" panose="020B0604020202020204" pitchFamily="34" charset="0"/>
                  </a:rPr>
                  <a:t>Clínicos.</a:t>
                </a:r>
                <a:endParaRPr lang="en-US" sz="1800" b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7418" name="Group 62"/>
            <p:cNvGrpSpPr>
              <a:grpSpLocks/>
            </p:cNvGrpSpPr>
            <p:nvPr/>
          </p:nvGrpSpPr>
          <p:grpSpPr bwMode="auto">
            <a:xfrm>
              <a:off x="2356" y="2881"/>
              <a:ext cx="1192" cy="959"/>
              <a:chOff x="2356" y="2881"/>
              <a:chExt cx="1192" cy="959"/>
            </a:xfrm>
          </p:grpSpPr>
          <p:grpSp>
            <p:nvGrpSpPr>
              <p:cNvPr id="17419" name="Group 63"/>
              <p:cNvGrpSpPr>
                <a:grpSpLocks/>
              </p:cNvGrpSpPr>
              <p:nvPr/>
            </p:nvGrpSpPr>
            <p:grpSpPr bwMode="auto">
              <a:xfrm>
                <a:off x="2356" y="2881"/>
                <a:ext cx="1192" cy="959"/>
                <a:chOff x="3174" y="2656"/>
                <a:chExt cx="1549" cy="1351"/>
              </a:xfrm>
            </p:grpSpPr>
            <p:sp>
              <p:nvSpPr>
                <p:cNvPr id="17421" name="AutoShape 64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22" name="AutoShape 65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23" name="AutoShape 66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185E5E"/>
                    </a:gs>
                    <a:gs pos="100000">
                      <a:srgbClr val="33CCCC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s-ES" sz="1800" b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7420" name="Text Box 67"/>
              <p:cNvSpPr txBox="1">
                <a:spLocks noChangeArrowheads="1"/>
              </p:cNvSpPr>
              <p:nvPr/>
            </p:nvSpPr>
            <p:spPr bwMode="gray">
              <a:xfrm>
                <a:off x="2490" y="3146"/>
                <a:ext cx="905" cy="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FontTx/>
                  <a:buNone/>
                </a:pPr>
                <a:r>
                  <a:rPr lang="es-ES_tradnl" sz="2000">
                    <a:latin typeface="Arial" panose="020B0604020202020204" pitchFamily="34" charset="0"/>
                  </a:rPr>
                  <a:t>Educación</a:t>
                </a:r>
              </a:p>
              <a:p>
                <a:pPr algn="r">
                  <a:spcBef>
                    <a:spcPct val="0"/>
                  </a:spcBef>
                  <a:buClrTx/>
                  <a:buFontTx/>
                  <a:buNone/>
                </a:pPr>
                <a:r>
                  <a:rPr lang="es-ES_tradnl" sz="2000">
                    <a:latin typeface="Arial" panose="020B0604020202020204" pitchFamily="34" charset="0"/>
                  </a:rPr>
                  <a:t> Física</a:t>
                </a:r>
                <a:endParaRPr lang="en-US" sz="2000" b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7783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62"/>
          <p:cNvGrpSpPr>
            <a:grpSpLocks/>
          </p:cNvGrpSpPr>
          <p:nvPr/>
        </p:nvGrpSpPr>
        <p:grpSpPr bwMode="auto">
          <a:xfrm>
            <a:off x="1857375" y="4124325"/>
            <a:ext cx="3886200" cy="1981200"/>
            <a:chOff x="210" y="2598"/>
            <a:chExt cx="2448" cy="1248"/>
          </a:xfrm>
        </p:grpSpPr>
        <p:sp>
          <p:nvSpPr>
            <p:cNvPr id="18468" name="Rectangle 60"/>
            <p:cNvSpPr>
              <a:spLocks noChangeArrowheads="1"/>
            </p:cNvSpPr>
            <p:nvPr/>
          </p:nvSpPr>
          <p:spPr bwMode="gray">
            <a:xfrm>
              <a:off x="210" y="2598"/>
              <a:ext cx="2448" cy="1248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s-ES" sz="1800" b="0">
                <a:latin typeface="Arial" panose="020B0604020202020204" pitchFamily="34" charset="0"/>
              </a:endParaRPr>
            </a:p>
          </p:txBody>
        </p:sp>
        <p:sp>
          <p:nvSpPr>
            <p:cNvPr id="18469" name="Rectangle 61"/>
            <p:cNvSpPr>
              <a:spLocks noChangeArrowheads="1"/>
            </p:cNvSpPr>
            <p:nvPr/>
          </p:nvSpPr>
          <p:spPr bwMode="gray">
            <a:xfrm>
              <a:off x="288" y="2641"/>
              <a:ext cx="2256" cy="1150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s-ES" sz="1800" b="0">
                <a:latin typeface="Arial" panose="020B0604020202020204" pitchFamily="34" charset="0"/>
              </a:endParaRPr>
            </a:p>
          </p:txBody>
        </p:sp>
      </p:grp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428626"/>
            <a:ext cx="8715375" cy="785813"/>
          </a:xfrm>
        </p:spPr>
        <p:txBody>
          <a:bodyPr/>
          <a:lstStyle/>
          <a:p>
            <a:pPr eaLnBrk="1" hangingPunct="1"/>
            <a:r>
              <a:rPr lang="es-ES_tradnl" smtClean="0">
                <a:solidFill>
                  <a:schemeClr val="tx1"/>
                </a:solidFill>
              </a:rPr>
              <a:t>REQUISITOS PARA SU APLICACIÓN. 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8436" name="AutoShape 24"/>
          <p:cNvSpPr>
            <a:spLocks noChangeArrowheads="1"/>
          </p:cNvSpPr>
          <p:nvPr/>
        </p:nvSpPr>
        <p:spPr bwMode="gray">
          <a:xfrm>
            <a:off x="7737476" y="2263775"/>
            <a:ext cx="455613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folHlink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s-ES" sz="1800" b="0">
              <a:latin typeface="Arial" panose="020B0604020202020204" pitchFamily="34" charset="0"/>
            </a:endParaRPr>
          </a:p>
        </p:txBody>
      </p:sp>
      <p:sp>
        <p:nvSpPr>
          <p:cNvPr id="18437" name="AutoShape 25"/>
          <p:cNvSpPr>
            <a:spLocks noChangeArrowheads="1"/>
          </p:cNvSpPr>
          <p:nvPr/>
        </p:nvSpPr>
        <p:spPr bwMode="gray">
          <a:xfrm>
            <a:off x="7750176" y="3549650"/>
            <a:ext cx="455613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accent2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s-ES" sz="1800" b="0">
              <a:latin typeface="Arial" panose="020B0604020202020204" pitchFamily="34" charset="0"/>
            </a:endParaRPr>
          </a:p>
        </p:txBody>
      </p:sp>
      <p:grpSp>
        <p:nvGrpSpPr>
          <p:cNvPr id="18438" name="Group 28"/>
          <p:cNvGrpSpPr>
            <a:grpSpLocks/>
          </p:cNvGrpSpPr>
          <p:nvPr/>
        </p:nvGrpSpPr>
        <p:grpSpPr bwMode="auto">
          <a:xfrm>
            <a:off x="1952625" y="5643564"/>
            <a:ext cx="4051300" cy="885825"/>
            <a:chOff x="2728" y="1008"/>
            <a:chExt cx="2552" cy="576"/>
          </a:xfrm>
        </p:grpSpPr>
        <p:sp>
          <p:nvSpPr>
            <p:cNvPr id="18465" name="Rectangle 29"/>
            <p:cNvSpPr>
              <a:spLocks noChangeArrowheads="1"/>
            </p:cNvSpPr>
            <p:nvPr/>
          </p:nvSpPr>
          <p:spPr bwMode="ltGray">
            <a:xfrm>
              <a:off x="2728" y="1008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s-ES" sz="1800" b="0">
                <a:latin typeface="Arial" panose="020B0604020202020204" pitchFamily="34" charset="0"/>
              </a:endParaRPr>
            </a:p>
          </p:txBody>
        </p:sp>
        <p:sp>
          <p:nvSpPr>
            <p:cNvPr id="18466" name="Rectangle 30"/>
            <p:cNvSpPr>
              <a:spLocks noChangeArrowheads="1"/>
            </p:cNvSpPr>
            <p:nvPr/>
          </p:nvSpPr>
          <p:spPr bwMode="ltGray">
            <a:xfrm>
              <a:off x="2735" y="1014"/>
              <a:ext cx="2536" cy="2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s-ES" sz="1800" b="0">
                <a:latin typeface="Arial" panose="020B0604020202020204" pitchFamily="34" charset="0"/>
              </a:endParaRPr>
            </a:p>
          </p:txBody>
        </p:sp>
        <p:sp>
          <p:nvSpPr>
            <p:cNvPr id="441375" name="Rectangle 31"/>
            <p:cNvSpPr>
              <a:spLocks noChangeArrowheads="1"/>
            </p:cNvSpPr>
            <p:nvPr/>
          </p:nvSpPr>
          <p:spPr bwMode="ltGray">
            <a:xfrm>
              <a:off x="2736" y="1264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61176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es-ES"/>
            </a:p>
          </p:txBody>
        </p:sp>
      </p:grpSp>
      <p:sp>
        <p:nvSpPr>
          <p:cNvPr id="18439" name="Text Box 32"/>
          <p:cNvSpPr txBox="1">
            <a:spLocks noChangeArrowheads="1"/>
          </p:cNvSpPr>
          <p:nvPr/>
        </p:nvSpPr>
        <p:spPr bwMode="black">
          <a:xfrm>
            <a:off x="2309813" y="5857876"/>
            <a:ext cx="3289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sz="2400">
                <a:latin typeface="Arial" panose="020B0604020202020204" pitchFamily="34" charset="0"/>
              </a:rPr>
              <a:t> </a:t>
            </a:r>
            <a:r>
              <a:rPr lang="es-ES_tradnl" sz="2400">
                <a:latin typeface="Arial" panose="020B0604020202020204" pitchFamily="34" charset="0"/>
              </a:rPr>
              <a:t>Individualización</a:t>
            </a:r>
            <a:endParaRPr lang="en-US" sz="2400">
              <a:latin typeface="Arial" panose="020B0604020202020204" pitchFamily="34" charset="0"/>
            </a:endParaRPr>
          </a:p>
        </p:txBody>
      </p:sp>
      <p:grpSp>
        <p:nvGrpSpPr>
          <p:cNvPr id="18440" name="Group 33"/>
          <p:cNvGrpSpPr>
            <a:grpSpLocks/>
          </p:cNvGrpSpPr>
          <p:nvPr/>
        </p:nvGrpSpPr>
        <p:grpSpPr bwMode="auto">
          <a:xfrm>
            <a:off x="4238625" y="3429000"/>
            <a:ext cx="4051300" cy="914400"/>
            <a:chOff x="2736" y="1803"/>
            <a:chExt cx="2552" cy="576"/>
          </a:xfrm>
        </p:grpSpPr>
        <p:sp>
          <p:nvSpPr>
            <p:cNvPr id="18462" name="Rectangle 34"/>
            <p:cNvSpPr>
              <a:spLocks noChangeArrowheads="1"/>
            </p:cNvSpPr>
            <p:nvPr/>
          </p:nvSpPr>
          <p:spPr bwMode="gray">
            <a:xfrm>
              <a:off x="2736" y="180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s-ES" sz="1800" b="0">
                <a:latin typeface="Arial" panose="020B0604020202020204" pitchFamily="34" charset="0"/>
              </a:endParaRPr>
            </a:p>
          </p:txBody>
        </p:sp>
        <p:sp>
          <p:nvSpPr>
            <p:cNvPr id="18463" name="Rectangle 35"/>
            <p:cNvSpPr>
              <a:spLocks noChangeArrowheads="1"/>
            </p:cNvSpPr>
            <p:nvPr/>
          </p:nvSpPr>
          <p:spPr bwMode="gray">
            <a:xfrm>
              <a:off x="2743" y="1809"/>
              <a:ext cx="2536" cy="2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s-ES" sz="1800" b="0">
                <a:latin typeface="Arial" panose="020B0604020202020204" pitchFamily="34" charset="0"/>
              </a:endParaRPr>
            </a:p>
          </p:txBody>
        </p:sp>
        <p:sp>
          <p:nvSpPr>
            <p:cNvPr id="441380" name="Rectangle 36"/>
            <p:cNvSpPr>
              <a:spLocks noChangeArrowheads="1"/>
            </p:cNvSpPr>
            <p:nvPr/>
          </p:nvSpPr>
          <p:spPr bwMode="gray">
            <a:xfrm>
              <a:off x="2744" y="2059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61176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es-ES"/>
            </a:p>
          </p:txBody>
        </p:sp>
      </p:grpSp>
      <p:sp>
        <p:nvSpPr>
          <p:cNvPr id="18441" name="Text Box 37"/>
          <p:cNvSpPr txBox="1">
            <a:spLocks noChangeArrowheads="1"/>
          </p:cNvSpPr>
          <p:nvPr/>
        </p:nvSpPr>
        <p:spPr bwMode="gray">
          <a:xfrm>
            <a:off x="4524375" y="3714751"/>
            <a:ext cx="3289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s-ES_tradnl" sz="2400">
                <a:latin typeface="Arial" panose="020B0604020202020204" pitchFamily="34" charset="0"/>
              </a:rPr>
              <a:t>Dosificación.</a:t>
            </a:r>
            <a:endParaRPr lang="en-US" sz="2400">
              <a:latin typeface="Arial" panose="020B0604020202020204" pitchFamily="34" charset="0"/>
            </a:endParaRPr>
          </a:p>
        </p:txBody>
      </p:sp>
      <p:grpSp>
        <p:nvGrpSpPr>
          <p:cNvPr id="18442" name="Group 38"/>
          <p:cNvGrpSpPr>
            <a:grpSpLocks/>
          </p:cNvGrpSpPr>
          <p:nvPr/>
        </p:nvGrpSpPr>
        <p:grpSpPr bwMode="auto">
          <a:xfrm>
            <a:off x="2738438" y="4572000"/>
            <a:ext cx="4051300" cy="914400"/>
            <a:chOff x="2728" y="2640"/>
            <a:chExt cx="2552" cy="576"/>
          </a:xfrm>
        </p:grpSpPr>
        <p:sp>
          <p:nvSpPr>
            <p:cNvPr id="18459" name="Rectangle 39"/>
            <p:cNvSpPr>
              <a:spLocks noChangeArrowheads="1"/>
            </p:cNvSpPr>
            <p:nvPr/>
          </p:nvSpPr>
          <p:spPr bwMode="gray">
            <a:xfrm>
              <a:off x="2728" y="2640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s-ES" sz="1800" b="0">
                <a:latin typeface="Arial" panose="020B0604020202020204" pitchFamily="34" charset="0"/>
              </a:endParaRPr>
            </a:p>
          </p:txBody>
        </p:sp>
        <p:sp>
          <p:nvSpPr>
            <p:cNvPr id="18460" name="Rectangle 40"/>
            <p:cNvSpPr>
              <a:spLocks noChangeArrowheads="1"/>
            </p:cNvSpPr>
            <p:nvPr/>
          </p:nvSpPr>
          <p:spPr bwMode="gray">
            <a:xfrm>
              <a:off x="2742" y="2646"/>
              <a:ext cx="2529" cy="26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s-ES" sz="1800" b="0">
                <a:latin typeface="Arial" panose="020B0604020202020204" pitchFamily="34" charset="0"/>
              </a:endParaRPr>
            </a:p>
          </p:txBody>
        </p:sp>
        <p:sp>
          <p:nvSpPr>
            <p:cNvPr id="441385" name="Rectangle 41"/>
            <p:cNvSpPr>
              <a:spLocks noChangeArrowheads="1"/>
            </p:cNvSpPr>
            <p:nvPr/>
          </p:nvSpPr>
          <p:spPr bwMode="gray">
            <a:xfrm>
              <a:off x="2736" y="2896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61176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es-ES"/>
            </a:p>
          </p:txBody>
        </p:sp>
      </p:grpSp>
      <p:sp>
        <p:nvSpPr>
          <p:cNvPr id="18443" name="Text Box 42"/>
          <p:cNvSpPr txBox="1">
            <a:spLocks noChangeArrowheads="1"/>
          </p:cNvSpPr>
          <p:nvPr/>
        </p:nvSpPr>
        <p:spPr bwMode="gray">
          <a:xfrm>
            <a:off x="3095625" y="4714876"/>
            <a:ext cx="3289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s-ES_tradnl" sz="2400">
                <a:latin typeface="Arial" panose="020B0604020202020204" pitchFamily="34" charset="0"/>
              </a:rPr>
              <a:t>Duración </a:t>
            </a:r>
            <a:endParaRPr lang="en-US" sz="2400">
              <a:latin typeface="Arial" panose="020B0604020202020204" pitchFamily="34" charset="0"/>
            </a:endParaRPr>
          </a:p>
        </p:txBody>
      </p:sp>
      <p:grpSp>
        <p:nvGrpSpPr>
          <p:cNvPr id="18444" name="Group 46"/>
          <p:cNvGrpSpPr>
            <a:grpSpLocks/>
          </p:cNvGrpSpPr>
          <p:nvPr/>
        </p:nvGrpSpPr>
        <p:grpSpPr bwMode="auto">
          <a:xfrm>
            <a:off x="1095375" y="1571625"/>
            <a:ext cx="2832100" cy="2376488"/>
            <a:chOff x="357" y="1193"/>
            <a:chExt cx="1784" cy="1497"/>
          </a:xfrm>
        </p:grpSpPr>
        <p:sp>
          <p:nvSpPr>
            <p:cNvPr id="18452" name="Freeform 47"/>
            <p:cNvSpPr>
              <a:spLocks/>
            </p:cNvSpPr>
            <p:nvPr/>
          </p:nvSpPr>
          <p:spPr bwMode="gray">
            <a:xfrm flipH="1">
              <a:off x="1156" y="2240"/>
              <a:ext cx="841" cy="432"/>
            </a:xfrm>
            <a:custGeom>
              <a:avLst/>
              <a:gdLst>
                <a:gd name="T0" fmla="*/ 0 w 335"/>
                <a:gd name="T1" fmla="*/ 6460 h 173"/>
                <a:gd name="T2" fmla="*/ 2312 w 335"/>
                <a:gd name="T3" fmla="*/ 6727 h 173"/>
                <a:gd name="T4" fmla="*/ 11804 w 335"/>
                <a:gd name="T5" fmla="*/ 1246 h 173"/>
                <a:gd name="T6" fmla="*/ 11490 w 335"/>
                <a:gd name="T7" fmla="*/ 312 h 173"/>
                <a:gd name="T8" fmla="*/ 8862 w 335"/>
                <a:gd name="T9" fmla="*/ 1011 h 173"/>
                <a:gd name="T10" fmla="*/ 0 w 335"/>
                <a:gd name="T11" fmla="*/ 6460 h 1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5"/>
                <a:gd name="T19" fmla="*/ 0 h 173"/>
                <a:gd name="T20" fmla="*/ 335 w 335"/>
                <a:gd name="T21" fmla="*/ 173 h 1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5" h="173">
                  <a:moveTo>
                    <a:pt x="0" y="166"/>
                  </a:moveTo>
                  <a:lnTo>
                    <a:pt x="58" y="173"/>
                  </a:lnTo>
                  <a:lnTo>
                    <a:pt x="297" y="32"/>
                  </a:lnTo>
                  <a:cubicBezTo>
                    <a:pt x="335" y="5"/>
                    <a:pt x="301" y="9"/>
                    <a:pt x="289" y="8"/>
                  </a:cubicBezTo>
                  <a:cubicBezTo>
                    <a:pt x="277" y="7"/>
                    <a:pt x="271" y="0"/>
                    <a:pt x="223" y="26"/>
                  </a:cubicBezTo>
                  <a:lnTo>
                    <a:pt x="0" y="166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453" name="Freeform 48"/>
            <p:cNvSpPr>
              <a:spLocks/>
            </p:cNvSpPr>
            <p:nvPr/>
          </p:nvSpPr>
          <p:spPr bwMode="gray">
            <a:xfrm>
              <a:off x="663" y="2133"/>
              <a:ext cx="882" cy="418"/>
            </a:xfrm>
            <a:custGeom>
              <a:avLst/>
              <a:gdLst>
                <a:gd name="T0" fmla="*/ 882 w 882"/>
                <a:gd name="T1" fmla="*/ 350 h 425"/>
                <a:gd name="T2" fmla="*/ 719 w 882"/>
                <a:gd name="T3" fmla="*/ 397 h 425"/>
                <a:gd name="T4" fmla="*/ 88 w 882"/>
                <a:gd name="T5" fmla="*/ 88 h 425"/>
                <a:gd name="T6" fmla="*/ 188 w 882"/>
                <a:gd name="T7" fmla="*/ 3 h 425"/>
                <a:gd name="T8" fmla="*/ 343 w 882"/>
                <a:gd name="T9" fmla="*/ 69 h 425"/>
                <a:gd name="T10" fmla="*/ 882 w 882"/>
                <a:gd name="T11" fmla="*/ 350 h 4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2"/>
                <a:gd name="T19" fmla="*/ 0 h 425"/>
                <a:gd name="T20" fmla="*/ 882 w 882"/>
                <a:gd name="T21" fmla="*/ 425 h 4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2" h="425">
                  <a:moveTo>
                    <a:pt x="882" y="374"/>
                  </a:moveTo>
                  <a:lnTo>
                    <a:pt x="719" y="425"/>
                  </a:lnTo>
                  <a:lnTo>
                    <a:pt x="88" y="93"/>
                  </a:lnTo>
                  <a:cubicBezTo>
                    <a:pt x="0" y="23"/>
                    <a:pt x="145" y="5"/>
                    <a:pt x="188" y="3"/>
                  </a:cubicBezTo>
                  <a:cubicBezTo>
                    <a:pt x="218" y="0"/>
                    <a:pt x="221" y="8"/>
                    <a:pt x="343" y="73"/>
                  </a:cubicBezTo>
                  <a:lnTo>
                    <a:pt x="882" y="374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454" name="Freeform 49"/>
            <p:cNvSpPr>
              <a:spLocks/>
            </p:cNvSpPr>
            <p:nvPr/>
          </p:nvSpPr>
          <p:spPr bwMode="gray">
            <a:xfrm>
              <a:off x="357" y="2336"/>
              <a:ext cx="748" cy="354"/>
            </a:xfrm>
            <a:custGeom>
              <a:avLst/>
              <a:gdLst>
                <a:gd name="T0" fmla="*/ 748 w 748"/>
                <a:gd name="T1" fmla="*/ 320 h 354"/>
                <a:gd name="T2" fmla="*/ 604 w 748"/>
                <a:gd name="T3" fmla="*/ 354 h 354"/>
                <a:gd name="T4" fmla="*/ 63 w 748"/>
                <a:gd name="T5" fmla="*/ 84 h 354"/>
                <a:gd name="T6" fmla="*/ 221 w 748"/>
                <a:gd name="T7" fmla="*/ 39 h 354"/>
                <a:gd name="T8" fmla="*/ 748 w 748"/>
                <a:gd name="T9" fmla="*/ 320 h 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8"/>
                <a:gd name="T16" fmla="*/ 0 h 354"/>
                <a:gd name="T17" fmla="*/ 748 w 748"/>
                <a:gd name="T18" fmla="*/ 354 h 3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8" h="354">
                  <a:moveTo>
                    <a:pt x="748" y="320"/>
                  </a:moveTo>
                  <a:lnTo>
                    <a:pt x="604" y="354"/>
                  </a:lnTo>
                  <a:lnTo>
                    <a:pt x="63" y="84"/>
                  </a:lnTo>
                  <a:cubicBezTo>
                    <a:pt x="0" y="31"/>
                    <a:pt x="107" y="0"/>
                    <a:pt x="221" y="39"/>
                  </a:cubicBezTo>
                  <a:lnTo>
                    <a:pt x="748" y="320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18455" name="Group 50"/>
            <p:cNvGrpSpPr>
              <a:grpSpLocks/>
            </p:cNvGrpSpPr>
            <p:nvPr/>
          </p:nvGrpSpPr>
          <p:grpSpPr bwMode="auto">
            <a:xfrm>
              <a:off x="827" y="1193"/>
              <a:ext cx="1314" cy="1490"/>
              <a:chOff x="313" y="2400"/>
              <a:chExt cx="1349" cy="1534"/>
            </a:xfrm>
          </p:grpSpPr>
          <p:sp>
            <p:nvSpPr>
              <p:cNvPr id="18456" name="Freeform 51"/>
              <p:cNvSpPr>
                <a:spLocks/>
              </p:cNvSpPr>
              <p:nvPr/>
            </p:nvSpPr>
            <p:spPr bwMode="gray">
              <a:xfrm flipH="1">
                <a:off x="1229" y="2814"/>
                <a:ext cx="433" cy="1097"/>
              </a:xfrm>
              <a:custGeom>
                <a:avLst/>
                <a:gdLst>
                  <a:gd name="T0" fmla="*/ 1438 w 224"/>
                  <a:gd name="T1" fmla="*/ 1398 h 569"/>
                  <a:gd name="T2" fmla="*/ 1032 w 224"/>
                  <a:gd name="T3" fmla="*/ 688 h 569"/>
                  <a:gd name="T4" fmla="*/ 1689 w 224"/>
                  <a:gd name="T5" fmla="*/ 15 h 569"/>
                  <a:gd name="T6" fmla="*/ 2391 w 224"/>
                  <a:gd name="T7" fmla="*/ 717 h 569"/>
                  <a:gd name="T8" fmla="*/ 1887 w 224"/>
                  <a:gd name="T9" fmla="*/ 1398 h 569"/>
                  <a:gd name="T10" fmla="*/ 1871 w 224"/>
                  <a:gd name="T11" fmla="*/ 1714 h 569"/>
                  <a:gd name="T12" fmla="*/ 2919 w 224"/>
                  <a:gd name="T13" fmla="*/ 2007 h 569"/>
                  <a:gd name="T14" fmla="*/ 3083 w 224"/>
                  <a:gd name="T15" fmla="*/ 2817 h 569"/>
                  <a:gd name="T16" fmla="*/ 3041 w 224"/>
                  <a:gd name="T17" fmla="*/ 4434 h 569"/>
                  <a:gd name="T18" fmla="*/ 2919 w 224"/>
                  <a:gd name="T19" fmla="*/ 5044 h 569"/>
                  <a:gd name="T20" fmla="*/ 2739 w 224"/>
                  <a:gd name="T21" fmla="*/ 4255 h 569"/>
                  <a:gd name="T22" fmla="*/ 2608 w 224"/>
                  <a:gd name="T23" fmla="*/ 2788 h 569"/>
                  <a:gd name="T24" fmla="*/ 2376 w 224"/>
                  <a:gd name="T25" fmla="*/ 4434 h 569"/>
                  <a:gd name="T26" fmla="*/ 2006 w 224"/>
                  <a:gd name="T27" fmla="*/ 7862 h 569"/>
                  <a:gd name="T28" fmla="*/ 1090 w 224"/>
                  <a:gd name="T29" fmla="*/ 7806 h 569"/>
                  <a:gd name="T30" fmla="*/ 702 w 224"/>
                  <a:gd name="T31" fmla="*/ 4494 h 569"/>
                  <a:gd name="T32" fmla="*/ 464 w 224"/>
                  <a:gd name="T33" fmla="*/ 2873 h 569"/>
                  <a:gd name="T34" fmla="*/ 348 w 224"/>
                  <a:gd name="T35" fmla="*/ 4286 h 569"/>
                  <a:gd name="T36" fmla="*/ 164 w 224"/>
                  <a:gd name="T37" fmla="*/ 5044 h 569"/>
                  <a:gd name="T38" fmla="*/ 15 w 224"/>
                  <a:gd name="T39" fmla="*/ 4214 h 569"/>
                  <a:gd name="T40" fmla="*/ 101 w 224"/>
                  <a:gd name="T41" fmla="*/ 2543 h 569"/>
                  <a:gd name="T42" fmla="*/ 317 w 224"/>
                  <a:gd name="T43" fmla="*/ 1936 h 569"/>
                  <a:gd name="T44" fmla="*/ 1423 w 224"/>
                  <a:gd name="T45" fmla="*/ 1714 h 569"/>
                  <a:gd name="T46" fmla="*/ 1438 w 224"/>
                  <a:gd name="T47" fmla="*/ 1398 h 56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4"/>
                  <a:gd name="T73" fmla="*/ 0 h 569"/>
                  <a:gd name="T74" fmla="*/ 224 w 224"/>
                  <a:gd name="T75" fmla="*/ 569 h 56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AEA"/>
                  </a:gs>
                  <a:gs pos="100000">
                    <a:srgbClr val="C1C1C1"/>
                  </a:gs>
                </a:gsLst>
                <a:lin ang="18900000" scaled="1"/>
              </a:gradFill>
              <a:ln w="9525">
                <a:round/>
                <a:headEnd/>
                <a:tailEnd/>
              </a:ln>
              <a:scene3d>
                <a:camera prst="legacyPerspectiveTopLeft">
                  <a:rot lat="0" lon="20099991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  <a:contourClr>
                  <a:srgbClr val="EAEAEA"/>
                </a:contourClr>
              </a:sp3d>
            </p:spPr>
            <p:txBody>
              <a:bodyPr>
                <a:flatTx/>
              </a:bodyPr>
              <a:lstStyle/>
              <a:p>
                <a:endParaRPr lang="es-ES"/>
              </a:p>
            </p:txBody>
          </p:sp>
          <p:sp>
            <p:nvSpPr>
              <p:cNvPr id="18457" name="Freeform 52"/>
              <p:cNvSpPr>
                <a:spLocks/>
              </p:cNvSpPr>
              <p:nvPr/>
            </p:nvSpPr>
            <p:spPr bwMode="gray">
              <a:xfrm flipH="1">
                <a:off x="700" y="2400"/>
                <a:ext cx="545" cy="1380"/>
              </a:xfrm>
              <a:custGeom>
                <a:avLst/>
                <a:gdLst>
                  <a:gd name="T0" fmla="*/ 3618 w 224"/>
                  <a:gd name="T1" fmla="*/ 3495 h 569"/>
                  <a:gd name="T2" fmla="*/ 2594 w 224"/>
                  <a:gd name="T3" fmla="*/ 1724 h 569"/>
                  <a:gd name="T4" fmla="*/ 4233 w 224"/>
                  <a:gd name="T5" fmla="*/ 29 h 569"/>
                  <a:gd name="T6" fmla="*/ 5990 w 224"/>
                  <a:gd name="T7" fmla="*/ 1800 h 569"/>
                  <a:gd name="T8" fmla="*/ 4725 w 224"/>
                  <a:gd name="T9" fmla="*/ 3495 h 569"/>
                  <a:gd name="T10" fmla="*/ 4693 w 224"/>
                  <a:gd name="T11" fmla="*/ 4293 h 569"/>
                  <a:gd name="T12" fmla="*/ 7328 w 224"/>
                  <a:gd name="T13" fmla="*/ 5023 h 569"/>
                  <a:gd name="T14" fmla="*/ 7749 w 224"/>
                  <a:gd name="T15" fmla="*/ 7065 h 569"/>
                  <a:gd name="T16" fmla="*/ 7637 w 224"/>
                  <a:gd name="T17" fmla="*/ 11110 h 569"/>
                  <a:gd name="T18" fmla="*/ 7328 w 224"/>
                  <a:gd name="T19" fmla="*/ 12624 h 569"/>
                  <a:gd name="T20" fmla="*/ 6873 w 224"/>
                  <a:gd name="T21" fmla="*/ 10659 h 569"/>
                  <a:gd name="T22" fmla="*/ 6552 w 224"/>
                  <a:gd name="T23" fmla="*/ 6987 h 569"/>
                  <a:gd name="T24" fmla="*/ 5961 w 224"/>
                  <a:gd name="T25" fmla="*/ 11110 h 569"/>
                  <a:gd name="T26" fmla="*/ 5044 w 224"/>
                  <a:gd name="T27" fmla="*/ 19689 h 569"/>
                  <a:gd name="T28" fmla="*/ 2735 w 224"/>
                  <a:gd name="T29" fmla="*/ 19546 h 569"/>
                  <a:gd name="T30" fmla="*/ 1759 w 224"/>
                  <a:gd name="T31" fmla="*/ 11241 h 569"/>
                  <a:gd name="T32" fmla="*/ 1153 w 224"/>
                  <a:gd name="T33" fmla="*/ 7189 h 569"/>
                  <a:gd name="T34" fmla="*/ 876 w 224"/>
                  <a:gd name="T35" fmla="*/ 10730 h 569"/>
                  <a:gd name="T36" fmla="*/ 421 w 224"/>
                  <a:gd name="T37" fmla="*/ 12624 h 569"/>
                  <a:gd name="T38" fmla="*/ 29 w 224"/>
                  <a:gd name="T39" fmla="*/ 10557 h 569"/>
                  <a:gd name="T40" fmla="*/ 243 w 224"/>
                  <a:gd name="T41" fmla="*/ 6364 h 569"/>
                  <a:gd name="T42" fmla="*/ 805 w 224"/>
                  <a:gd name="T43" fmla="*/ 4853 h 569"/>
                  <a:gd name="T44" fmla="*/ 3569 w 224"/>
                  <a:gd name="T45" fmla="*/ 4293 h 569"/>
                  <a:gd name="T46" fmla="*/ 3618 w 224"/>
                  <a:gd name="T47" fmla="*/ 3495 h 56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4"/>
                  <a:gd name="T73" fmla="*/ 0 h 569"/>
                  <a:gd name="T74" fmla="*/ 224 w 224"/>
                  <a:gd name="T75" fmla="*/ 569 h 56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AEA"/>
                  </a:gs>
                  <a:gs pos="100000">
                    <a:srgbClr val="D0D0D0"/>
                  </a:gs>
                </a:gsLst>
                <a:lin ang="18900000" scaled="1"/>
              </a:gradFill>
              <a:ln w="9525">
                <a:round/>
                <a:headEnd/>
                <a:tailEnd/>
              </a:ln>
              <a:scene3d>
                <a:camera prst="legacyPerspectiveTopLeft">
                  <a:rot lat="0" lon="19799991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  <a:contourClr>
                  <a:srgbClr val="EAEAEA"/>
                </a:contourClr>
              </a:sp3d>
            </p:spPr>
            <p:txBody>
              <a:bodyPr>
                <a:flatTx/>
              </a:bodyPr>
              <a:lstStyle/>
              <a:p>
                <a:endParaRPr lang="es-ES"/>
              </a:p>
            </p:txBody>
          </p:sp>
          <p:sp>
            <p:nvSpPr>
              <p:cNvPr id="18458" name="Freeform 53"/>
              <p:cNvSpPr>
                <a:spLocks/>
              </p:cNvSpPr>
              <p:nvPr/>
            </p:nvSpPr>
            <p:spPr bwMode="gray">
              <a:xfrm flipH="1">
                <a:off x="313" y="2837"/>
                <a:ext cx="433" cy="1097"/>
              </a:xfrm>
              <a:custGeom>
                <a:avLst/>
                <a:gdLst>
                  <a:gd name="T0" fmla="*/ 1438 w 224"/>
                  <a:gd name="T1" fmla="*/ 1398 h 569"/>
                  <a:gd name="T2" fmla="*/ 1032 w 224"/>
                  <a:gd name="T3" fmla="*/ 688 h 569"/>
                  <a:gd name="T4" fmla="*/ 1689 w 224"/>
                  <a:gd name="T5" fmla="*/ 15 h 569"/>
                  <a:gd name="T6" fmla="*/ 2391 w 224"/>
                  <a:gd name="T7" fmla="*/ 717 h 569"/>
                  <a:gd name="T8" fmla="*/ 1887 w 224"/>
                  <a:gd name="T9" fmla="*/ 1398 h 569"/>
                  <a:gd name="T10" fmla="*/ 1871 w 224"/>
                  <a:gd name="T11" fmla="*/ 1714 h 569"/>
                  <a:gd name="T12" fmla="*/ 2919 w 224"/>
                  <a:gd name="T13" fmla="*/ 2007 h 569"/>
                  <a:gd name="T14" fmla="*/ 3083 w 224"/>
                  <a:gd name="T15" fmla="*/ 2817 h 569"/>
                  <a:gd name="T16" fmla="*/ 3041 w 224"/>
                  <a:gd name="T17" fmla="*/ 4434 h 569"/>
                  <a:gd name="T18" fmla="*/ 2919 w 224"/>
                  <a:gd name="T19" fmla="*/ 5044 h 569"/>
                  <a:gd name="T20" fmla="*/ 2739 w 224"/>
                  <a:gd name="T21" fmla="*/ 4255 h 569"/>
                  <a:gd name="T22" fmla="*/ 2608 w 224"/>
                  <a:gd name="T23" fmla="*/ 2788 h 569"/>
                  <a:gd name="T24" fmla="*/ 2376 w 224"/>
                  <a:gd name="T25" fmla="*/ 4434 h 569"/>
                  <a:gd name="T26" fmla="*/ 2006 w 224"/>
                  <a:gd name="T27" fmla="*/ 7862 h 569"/>
                  <a:gd name="T28" fmla="*/ 1090 w 224"/>
                  <a:gd name="T29" fmla="*/ 7806 h 569"/>
                  <a:gd name="T30" fmla="*/ 702 w 224"/>
                  <a:gd name="T31" fmla="*/ 4494 h 569"/>
                  <a:gd name="T32" fmla="*/ 464 w 224"/>
                  <a:gd name="T33" fmla="*/ 2873 h 569"/>
                  <a:gd name="T34" fmla="*/ 348 w 224"/>
                  <a:gd name="T35" fmla="*/ 4286 h 569"/>
                  <a:gd name="T36" fmla="*/ 164 w 224"/>
                  <a:gd name="T37" fmla="*/ 5044 h 569"/>
                  <a:gd name="T38" fmla="*/ 15 w 224"/>
                  <a:gd name="T39" fmla="*/ 4214 h 569"/>
                  <a:gd name="T40" fmla="*/ 101 w 224"/>
                  <a:gd name="T41" fmla="*/ 2543 h 569"/>
                  <a:gd name="T42" fmla="*/ 317 w 224"/>
                  <a:gd name="T43" fmla="*/ 1936 h 569"/>
                  <a:gd name="T44" fmla="*/ 1423 w 224"/>
                  <a:gd name="T45" fmla="*/ 1714 h 569"/>
                  <a:gd name="T46" fmla="*/ 1438 w 224"/>
                  <a:gd name="T47" fmla="*/ 1398 h 56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4"/>
                  <a:gd name="T73" fmla="*/ 0 h 569"/>
                  <a:gd name="T74" fmla="*/ 224 w 224"/>
                  <a:gd name="T75" fmla="*/ 569 h 56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AEA"/>
                  </a:gs>
                  <a:gs pos="100000">
                    <a:srgbClr val="C9C9C9"/>
                  </a:gs>
                </a:gsLst>
                <a:lin ang="18900000" scaled="1"/>
              </a:gradFill>
              <a:ln w="9525">
                <a:round/>
                <a:headEnd/>
                <a:tailEnd/>
              </a:ln>
              <a:scene3d>
                <a:camera prst="legacyPerspectiveTopLeft">
                  <a:rot lat="0" lon="20099991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  <a:contourClr>
                  <a:srgbClr val="EAEAEA"/>
                </a:contourClr>
              </a:sp3d>
            </p:spPr>
            <p:txBody>
              <a:bodyPr>
                <a:flatTx/>
              </a:bodyPr>
              <a:lstStyle/>
              <a:p>
                <a:endParaRPr lang="es-ES"/>
              </a:p>
            </p:txBody>
          </p:sp>
        </p:grpSp>
      </p:grpSp>
      <p:grpSp>
        <p:nvGrpSpPr>
          <p:cNvPr id="18445" name="Group 54"/>
          <p:cNvGrpSpPr>
            <a:grpSpLocks/>
          </p:cNvGrpSpPr>
          <p:nvPr/>
        </p:nvGrpSpPr>
        <p:grpSpPr bwMode="auto">
          <a:xfrm>
            <a:off x="4810125" y="2357438"/>
            <a:ext cx="4051300" cy="914400"/>
            <a:chOff x="2728" y="983"/>
            <a:chExt cx="2552" cy="576"/>
          </a:xfrm>
        </p:grpSpPr>
        <p:sp>
          <p:nvSpPr>
            <p:cNvPr id="18449" name="Rectangle 55"/>
            <p:cNvSpPr>
              <a:spLocks noChangeArrowheads="1"/>
            </p:cNvSpPr>
            <p:nvPr/>
          </p:nvSpPr>
          <p:spPr bwMode="gray">
            <a:xfrm>
              <a:off x="2728" y="98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s-ES" sz="1800" b="0">
                <a:latin typeface="Arial" panose="020B0604020202020204" pitchFamily="34" charset="0"/>
              </a:endParaRPr>
            </a:p>
          </p:txBody>
        </p:sp>
        <p:sp>
          <p:nvSpPr>
            <p:cNvPr id="18450" name="Rectangle 56"/>
            <p:cNvSpPr>
              <a:spLocks noChangeArrowheads="1"/>
            </p:cNvSpPr>
            <p:nvPr/>
          </p:nvSpPr>
          <p:spPr bwMode="gray">
            <a:xfrm>
              <a:off x="2741" y="989"/>
              <a:ext cx="2530" cy="26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s-ES" sz="1800" b="0">
                <a:latin typeface="Arial" panose="020B0604020202020204" pitchFamily="34" charset="0"/>
              </a:endParaRPr>
            </a:p>
          </p:txBody>
        </p:sp>
        <p:sp>
          <p:nvSpPr>
            <p:cNvPr id="441401" name="Rectangle 57"/>
            <p:cNvSpPr>
              <a:spLocks noChangeArrowheads="1"/>
            </p:cNvSpPr>
            <p:nvPr/>
          </p:nvSpPr>
          <p:spPr bwMode="gray">
            <a:xfrm>
              <a:off x="2736" y="1239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61176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es-ES"/>
            </a:p>
          </p:txBody>
        </p:sp>
      </p:grpSp>
      <p:sp>
        <p:nvSpPr>
          <p:cNvPr id="18446" name="Text Box 58"/>
          <p:cNvSpPr txBox="1">
            <a:spLocks noChangeArrowheads="1"/>
          </p:cNvSpPr>
          <p:nvPr/>
        </p:nvSpPr>
        <p:spPr bwMode="gray">
          <a:xfrm>
            <a:off x="4167189" y="2500313"/>
            <a:ext cx="4421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s-ES_tradnl" sz="2400">
                <a:latin typeface="Arial" panose="020B0604020202020204" pitchFamily="34" charset="0"/>
              </a:rPr>
              <a:t>Aplicación sistemática. </a:t>
            </a:r>
            <a:endParaRPr lang="en-US" sz="2400">
              <a:latin typeface="Arial" panose="020B0604020202020204" pitchFamily="34" charset="0"/>
            </a:endParaRPr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5310182" y="1285860"/>
            <a:ext cx="4051300" cy="914400"/>
            <a:chOff x="2728" y="2640"/>
            <a:chExt cx="2552" cy="576"/>
          </a:xfr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3" name="Rectangle 39"/>
            <p:cNvSpPr>
              <a:spLocks noChangeArrowheads="1"/>
            </p:cNvSpPr>
            <p:nvPr/>
          </p:nvSpPr>
          <p:spPr bwMode="gray">
            <a:xfrm>
              <a:off x="2728" y="2640"/>
              <a:ext cx="2552" cy="576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es-ES"/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gray">
            <a:xfrm>
              <a:off x="2742" y="2646"/>
              <a:ext cx="2529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es-E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gray">
            <a:xfrm>
              <a:off x="2736" y="2896"/>
              <a:ext cx="2535" cy="31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es-ES"/>
            </a:p>
          </p:txBody>
        </p:sp>
      </p:grpSp>
      <p:sp>
        <p:nvSpPr>
          <p:cNvPr id="18448" name="45 Rectángulo"/>
          <p:cNvSpPr>
            <a:spLocks noChangeArrowheads="1"/>
          </p:cNvSpPr>
          <p:nvPr/>
        </p:nvSpPr>
        <p:spPr bwMode="auto">
          <a:xfrm>
            <a:off x="5595938" y="1357314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_tradnl" sz="2000">
                <a:latin typeface="Arial" panose="020B0604020202020204" pitchFamily="34" charset="0"/>
              </a:rPr>
              <a:t>Selección y ordenamiento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_tradnl" sz="2000">
                <a:latin typeface="Arial" panose="020B0604020202020204" pitchFamily="34" charset="0"/>
              </a:rPr>
              <a:t>adecuado de los ejercicios.</a:t>
            </a:r>
            <a:endParaRPr lang="es-ES" sz="20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51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3 Marcador de pie de página"/>
          <p:cNvSpPr>
            <a:spLocks noGrp="1"/>
          </p:cNvSpPr>
          <p:nvPr>
            <p:ph type="ftr" sz="quarter" idx="12"/>
          </p:nvPr>
        </p:nvSpPr>
        <p:spPr bwMode="gray">
          <a:xfrm>
            <a:off x="1828800" y="6448426"/>
            <a:ext cx="533400" cy="244475"/>
          </a:xfrm>
        </p:spPr>
        <p:txBody>
          <a:bodyPr/>
          <a:lstStyle/>
          <a:p>
            <a:pPr algn="l">
              <a:defRPr/>
            </a:pPr>
            <a:r>
              <a:rPr lang="en-US" sz="1000"/>
              <a:t>www.themegallery.com</a:t>
            </a:r>
          </a:p>
        </p:txBody>
      </p:sp>
      <p:grpSp>
        <p:nvGrpSpPr>
          <p:cNvPr id="19459" name="Group 18"/>
          <p:cNvGrpSpPr>
            <a:grpSpLocks/>
          </p:cNvGrpSpPr>
          <p:nvPr/>
        </p:nvGrpSpPr>
        <p:grpSpPr bwMode="auto">
          <a:xfrm>
            <a:off x="2370940" y="1905001"/>
            <a:ext cx="7368374" cy="4310063"/>
            <a:chOff x="1177" y="1296"/>
            <a:chExt cx="3335" cy="2715"/>
          </a:xfrm>
        </p:grpSpPr>
        <p:sp>
          <p:nvSpPr>
            <p:cNvPr id="19463" name="Freeform 19"/>
            <p:cNvSpPr>
              <a:spLocks/>
            </p:cNvSpPr>
            <p:nvPr/>
          </p:nvSpPr>
          <p:spPr bwMode="gray">
            <a:xfrm rot="-794496">
              <a:off x="2989" y="1859"/>
              <a:ext cx="725" cy="2089"/>
            </a:xfrm>
            <a:custGeom>
              <a:avLst/>
              <a:gdLst>
                <a:gd name="T0" fmla="*/ 0 w 646"/>
                <a:gd name="T1" fmla="*/ 0 h 1861"/>
                <a:gd name="T2" fmla="*/ 76 w 646"/>
                <a:gd name="T3" fmla="*/ 22 h 1861"/>
                <a:gd name="T4" fmla="*/ 155 w 646"/>
                <a:gd name="T5" fmla="*/ 51 h 1861"/>
                <a:gd name="T6" fmla="*/ 233 w 646"/>
                <a:gd name="T7" fmla="*/ 85 h 1861"/>
                <a:gd name="T8" fmla="*/ 310 w 646"/>
                <a:gd name="T9" fmla="*/ 128 h 1861"/>
                <a:gd name="T10" fmla="*/ 384 w 646"/>
                <a:gd name="T11" fmla="*/ 176 h 1861"/>
                <a:gd name="T12" fmla="*/ 457 w 646"/>
                <a:gd name="T13" fmla="*/ 233 h 1861"/>
                <a:gd name="T14" fmla="*/ 529 w 646"/>
                <a:gd name="T15" fmla="*/ 294 h 1861"/>
                <a:gd name="T16" fmla="*/ 598 w 646"/>
                <a:gd name="T17" fmla="*/ 361 h 1861"/>
                <a:gd name="T18" fmla="*/ 662 w 646"/>
                <a:gd name="T19" fmla="*/ 438 h 1861"/>
                <a:gd name="T20" fmla="*/ 725 w 646"/>
                <a:gd name="T21" fmla="*/ 516 h 1861"/>
                <a:gd name="T22" fmla="*/ 782 w 646"/>
                <a:gd name="T23" fmla="*/ 601 h 1861"/>
                <a:gd name="T24" fmla="*/ 834 w 646"/>
                <a:gd name="T25" fmla="*/ 695 h 1861"/>
                <a:gd name="T26" fmla="*/ 880 w 646"/>
                <a:gd name="T27" fmla="*/ 789 h 1861"/>
                <a:gd name="T28" fmla="*/ 924 w 646"/>
                <a:gd name="T29" fmla="*/ 892 h 1861"/>
                <a:gd name="T30" fmla="*/ 958 w 646"/>
                <a:gd name="T31" fmla="*/ 1000 h 1861"/>
                <a:gd name="T32" fmla="*/ 985 w 646"/>
                <a:gd name="T33" fmla="*/ 1111 h 1861"/>
                <a:gd name="T34" fmla="*/ 1007 w 646"/>
                <a:gd name="T35" fmla="*/ 1228 h 1861"/>
                <a:gd name="T36" fmla="*/ 1019 w 646"/>
                <a:gd name="T37" fmla="*/ 1350 h 1861"/>
                <a:gd name="T38" fmla="*/ 1026 w 646"/>
                <a:gd name="T39" fmla="*/ 1477 h 1861"/>
                <a:gd name="T40" fmla="*/ 1020 w 646"/>
                <a:gd name="T41" fmla="*/ 1605 h 1861"/>
                <a:gd name="T42" fmla="*/ 1009 w 646"/>
                <a:gd name="T43" fmla="*/ 1724 h 1861"/>
                <a:gd name="T44" fmla="*/ 988 w 646"/>
                <a:gd name="T45" fmla="*/ 1842 h 1861"/>
                <a:gd name="T46" fmla="*/ 962 w 646"/>
                <a:gd name="T47" fmla="*/ 1953 h 1861"/>
                <a:gd name="T48" fmla="*/ 928 w 646"/>
                <a:gd name="T49" fmla="*/ 2059 h 1861"/>
                <a:gd name="T50" fmla="*/ 890 w 646"/>
                <a:gd name="T51" fmla="*/ 2161 h 1861"/>
                <a:gd name="T52" fmla="*/ 845 w 646"/>
                <a:gd name="T53" fmla="*/ 2255 h 1861"/>
                <a:gd name="T54" fmla="*/ 793 w 646"/>
                <a:gd name="T55" fmla="*/ 2346 h 1861"/>
                <a:gd name="T56" fmla="*/ 740 w 646"/>
                <a:gd name="T57" fmla="*/ 2434 h 1861"/>
                <a:gd name="T58" fmla="*/ 679 w 646"/>
                <a:gd name="T59" fmla="*/ 2512 h 1861"/>
                <a:gd name="T60" fmla="*/ 615 w 646"/>
                <a:gd name="T61" fmla="*/ 2583 h 1861"/>
                <a:gd name="T62" fmla="*/ 547 w 646"/>
                <a:gd name="T63" fmla="*/ 2653 h 1861"/>
                <a:gd name="T64" fmla="*/ 477 w 646"/>
                <a:gd name="T65" fmla="*/ 2713 h 1861"/>
                <a:gd name="T66" fmla="*/ 403 w 646"/>
                <a:gd name="T67" fmla="*/ 2769 h 1861"/>
                <a:gd name="T68" fmla="*/ 325 w 646"/>
                <a:gd name="T69" fmla="*/ 2820 h 1861"/>
                <a:gd name="T70" fmla="*/ 247 w 646"/>
                <a:gd name="T71" fmla="*/ 2862 h 1861"/>
                <a:gd name="T72" fmla="*/ 165 w 646"/>
                <a:gd name="T73" fmla="*/ 2899 h 1861"/>
                <a:gd name="T74" fmla="*/ 83 w 646"/>
                <a:gd name="T75" fmla="*/ 2931 h 1861"/>
                <a:gd name="T76" fmla="*/ 0 w 646"/>
                <a:gd name="T77" fmla="*/ 2954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003399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464" name="Freeform 20"/>
            <p:cNvSpPr>
              <a:spLocks/>
            </p:cNvSpPr>
            <p:nvPr/>
          </p:nvSpPr>
          <p:spPr bwMode="gray">
            <a:xfrm rot="5461794">
              <a:off x="1859" y="1577"/>
              <a:ext cx="725" cy="2089"/>
            </a:xfrm>
            <a:custGeom>
              <a:avLst/>
              <a:gdLst>
                <a:gd name="T0" fmla="*/ 0 w 646"/>
                <a:gd name="T1" fmla="*/ 0 h 1861"/>
                <a:gd name="T2" fmla="*/ 76 w 646"/>
                <a:gd name="T3" fmla="*/ 22 h 1861"/>
                <a:gd name="T4" fmla="*/ 155 w 646"/>
                <a:gd name="T5" fmla="*/ 51 h 1861"/>
                <a:gd name="T6" fmla="*/ 233 w 646"/>
                <a:gd name="T7" fmla="*/ 85 h 1861"/>
                <a:gd name="T8" fmla="*/ 310 w 646"/>
                <a:gd name="T9" fmla="*/ 128 h 1861"/>
                <a:gd name="T10" fmla="*/ 384 w 646"/>
                <a:gd name="T11" fmla="*/ 176 h 1861"/>
                <a:gd name="T12" fmla="*/ 457 w 646"/>
                <a:gd name="T13" fmla="*/ 233 h 1861"/>
                <a:gd name="T14" fmla="*/ 529 w 646"/>
                <a:gd name="T15" fmla="*/ 294 h 1861"/>
                <a:gd name="T16" fmla="*/ 598 w 646"/>
                <a:gd name="T17" fmla="*/ 361 h 1861"/>
                <a:gd name="T18" fmla="*/ 662 w 646"/>
                <a:gd name="T19" fmla="*/ 438 h 1861"/>
                <a:gd name="T20" fmla="*/ 725 w 646"/>
                <a:gd name="T21" fmla="*/ 516 h 1861"/>
                <a:gd name="T22" fmla="*/ 782 w 646"/>
                <a:gd name="T23" fmla="*/ 601 h 1861"/>
                <a:gd name="T24" fmla="*/ 834 w 646"/>
                <a:gd name="T25" fmla="*/ 695 h 1861"/>
                <a:gd name="T26" fmla="*/ 880 w 646"/>
                <a:gd name="T27" fmla="*/ 789 h 1861"/>
                <a:gd name="T28" fmla="*/ 924 w 646"/>
                <a:gd name="T29" fmla="*/ 892 h 1861"/>
                <a:gd name="T30" fmla="*/ 958 w 646"/>
                <a:gd name="T31" fmla="*/ 1000 h 1861"/>
                <a:gd name="T32" fmla="*/ 985 w 646"/>
                <a:gd name="T33" fmla="*/ 1111 h 1861"/>
                <a:gd name="T34" fmla="*/ 1007 w 646"/>
                <a:gd name="T35" fmla="*/ 1228 h 1861"/>
                <a:gd name="T36" fmla="*/ 1019 w 646"/>
                <a:gd name="T37" fmla="*/ 1350 h 1861"/>
                <a:gd name="T38" fmla="*/ 1026 w 646"/>
                <a:gd name="T39" fmla="*/ 1477 h 1861"/>
                <a:gd name="T40" fmla="*/ 1020 w 646"/>
                <a:gd name="T41" fmla="*/ 1605 h 1861"/>
                <a:gd name="T42" fmla="*/ 1009 w 646"/>
                <a:gd name="T43" fmla="*/ 1724 h 1861"/>
                <a:gd name="T44" fmla="*/ 988 w 646"/>
                <a:gd name="T45" fmla="*/ 1842 h 1861"/>
                <a:gd name="T46" fmla="*/ 962 w 646"/>
                <a:gd name="T47" fmla="*/ 1953 h 1861"/>
                <a:gd name="T48" fmla="*/ 928 w 646"/>
                <a:gd name="T49" fmla="*/ 2059 h 1861"/>
                <a:gd name="T50" fmla="*/ 890 w 646"/>
                <a:gd name="T51" fmla="*/ 2161 h 1861"/>
                <a:gd name="T52" fmla="*/ 845 w 646"/>
                <a:gd name="T53" fmla="*/ 2255 h 1861"/>
                <a:gd name="T54" fmla="*/ 793 w 646"/>
                <a:gd name="T55" fmla="*/ 2346 h 1861"/>
                <a:gd name="T56" fmla="*/ 740 w 646"/>
                <a:gd name="T57" fmla="*/ 2434 h 1861"/>
                <a:gd name="T58" fmla="*/ 679 w 646"/>
                <a:gd name="T59" fmla="*/ 2512 h 1861"/>
                <a:gd name="T60" fmla="*/ 615 w 646"/>
                <a:gd name="T61" fmla="*/ 2583 h 1861"/>
                <a:gd name="T62" fmla="*/ 547 w 646"/>
                <a:gd name="T63" fmla="*/ 2653 h 1861"/>
                <a:gd name="T64" fmla="*/ 477 w 646"/>
                <a:gd name="T65" fmla="*/ 2713 h 1861"/>
                <a:gd name="T66" fmla="*/ 403 w 646"/>
                <a:gd name="T67" fmla="*/ 2769 h 1861"/>
                <a:gd name="T68" fmla="*/ 325 w 646"/>
                <a:gd name="T69" fmla="*/ 2820 h 1861"/>
                <a:gd name="T70" fmla="*/ 247 w 646"/>
                <a:gd name="T71" fmla="*/ 2862 h 1861"/>
                <a:gd name="T72" fmla="*/ 165 w 646"/>
                <a:gd name="T73" fmla="*/ 2899 h 1861"/>
                <a:gd name="T74" fmla="*/ 83 w 646"/>
                <a:gd name="T75" fmla="*/ 2931 h 1861"/>
                <a:gd name="T76" fmla="*/ 0 w 646"/>
                <a:gd name="T77" fmla="*/ 2954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6699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465" name="Freeform 21"/>
            <p:cNvSpPr>
              <a:spLocks/>
            </p:cNvSpPr>
            <p:nvPr/>
          </p:nvSpPr>
          <p:spPr bwMode="gray">
            <a:xfrm rot="-7471624">
              <a:off x="3024" y="614"/>
              <a:ext cx="725" cy="2090"/>
            </a:xfrm>
            <a:custGeom>
              <a:avLst/>
              <a:gdLst>
                <a:gd name="T0" fmla="*/ 0 w 646"/>
                <a:gd name="T1" fmla="*/ 0 h 1861"/>
                <a:gd name="T2" fmla="*/ 76 w 646"/>
                <a:gd name="T3" fmla="*/ 22 h 1861"/>
                <a:gd name="T4" fmla="*/ 155 w 646"/>
                <a:gd name="T5" fmla="*/ 51 h 1861"/>
                <a:gd name="T6" fmla="*/ 233 w 646"/>
                <a:gd name="T7" fmla="*/ 86 h 1861"/>
                <a:gd name="T8" fmla="*/ 310 w 646"/>
                <a:gd name="T9" fmla="*/ 129 h 1861"/>
                <a:gd name="T10" fmla="*/ 384 w 646"/>
                <a:gd name="T11" fmla="*/ 176 h 1861"/>
                <a:gd name="T12" fmla="*/ 457 w 646"/>
                <a:gd name="T13" fmla="*/ 234 h 1861"/>
                <a:gd name="T14" fmla="*/ 529 w 646"/>
                <a:gd name="T15" fmla="*/ 295 h 1861"/>
                <a:gd name="T16" fmla="*/ 598 w 646"/>
                <a:gd name="T17" fmla="*/ 363 h 1861"/>
                <a:gd name="T18" fmla="*/ 662 w 646"/>
                <a:gd name="T19" fmla="*/ 438 h 1861"/>
                <a:gd name="T20" fmla="*/ 725 w 646"/>
                <a:gd name="T21" fmla="*/ 517 h 1861"/>
                <a:gd name="T22" fmla="*/ 782 w 646"/>
                <a:gd name="T23" fmla="*/ 603 h 1861"/>
                <a:gd name="T24" fmla="*/ 834 w 646"/>
                <a:gd name="T25" fmla="*/ 695 h 1861"/>
                <a:gd name="T26" fmla="*/ 880 w 646"/>
                <a:gd name="T27" fmla="*/ 791 h 1861"/>
                <a:gd name="T28" fmla="*/ 924 w 646"/>
                <a:gd name="T29" fmla="*/ 894 h 1861"/>
                <a:gd name="T30" fmla="*/ 958 w 646"/>
                <a:gd name="T31" fmla="*/ 1003 h 1861"/>
                <a:gd name="T32" fmla="*/ 985 w 646"/>
                <a:gd name="T33" fmla="*/ 1114 h 1861"/>
                <a:gd name="T34" fmla="*/ 1007 w 646"/>
                <a:gd name="T35" fmla="*/ 1231 h 1861"/>
                <a:gd name="T36" fmla="*/ 1019 w 646"/>
                <a:gd name="T37" fmla="*/ 1354 h 1861"/>
                <a:gd name="T38" fmla="*/ 1026 w 646"/>
                <a:gd name="T39" fmla="*/ 1478 h 1861"/>
                <a:gd name="T40" fmla="*/ 1020 w 646"/>
                <a:gd name="T41" fmla="*/ 1608 h 1861"/>
                <a:gd name="T42" fmla="*/ 1009 w 646"/>
                <a:gd name="T43" fmla="*/ 1728 h 1861"/>
                <a:gd name="T44" fmla="*/ 988 w 646"/>
                <a:gd name="T45" fmla="*/ 1845 h 1861"/>
                <a:gd name="T46" fmla="*/ 962 w 646"/>
                <a:gd name="T47" fmla="*/ 1956 h 1861"/>
                <a:gd name="T48" fmla="*/ 928 w 646"/>
                <a:gd name="T49" fmla="*/ 2063 h 1861"/>
                <a:gd name="T50" fmla="*/ 890 w 646"/>
                <a:gd name="T51" fmla="*/ 2164 h 1861"/>
                <a:gd name="T52" fmla="*/ 845 w 646"/>
                <a:gd name="T53" fmla="*/ 2261 h 1861"/>
                <a:gd name="T54" fmla="*/ 793 w 646"/>
                <a:gd name="T55" fmla="*/ 2351 h 1861"/>
                <a:gd name="T56" fmla="*/ 740 w 646"/>
                <a:gd name="T57" fmla="*/ 2438 h 1861"/>
                <a:gd name="T58" fmla="*/ 679 w 646"/>
                <a:gd name="T59" fmla="*/ 2518 h 1861"/>
                <a:gd name="T60" fmla="*/ 615 w 646"/>
                <a:gd name="T61" fmla="*/ 2589 h 1861"/>
                <a:gd name="T62" fmla="*/ 547 w 646"/>
                <a:gd name="T63" fmla="*/ 2656 h 1861"/>
                <a:gd name="T64" fmla="*/ 477 w 646"/>
                <a:gd name="T65" fmla="*/ 2718 h 1861"/>
                <a:gd name="T66" fmla="*/ 403 w 646"/>
                <a:gd name="T67" fmla="*/ 2775 h 1861"/>
                <a:gd name="T68" fmla="*/ 325 w 646"/>
                <a:gd name="T69" fmla="*/ 2826 h 1861"/>
                <a:gd name="T70" fmla="*/ 247 w 646"/>
                <a:gd name="T71" fmla="*/ 2868 h 1861"/>
                <a:gd name="T72" fmla="*/ 165 w 646"/>
                <a:gd name="T73" fmla="*/ 2904 h 1861"/>
                <a:gd name="T74" fmla="*/ 83 w 646"/>
                <a:gd name="T75" fmla="*/ 2936 h 1861"/>
                <a:gd name="T76" fmla="*/ 0 w 646"/>
                <a:gd name="T77" fmla="*/ 2960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56586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19466" name="Group 22"/>
            <p:cNvGrpSpPr>
              <a:grpSpLocks/>
            </p:cNvGrpSpPr>
            <p:nvPr/>
          </p:nvGrpSpPr>
          <p:grpSpPr bwMode="auto">
            <a:xfrm>
              <a:off x="1177" y="1440"/>
              <a:ext cx="3335" cy="2571"/>
              <a:chOff x="768" y="1104"/>
              <a:chExt cx="3984" cy="3072"/>
            </a:xfrm>
          </p:grpSpPr>
          <p:sp>
            <p:nvSpPr>
              <p:cNvPr id="19471" name="Freeform 23"/>
              <p:cNvSpPr>
                <a:spLocks/>
              </p:cNvSpPr>
              <p:nvPr/>
            </p:nvSpPr>
            <p:spPr bwMode="gray">
              <a:xfrm>
                <a:off x="2784" y="1680"/>
                <a:ext cx="866" cy="2496"/>
              </a:xfrm>
              <a:custGeom>
                <a:avLst/>
                <a:gdLst>
                  <a:gd name="T0" fmla="*/ 0 w 646"/>
                  <a:gd name="T1" fmla="*/ 0 h 1861"/>
                  <a:gd name="T2" fmla="*/ 154 w 646"/>
                  <a:gd name="T3" fmla="*/ 46 h 1861"/>
                  <a:gd name="T4" fmla="*/ 316 w 646"/>
                  <a:gd name="T5" fmla="*/ 105 h 1861"/>
                  <a:gd name="T6" fmla="*/ 475 w 646"/>
                  <a:gd name="T7" fmla="*/ 174 h 1861"/>
                  <a:gd name="T8" fmla="*/ 629 w 646"/>
                  <a:gd name="T9" fmla="*/ 263 h 1861"/>
                  <a:gd name="T10" fmla="*/ 780 w 646"/>
                  <a:gd name="T11" fmla="*/ 359 h 1861"/>
                  <a:gd name="T12" fmla="*/ 929 w 646"/>
                  <a:gd name="T13" fmla="*/ 475 h 1861"/>
                  <a:gd name="T14" fmla="*/ 1075 w 646"/>
                  <a:gd name="T15" fmla="*/ 600 h 1861"/>
                  <a:gd name="T16" fmla="*/ 1217 w 646"/>
                  <a:gd name="T17" fmla="*/ 738 h 1861"/>
                  <a:gd name="T18" fmla="*/ 1350 w 646"/>
                  <a:gd name="T19" fmla="*/ 891 h 1861"/>
                  <a:gd name="T20" fmla="*/ 1477 w 646"/>
                  <a:gd name="T21" fmla="*/ 1053 h 1861"/>
                  <a:gd name="T22" fmla="*/ 1593 w 646"/>
                  <a:gd name="T23" fmla="*/ 1225 h 1861"/>
                  <a:gd name="T24" fmla="*/ 1698 w 646"/>
                  <a:gd name="T25" fmla="*/ 1414 h 1861"/>
                  <a:gd name="T26" fmla="*/ 1792 w 646"/>
                  <a:gd name="T27" fmla="*/ 1609 h 1861"/>
                  <a:gd name="T28" fmla="*/ 1879 w 646"/>
                  <a:gd name="T29" fmla="*/ 1819 h 1861"/>
                  <a:gd name="T30" fmla="*/ 1952 w 646"/>
                  <a:gd name="T31" fmla="*/ 2039 h 1861"/>
                  <a:gd name="T32" fmla="*/ 2004 w 646"/>
                  <a:gd name="T33" fmla="*/ 2265 h 1861"/>
                  <a:gd name="T34" fmla="*/ 2047 w 646"/>
                  <a:gd name="T35" fmla="*/ 2504 h 1861"/>
                  <a:gd name="T36" fmla="*/ 2074 w 646"/>
                  <a:gd name="T37" fmla="*/ 2752 h 1861"/>
                  <a:gd name="T38" fmla="*/ 2086 w 646"/>
                  <a:gd name="T39" fmla="*/ 3008 h 1861"/>
                  <a:gd name="T40" fmla="*/ 2078 w 646"/>
                  <a:gd name="T41" fmla="*/ 3273 h 1861"/>
                  <a:gd name="T42" fmla="*/ 2054 w 646"/>
                  <a:gd name="T43" fmla="*/ 3515 h 1861"/>
                  <a:gd name="T44" fmla="*/ 2011 w 646"/>
                  <a:gd name="T45" fmla="*/ 3754 h 1861"/>
                  <a:gd name="T46" fmla="*/ 1961 w 646"/>
                  <a:gd name="T47" fmla="*/ 3981 h 1861"/>
                  <a:gd name="T48" fmla="*/ 1889 w 646"/>
                  <a:gd name="T49" fmla="*/ 4198 h 1861"/>
                  <a:gd name="T50" fmla="*/ 1811 w 646"/>
                  <a:gd name="T51" fmla="*/ 4403 h 1861"/>
                  <a:gd name="T52" fmla="*/ 1721 w 646"/>
                  <a:gd name="T53" fmla="*/ 4598 h 1861"/>
                  <a:gd name="T54" fmla="*/ 1614 w 646"/>
                  <a:gd name="T55" fmla="*/ 4781 h 1861"/>
                  <a:gd name="T56" fmla="*/ 1505 w 646"/>
                  <a:gd name="T57" fmla="*/ 4957 h 1861"/>
                  <a:gd name="T58" fmla="*/ 1382 w 646"/>
                  <a:gd name="T59" fmla="*/ 5119 h 1861"/>
                  <a:gd name="T60" fmla="*/ 1252 w 646"/>
                  <a:gd name="T61" fmla="*/ 5266 h 1861"/>
                  <a:gd name="T62" fmla="*/ 1113 w 646"/>
                  <a:gd name="T63" fmla="*/ 5404 h 1861"/>
                  <a:gd name="T64" fmla="*/ 975 w 646"/>
                  <a:gd name="T65" fmla="*/ 5530 h 1861"/>
                  <a:gd name="T66" fmla="*/ 822 w 646"/>
                  <a:gd name="T67" fmla="*/ 5642 h 1861"/>
                  <a:gd name="T68" fmla="*/ 664 w 646"/>
                  <a:gd name="T69" fmla="*/ 5747 h 1861"/>
                  <a:gd name="T70" fmla="*/ 503 w 646"/>
                  <a:gd name="T71" fmla="*/ 5834 h 1861"/>
                  <a:gd name="T72" fmla="*/ 334 w 646"/>
                  <a:gd name="T73" fmla="*/ 5909 h 1861"/>
                  <a:gd name="T74" fmla="*/ 170 w 646"/>
                  <a:gd name="T75" fmla="*/ 5974 h 1861"/>
                  <a:gd name="T76" fmla="*/ 0 w 646"/>
                  <a:gd name="T77" fmla="*/ 6022 h 1861"/>
                  <a:gd name="T78" fmla="*/ 0 w 646"/>
                  <a:gd name="T79" fmla="*/ 0 h 186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46"/>
                  <a:gd name="T121" fmla="*/ 0 h 1861"/>
                  <a:gd name="T122" fmla="*/ 646 w 646"/>
                  <a:gd name="T123" fmla="*/ 1861 h 186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46" h="1861">
                    <a:moveTo>
                      <a:pt x="0" y="0"/>
                    </a:moveTo>
                    <a:lnTo>
                      <a:pt x="48" y="14"/>
                    </a:lnTo>
                    <a:lnTo>
                      <a:pt x="98" y="32"/>
                    </a:lnTo>
                    <a:lnTo>
                      <a:pt x="147" y="54"/>
                    </a:lnTo>
                    <a:lnTo>
                      <a:pt x="195" y="81"/>
                    </a:lnTo>
                    <a:lnTo>
                      <a:pt x="242" y="111"/>
                    </a:lnTo>
                    <a:lnTo>
                      <a:pt x="288" y="147"/>
                    </a:lnTo>
                    <a:lnTo>
                      <a:pt x="333" y="185"/>
                    </a:lnTo>
                    <a:lnTo>
                      <a:pt x="377" y="228"/>
                    </a:lnTo>
                    <a:lnTo>
                      <a:pt x="418" y="275"/>
                    </a:lnTo>
                    <a:lnTo>
                      <a:pt x="457" y="325"/>
                    </a:lnTo>
                    <a:lnTo>
                      <a:pt x="493" y="379"/>
                    </a:lnTo>
                    <a:lnTo>
                      <a:pt x="526" y="437"/>
                    </a:lnTo>
                    <a:lnTo>
                      <a:pt x="555" y="497"/>
                    </a:lnTo>
                    <a:lnTo>
                      <a:pt x="582" y="562"/>
                    </a:lnTo>
                    <a:lnTo>
                      <a:pt x="604" y="630"/>
                    </a:lnTo>
                    <a:lnTo>
                      <a:pt x="621" y="700"/>
                    </a:lnTo>
                    <a:lnTo>
                      <a:pt x="634" y="774"/>
                    </a:lnTo>
                    <a:lnTo>
                      <a:pt x="642" y="851"/>
                    </a:lnTo>
                    <a:lnTo>
                      <a:pt x="646" y="930"/>
                    </a:lnTo>
                    <a:lnTo>
                      <a:pt x="643" y="1011"/>
                    </a:lnTo>
                    <a:lnTo>
                      <a:pt x="636" y="1086"/>
                    </a:lnTo>
                    <a:lnTo>
                      <a:pt x="623" y="1160"/>
                    </a:lnTo>
                    <a:lnTo>
                      <a:pt x="607" y="1230"/>
                    </a:lnTo>
                    <a:lnTo>
                      <a:pt x="585" y="1297"/>
                    </a:lnTo>
                    <a:lnTo>
                      <a:pt x="561" y="1361"/>
                    </a:lnTo>
                    <a:lnTo>
                      <a:pt x="533" y="1421"/>
                    </a:lnTo>
                    <a:lnTo>
                      <a:pt x="500" y="1478"/>
                    </a:lnTo>
                    <a:lnTo>
                      <a:pt x="466" y="1532"/>
                    </a:lnTo>
                    <a:lnTo>
                      <a:pt x="428" y="1582"/>
                    </a:lnTo>
                    <a:lnTo>
                      <a:pt x="388" y="1627"/>
                    </a:lnTo>
                    <a:lnTo>
                      <a:pt x="345" y="1670"/>
                    </a:lnTo>
                    <a:lnTo>
                      <a:pt x="301" y="1709"/>
                    </a:lnTo>
                    <a:lnTo>
                      <a:pt x="254" y="1744"/>
                    </a:lnTo>
                    <a:lnTo>
                      <a:pt x="205" y="1776"/>
                    </a:lnTo>
                    <a:lnTo>
                      <a:pt x="156" y="1803"/>
                    </a:lnTo>
                    <a:lnTo>
                      <a:pt x="104" y="1826"/>
                    </a:lnTo>
                    <a:lnTo>
                      <a:pt x="53" y="1846"/>
                    </a:lnTo>
                    <a:lnTo>
                      <a:pt x="0" y="1861"/>
                    </a:lnTo>
                    <a:lnTo>
                      <a:pt x="0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9472" name="Freeform 24"/>
              <p:cNvSpPr>
                <a:spLocks/>
              </p:cNvSpPr>
              <p:nvPr/>
            </p:nvSpPr>
            <p:spPr bwMode="gray">
              <a:xfrm rot="6256290">
                <a:off x="1583" y="1153"/>
                <a:ext cx="866" cy="2496"/>
              </a:xfrm>
              <a:custGeom>
                <a:avLst/>
                <a:gdLst>
                  <a:gd name="T0" fmla="*/ 0 w 646"/>
                  <a:gd name="T1" fmla="*/ 0 h 1861"/>
                  <a:gd name="T2" fmla="*/ 154 w 646"/>
                  <a:gd name="T3" fmla="*/ 46 h 1861"/>
                  <a:gd name="T4" fmla="*/ 316 w 646"/>
                  <a:gd name="T5" fmla="*/ 105 h 1861"/>
                  <a:gd name="T6" fmla="*/ 475 w 646"/>
                  <a:gd name="T7" fmla="*/ 174 h 1861"/>
                  <a:gd name="T8" fmla="*/ 629 w 646"/>
                  <a:gd name="T9" fmla="*/ 263 h 1861"/>
                  <a:gd name="T10" fmla="*/ 780 w 646"/>
                  <a:gd name="T11" fmla="*/ 359 h 1861"/>
                  <a:gd name="T12" fmla="*/ 929 w 646"/>
                  <a:gd name="T13" fmla="*/ 475 h 1861"/>
                  <a:gd name="T14" fmla="*/ 1075 w 646"/>
                  <a:gd name="T15" fmla="*/ 600 h 1861"/>
                  <a:gd name="T16" fmla="*/ 1217 w 646"/>
                  <a:gd name="T17" fmla="*/ 738 h 1861"/>
                  <a:gd name="T18" fmla="*/ 1350 w 646"/>
                  <a:gd name="T19" fmla="*/ 891 h 1861"/>
                  <a:gd name="T20" fmla="*/ 1477 w 646"/>
                  <a:gd name="T21" fmla="*/ 1053 h 1861"/>
                  <a:gd name="T22" fmla="*/ 1593 w 646"/>
                  <a:gd name="T23" fmla="*/ 1225 h 1861"/>
                  <a:gd name="T24" fmla="*/ 1698 w 646"/>
                  <a:gd name="T25" fmla="*/ 1414 h 1861"/>
                  <a:gd name="T26" fmla="*/ 1792 w 646"/>
                  <a:gd name="T27" fmla="*/ 1609 h 1861"/>
                  <a:gd name="T28" fmla="*/ 1879 w 646"/>
                  <a:gd name="T29" fmla="*/ 1819 h 1861"/>
                  <a:gd name="T30" fmla="*/ 1952 w 646"/>
                  <a:gd name="T31" fmla="*/ 2039 h 1861"/>
                  <a:gd name="T32" fmla="*/ 2004 w 646"/>
                  <a:gd name="T33" fmla="*/ 2265 h 1861"/>
                  <a:gd name="T34" fmla="*/ 2047 w 646"/>
                  <a:gd name="T35" fmla="*/ 2504 h 1861"/>
                  <a:gd name="T36" fmla="*/ 2074 w 646"/>
                  <a:gd name="T37" fmla="*/ 2752 h 1861"/>
                  <a:gd name="T38" fmla="*/ 2086 w 646"/>
                  <a:gd name="T39" fmla="*/ 3008 h 1861"/>
                  <a:gd name="T40" fmla="*/ 2078 w 646"/>
                  <a:gd name="T41" fmla="*/ 3273 h 1861"/>
                  <a:gd name="T42" fmla="*/ 2054 w 646"/>
                  <a:gd name="T43" fmla="*/ 3515 h 1861"/>
                  <a:gd name="T44" fmla="*/ 2011 w 646"/>
                  <a:gd name="T45" fmla="*/ 3754 h 1861"/>
                  <a:gd name="T46" fmla="*/ 1961 w 646"/>
                  <a:gd name="T47" fmla="*/ 3981 h 1861"/>
                  <a:gd name="T48" fmla="*/ 1889 w 646"/>
                  <a:gd name="T49" fmla="*/ 4198 h 1861"/>
                  <a:gd name="T50" fmla="*/ 1811 w 646"/>
                  <a:gd name="T51" fmla="*/ 4403 h 1861"/>
                  <a:gd name="T52" fmla="*/ 1721 w 646"/>
                  <a:gd name="T53" fmla="*/ 4598 h 1861"/>
                  <a:gd name="T54" fmla="*/ 1614 w 646"/>
                  <a:gd name="T55" fmla="*/ 4781 h 1861"/>
                  <a:gd name="T56" fmla="*/ 1505 w 646"/>
                  <a:gd name="T57" fmla="*/ 4957 h 1861"/>
                  <a:gd name="T58" fmla="*/ 1382 w 646"/>
                  <a:gd name="T59" fmla="*/ 5119 h 1861"/>
                  <a:gd name="T60" fmla="*/ 1252 w 646"/>
                  <a:gd name="T61" fmla="*/ 5266 h 1861"/>
                  <a:gd name="T62" fmla="*/ 1113 w 646"/>
                  <a:gd name="T63" fmla="*/ 5404 h 1861"/>
                  <a:gd name="T64" fmla="*/ 975 w 646"/>
                  <a:gd name="T65" fmla="*/ 5530 h 1861"/>
                  <a:gd name="T66" fmla="*/ 822 w 646"/>
                  <a:gd name="T67" fmla="*/ 5642 h 1861"/>
                  <a:gd name="T68" fmla="*/ 664 w 646"/>
                  <a:gd name="T69" fmla="*/ 5747 h 1861"/>
                  <a:gd name="T70" fmla="*/ 503 w 646"/>
                  <a:gd name="T71" fmla="*/ 5834 h 1861"/>
                  <a:gd name="T72" fmla="*/ 334 w 646"/>
                  <a:gd name="T73" fmla="*/ 5909 h 1861"/>
                  <a:gd name="T74" fmla="*/ 170 w 646"/>
                  <a:gd name="T75" fmla="*/ 5974 h 1861"/>
                  <a:gd name="T76" fmla="*/ 0 w 646"/>
                  <a:gd name="T77" fmla="*/ 6022 h 1861"/>
                  <a:gd name="T78" fmla="*/ 0 w 646"/>
                  <a:gd name="T79" fmla="*/ 0 h 186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46"/>
                  <a:gd name="T121" fmla="*/ 0 h 1861"/>
                  <a:gd name="T122" fmla="*/ 646 w 646"/>
                  <a:gd name="T123" fmla="*/ 1861 h 186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46" h="1861">
                    <a:moveTo>
                      <a:pt x="0" y="0"/>
                    </a:moveTo>
                    <a:lnTo>
                      <a:pt x="48" y="14"/>
                    </a:lnTo>
                    <a:lnTo>
                      <a:pt x="98" y="32"/>
                    </a:lnTo>
                    <a:lnTo>
                      <a:pt x="147" y="54"/>
                    </a:lnTo>
                    <a:lnTo>
                      <a:pt x="195" y="81"/>
                    </a:lnTo>
                    <a:lnTo>
                      <a:pt x="242" y="111"/>
                    </a:lnTo>
                    <a:lnTo>
                      <a:pt x="288" y="147"/>
                    </a:lnTo>
                    <a:lnTo>
                      <a:pt x="333" y="185"/>
                    </a:lnTo>
                    <a:lnTo>
                      <a:pt x="377" y="228"/>
                    </a:lnTo>
                    <a:lnTo>
                      <a:pt x="418" y="275"/>
                    </a:lnTo>
                    <a:lnTo>
                      <a:pt x="457" y="325"/>
                    </a:lnTo>
                    <a:lnTo>
                      <a:pt x="493" y="379"/>
                    </a:lnTo>
                    <a:lnTo>
                      <a:pt x="526" y="437"/>
                    </a:lnTo>
                    <a:lnTo>
                      <a:pt x="555" y="497"/>
                    </a:lnTo>
                    <a:lnTo>
                      <a:pt x="582" y="562"/>
                    </a:lnTo>
                    <a:lnTo>
                      <a:pt x="604" y="630"/>
                    </a:lnTo>
                    <a:lnTo>
                      <a:pt x="621" y="700"/>
                    </a:lnTo>
                    <a:lnTo>
                      <a:pt x="634" y="774"/>
                    </a:lnTo>
                    <a:lnTo>
                      <a:pt x="642" y="851"/>
                    </a:lnTo>
                    <a:lnTo>
                      <a:pt x="646" y="930"/>
                    </a:lnTo>
                    <a:lnTo>
                      <a:pt x="643" y="1011"/>
                    </a:lnTo>
                    <a:lnTo>
                      <a:pt x="636" y="1086"/>
                    </a:lnTo>
                    <a:lnTo>
                      <a:pt x="623" y="1160"/>
                    </a:lnTo>
                    <a:lnTo>
                      <a:pt x="607" y="1230"/>
                    </a:lnTo>
                    <a:lnTo>
                      <a:pt x="585" y="1297"/>
                    </a:lnTo>
                    <a:lnTo>
                      <a:pt x="561" y="1361"/>
                    </a:lnTo>
                    <a:lnTo>
                      <a:pt x="533" y="1421"/>
                    </a:lnTo>
                    <a:lnTo>
                      <a:pt x="500" y="1478"/>
                    </a:lnTo>
                    <a:lnTo>
                      <a:pt x="466" y="1532"/>
                    </a:lnTo>
                    <a:lnTo>
                      <a:pt x="428" y="1582"/>
                    </a:lnTo>
                    <a:lnTo>
                      <a:pt x="388" y="1627"/>
                    </a:lnTo>
                    <a:lnTo>
                      <a:pt x="345" y="1670"/>
                    </a:lnTo>
                    <a:lnTo>
                      <a:pt x="301" y="1709"/>
                    </a:lnTo>
                    <a:lnTo>
                      <a:pt x="254" y="1744"/>
                    </a:lnTo>
                    <a:lnTo>
                      <a:pt x="205" y="1776"/>
                    </a:lnTo>
                    <a:lnTo>
                      <a:pt x="156" y="1803"/>
                    </a:lnTo>
                    <a:lnTo>
                      <a:pt x="104" y="1826"/>
                    </a:lnTo>
                    <a:lnTo>
                      <a:pt x="53" y="1846"/>
                    </a:lnTo>
                    <a:lnTo>
                      <a:pt x="0" y="1861"/>
                    </a:lnTo>
                    <a:lnTo>
                      <a:pt x="0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9473" name="Freeform 25"/>
              <p:cNvSpPr>
                <a:spLocks/>
              </p:cNvSpPr>
              <p:nvPr/>
            </p:nvSpPr>
            <p:spPr bwMode="gray">
              <a:xfrm rot="-6677128">
                <a:off x="3071" y="289"/>
                <a:ext cx="866" cy="2496"/>
              </a:xfrm>
              <a:custGeom>
                <a:avLst/>
                <a:gdLst>
                  <a:gd name="T0" fmla="*/ 0 w 646"/>
                  <a:gd name="T1" fmla="*/ 0 h 1861"/>
                  <a:gd name="T2" fmla="*/ 154 w 646"/>
                  <a:gd name="T3" fmla="*/ 46 h 1861"/>
                  <a:gd name="T4" fmla="*/ 316 w 646"/>
                  <a:gd name="T5" fmla="*/ 105 h 1861"/>
                  <a:gd name="T6" fmla="*/ 475 w 646"/>
                  <a:gd name="T7" fmla="*/ 174 h 1861"/>
                  <a:gd name="T8" fmla="*/ 629 w 646"/>
                  <a:gd name="T9" fmla="*/ 263 h 1861"/>
                  <a:gd name="T10" fmla="*/ 780 w 646"/>
                  <a:gd name="T11" fmla="*/ 359 h 1861"/>
                  <a:gd name="T12" fmla="*/ 929 w 646"/>
                  <a:gd name="T13" fmla="*/ 475 h 1861"/>
                  <a:gd name="T14" fmla="*/ 1075 w 646"/>
                  <a:gd name="T15" fmla="*/ 600 h 1861"/>
                  <a:gd name="T16" fmla="*/ 1217 w 646"/>
                  <a:gd name="T17" fmla="*/ 738 h 1861"/>
                  <a:gd name="T18" fmla="*/ 1350 w 646"/>
                  <a:gd name="T19" fmla="*/ 891 h 1861"/>
                  <a:gd name="T20" fmla="*/ 1477 w 646"/>
                  <a:gd name="T21" fmla="*/ 1053 h 1861"/>
                  <a:gd name="T22" fmla="*/ 1593 w 646"/>
                  <a:gd name="T23" fmla="*/ 1225 h 1861"/>
                  <a:gd name="T24" fmla="*/ 1698 w 646"/>
                  <a:gd name="T25" fmla="*/ 1414 h 1861"/>
                  <a:gd name="T26" fmla="*/ 1792 w 646"/>
                  <a:gd name="T27" fmla="*/ 1609 h 1861"/>
                  <a:gd name="T28" fmla="*/ 1879 w 646"/>
                  <a:gd name="T29" fmla="*/ 1819 h 1861"/>
                  <a:gd name="T30" fmla="*/ 1952 w 646"/>
                  <a:gd name="T31" fmla="*/ 2039 h 1861"/>
                  <a:gd name="T32" fmla="*/ 2004 w 646"/>
                  <a:gd name="T33" fmla="*/ 2265 h 1861"/>
                  <a:gd name="T34" fmla="*/ 2047 w 646"/>
                  <a:gd name="T35" fmla="*/ 2504 h 1861"/>
                  <a:gd name="T36" fmla="*/ 2074 w 646"/>
                  <a:gd name="T37" fmla="*/ 2752 h 1861"/>
                  <a:gd name="T38" fmla="*/ 2086 w 646"/>
                  <a:gd name="T39" fmla="*/ 3008 h 1861"/>
                  <a:gd name="T40" fmla="*/ 2078 w 646"/>
                  <a:gd name="T41" fmla="*/ 3273 h 1861"/>
                  <a:gd name="T42" fmla="*/ 2054 w 646"/>
                  <a:gd name="T43" fmla="*/ 3515 h 1861"/>
                  <a:gd name="T44" fmla="*/ 2011 w 646"/>
                  <a:gd name="T45" fmla="*/ 3754 h 1861"/>
                  <a:gd name="T46" fmla="*/ 1961 w 646"/>
                  <a:gd name="T47" fmla="*/ 3981 h 1861"/>
                  <a:gd name="T48" fmla="*/ 1889 w 646"/>
                  <a:gd name="T49" fmla="*/ 4198 h 1861"/>
                  <a:gd name="T50" fmla="*/ 1811 w 646"/>
                  <a:gd name="T51" fmla="*/ 4403 h 1861"/>
                  <a:gd name="T52" fmla="*/ 1721 w 646"/>
                  <a:gd name="T53" fmla="*/ 4598 h 1861"/>
                  <a:gd name="T54" fmla="*/ 1614 w 646"/>
                  <a:gd name="T55" fmla="*/ 4781 h 1861"/>
                  <a:gd name="T56" fmla="*/ 1505 w 646"/>
                  <a:gd name="T57" fmla="*/ 4957 h 1861"/>
                  <a:gd name="T58" fmla="*/ 1382 w 646"/>
                  <a:gd name="T59" fmla="*/ 5119 h 1861"/>
                  <a:gd name="T60" fmla="*/ 1252 w 646"/>
                  <a:gd name="T61" fmla="*/ 5266 h 1861"/>
                  <a:gd name="T62" fmla="*/ 1113 w 646"/>
                  <a:gd name="T63" fmla="*/ 5404 h 1861"/>
                  <a:gd name="T64" fmla="*/ 975 w 646"/>
                  <a:gd name="T65" fmla="*/ 5530 h 1861"/>
                  <a:gd name="T66" fmla="*/ 822 w 646"/>
                  <a:gd name="T67" fmla="*/ 5642 h 1861"/>
                  <a:gd name="T68" fmla="*/ 664 w 646"/>
                  <a:gd name="T69" fmla="*/ 5747 h 1861"/>
                  <a:gd name="T70" fmla="*/ 503 w 646"/>
                  <a:gd name="T71" fmla="*/ 5834 h 1861"/>
                  <a:gd name="T72" fmla="*/ 334 w 646"/>
                  <a:gd name="T73" fmla="*/ 5909 h 1861"/>
                  <a:gd name="T74" fmla="*/ 170 w 646"/>
                  <a:gd name="T75" fmla="*/ 5974 h 1861"/>
                  <a:gd name="T76" fmla="*/ 0 w 646"/>
                  <a:gd name="T77" fmla="*/ 6022 h 1861"/>
                  <a:gd name="T78" fmla="*/ 0 w 646"/>
                  <a:gd name="T79" fmla="*/ 0 h 186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46"/>
                  <a:gd name="T121" fmla="*/ 0 h 1861"/>
                  <a:gd name="T122" fmla="*/ 646 w 646"/>
                  <a:gd name="T123" fmla="*/ 1861 h 186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46" h="1861">
                    <a:moveTo>
                      <a:pt x="0" y="0"/>
                    </a:moveTo>
                    <a:lnTo>
                      <a:pt x="48" y="14"/>
                    </a:lnTo>
                    <a:lnTo>
                      <a:pt x="98" y="32"/>
                    </a:lnTo>
                    <a:lnTo>
                      <a:pt x="147" y="54"/>
                    </a:lnTo>
                    <a:lnTo>
                      <a:pt x="195" y="81"/>
                    </a:lnTo>
                    <a:lnTo>
                      <a:pt x="242" y="111"/>
                    </a:lnTo>
                    <a:lnTo>
                      <a:pt x="288" y="147"/>
                    </a:lnTo>
                    <a:lnTo>
                      <a:pt x="333" y="185"/>
                    </a:lnTo>
                    <a:lnTo>
                      <a:pt x="377" y="228"/>
                    </a:lnTo>
                    <a:lnTo>
                      <a:pt x="418" y="275"/>
                    </a:lnTo>
                    <a:lnTo>
                      <a:pt x="457" y="325"/>
                    </a:lnTo>
                    <a:lnTo>
                      <a:pt x="493" y="379"/>
                    </a:lnTo>
                    <a:lnTo>
                      <a:pt x="526" y="437"/>
                    </a:lnTo>
                    <a:lnTo>
                      <a:pt x="555" y="497"/>
                    </a:lnTo>
                    <a:lnTo>
                      <a:pt x="582" y="562"/>
                    </a:lnTo>
                    <a:lnTo>
                      <a:pt x="604" y="630"/>
                    </a:lnTo>
                    <a:lnTo>
                      <a:pt x="621" y="700"/>
                    </a:lnTo>
                    <a:lnTo>
                      <a:pt x="634" y="774"/>
                    </a:lnTo>
                    <a:lnTo>
                      <a:pt x="642" y="851"/>
                    </a:lnTo>
                    <a:lnTo>
                      <a:pt x="646" y="930"/>
                    </a:lnTo>
                    <a:lnTo>
                      <a:pt x="643" y="1011"/>
                    </a:lnTo>
                    <a:lnTo>
                      <a:pt x="636" y="1086"/>
                    </a:lnTo>
                    <a:lnTo>
                      <a:pt x="623" y="1160"/>
                    </a:lnTo>
                    <a:lnTo>
                      <a:pt x="607" y="1230"/>
                    </a:lnTo>
                    <a:lnTo>
                      <a:pt x="585" y="1297"/>
                    </a:lnTo>
                    <a:lnTo>
                      <a:pt x="561" y="1361"/>
                    </a:lnTo>
                    <a:lnTo>
                      <a:pt x="533" y="1421"/>
                    </a:lnTo>
                    <a:lnTo>
                      <a:pt x="500" y="1478"/>
                    </a:lnTo>
                    <a:lnTo>
                      <a:pt x="466" y="1532"/>
                    </a:lnTo>
                    <a:lnTo>
                      <a:pt x="428" y="1582"/>
                    </a:lnTo>
                    <a:lnTo>
                      <a:pt x="388" y="1627"/>
                    </a:lnTo>
                    <a:lnTo>
                      <a:pt x="345" y="1670"/>
                    </a:lnTo>
                    <a:lnTo>
                      <a:pt x="301" y="1709"/>
                    </a:lnTo>
                    <a:lnTo>
                      <a:pt x="254" y="1744"/>
                    </a:lnTo>
                    <a:lnTo>
                      <a:pt x="205" y="1776"/>
                    </a:lnTo>
                    <a:lnTo>
                      <a:pt x="156" y="1803"/>
                    </a:lnTo>
                    <a:lnTo>
                      <a:pt x="104" y="1826"/>
                    </a:lnTo>
                    <a:lnTo>
                      <a:pt x="53" y="1846"/>
                    </a:lnTo>
                    <a:lnTo>
                      <a:pt x="0" y="1861"/>
                    </a:lnTo>
                    <a:lnTo>
                      <a:pt x="0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9467" name="Group 26"/>
            <p:cNvGrpSpPr>
              <a:grpSpLocks/>
            </p:cNvGrpSpPr>
            <p:nvPr/>
          </p:nvGrpSpPr>
          <p:grpSpPr bwMode="auto">
            <a:xfrm>
              <a:off x="2543" y="1899"/>
              <a:ext cx="844" cy="843"/>
              <a:chOff x="2016" y="1920"/>
              <a:chExt cx="1680" cy="1680"/>
            </a:xfrm>
          </p:grpSpPr>
          <p:sp>
            <p:nvSpPr>
              <p:cNvPr id="19469" name="Oval 27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14343"/>
                  </a:gs>
                  <a:gs pos="100000">
                    <a:srgbClr val="922929"/>
                  </a:gs>
                </a:gsLst>
                <a:lin ang="5400000" scaled="1"/>
              </a:gradFill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s-ES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9470" name="Freeform 28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9468" name="Text Box 30"/>
            <p:cNvSpPr txBox="1">
              <a:spLocks noChangeArrowheads="1"/>
            </p:cNvSpPr>
            <p:nvPr/>
          </p:nvSpPr>
          <p:spPr bwMode="auto">
            <a:xfrm>
              <a:off x="1316" y="1581"/>
              <a:ext cx="1018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_tradnl" sz="2000">
                  <a:latin typeface="Arial" panose="020B0604020202020204" pitchFamily="34" charset="0"/>
                </a:rPr>
                <a:t>Diversas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_tradnl" sz="2000">
                  <a:latin typeface="Arial" panose="020B0604020202020204" pitchFamily="34" charset="0"/>
                </a:rPr>
                <a:t>enfermedades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_tradnl" sz="2000">
                  <a:latin typeface="Arial" panose="020B0604020202020204" pitchFamily="34" charset="0"/>
                </a:rPr>
                <a:t>y proceso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_tradnl" sz="2000">
                  <a:latin typeface="Arial" panose="020B0604020202020204" pitchFamily="34" charset="0"/>
                </a:rPr>
                <a:t>traumatológicos</a:t>
              </a:r>
              <a:r>
                <a:rPr lang="es-ES_tradnl" sz="2000">
                  <a:solidFill>
                    <a:schemeClr val="bg1"/>
                  </a:solidFill>
                  <a:latin typeface="Arial" panose="020B0604020202020204" pitchFamily="34" charset="0"/>
                </a:rPr>
                <a:t>.</a:t>
              </a:r>
              <a:endParaRPr lang="en-US" sz="2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460" name="19 Rectángulo"/>
          <p:cNvSpPr>
            <a:spLocks noChangeArrowheads="1"/>
          </p:cNvSpPr>
          <p:nvPr/>
        </p:nvSpPr>
        <p:spPr bwMode="auto">
          <a:xfrm>
            <a:off x="7096126" y="2357438"/>
            <a:ext cx="21510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sz="2000">
                <a:latin typeface="Arial" panose="020B0604020202020204" pitchFamily="34" charset="0"/>
              </a:rPr>
              <a:t>Determinadas 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sz="2000">
                <a:latin typeface="Arial" panose="020B0604020202020204" pitchFamily="34" charset="0"/>
              </a:rPr>
              <a:t>etapas de la 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sz="2000">
                <a:latin typeface="Arial" panose="020B0604020202020204" pitchFamily="34" charset="0"/>
              </a:rPr>
              <a:t>enfermedad</a:t>
            </a:r>
            <a:endParaRPr lang="es-ES" sz="2000" b="0">
              <a:latin typeface="Arial" panose="020B0604020202020204" pitchFamily="34" charset="0"/>
            </a:endParaRPr>
          </a:p>
        </p:txBody>
      </p:sp>
      <p:sp>
        <p:nvSpPr>
          <p:cNvPr id="19461" name="Rectangle 10"/>
          <p:cNvSpPr>
            <a:spLocks noChangeArrowheads="1"/>
          </p:cNvSpPr>
          <p:nvPr/>
        </p:nvSpPr>
        <p:spPr bwMode="auto">
          <a:xfrm>
            <a:off x="4167189" y="4857751"/>
            <a:ext cx="2714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sz="2000">
                <a:latin typeface="Arial" panose="020B0604020202020204" pitchFamily="34" charset="0"/>
              </a:rPr>
              <a:t>Particularidades del padecimiento y el estado general del organismo.</a:t>
            </a:r>
            <a:endParaRPr 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gray">
          <a:xfrm>
            <a:off x="2524125" y="428626"/>
            <a:ext cx="7239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es-ES_tradnl" sz="3200" b="1" kern="0" dirty="0">
                <a:latin typeface="+mj-lt"/>
                <a:ea typeface="+mj-ea"/>
                <a:cs typeface="+mj-cs"/>
              </a:rPr>
              <a:t>INDICACIONES PARA LA APLICACIÓN DE LA C.F.T.</a:t>
            </a:r>
            <a:endParaRPr lang="en-US" sz="3200" b="1" kern="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515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4 Marcador de pie de página"/>
          <p:cNvSpPr>
            <a:spLocks noGrp="1"/>
          </p:cNvSpPr>
          <p:nvPr>
            <p:ph type="ftr" sz="quarter" idx="12"/>
          </p:nvPr>
        </p:nvSpPr>
        <p:spPr bwMode="gray">
          <a:xfrm>
            <a:off x="1828800" y="6448426"/>
            <a:ext cx="533400" cy="244475"/>
          </a:xfrm>
        </p:spPr>
        <p:txBody>
          <a:bodyPr/>
          <a:lstStyle/>
          <a:p>
            <a:pPr algn="l">
              <a:defRPr/>
            </a:pPr>
            <a:r>
              <a:rPr lang="en-US" sz="1000"/>
              <a:t>www.themegallery.com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25" y="0"/>
            <a:ext cx="7239000" cy="935038"/>
          </a:xfrm>
        </p:spPr>
        <p:txBody>
          <a:bodyPr/>
          <a:lstStyle/>
          <a:p>
            <a:pPr eaLnBrk="1" hangingPunct="1"/>
            <a:r>
              <a:rPr lang="es-ES_tradnl" sz="2800"/>
              <a:t>CONTRAINDICACIONES PARA LA APLICACIÓN DE LA C.F.T.</a:t>
            </a:r>
            <a:endParaRPr lang="en-US" sz="2800"/>
          </a:p>
        </p:txBody>
      </p:sp>
      <p:graphicFrame>
        <p:nvGraphicFramePr>
          <p:cNvPr id="88128" name="Group 64"/>
          <p:cNvGraphicFramePr>
            <a:graphicFrameLocks noGrp="1"/>
          </p:cNvGraphicFramePr>
          <p:nvPr>
            <p:ph idx="1"/>
          </p:nvPr>
        </p:nvGraphicFramePr>
        <p:xfrm>
          <a:off x="1524000" y="1071564"/>
          <a:ext cx="9144000" cy="5273677"/>
        </p:xfrm>
        <a:graphic>
          <a:graphicData uri="http://schemas.openxmlformats.org/drawingml/2006/table">
            <a:tbl>
              <a:tblPr/>
              <a:tblGrid>
                <a:gridCol w="1174459"/>
                <a:gridCol w="7969541"/>
              </a:tblGrid>
              <a:tr h="514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6755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</a:rPr>
                        <a:t>Grave de estado de salud general del paciente</a:t>
                      </a:r>
                      <a:r>
                        <a:rPr lang="es-ES_tradnl" sz="1800" b="1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673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</a:rPr>
                        <a:t>Fiebre alta (+ 37,5). 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6755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Estado agudo de la enfermedad</a:t>
                      </a:r>
                      <a:endParaRPr lang="es-ES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673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</a:rPr>
                        <a:t>Fuertes dolores. 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659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E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</a:rPr>
                        <a:t>Peligro de hemorragia 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7010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</a:rPr>
                        <a:t> Incorrecta inmovilización de las partes óseas (fracturado, pseudo artrosis) 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7010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</a:rPr>
                        <a:t>Durante el tratamiento conservador de tumores malignos. 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25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0" y="285751"/>
            <a:ext cx="8858250" cy="6143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8456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2965" y="552147"/>
            <a:ext cx="109262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UTIIZACION DEL EJERCICIO FÌSICO CON FINES TERAPEUTICOS DATA DESDE LA REMOTA  ANTIGÜEDAD</a:t>
            </a:r>
          </a:p>
          <a:p>
            <a:pPr algn="just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CULTURA FÌSICA TERAPEUTICA:</a:t>
            </a:r>
          </a:p>
          <a:p>
            <a:pPr marL="342900" indent="-342900" algn="just">
              <a:buFontTx/>
              <a:buChar char="-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Estudia los mecanismos de acción terapéutica del ejercicio físico a través del deporte aplicado</a:t>
            </a:r>
          </a:p>
          <a:p>
            <a:pPr marL="342900" indent="-342900" algn="just">
              <a:buFontTx/>
              <a:buChar char="-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Como disciplina independiente aplica los ejercicios físicos como medio estimulador esencial de las funciones vitales del organismo</a:t>
            </a:r>
          </a:p>
          <a:p>
            <a:pPr marL="342900" indent="-342900" algn="just">
              <a:buFontTx/>
              <a:buChar char="-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GENERALES: la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recuperacion,la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profilaxis y el mantenimiento de la salud.</a:t>
            </a:r>
          </a:p>
          <a:p>
            <a:pPr marL="342900" indent="-342900" algn="just">
              <a:buFontTx/>
              <a:buChar char="-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la actualidad se considera como un medio de la terapia integral</a:t>
            </a:r>
          </a:p>
          <a:p>
            <a:pPr marL="342900" indent="-342900" algn="just">
              <a:buFontTx/>
              <a:buChar char="-"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Ejercicio físico terapéutico NO ES LO MISMO QUE FISIOTERAPIA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 esta última emplea los medios físicos naturales para la curación ,la luz ,el agua ,los fangos ,la electricidad)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4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 rot="21427385">
            <a:off x="796601" y="674702"/>
            <a:ext cx="1143223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CULTURA FISICA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:-UTILIZA COMO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MEDIO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EL EJERCICIO FISICO</a:t>
            </a:r>
          </a:p>
          <a:p>
            <a:pPr algn="just"/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-ES DE CARÁCTER GENERAL,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-LA PERSONA PARTICIPA DE FORMA ACTIVA Y CONCIENTE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-LAS ACCIONES LAS REALIZA UNA PERSONA SANA (atletas, educación física general ,como recreación) o una UNA PERSONA ENFERMA ( cultura física profiláctica y terapéutica)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CFT Y CFP 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dedican al estudio de los mecanismos de la acción terapéutica de los ejercicios físicos a través del deporte aplicado  para lograr un rápido restablecimiento de la salud, aumentar la capacidad de trabajo y de la calidad de vida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la promoción de salud los ejercicios como estimulador esencial de las funciones vitales del organismo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la prevención de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enfermedades,en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la profilaxis de sus agudizaciones 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la curación Y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rehabilitacion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lesiones y enfermedades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6028" y="236483"/>
            <a:ext cx="113511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CFP Y LA CFT 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FORMA PARTE DE LOS TRATAMIENTOS DE LA REHABILITACION MODERNA,COMO UN MEDIO DE TERAPIA INTEGRAL SE EMPLEA LACULTURA FISICA TERAPEUTICA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MODALIDADES DE EJERCICIOS QUE SE EMPLEAN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1.-EJERCICIOS GIMNASTICOS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2.-EJERCICIOS DEPORTIVOS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3.-EJERCICIOS APLICADOS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4.-LOS JUEGOS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5.-LA CAMINATA RÀPIDA A 80-120 PASOS POR MINUTO DURANTE 30-60 MIN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6.-TROTE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7.-CALISTENIA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8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1433" y="677917"/>
            <a:ext cx="114772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GENERAL LOS EJERCICIOS SE CLASIFICAN SEGÚN EL SITO ANATOMICO QUE PARTICIPA O  POR EL OBJETIVO METODOLOGICO O TERAPEUTICO :EJERCICIO DE FUERZA, DE RESISTENCIA ,DE RELAJACION  ,RESPIRATORIOS ,PASICVOS ,CORRECTORES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EJERCICIOS  GIMNASIA:SON COMBINACIONES ARTIFICIALES DE LOS MOVIMIENTOS NORMALES DEL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HOMBRE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82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62151" y="677917"/>
            <a:ext cx="1105162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EJERCICIOS DEPORTIVOS APLICADOS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1.-LA CAMINATA RÀPIDA el mas sencillo y fisiológico pasos rápidos 80-120 pasos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xmin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30-60 min distancia inicial de 1,5 km a5km  de cuatro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cnco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veces por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semana</a:t>
            </a:r>
          </a:p>
          <a:p>
            <a:pPr algn="just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2.-TROTEcomenzar con distancias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crtas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ajustando la frecuencia del pulso que no debe exceder al 70% de la cardiaca incrementando 1 min a la semana hasta llegar a 15 min ,luego aumentar a 2 min por semana hasta los 30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</a:p>
          <a:p>
            <a:pPr algn="just"/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3.-CALISTENIA se emplea luego de un gran período de sedentarismo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57617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14855" y="677917"/>
            <a:ext cx="113511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 INICIAR UN TRABAJO DE EJERCITACIÒN ES IMORTANTE TENER EN CUENTA LOS SIGUIENTES ASPECTOS: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-La edad, los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padecimientos 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,descartar las enfermedades que lo contraindican,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uso de medicamentos,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el caso de personas mayores o con enfermedades crónicas revisar los signos vitales antes de comenzar la actividad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-Trabajar en la motivación de las personas para la realización de las mismas,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tener en cuenta la duración que no debe sobrepasar los 50-60 min</a:t>
            </a:r>
          </a:p>
          <a:p>
            <a:pPr algn="just"/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436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1076" y="867103"/>
            <a:ext cx="1138270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PRÀCTICA DE EJERCICIOS FÌSICOS SISTEMÀTICOS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(vol3 pag911)</a:t>
            </a:r>
          </a:p>
          <a:p>
            <a:pPr algn="just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Ejercicio Físico: cualquier movimiento corporal producido por los músculos esqueléticos que produce un gasto energético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Movimiento corporal planificado ,estructurado y repetitivo realizado para mejorar o mantener uno o mas de los componentes de la aptitud física</a:t>
            </a:r>
          </a:p>
          <a:p>
            <a:pPr algn="just"/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EJERCICO ES NECESARIO DURANTE TODO EL CICLO VITAL</a:t>
            </a:r>
          </a:p>
          <a:p>
            <a:pPr algn="just"/>
            <a:endParaRPr 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IMPORTANCIA  DEL EJERCICIO FISICO SISTEMATICO. 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1.-beneficios generales para el organismo: sistema cardiovascular ,respiratorio,osteomioarticular,nervioso,sicologico,disgestivo,endocrino metabólico</a:t>
            </a:r>
            <a:endParaRPr lang="es-E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170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45465" y="1249251"/>
            <a:ext cx="87705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CONTRAINDICACIONES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1-FIEBRE 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2-ESTADI GENERAL AFECTADO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3-ESTADO AGUDO DE UNA ENFERMEDAD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4-DOLORES FUERTES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5-PELIGROS DE HEMORRAGIAS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6-INMOVILIZACIONES OSEAS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7-DURANTE LOS TRATAMIENTOS DEL CANCER</a:t>
            </a:r>
          </a:p>
          <a:p>
            <a:pPr algn="just"/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45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860</Words>
  <Application>Microsoft Office PowerPoint</Application>
  <PresentationFormat>Panorámica</PresentationFormat>
  <Paragraphs>133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  Rehabilitación .</vt:lpstr>
      <vt:lpstr>DIFERENCIAS ENTRE CFT Y FISIOTERAPIA.</vt:lpstr>
      <vt:lpstr>CIENCIAS EN QUE SE BASA. </vt:lpstr>
      <vt:lpstr>REQUISITOS PARA SU APLICACIÓN. </vt:lpstr>
      <vt:lpstr>Presentación de PowerPoint</vt:lpstr>
      <vt:lpstr>CONTRAINDICACIONES PARA LA APLICACIÓN DE LA C.F.T.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</dc:creator>
  <cp:lastModifiedBy>Dr</cp:lastModifiedBy>
  <cp:revision>15</cp:revision>
  <dcterms:created xsi:type="dcterms:W3CDTF">2018-04-18T23:31:24Z</dcterms:created>
  <dcterms:modified xsi:type="dcterms:W3CDTF">2018-04-21T00:16:39Z</dcterms:modified>
</cp:coreProperties>
</file>