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74" r:id="rId2"/>
    <p:sldId id="275" r:id="rId3"/>
    <p:sldId id="259" r:id="rId4"/>
    <p:sldId id="278" r:id="rId5"/>
    <p:sldId id="279" r:id="rId6"/>
    <p:sldId id="257" r:id="rId7"/>
    <p:sldId id="260" r:id="rId8"/>
    <p:sldId id="267" r:id="rId9"/>
    <p:sldId id="262" r:id="rId10"/>
    <p:sldId id="264" r:id="rId11"/>
    <p:sldId id="269" r:id="rId12"/>
    <p:sldId id="270" r:id="rId13"/>
    <p:sldId id="280" r:id="rId14"/>
    <p:sldId id="281" r:id="rId1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59" autoAdjust="0"/>
    <p:restoredTop sz="94660"/>
  </p:normalViewPr>
  <p:slideViewPr>
    <p:cSldViewPr snapToGrid="0">
      <p:cViewPr varScale="1">
        <p:scale>
          <a:sx n="72" d="100"/>
          <a:sy n="72" d="100"/>
        </p:scale>
        <p:origin x="78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B2F7-9207-4FB7-A538-5E57C74144F5}" type="datetimeFigureOut">
              <a:rPr lang="es-ES" smtClean="0"/>
              <a:pPr/>
              <a:t>23/06/2024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B2F7-9207-4FB7-A538-5E57C74144F5}" type="datetimeFigureOut">
              <a:rPr lang="es-ES" smtClean="0"/>
              <a:pPr/>
              <a:t>23/06/2024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B2F7-9207-4FB7-A538-5E57C74144F5}" type="datetimeFigureOut">
              <a:rPr lang="es-ES" smtClean="0"/>
              <a:pPr/>
              <a:t>23/06/2024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B2F7-9207-4FB7-A538-5E57C74144F5}" type="datetimeFigureOut">
              <a:rPr lang="es-ES" smtClean="0"/>
              <a:pPr/>
              <a:t>23/06/2024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B2F7-9207-4FB7-A538-5E57C74144F5}" type="datetimeFigureOut">
              <a:rPr lang="es-ES" smtClean="0"/>
              <a:pPr/>
              <a:t>23/06/2024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B2F7-9207-4FB7-A538-5E57C74144F5}" type="datetimeFigureOut">
              <a:rPr lang="es-ES" smtClean="0"/>
              <a:pPr/>
              <a:t>23/06/2024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B2F7-9207-4FB7-A538-5E57C74144F5}" type="datetimeFigureOut">
              <a:rPr lang="es-ES" smtClean="0"/>
              <a:pPr/>
              <a:t>23/06/2024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B2F7-9207-4FB7-A538-5E57C74144F5}" type="datetimeFigureOut">
              <a:rPr lang="es-ES" smtClean="0"/>
              <a:pPr/>
              <a:t>23/06/2024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B2F7-9207-4FB7-A538-5E57C74144F5}" type="datetimeFigureOut">
              <a:rPr lang="es-ES" smtClean="0"/>
              <a:pPr/>
              <a:t>23/06/2024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B2F7-9207-4FB7-A538-5E57C74144F5}" type="datetimeFigureOut">
              <a:rPr lang="es-ES" smtClean="0"/>
              <a:pPr/>
              <a:t>23/06/2024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B2F7-9207-4FB7-A538-5E57C74144F5}" type="datetimeFigureOut">
              <a:rPr lang="es-ES" smtClean="0"/>
              <a:pPr/>
              <a:t>23/06/2024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D57B2F7-9207-4FB7-A538-5E57C74144F5}" type="datetimeFigureOut">
              <a:rPr lang="es-ES" smtClean="0"/>
              <a:pPr/>
              <a:t>23/06/2024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Consultorio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35"/>
            <a:ext cx="12192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3 Rectángulo"/>
          <p:cNvSpPr>
            <a:spLocks noChangeArrowheads="1"/>
          </p:cNvSpPr>
          <p:nvPr/>
        </p:nvSpPr>
        <p:spPr bwMode="auto">
          <a:xfrm>
            <a:off x="719667" y="1443038"/>
            <a:ext cx="10176933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s-ES" altLang="zh-CN" sz="2800" b="1" dirty="0">
                <a:cs typeface="Arial" charset="0"/>
              </a:rPr>
              <a:t>Facultad de Ciencias Médicas Sagua La Grande.</a:t>
            </a:r>
          </a:p>
          <a:p>
            <a:pPr algn="ctr"/>
            <a:endParaRPr lang="es-ES" altLang="zh-CN" sz="2800" b="1" dirty="0">
              <a:cs typeface="Arial" charset="0"/>
            </a:endParaRPr>
          </a:p>
          <a:p>
            <a:r>
              <a:rPr lang="es-ES" altLang="zh-CN" sz="2800" b="1" u="sng" dirty="0">
                <a:cs typeface="Arial" charset="0"/>
              </a:rPr>
              <a:t>DISCIPLINA: </a:t>
            </a:r>
            <a:r>
              <a:rPr lang="es-ES" altLang="zh-CN" sz="2800" b="1" dirty="0">
                <a:cs typeface="Arial" charset="0"/>
              </a:rPr>
              <a:t> Medicina General Integral.</a:t>
            </a:r>
          </a:p>
          <a:p>
            <a:r>
              <a:rPr lang="es-ES" altLang="zh-CN" sz="2800" b="1" u="sng" dirty="0">
                <a:cs typeface="Arial" charset="0"/>
              </a:rPr>
              <a:t>ASIGNATURA</a:t>
            </a:r>
            <a:r>
              <a:rPr lang="es-ES" altLang="zh-CN" sz="2800" b="1" dirty="0">
                <a:cs typeface="Arial" charset="0"/>
              </a:rPr>
              <a:t>: Promoción de Salud.</a:t>
            </a:r>
          </a:p>
          <a:p>
            <a:r>
              <a:rPr lang="es-ES" altLang="zh-CN" sz="2800" b="1" u="sng" dirty="0">
                <a:cs typeface="Arial" charset="0"/>
              </a:rPr>
              <a:t>CARRERA:</a:t>
            </a:r>
            <a:r>
              <a:rPr lang="es-ES" altLang="zh-CN" sz="2800" b="1" dirty="0">
                <a:cs typeface="Arial" charset="0"/>
              </a:rPr>
              <a:t> Medicina</a:t>
            </a:r>
          </a:p>
          <a:p>
            <a:r>
              <a:rPr lang="es-ES" altLang="zh-CN" sz="2800" b="1" u="sng" dirty="0">
                <a:cs typeface="Arial" charset="0"/>
              </a:rPr>
              <a:t>AÑO:</a:t>
            </a:r>
            <a:r>
              <a:rPr lang="es-ES" altLang="zh-CN" sz="2800" b="1" dirty="0">
                <a:cs typeface="Arial" charset="0"/>
              </a:rPr>
              <a:t> 1er año durante el 2do periodo. </a:t>
            </a:r>
          </a:p>
          <a:p>
            <a:r>
              <a:rPr lang="es-ES" altLang="zh-CN" sz="2800" b="1" u="sng" dirty="0">
                <a:cs typeface="Arial" charset="0"/>
              </a:rPr>
              <a:t>TEMA</a:t>
            </a:r>
            <a:r>
              <a:rPr lang="es-ES" altLang="zh-CN" sz="2800" b="1" dirty="0">
                <a:cs typeface="Arial" charset="0"/>
              </a:rPr>
              <a:t>: Educación para la salud.</a:t>
            </a:r>
            <a:endParaRPr lang="es-ES" sz="2800" b="1" i="1" dirty="0">
              <a:ea typeface="宋体" pitchFamily="2" charset="-122"/>
              <a:cs typeface="Arial" charset="0"/>
            </a:endParaRPr>
          </a:p>
          <a:p>
            <a:r>
              <a:rPr lang="es-ES" altLang="zh-CN" sz="2800" b="1" u="sng" dirty="0">
                <a:cs typeface="Arial" charset="0"/>
              </a:rPr>
              <a:t>F.O.D</a:t>
            </a:r>
            <a:r>
              <a:rPr lang="es-ES" altLang="zh-CN" sz="2800" b="1" dirty="0">
                <a:cs typeface="Arial" charset="0"/>
              </a:rPr>
              <a:t>: Conferencia.</a:t>
            </a:r>
          </a:p>
        </p:txBody>
      </p:sp>
    </p:spTree>
    <p:extLst>
      <p:ext uri="{BB962C8B-B14F-4D97-AF65-F5344CB8AC3E}">
        <p14:creationId xmlns:p14="http://schemas.microsoft.com/office/powerpoint/2010/main" val="3439643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631541" y="1267583"/>
            <a:ext cx="473165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2400" b="1" dirty="0"/>
          </a:p>
          <a:p>
            <a:r>
              <a:rPr lang="es-ES" sz="3200" b="1" dirty="0"/>
              <a:t>1- Entrevista educativa </a:t>
            </a:r>
          </a:p>
          <a:p>
            <a:r>
              <a:rPr lang="es-ES" sz="3200" b="1" dirty="0"/>
              <a:t>2- La charla </a:t>
            </a:r>
          </a:p>
          <a:p>
            <a:r>
              <a:rPr lang="es-ES" sz="3200" b="1" dirty="0"/>
              <a:t>3-La demostración</a:t>
            </a:r>
          </a:p>
          <a:p>
            <a:r>
              <a:rPr lang="es-ES" sz="3200" b="1" dirty="0"/>
              <a:t>4-La dinámica de grupo </a:t>
            </a:r>
          </a:p>
          <a:p>
            <a:r>
              <a:rPr lang="es-ES" sz="3200" b="1" dirty="0"/>
              <a:t>5-El panel </a:t>
            </a:r>
          </a:p>
          <a:p>
            <a:r>
              <a:rPr lang="es-ES" sz="3200" b="1" dirty="0"/>
              <a:t>6- La mesa redonda</a:t>
            </a:r>
          </a:p>
          <a:p>
            <a:pPr algn="just"/>
            <a:endParaRPr lang="es-ES" sz="2400" b="1" dirty="0"/>
          </a:p>
          <a:p>
            <a:pPr algn="just"/>
            <a:r>
              <a:rPr lang="es-ES" sz="2400" b="1" dirty="0"/>
              <a:t>  </a:t>
            </a:r>
            <a:endParaRPr lang="es-ES" sz="2400" dirty="0"/>
          </a:p>
        </p:txBody>
      </p:sp>
      <p:sp>
        <p:nvSpPr>
          <p:cNvPr id="4" name="3 Rectángulo"/>
          <p:cNvSpPr/>
          <p:nvPr/>
        </p:nvSpPr>
        <p:spPr>
          <a:xfrm>
            <a:off x="841828" y="1727200"/>
            <a:ext cx="3033485" cy="27286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Técnicas de educación </a:t>
            </a:r>
          </a:p>
          <a:p>
            <a:r>
              <a:rPr lang="es-E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 la salud: </a:t>
            </a:r>
          </a:p>
        </p:txBody>
      </p:sp>
      <p:sp>
        <p:nvSpPr>
          <p:cNvPr id="5" name="4 Flecha derecha"/>
          <p:cNvSpPr/>
          <p:nvPr/>
        </p:nvSpPr>
        <p:spPr>
          <a:xfrm>
            <a:off x="4281714" y="2728686"/>
            <a:ext cx="1059543" cy="7692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4215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545771" y="816429"/>
            <a:ext cx="9960429" cy="2024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1698171" y="968829"/>
            <a:ext cx="9960429" cy="2024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8" name="CuadroTexto 7"/>
          <p:cNvSpPr txBox="1"/>
          <p:nvPr/>
        </p:nvSpPr>
        <p:spPr>
          <a:xfrm>
            <a:off x="1850571" y="1121229"/>
            <a:ext cx="9960429" cy="2024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9" name="CuadroTexto 8"/>
          <p:cNvSpPr txBox="1"/>
          <p:nvPr/>
        </p:nvSpPr>
        <p:spPr>
          <a:xfrm>
            <a:off x="254000" y="1303867"/>
            <a:ext cx="11404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2400" dirty="0"/>
          </a:p>
          <a:p>
            <a:pPr algn="just"/>
            <a:r>
              <a:rPr lang="es-ES" sz="2800" dirty="0">
                <a:latin typeface="Arial" pitchFamily="34" charset="0"/>
                <a:cs typeface="Arial" pitchFamily="34" charset="0"/>
              </a:rPr>
              <a:t>Es una técnica de comunicación verbal directa entre dos personas una de ellas reclama información y la otra la ofrece, no es cualquier conversación.</a:t>
            </a:r>
          </a:p>
          <a:p>
            <a:pPr algn="just"/>
            <a:r>
              <a:rPr lang="es-ES" sz="2800" dirty="0">
                <a:latin typeface="Arial" pitchFamily="34" charset="0"/>
                <a:cs typeface="Arial" pitchFamily="34" charset="0"/>
              </a:rPr>
              <a:t>Objetivo: propiciar el logro de las metas que se ha fijado el entrevistador y producir un resultado nuevo.</a:t>
            </a:r>
          </a:p>
          <a:p>
            <a:endParaRPr lang="es-ES" sz="2800" dirty="0">
              <a:latin typeface="Arial" pitchFamily="34" charset="0"/>
              <a:cs typeface="Arial" pitchFamily="34" charset="0"/>
            </a:endParaRPr>
          </a:p>
          <a:p>
            <a:r>
              <a:rPr lang="es-ES" sz="2800" dirty="0">
                <a:latin typeface="Arial" pitchFamily="34" charset="0"/>
                <a:cs typeface="Arial" pitchFamily="34" charset="0"/>
              </a:rPr>
              <a:t>Etapas:</a:t>
            </a:r>
          </a:p>
          <a:p>
            <a:r>
              <a:rPr lang="es-ES" sz="2800" dirty="0">
                <a:latin typeface="Arial" pitchFamily="34" charset="0"/>
                <a:cs typeface="Arial" pitchFamily="34" charset="0"/>
              </a:rPr>
              <a:t>1- Preparación</a:t>
            </a:r>
          </a:p>
          <a:p>
            <a:r>
              <a:rPr lang="es-ES" sz="2800" dirty="0">
                <a:latin typeface="Arial" pitchFamily="34" charset="0"/>
                <a:cs typeface="Arial" pitchFamily="34" charset="0"/>
              </a:rPr>
              <a:t>2- Ejecución: </a:t>
            </a:r>
          </a:p>
          <a:p>
            <a:pPr marL="342900" indent="-342900">
              <a:buFontTx/>
              <a:buChar char="-"/>
            </a:pPr>
            <a:r>
              <a:rPr lang="es-ES" sz="2800" dirty="0">
                <a:latin typeface="Arial" pitchFamily="34" charset="0"/>
                <a:cs typeface="Arial" pitchFamily="34" charset="0"/>
              </a:rPr>
              <a:t>Inicial</a:t>
            </a:r>
          </a:p>
          <a:p>
            <a:pPr marL="342900" indent="-342900">
              <a:buFontTx/>
              <a:buChar char="-"/>
            </a:pPr>
            <a:r>
              <a:rPr lang="es-ES" sz="2800" dirty="0">
                <a:latin typeface="Arial" pitchFamily="34" charset="0"/>
                <a:cs typeface="Arial" pitchFamily="34" charset="0"/>
              </a:rPr>
              <a:t> intermedia </a:t>
            </a:r>
          </a:p>
          <a:p>
            <a:pPr marL="342900" indent="-342900">
              <a:buFontTx/>
              <a:buChar char="-"/>
            </a:pPr>
            <a:r>
              <a:rPr lang="es-ES" sz="2800" dirty="0">
                <a:latin typeface="Arial" pitchFamily="34" charset="0"/>
                <a:cs typeface="Arial" pitchFamily="34" charset="0"/>
              </a:rPr>
              <a:t> cierre   </a:t>
            </a:r>
          </a:p>
        </p:txBody>
      </p:sp>
      <p:sp>
        <p:nvSpPr>
          <p:cNvPr id="2" name="1 Rectángulo"/>
          <p:cNvSpPr/>
          <p:nvPr/>
        </p:nvSpPr>
        <p:spPr>
          <a:xfrm>
            <a:off x="3628571" y="290286"/>
            <a:ext cx="4572000" cy="8309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entrevista</a:t>
            </a:r>
            <a:endParaRPr lang="es-MX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563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03200" y="1296611"/>
            <a:ext cx="11684000" cy="3083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s-ES" sz="2400" dirty="0">
                <a:latin typeface="Arial" pitchFamily="34" charset="0"/>
                <a:cs typeface="Arial" pitchFamily="34" charset="0"/>
              </a:rPr>
              <a:t>Es una de las técnicas educativas más comúnmente utilizadas en las tareas de la educación para la salud. Se considera una variante abreviada de la clase y bien empleada puede tener resultados positivos.</a:t>
            </a:r>
            <a:br>
              <a:rPr lang="es-ES" sz="2400" dirty="0">
                <a:latin typeface="Arial" pitchFamily="34" charset="0"/>
                <a:cs typeface="Arial" pitchFamily="34" charset="0"/>
              </a:rPr>
            </a:br>
            <a:endParaRPr lang="es-ES" sz="24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es-ES" sz="2400" b="1" dirty="0">
                <a:latin typeface="Arial" pitchFamily="34" charset="0"/>
                <a:cs typeface="Arial" pitchFamily="34" charset="0"/>
              </a:rPr>
              <a:t>Fases</a:t>
            </a:r>
          </a:p>
          <a:p>
            <a:pPr algn="just">
              <a:lnSpc>
                <a:spcPct val="90000"/>
              </a:lnSpc>
            </a:pPr>
            <a:r>
              <a:rPr lang="es-ES" sz="2400" dirty="0">
                <a:latin typeface="Arial" pitchFamily="34" charset="0"/>
                <a:cs typeface="Arial" pitchFamily="34" charset="0"/>
              </a:rPr>
              <a:t>1- La preparación. </a:t>
            </a:r>
          </a:p>
          <a:p>
            <a:pPr algn="just">
              <a:lnSpc>
                <a:spcPct val="90000"/>
              </a:lnSpc>
            </a:pPr>
            <a:r>
              <a:rPr lang="es-ES" sz="2400" dirty="0">
                <a:latin typeface="Arial" pitchFamily="34" charset="0"/>
                <a:cs typeface="Arial" pitchFamily="34" charset="0"/>
              </a:rPr>
              <a:t>2- Ejecución: Introducción, descripción, confirmación, y resumen.</a:t>
            </a:r>
          </a:p>
          <a:p>
            <a:pPr algn="just">
              <a:lnSpc>
                <a:spcPct val="90000"/>
              </a:lnSpc>
            </a:pPr>
            <a:r>
              <a:rPr lang="es-ES" sz="2400" dirty="0">
                <a:latin typeface="Arial" pitchFamily="34" charset="0"/>
                <a:cs typeface="Arial" pitchFamily="34" charset="0"/>
              </a:rPr>
              <a:t>3- Final</a:t>
            </a:r>
          </a:p>
          <a:p>
            <a:pPr>
              <a:lnSpc>
                <a:spcPct val="90000"/>
              </a:lnSpc>
            </a:pPr>
            <a:r>
              <a:rPr lang="es-ES" sz="2400" dirty="0">
                <a:latin typeface="Arial" pitchFamily="34" charset="0"/>
                <a:cs typeface="Arial" pitchFamily="34" charset="0"/>
              </a:rPr>
              <a:t>  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751943" y="580571"/>
            <a:ext cx="3860800" cy="537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charla</a:t>
            </a:r>
            <a:endParaRPr lang="es-MX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751943" y="4630241"/>
            <a:ext cx="3860800" cy="537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demostración</a:t>
            </a:r>
            <a:endParaRPr lang="es-MX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uadroTexto 1"/>
          <p:cNvSpPr txBox="1"/>
          <p:nvPr/>
        </p:nvSpPr>
        <p:spPr>
          <a:xfrm>
            <a:off x="580571" y="5418269"/>
            <a:ext cx="11117943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s-ES" sz="2400" dirty="0">
                <a:latin typeface="Arial" pitchFamily="34" charset="0"/>
                <a:cs typeface="Arial" pitchFamily="34" charset="0"/>
              </a:rPr>
              <a:t>Es una charla donde se unen la palabra y la acción  y tiene las mismas fases.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171155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31977" y="731423"/>
            <a:ext cx="8371587" cy="71051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Técnicas colectivas o de grupo</a:t>
            </a:r>
          </a:p>
        </p:txBody>
      </p:sp>
      <p:sp>
        <p:nvSpPr>
          <p:cNvPr id="4" name="3 Elipse"/>
          <p:cNvSpPr/>
          <p:nvPr/>
        </p:nvSpPr>
        <p:spPr>
          <a:xfrm>
            <a:off x="1133377" y="2271063"/>
            <a:ext cx="2139910" cy="1712686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Panel</a:t>
            </a:r>
          </a:p>
        </p:txBody>
      </p:sp>
      <p:sp>
        <p:nvSpPr>
          <p:cNvPr id="5" name="4 Elipse"/>
          <p:cNvSpPr/>
          <p:nvPr/>
        </p:nvSpPr>
        <p:spPr>
          <a:xfrm>
            <a:off x="8871069" y="2441183"/>
            <a:ext cx="2398643" cy="153851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Mesa redonda</a:t>
            </a:r>
          </a:p>
        </p:txBody>
      </p:sp>
      <p:cxnSp>
        <p:nvCxnSpPr>
          <p:cNvPr id="8" name="7 Conector recto de flecha"/>
          <p:cNvCxnSpPr>
            <a:cxnSpLocks/>
          </p:cNvCxnSpPr>
          <p:nvPr/>
        </p:nvCxnSpPr>
        <p:spPr>
          <a:xfrm flipH="1">
            <a:off x="2663688" y="1611756"/>
            <a:ext cx="1936080" cy="610862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>
            <a:cxnSpLocks/>
          </p:cNvCxnSpPr>
          <p:nvPr/>
        </p:nvCxnSpPr>
        <p:spPr>
          <a:xfrm>
            <a:off x="7338864" y="1585882"/>
            <a:ext cx="2189448" cy="610862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ángulo 2">
            <a:extLst>
              <a:ext uri="{FF2B5EF4-FFF2-40B4-BE49-F238E27FC236}">
                <a16:creationId xmlns:a16="http://schemas.microsoft.com/office/drawing/2014/main" id="{57FA2C41-9FD4-463F-BFF0-09C81DC161F9}"/>
              </a:ext>
            </a:extLst>
          </p:cNvPr>
          <p:cNvSpPr/>
          <p:nvPr/>
        </p:nvSpPr>
        <p:spPr>
          <a:xfrm>
            <a:off x="4176327" y="2592873"/>
            <a:ext cx="3882886" cy="1235134"/>
          </a:xfrm>
          <a:prstGeom prst="rect">
            <a:avLst/>
          </a:prstGeom>
          <a:solidFill>
            <a:srgbClr val="00B05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 más de un educador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80343362-AA14-4C03-BFD9-C2F2FDC95E16}"/>
              </a:ext>
            </a:extLst>
          </p:cNvPr>
          <p:cNvSpPr/>
          <p:nvPr/>
        </p:nvSpPr>
        <p:spPr>
          <a:xfrm>
            <a:off x="870857" y="5234609"/>
            <a:ext cx="3634882" cy="139147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auditorio participa al final formulando preguntas </a:t>
            </a:r>
            <a:endParaRPr lang="es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29602DC0-EA98-4F0E-927D-042445D55461}"/>
              </a:ext>
            </a:extLst>
          </p:cNvPr>
          <p:cNvSpPr/>
          <p:nvPr/>
        </p:nvSpPr>
        <p:spPr>
          <a:xfrm>
            <a:off x="7871790" y="5141843"/>
            <a:ext cx="3634869" cy="12351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hay participación del auditorio</a:t>
            </a:r>
            <a:endParaRPr lang="es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EB0A9DB6-00AB-4FB9-B6BF-3F4B1133B438}"/>
              </a:ext>
            </a:extLst>
          </p:cNvPr>
          <p:cNvCxnSpPr>
            <a:cxnSpLocks/>
          </p:cNvCxnSpPr>
          <p:nvPr/>
        </p:nvCxnSpPr>
        <p:spPr>
          <a:xfrm>
            <a:off x="3453137" y="3168923"/>
            <a:ext cx="543340" cy="0"/>
          </a:xfrm>
          <a:prstGeom prst="straightConnector1">
            <a:avLst/>
          </a:prstGeom>
          <a:ln w="57150">
            <a:solidFill>
              <a:schemeClr val="tx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8C3B5CCF-BFC0-4B62-945B-13F8CA6918D0}"/>
              </a:ext>
            </a:extLst>
          </p:cNvPr>
          <p:cNvCxnSpPr>
            <a:cxnSpLocks/>
          </p:cNvCxnSpPr>
          <p:nvPr/>
        </p:nvCxnSpPr>
        <p:spPr>
          <a:xfrm flipH="1">
            <a:off x="8107254" y="3177921"/>
            <a:ext cx="652668" cy="0"/>
          </a:xfrm>
          <a:prstGeom prst="straightConnector1">
            <a:avLst/>
          </a:prstGeom>
          <a:ln w="57150">
            <a:solidFill>
              <a:schemeClr val="tx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C709E720-B8F4-43B4-9D72-98FD00E434D7}"/>
              </a:ext>
            </a:extLst>
          </p:cNvPr>
          <p:cNvCxnSpPr/>
          <p:nvPr/>
        </p:nvCxnSpPr>
        <p:spPr>
          <a:xfrm>
            <a:off x="2203332" y="4188192"/>
            <a:ext cx="0" cy="847634"/>
          </a:xfrm>
          <a:prstGeom prst="straightConnector1">
            <a:avLst/>
          </a:prstGeom>
          <a:ln w="57150">
            <a:solidFill>
              <a:schemeClr val="tx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880045C9-00AC-4AFC-B613-BDA9004C2411}"/>
              </a:ext>
            </a:extLst>
          </p:cNvPr>
          <p:cNvCxnSpPr/>
          <p:nvPr/>
        </p:nvCxnSpPr>
        <p:spPr>
          <a:xfrm>
            <a:off x="10070390" y="4188192"/>
            <a:ext cx="0" cy="847634"/>
          </a:xfrm>
          <a:prstGeom prst="straightConnector1">
            <a:avLst/>
          </a:prstGeom>
          <a:ln w="57150">
            <a:solidFill>
              <a:schemeClr val="tx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7609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Bibliografía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62757" y="2675467"/>
            <a:ext cx="9877777" cy="2651276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s-E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Álvarez Sintes y col Medicina General Integral la Habana 2022</a:t>
            </a:r>
          </a:p>
          <a:p>
            <a:pPr marL="0" indent="0">
              <a:buNone/>
            </a:pPr>
            <a:r>
              <a:rPr lang="es-E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Tomo I, vol. I Herramientas para la promoción de salud capítulo 18 pág. 152-157.</a:t>
            </a:r>
          </a:p>
          <a:p>
            <a:pPr>
              <a:buFont typeface="Wingdings" pitchFamily="2" charset="2"/>
              <a:buChar char="v"/>
            </a:pPr>
            <a:endParaRPr lang="es-E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E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Fundamentos de la MGI 2023, Parte III, </a:t>
            </a:r>
            <a:r>
              <a:rPr lang="es-E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Cáp</a:t>
            </a:r>
            <a:r>
              <a:rPr lang="es-E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7, pág. 76-84</a:t>
            </a:r>
          </a:p>
          <a:p>
            <a:pPr>
              <a:buFont typeface="Wingdings" pitchFamily="2" charset="2"/>
              <a:buChar char="v"/>
            </a:pPr>
            <a:endParaRPr lang="es-MX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111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0" name="Picture 10" descr="BD05584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280" y="2279916"/>
            <a:ext cx="1524000" cy="2566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373" name="Oval 13"/>
          <p:cNvSpPr>
            <a:spLocks noChangeArrowheads="1"/>
          </p:cNvSpPr>
          <p:nvPr/>
        </p:nvSpPr>
        <p:spPr bwMode="auto">
          <a:xfrm>
            <a:off x="5605670" y="2545323"/>
            <a:ext cx="6264275" cy="1223963"/>
          </a:xfrm>
          <a:prstGeom prst="ellipse">
            <a:avLst/>
          </a:prstGeom>
          <a:solidFill>
            <a:schemeClr val="bg2">
              <a:lumMod val="50000"/>
            </a:schemeClr>
          </a:solidFill>
          <a:ln w="9525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s-ES_tradnl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PROCESO</a:t>
            </a:r>
            <a:r>
              <a:rPr lang="es-ES_tradnl" i="1" dirty="0">
                <a:latin typeface="Arial" pitchFamily="34" charset="0"/>
                <a:cs typeface="Arial" pitchFamily="34" charset="0"/>
              </a:rPr>
              <a:t> </a:t>
            </a:r>
            <a:r>
              <a:rPr lang="es-ES_tradnl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DE LA COMUNICACIÓN</a:t>
            </a:r>
          </a:p>
        </p:txBody>
      </p:sp>
      <p:sp>
        <p:nvSpPr>
          <p:cNvPr id="2" name="Flecha abajo 1"/>
          <p:cNvSpPr/>
          <p:nvPr/>
        </p:nvSpPr>
        <p:spPr>
          <a:xfrm rot="16200000">
            <a:off x="3825021" y="2224714"/>
            <a:ext cx="603908" cy="18046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0A50AFD3-16CA-4181-940A-39EF029546F7}"/>
              </a:ext>
            </a:extLst>
          </p:cNvPr>
          <p:cNvSpPr txBox="1">
            <a:spLocks/>
          </p:cNvSpPr>
          <p:nvPr/>
        </p:nvSpPr>
        <p:spPr>
          <a:xfrm>
            <a:off x="797024" y="752147"/>
            <a:ext cx="10363200" cy="1293931"/>
          </a:xfrm>
          <a:prstGeom prst="rect">
            <a:avLst/>
          </a:prstGeom>
          <a:solidFill>
            <a:schemeClr val="tx2"/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dirty="0"/>
              <a:t>Tema II: Comunicación en Salud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6F1C45BE-A545-4A15-9007-189CBB96A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48299"/>
            <a:ext cx="10363200" cy="1812744"/>
          </a:xfrm>
        </p:spPr>
        <p:txBody>
          <a:bodyPr>
            <a:normAutofit fontScale="90000"/>
          </a:bodyPr>
          <a:lstStyle/>
          <a:p>
            <a:pPr algn="l"/>
            <a:br>
              <a:rPr lang="es-MX" b="1" dirty="0">
                <a:solidFill>
                  <a:schemeClr val="tx1"/>
                </a:solidFill>
              </a:rPr>
            </a:br>
            <a:br>
              <a:rPr lang="es-MX" b="1" dirty="0">
                <a:solidFill>
                  <a:schemeClr val="tx1"/>
                </a:solidFill>
              </a:rPr>
            </a:br>
            <a:br>
              <a:rPr lang="es-MX" b="1" dirty="0">
                <a:solidFill>
                  <a:schemeClr val="tx1"/>
                </a:solidFill>
              </a:rPr>
            </a:br>
            <a:r>
              <a:rPr lang="es-MX" b="1" dirty="0">
                <a:solidFill>
                  <a:schemeClr val="tx1"/>
                </a:solidFill>
              </a:rPr>
              <a:t>                  </a:t>
            </a:r>
            <a:r>
              <a:rPr lang="es-MX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Preguntas de control</a:t>
            </a:r>
            <a:br>
              <a:rPr lang="es-MX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3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 Mencione los elementos de la comunicación.</a:t>
            </a:r>
            <a:br>
              <a:rPr lang="es-MX" sz="3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3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Explique las funciones principales de la comunicación en salud.</a:t>
            </a:r>
            <a:br>
              <a:rPr lang="es-MX" sz="3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MX" sz="3600" b="1" dirty="0">
                <a:solidFill>
                  <a:schemeClr val="tx1"/>
                </a:solidFill>
              </a:rPr>
            </a:br>
            <a:endParaRPr lang="es-MX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222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76448" y="2374220"/>
            <a:ext cx="11030857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b="1" dirty="0">
                <a:latin typeface="Arial" panose="020B0604020202020204" pitchFamily="34" charset="0"/>
                <a:ea typeface="Calibri" panose="020F0502020204030204" pitchFamily="34" charset="0"/>
              </a:rPr>
              <a:t>Sumario: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</a:p>
          <a:p>
            <a:pPr algn="just"/>
            <a:endParaRPr lang="es-ES" sz="24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/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</a:rPr>
              <a:t>1- Educación para la salud, concepto generalidades, objetivos, campos de acción, áreas de aplicación, métodos, técnicas y medios útiles para la práctica en el desarrollo de la educación para la salud. 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</a:rPr>
              <a:t>2- Principales técnicas utilizadas: de presentación, de animación, para reflexión y evaluación. 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</a:rPr>
              <a:t>3- Requisitos para la preparación y ejecución de las técnicas educativas. 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</a:rPr>
              <a:t>4- Importancia de la educación para la salud como herramienta de la promoción de salud.</a:t>
            </a:r>
          </a:p>
          <a:p>
            <a:pPr algn="just"/>
            <a:endParaRPr lang="es-ES" sz="2400" dirty="0">
              <a:latin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FB6438AB-BDAD-4383-8802-67860DDCC761}"/>
              </a:ext>
            </a:extLst>
          </p:cNvPr>
          <p:cNvSpPr/>
          <p:nvPr/>
        </p:nvSpPr>
        <p:spPr>
          <a:xfrm>
            <a:off x="291547" y="1421842"/>
            <a:ext cx="74477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3200" b="1" dirty="0">
                <a:latin typeface="Arial" charset="0"/>
              </a:rPr>
              <a:t>Tema III: Educación para la Salud</a:t>
            </a:r>
          </a:p>
        </p:txBody>
      </p:sp>
      <p:pic>
        <p:nvPicPr>
          <p:cNvPr id="6" name="Marcador de contenido 3">
            <a:extLst>
              <a:ext uri="{FF2B5EF4-FFF2-40B4-BE49-F238E27FC236}">
                <a16:creationId xmlns:a16="http://schemas.microsoft.com/office/drawing/2014/main" id="{E2D84027-4233-4ECD-903D-4A1E31EE2D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5745" y="987786"/>
            <a:ext cx="2444708" cy="170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713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Reconocer a la educación para la salud como herramienta indispensable para el desarrollo de la promoción de salud.</a:t>
            </a:r>
          </a:p>
          <a:p>
            <a:pPr marL="0" indent="0" algn="just">
              <a:buNone/>
            </a:pP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Aplicar los métodos y técnicas educativas en las áreas de la promoción de salud dirigidas a personas, familias, grupos y comunidad con la finalidad de promover comportamientos saludables, con énfasis en el autocuidado y responsabilidad por la salud de las personas.</a:t>
            </a:r>
          </a:p>
          <a:p>
            <a:endParaRPr lang="es-MX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09600" y="1422739"/>
            <a:ext cx="3220278" cy="1252728"/>
          </a:xfrm>
        </p:spPr>
        <p:txBody>
          <a:bodyPr/>
          <a:lstStyle/>
          <a:p>
            <a:r>
              <a:rPr lang="es-MX" dirty="0">
                <a:solidFill>
                  <a:schemeClr val="tx1"/>
                </a:solidFill>
              </a:rPr>
              <a:t>Objetivos:</a:t>
            </a:r>
          </a:p>
        </p:txBody>
      </p:sp>
    </p:spTree>
    <p:extLst>
      <p:ext uri="{BB962C8B-B14F-4D97-AF65-F5344CB8AC3E}">
        <p14:creationId xmlns:p14="http://schemas.microsoft.com/office/powerpoint/2010/main" val="1952199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carrit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722" y="1815548"/>
            <a:ext cx="7646503" cy="479025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/>
          <p:cNvSpPr txBox="1"/>
          <p:nvPr/>
        </p:nvSpPr>
        <p:spPr>
          <a:xfrm>
            <a:off x="556591" y="869244"/>
            <a:ext cx="10694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¿Educación para la salud  es sinónimo de Promoción de Salud?</a:t>
            </a:r>
          </a:p>
        </p:txBody>
      </p:sp>
    </p:spTree>
    <p:extLst>
      <p:ext uri="{BB962C8B-B14F-4D97-AF65-F5344CB8AC3E}">
        <p14:creationId xmlns:p14="http://schemas.microsoft.com/office/powerpoint/2010/main" val="4138272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848138" y="745067"/>
            <a:ext cx="1090653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2800" dirty="0"/>
          </a:p>
          <a:p>
            <a:pPr algn="just"/>
            <a:r>
              <a:rPr lang="es-ES" sz="2800" dirty="0">
                <a:solidFill>
                  <a:srgbClr val="FF0000"/>
                </a:solidFill>
              </a:rPr>
              <a:t>La educación para la salud </a:t>
            </a:r>
            <a:r>
              <a:rPr lang="es-ES" sz="2800" dirty="0"/>
              <a:t>es toda aquella combinación de experiencias de aprendizaje planificadas, </a:t>
            </a:r>
            <a:r>
              <a:rPr lang="es-ES" sz="2800" u="sng" dirty="0"/>
              <a:t>destinada a facilitar los cambios voluntarios de comportamientos saludables.</a:t>
            </a:r>
          </a:p>
          <a:p>
            <a:pPr algn="just"/>
            <a:endParaRPr lang="es-ES" sz="2800" dirty="0"/>
          </a:p>
          <a:p>
            <a:pPr algn="just"/>
            <a:endParaRPr lang="es-ES" sz="2800" dirty="0"/>
          </a:p>
          <a:p>
            <a:pPr algn="just"/>
            <a:endParaRPr lang="es-ES" sz="2800" dirty="0"/>
          </a:p>
          <a:p>
            <a:pPr algn="just"/>
            <a:endParaRPr lang="es-ES" sz="2800" dirty="0"/>
          </a:p>
          <a:p>
            <a:pPr algn="just"/>
            <a:endParaRPr lang="es-ES" sz="2800" dirty="0"/>
          </a:p>
          <a:p>
            <a:pPr algn="just"/>
            <a:r>
              <a:rPr lang="es-ES" sz="2800" dirty="0"/>
              <a:t> 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LA EDUCACIÒN PARA LA SALUD ES UNA 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HERRAMIENTA IMPRESCINDIBLE PARA LA PROMOCIÒN DE SALUD </a:t>
            </a:r>
          </a:p>
        </p:txBody>
      </p:sp>
      <p:sp>
        <p:nvSpPr>
          <p:cNvPr id="2" name="Flecha abajo 1"/>
          <p:cNvSpPr/>
          <p:nvPr/>
        </p:nvSpPr>
        <p:spPr>
          <a:xfrm rot="10800000" flipV="1">
            <a:off x="5356772" y="2716697"/>
            <a:ext cx="739227" cy="20098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709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55600" y="169334"/>
            <a:ext cx="1149773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2800" dirty="0"/>
          </a:p>
          <a:p>
            <a:pPr algn="ctr"/>
            <a:r>
              <a:rPr lang="es-ES" sz="2800" b="1" dirty="0"/>
              <a:t>PREMISAS EDUCATIVAS BÁSICAS</a:t>
            </a:r>
            <a:r>
              <a:rPr lang="es-ES" sz="2800" dirty="0"/>
              <a:t>:</a:t>
            </a:r>
          </a:p>
          <a:p>
            <a:pPr algn="just"/>
            <a:endParaRPr lang="es-ES" sz="2800" dirty="0"/>
          </a:p>
          <a:p>
            <a:pPr algn="just"/>
            <a:r>
              <a:rPr lang="es-ES" sz="2800" dirty="0"/>
              <a:t>1.-El enfoque educativo debe ser funcional, relacionado con situaciones concretas de la vida diaria, analizando sus orígenes</a:t>
            </a:r>
          </a:p>
          <a:p>
            <a:pPr algn="just"/>
            <a:r>
              <a:rPr lang="es-ES" sz="2800" dirty="0"/>
              <a:t>2.-La comunidad debe estar motivada para participar de forma activa</a:t>
            </a:r>
          </a:p>
          <a:p>
            <a:pPr algn="just"/>
            <a:r>
              <a:rPr lang="es-ES" sz="2800" dirty="0"/>
              <a:t>3.-Se debe aprovechar la capacidad de aprendizaje propia de la comunidad</a:t>
            </a:r>
          </a:p>
          <a:p>
            <a:pPr algn="just"/>
            <a:endParaRPr lang="es-ES" sz="2800" dirty="0"/>
          </a:p>
          <a:p>
            <a:pPr algn="just"/>
            <a:endParaRPr lang="es-ES" sz="2800" dirty="0"/>
          </a:p>
        </p:txBody>
      </p:sp>
      <p:sp>
        <p:nvSpPr>
          <p:cNvPr id="3" name="2 Rectángulo"/>
          <p:cNvSpPr/>
          <p:nvPr/>
        </p:nvSpPr>
        <p:spPr>
          <a:xfrm>
            <a:off x="1524000" y="3802742"/>
            <a:ext cx="9158513" cy="20029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EPS requiere de un enfoque </a:t>
            </a:r>
          </a:p>
          <a:p>
            <a:pPr algn="ctr"/>
            <a:endParaRPr lang="es-E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INTERSECTORIAL, TRANSDISCIPLINARIO</a:t>
            </a:r>
          </a:p>
        </p:txBody>
      </p:sp>
    </p:spTree>
    <p:extLst>
      <p:ext uri="{BB962C8B-B14F-4D97-AF65-F5344CB8AC3E}">
        <p14:creationId xmlns:p14="http://schemas.microsoft.com/office/powerpoint/2010/main" val="2169814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72142" y="548580"/>
            <a:ext cx="1154974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/>
              <a:t>OBJETIVOS</a:t>
            </a:r>
          </a:p>
          <a:p>
            <a:pPr algn="just"/>
            <a:endParaRPr lang="es-ES" sz="2800" dirty="0"/>
          </a:p>
          <a:p>
            <a:pPr algn="just"/>
            <a:r>
              <a:rPr lang="es-ES" sz="2800" dirty="0"/>
              <a:t>1.-Fomentar y proteger la salud personal y colectiva. </a:t>
            </a:r>
          </a:p>
          <a:p>
            <a:pPr algn="just"/>
            <a:r>
              <a:rPr lang="es-ES" sz="2800" dirty="0"/>
              <a:t>2.-Usar adecuadamente los servicios disponibles. </a:t>
            </a:r>
          </a:p>
          <a:p>
            <a:pPr algn="just"/>
            <a:r>
              <a:rPr lang="es-ES" sz="2800" dirty="0"/>
              <a:t>3.-Rehabilitar y  crear la reinserción social perdida. </a:t>
            </a:r>
          </a:p>
          <a:p>
            <a:pPr algn="just"/>
            <a:r>
              <a:rPr lang="es-ES" sz="2800" dirty="0"/>
              <a:t>4.-Apoyar campañas sanitarias. </a:t>
            </a:r>
          </a:p>
          <a:p>
            <a:pPr algn="just"/>
            <a:r>
              <a:rPr lang="es-ES" sz="2800" dirty="0"/>
              <a:t>5.-Favorecer el desarrollo de la personalidad y formación de nuevos hábitos </a:t>
            </a:r>
          </a:p>
          <a:p>
            <a:pPr algn="just"/>
            <a:r>
              <a:rPr lang="es-ES" sz="2800" dirty="0"/>
              <a:t>6.-Colaborar en la destrucción de prejuicios y  mediaciones o  barreras que impiden la intercomunicación. </a:t>
            </a:r>
          </a:p>
          <a:p>
            <a:pPr algn="just"/>
            <a:r>
              <a:rPr lang="es-ES" sz="2800" dirty="0"/>
              <a:t>7.-Acercar al individuo y comunidad a las soluciones científicas que se van imponiendo al quehacer cotidiano</a:t>
            </a:r>
          </a:p>
        </p:txBody>
      </p:sp>
    </p:spTree>
    <p:extLst>
      <p:ext uri="{BB962C8B-B14F-4D97-AF65-F5344CB8AC3E}">
        <p14:creationId xmlns:p14="http://schemas.microsoft.com/office/powerpoint/2010/main" val="2725279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2510971" y="740229"/>
            <a:ext cx="6647543" cy="11756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Campos de acción y de la EPS</a:t>
            </a:r>
          </a:p>
        </p:txBody>
      </p:sp>
      <p:sp>
        <p:nvSpPr>
          <p:cNvPr id="4" name="3 Elipse"/>
          <p:cNvSpPr/>
          <p:nvPr/>
        </p:nvSpPr>
        <p:spPr>
          <a:xfrm>
            <a:off x="8592457" y="2278743"/>
            <a:ext cx="2641600" cy="15374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Centros escolares</a:t>
            </a:r>
            <a:endParaRPr lang="es-MX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Elipse"/>
          <p:cNvSpPr/>
          <p:nvPr/>
        </p:nvSpPr>
        <p:spPr>
          <a:xfrm>
            <a:off x="616857" y="2438399"/>
            <a:ext cx="2641600" cy="1537487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Comunidad</a:t>
            </a:r>
          </a:p>
        </p:txBody>
      </p:sp>
      <p:sp>
        <p:nvSpPr>
          <p:cNvPr id="6" name="5 Elipse"/>
          <p:cNvSpPr/>
          <p:nvPr/>
        </p:nvSpPr>
        <p:spPr>
          <a:xfrm>
            <a:off x="616857" y="4897029"/>
            <a:ext cx="3258457" cy="153748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Organizaciones de masas</a:t>
            </a:r>
            <a:endParaRPr lang="es-MX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Elipse"/>
          <p:cNvSpPr/>
          <p:nvPr/>
        </p:nvSpPr>
        <p:spPr>
          <a:xfrm>
            <a:off x="3824513" y="3092571"/>
            <a:ext cx="2641600" cy="1537487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Centros de trabajo</a:t>
            </a:r>
          </a:p>
        </p:txBody>
      </p:sp>
      <p:sp>
        <p:nvSpPr>
          <p:cNvPr id="8" name="7 Elipse"/>
          <p:cNvSpPr/>
          <p:nvPr/>
        </p:nvSpPr>
        <p:spPr>
          <a:xfrm>
            <a:off x="8490857" y="4905829"/>
            <a:ext cx="2641600" cy="153748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Familia</a:t>
            </a:r>
          </a:p>
        </p:txBody>
      </p:sp>
      <p:sp>
        <p:nvSpPr>
          <p:cNvPr id="9" name="8 Elipse"/>
          <p:cNvSpPr/>
          <p:nvPr/>
        </p:nvSpPr>
        <p:spPr>
          <a:xfrm>
            <a:off x="4855028" y="5078456"/>
            <a:ext cx="3106057" cy="1537487"/>
          </a:xfrm>
          <a:prstGeom prst="ellips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Unidades de salud</a:t>
            </a:r>
            <a:endParaRPr lang="es-MX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10 Conector recto de flecha"/>
          <p:cNvCxnSpPr/>
          <p:nvPr/>
        </p:nvCxnSpPr>
        <p:spPr>
          <a:xfrm flipH="1">
            <a:off x="2946400" y="2017486"/>
            <a:ext cx="928914" cy="5515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 flipH="1">
            <a:off x="5145313" y="2090058"/>
            <a:ext cx="304801" cy="8418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8316686" y="1915886"/>
            <a:ext cx="595085" cy="5225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>
            <a:off x="7496628" y="2017486"/>
            <a:ext cx="1415143" cy="28795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 flipH="1">
            <a:off x="2946400" y="2177142"/>
            <a:ext cx="1480457" cy="24674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 flipH="1">
            <a:off x="6901542" y="2090058"/>
            <a:ext cx="137887" cy="28069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98455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526</TotalTime>
  <Words>585</Words>
  <Application>Microsoft Office PowerPoint</Application>
  <PresentationFormat>Panorámica</PresentationFormat>
  <Paragraphs>98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Candara</vt:lpstr>
      <vt:lpstr>Symbol</vt:lpstr>
      <vt:lpstr>Wingdings</vt:lpstr>
      <vt:lpstr>Forma de onda</vt:lpstr>
      <vt:lpstr>Presentación de PowerPoint</vt:lpstr>
      <vt:lpstr>                     Preguntas de control 1-  Mencione los elementos de la comunicación. 2- Explique las funciones principales de la comunicación en salud.  </vt:lpstr>
      <vt:lpstr>Presentación de PowerPoint</vt:lpstr>
      <vt:lpstr>Objetivos: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Técnicas colectivas o de grupo</vt:lpstr>
      <vt:lpstr>Bibliografía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Family</dc:creator>
  <cp:lastModifiedBy>HP</cp:lastModifiedBy>
  <cp:revision>53</cp:revision>
  <dcterms:created xsi:type="dcterms:W3CDTF">2017-01-28T18:00:20Z</dcterms:created>
  <dcterms:modified xsi:type="dcterms:W3CDTF">2024-06-23T20:06:19Z</dcterms:modified>
</cp:coreProperties>
</file>