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74" r:id="rId2"/>
    <p:sldId id="275" r:id="rId3"/>
    <p:sldId id="276" r:id="rId4"/>
    <p:sldId id="277" r:id="rId5"/>
    <p:sldId id="256" r:id="rId6"/>
    <p:sldId id="259" r:id="rId7"/>
    <p:sldId id="278" r:id="rId8"/>
    <p:sldId id="279" r:id="rId9"/>
    <p:sldId id="257" r:id="rId10"/>
    <p:sldId id="260" r:id="rId11"/>
    <p:sldId id="267" r:id="rId12"/>
    <p:sldId id="262" r:id="rId13"/>
    <p:sldId id="264" r:id="rId14"/>
    <p:sldId id="269" r:id="rId15"/>
    <p:sldId id="270" r:id="rId16"/>
    <p:sldId id="280" r:id="rId17"/>
    <p:sldId id="281" r:id="rId1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59" autoAdjust="0"/>
    <p:restoredTop sz="94660"/>
  </p:normalViewPr>
  <p:slideViewPr>
    <p:cSldViewPr snapToGrid="0">
      <p:cViewPr varScale="1">
        <p:scale>
          <a:sx n="66" d="100"/>
          <a:sy n="66" d="100"/>
        </p:scale>
        <p:origin x="-114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D57B2F7-9207-4FB7-A538-5E57C74144F5}" type="datetimeFigureOut">
              <a:rPr lang="es-ES" smtClean="0"/>
              <a:pPr/>
              <a:t>03/05/2024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E95C825-1183-4871-9A46-67CE429B63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onsultorio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35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3 Rectángulo"/>
          <p:cNvSpPr>
            <a:spLocks noChangeArrowheads="1"/>
          </p:cNvSpPr>
          <p:nvPr/>
        </p:nvSpPr>
        <p:spPr bwMode="auto">
          <a:xfrm>
            <a:off x="719667" y="1443038"/>
            <a:ext cx="10176933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s-ES" altLang="zh-CN" sz="2800" b="1" dirty="0">
                <a:cs typeface="Arial" charset="0"/>
              </a:rPr>
              <a:t>Facultad de Ciencias Médicas Sagua La Grande.</a:t>
            </a:r>
          </a:p>
          <a:p>
            <a:pPr algn="ctr"/>
            <a:endParaRPr lang="es-ES" altLang="zh-CN" sz="2800" b="1" dirty="0">
              <a:cs typeface="Arial" charset="0"/>
            </a:endParaRPr>
          </a:p>
          <a:p>
            <a:r>
              <a:rPr lang="es-ES" altLang="zh-CN" sz="2800" b="1" u="sng" dirty="0">
                <a:cs typeface="Arial" charset="0"/>
              </a:rPr>
              <a:t>DISCIPLINA: </a:t>
            </a:r>
            <a:r>
              <a:rPr lang="es-ES" altLang="zh-CN" sz="2800" b="1" dirty="0">
                <a:cs typeface="Arial" charset="0"/>
              </a:rPr>
              <a:t> Medicina General Integral.</a:t>
            </a:r>
          </a:p>
          <a:p>
            <a:r>
              <a:rPr lang="es-ES" altLang="zh-CN" sz="2800" b="1" u="sng" dirty="0">
                <a:cs typeface="Arial" charset="0"/>
              </a:rPr>
              <a:t>ASIGNATURA</a:t>
            </a:r>
            <a:r>
              <a:rPr lang="es-ES" altLang="zh-CN" sz="2800" b="1" dirty="0">
                <a:cs typeface="Arial" charset="0"/>
              </a:rPr>
              <a:t>: Promoción </a:t>
            </a:r>
            <a:r>
              <a:rPr lang="es-ES" altLang="zh-CN" sz="2800" b="1" dirty="0" smtClean="0">
                <a:cs typeface="Arial" charset="0"/>
              </a:rPr>
              <a:t>de </a:t>
            </a:r>
            <a:r>
              <a:rPr lang="es-ES" altLang="zh-CN" sz="2800" b="1" dirty="0">
                <a:cs typeface="Arial" charset="0"/>
              </a:rPr>
              <a:t>Salud.</a:t>
            </a:r>
          </a:p>
          <a:p>
            <a:r>
              <a:rPr lang="es-ES" altLang="zh-CN" sz="2800" b="1" u="sng" dirty="0">
                <a:cs typeface="Arial" charset="0"/>
              </a:rPr>
              <a:t>CARRERA:</a:t>
            </a:r>
            <a:r>
              <a:rPr lang="es-ES" altLang="zh-CN" sz="2800" b="1" dirty="0">
                <a:cs typeface="Arial" charset="0"/>
              </a:rPr>
              <a:t> Medicina</a:t>
            </a:r>
          </a:p>
          <a:p>
            <a:r>
              <a:rPr lang="es-ES" altLang="zh-CN" sz="2800" b="1" u="sng" dirty="0">
                <a:cs typeface="Arial" charset="0"/>
              </a:rPr>
              <a:t>AÑO:</a:t>
            </a:r>
            <a:r>
              <a:rPr lang="es-ES" altLang="zh-CN" sz="2800" b="1" dirty="0">
                <a:cs typeface="Arial" charset="0"/>
              </a:rPr>
              <a:t> 1er año durante el 2do </a:t>
            </a:r>
            <a:r>
              <a:rPr lang="es-ES" altLang="zh-CN" sz="2800" b="1" dirty="0" smtClean="0">
                <a:cs typeface="Arial" charset="0"/>
              </a:rPr>
              <a:t>periodo. </a:t>
            </a:r>
            <a:endParaRPr lang="es-ES" altLang="zh-CN" sz="2800" b="1" dirty="0">
              <a:cs typeface="Arial" charset="0"/>
            </a:endParaRPr>
          </a:p>
          <a:p>
            <a:r>
              <a:rPr lang="es-ES" altLang="zh-CN" sz="2800" b="1" u="sng" dirty="0">
                <a:cs typeface="Arial" charset="0"/>
              </a:rPr>
              <a:t>TEMA </a:t>
            </a:r>
            <a:r>
              <a:rPr lang="es-ES" altLang="zh-CN" sz="2800" b="1" u="sng" dirty="0" smtClean="0">
                <a:cs typeface="Arial" charset="0"/>
              </a:rPr>
              <a:t>III</a:t>
            </a:r>
            <a:r>
              <a:rPr lang="es-ES" altLang="zh-CN" sz="2800" b="1" dirty="0" smtClean="0">
                <a:cs typeface="Arial" charset="0"/>
              </a:rPr>
              <a:t>: Educación para la salud.</a:t>
            </a:r>
            <a:endParaRPr lang="es-ES" sz="2800" b="1" i="1" dirty="0">
              <a:ea typeface="宋体" pitchFamily="2" charset="-122"/>
              <a:cs typeface="Arial" charset="0"/>
            </a:endParaRPr>
          </a:p>
          <a:p>
            <a:r>
              <a:rPr lang="es-ES" altLang="zh-CN" sz="2800" b="1" u="sng" dirty="0">
                <a:cs typeface="Arial" charset="0"/>
              </a:rPr>
              <a:t>F.O.D</a:t>
            </a:r>
            <a:r>
              <a:rPr lang="es-ES" altLang="zh-CN" sz="2800" b="1" dirty="0">
                <a:cs typeface="Arial" charset="0"/>
              </a:rPr>
              <a:t>: Conferencia.</a:t>
            </a:r>
          </a:p>
        </p:txBody>
      </p:sp>
    </p:spTree>
    <p:extLst>
      <p:ext uri="{BB962C8B-B14F-4D97-AF65-F5344CB8AC3E}">
        <p14:creationId xmlns:p14="http://schemas.microsoft.com/office/powerpoint/2010/main" val="343964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5600" y="169334"/>
            <a:ext cx="1149773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2800" dirty="0" smtClean="0"/>
          </a:p>
          <a:p>
            <a:pPr algn="ctr"/>
            <a:r>
              <a:rPr lang="es-ES" sz="2800" b="1" dirty="0" smtClean="0"/>
              <a:t>PREMISAS EDUCATIVAS BÁSICAS</a:t>
            </a:r>
            <a:r>
              <a:rPr lang="es-ES" sz="2800" dirty="0" smtClean="0"/>
              <a:t>:</a:t>
            </a:r>
          </a:p>
          <a:p>
            <a:pPr algn="just"/>
            <a:endParaRPr lang="es-ES" sz="2800" dirty="0" smtClean="0"/>
          </a:p>
          <a:p>
            <a:pPr algn="just"/>
            <a:r>
              <a:rPr lang="es-ES" sz="2800" dirty="0" smtClean="0"/>
              <a:t>1.-El enfoque educativo debe ser funcional, relacionado con situaciones concretas de la vida diaria, analizando sus orígenes</a:t>
            </a:r>
          </a:p>
          <a:p>
            <a:pPr algn="just"/>
            <a:r>
              <a:rPr lang="es-ES" sz="2800" dirty="0" smtClean="0"/>
              <a:t>2.-La comunidad debe estar motivada para participar de forma activa</a:t>
            </a:r>
          </a:p>
          <a:p>
            <a:pPr algn="just"/>
            <a:r>
              <a:rPr lang="es-ES" sz="2800" dirty="0" smtClean="0"/>
              <a:t>3.-Se debe aprovechar la capacidad de aprendizaje propia de la comunidad</a:t>
            </a:r>
          </a:p>
          <a:p>
            <a:pPr algn="just"/>
            <a:endParaRPr lang="es-ES" sz="2800" dirty="0" smtClean="0"/>
          </a:p>
          <a:p>
            <a:pPr algn="just"/>
            <a:endParaRPr lang="es-ES" sz="2800" dirty="0"/>
          </a:p>
        </p:txBody>
      </p:sp>
      <p:sp>
        <p:nvSpPr>
          <p:cNvPr id="3" name="2 Rectángulo"/>
          <p:cNvSpPr/>
          <p:nvPr/>
        </p:nvSpPr>
        <p:spPr>
          <a:xfrm>
            <a:off x="1524000" y="3802742"/>
            <a:ext cx="9158513" cy="20029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 Trabajo de 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EPS requiere de un enfoque 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INTERSECTORIAL, 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TRANSDISCIPLINARIO</a:t>
            </a:r>
          </a:p>
        </p:txBody>
      </p:sp>
    </p:spTree>
    <p:extLst>
      <p:ext uri="{BB962C8B-B14F-4D97-AF65-F5344CB8AC3E}">
        <p14:creationId xmlns:p14="http://schemas.microsoft.com/office/powerpoint/2010/main" val="216981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72142" y="548580"/>
            <a:ext cx="1154974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/>
              <a:t>OBJETIVOS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 smtClean="0"/>
              <a:t>1.-Fomentar </a:t>
            </a:r>
            <a:r>
              <a:rPr lang="es-ES" sz="2800" dirty="0"/>
              <a:t>y proteger la salud personal y colectiva. </a:t>
            </a:r>
          </a:p>
          <a:p>
            <a:pPr algn="just"/>
            <a:r>
              <a:rPr lang="es-ES" sz="2800" dirty="0" smtClean="0"/>
              <a:t>2.-Usar </a:t>
            </a:r>
            <a:r>
              <a:rPr lang="es-ES" sz="2800" dirty="0"/>
              <a:t>adecuadamente los servicios disponibles. </a:t>
            </a:r>
          </a:p>
          <a:p>
            <a:pPr algn="just"/>
            <a:r>
              <a:rPr lang="es-ES" sz="2800" dirty="0" smtClean="0"/>
              <a:t>3.-Rehabilitar </a:t>
            </a:r>
            <a:r>
              <a:rPr lang="es-ES" sz="2800" dirty="0"/>
              <a:t>y  crear la reinserción social perdida. </a:t>
            </a:r>
          </a:p>
          <a:p>
            <a:pPr algn="just"/>
            <a:r>
              <a:rPr lang="es-ES" sz="2800" dirty="0" smtClean="0"/>
              <a:t>4.-Apoyar </a:t>
            </a:r>
            <a:r>
              <a:rPr lang="es-ES" sz="2800" dirty="0"/>
              <a:t>campañas sanitarias. </a:t>
            </a:r>
          </a:p>
          <a:p>
            <a:pPr algn="just"/>
            <a:r>
              <a:rPr lang="es-ES" sz="2800" dirty="0" smtClean="0"/>
              <a:t>5.-Favorecer </a:t>
            </a:r>
            <a:r>
              <a:rPr lang="es-ES" sz="2800" dirty="0"/>
              <a:t>el desarrollo de la personalidad y formación de nuevos hábitos </a:t>
            </a:r>
          </a:p>
          <a:p>
            <a:pPr algn="just"/>
            <a:r>
              <a:rPr lang="es-ES" sz="2800" dirty="0" smtClean="0"/>
              <a:t>6.-Colaborar </a:t>
            </a:r>
            <a:r>
              <a:rPr lang="es-ES" sz="2800" dirty="0"/>
              <a:t>en la destrucción de prejuicios y  mediaciones o  barreras que impiden la intercomunicación. </a:t>
            </a:r>
          </a:p>
          <a:p>
            <a:pPr algn="just"/>
            <a:r>
              <a:rPr lang="es-ES" sz="2800" dirty="0" smtClean="0"/>
              <a:t>7.-Acercar </a:t>
            </a:r>
            <a:r>
              <a:rPr lang="es-ES" sz="2800" dirty="0"/>
              <a:t>al individuo y comunidad a las soluciones científicas que se van imponiendo al quehacer cotidiano</a:t>
            </a:r>
          </a:p>
        </p:txBody>
      </p:sp>
    </p:spTree>
    <p:extLst>
      <p:ext uri="{BB962C8B-B14F-4D97-AF65-F5344CB8AC3E}">
        <p14:creationId xmlns:p14="http://schemas.microsoft.com/office/powerpoint/2010/main" val="272527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2510971" y="740229"/>
            <a:ext cx="6647543" cy="11756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Campos de acción y de la EPS</a:t>
            </a:r>
            <a:endParaRPr lang="es-E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Elipse"/>
          <p:cNvSpPr/>
          <p:nvPr/>
        </p:nvSpPr>
        <p:spPr>
          <a:xfrm>
            <a:off x="8592457" y="2278743"/>
            <a:ext cx="2641600" cy="15374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Centros escolares</a:t>
            </a:r>
            <a:endParaRPr lang="es-MX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616857" y="2438399"/>
            <a:ext cx="2641600" cy="1537487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Comunidad</a:t>
            </a:r>
            <a:endParaRPr lang="es-E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616857" y="4897029"/>
            <a:ext cx="3258457" cy="153748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Organizaciones de masas</a:t>
            </a:r>
            <a:endParaRPr lang="es-MX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Elipse"/>
          <p:cNvSpPr/>
          <p:nvPr/>
        </p:nvSpPr>
        <p:spPr>
          <a:xfrm>
            <a:off x="3824513" y="3092571"/>
            <a:ext cx="2641600" cy="153748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Centros de trabajo</a:t>
            </a:r>
          </a:p>
        </p:txBody>
      </p:sp>
      <p:sp>
        <p:nvSpPr>
          <p:cNvPr id="8" name="7 Elipse"/>
          <p:cNvSpPr/>
          <p:nvPr/>
        </p:nvSpPr>
        <p:spPr>
          <a:xfrm>
            <a:off x="8490857" y="4905829"/>
            <a:ext cx="2641600" cy="153748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Familia</a:t>
            </a:r>
            <a:endParaRPr lang="es-E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Elipse"/>
          <p:cNvSpPr/>
          <p:nvPr/>
        </p:nvSpPr>
        <p:spPr>
          <a:xfrm>
            <a:off x="4855028" y="5078456"/>
            <a:ext cx="3106057" cy="1537487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Unidades de salud</a:t>
            </a:r>
            <a:endParaRPr lang="es-MX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10 Conector recto de flecha"/>
          <p:cNvCxnSpPr/>
          <p:nvPr/>
        </p:nvCxnSpPr>
        <p:spPr>
          <a:xfrm flipH="1">
            <a:off x="2946400" y="2017486"/>
            <a:ext cx="928914" cy="5515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flipH="1">
            <a:off x="5145313" y="2090058"/>
            <a:ext cx="304801" cy="8418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8316686" y="1915886"/>
            <a:ext cx="595085" cy="522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7496628" y="2017486"/>
            <a:ext cx="1415143" cy="28795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flipH="1">
            <a:off x="2946400" y="2177142"/>
            <a:ext cx="1480457" cy="2467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 flipH="1">
            <a:off x="6901542" y="2090058"/>
            <a:ext cx="137887" cy="2806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84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631541" y="1267583"/>
            <a:ext cx="473165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2400" b="1" dirty="0" smtClean="0"/>
          </a:p>
          <a:p>
            <a:r>
              <a:rPr lang="es-ES" sz="3200" b="1" dirty="0" smtClean="0"/>
              <a:t>1- </a:t>
            </a:r>
            <a:r>
              <a:rPr lang="es-ES" sz="3200" b="1" dirty="0" smtClean="0"/>
              <a:t>Entrevista educativa </a:t>
            </a:r>
          </a:p>
          <a:p>
            <a:r>
              <a:rPr lang="es-ES" sz="3200" b="1" dirty="0" smtClean="0"/>
              <a:t>2- La charla </a:t>
            </a:r>
          </a:p>
          <a:p>
            <a:r>
              <a:rPr lang="es-ES" sz="3200" b="1" dirty="0" smtClean="0"/>
              <a:t>3-La demostración</a:t>
            </a:r>
          </a:p>
          <a:p>
            <a:r>
              <a:rPr lang="es-ES" sz="3200" b="1" dirty="0" smtClean="0"/>
              <a:t>4-La dinámica de grupo </a:t>
            </a:r>
          </a:p>
          <a:p>
            <a:r>
              <a:rPr lang="es-ES" sz="3200" b="1" dirty="0" smtClean="0"/>
              <a:t>5-El panel </a:t>
            </a:r>
          </a:p>
          <a:p>
            <a:r>
              <a:rPr lang="es-ES" sz="3200" b="1" dirty="0" smtClean="0"/>
              <a:t>6- La mesa redonda</a:t>
            </a:r>
          </a:p>
          <a:p>
            <a:pPr algn="just"/>
            <a:endParaRPr lang="es-ES" sz="2400" b="1" dirty="0" smtClean="0"/>
          </a:p>
          <a:p>
            <a:pPr algn="just"/>
            <a:r>
              <a:rPr lang="es-ES" sz="2400" b="1" dirty="0" smtClean="0"/>
              <a:t>  </a:t>
            </a:r>
            <a:endParaRPr lang="es-ES" sz="2400" dirty="0"/>
          </a:p>
        </p:txBody>
      </p:sp>
      <p:sp>
        <p:nvSpPr>
          <p:cNvPr id="4" name="3 Rectángulo"/>
          <p:cNvSpPr/>
          <p:nvPr/>
        </p:nvSpPr>
        <p:spPr>
          <a:xfrm>
            <a:off x="841828" y="1727200"/>
            <a:ext cx="3033485" cy="27286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Técnicas de educación </a:t>
            </a:r>
          </a:p>
          <a:p>
            <a:r>
              <a:rPr lang="es-E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 la salud: </a:t>
            </a:r>
          </a:p>
        </p:txBody>
      </p:sp>
      <p:sp>
        <p:nvSpPr>
          <p:cNvPr id="5" name="4 Flecha derecha"/>
          <p:cNvSpPr/>
          <p:nvPr/>
        </p:nvSpPr>
        <p:spPr>
          <a:xfrm>
            <a:off x="4281714" y="2728686"/>
            <a:ext cx="1059543" cy="769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421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545771" y="816429"/>
            <a:ext cx="9960429" cy="2024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1698171" y="968829"/>
            <a:ext cx="9960429" cy="2024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1850571" y="1121229"/>
            <a:ext cx="9960429" cy="2024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254000" y="1303867"/>
            <a:ext cx="11404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2400" dirty="0" smtClean="0"/>
          </a:p>
          <a:p>
            <a:pPr algn="just"/>
            <a:r>
              <a:rPr lang="es-ES" sz="28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una técnica de comunicación verbal directa entre dos personas una de ellas reclama información y la otra la ofrece, no es cualquier conversación, debe tener un objetivo, propiciar el logro de las metas que se ha fijado el entrevistador y producir un resultado nuevo.</a:t>
            </a:r>
          </a:p>
          <a:p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Etapas: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1- Preparación</a:t>
            </a:r>
          </a:p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2- Ejecución: </a:t>
            </a:r>
          </a:p>
          <a:p>
            <a:pPr marL="342900" indent="-342900">
              <a:buFontTx/>
              <a:buChar char="-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Inicial</a:t>
            </a: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Char char="-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 intermedia </a:t>
            </a: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Char char="-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 cierre   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628571" y="290286"/>
            <a:ext cx="4572000" cy="830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s-E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entrevista</a:t>
            </a:r>
            <a:endParaRPr lang="es-MX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56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03200" y="1296611"/>
            <a:ext cx="11684000" cy="308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una de las técnicas educativas mas comúnmente utilizadas en las tareas de la educación para la salud. Se considera una variante abreviada de la clase y bien empleada puede tener resultados positivos.</a:t>
            </a:r>
            <a:br>
              <a:rPr lang="es-ES" sz="2400" dirty="0">
                <a:latin typeface="Arial" pitchFamily="34" charset="0"/>
                <a:cs typeface="Arial" pitchFamily="34" charset="0"/>
              </a:rPr>
            </a:b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Fases</a:t>
            </a:r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1- La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preparación. 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2- Ejecución: Introducción, descripción, confirmación, y resumen.</a:t>
            </a:r>
          </a:p>
          <a:p>
            <a:pPr algn="just">
              <a:lnSpc>
                <a:spcPct val="90000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3- Final</a:t>
            </a:r>
          </a:p>
          <a:p>
            <a:pPr>
              <a:lnSpc>
                <a:spcPct val="90000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  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751943" y="580571"/>
            <a:ext cx="3860800" cy="53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s-E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charla</a:t>
            </a:r>
            <a:endParaRPr lang="es-MX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751943" y="4630241"/>
            <a:ext cx="3860800" cy="537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demostración</a:t>
            </a:r>
            <a:endParaRPr lang="es-MX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uadroTexto 1"/>
          <p:cNvSpPr txBox="1"/>
          <p:nvPr/>
        </p:nvSpPr>
        <p:spPr>
          <a:xfrm>
            <a:off x="580571" y="5418269"/>
            <a:ext cx="11117943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una charla donde se unen la palabra y la acción  y tiene las mismas fases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1711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70857" y="1088572"/>
            <a:ext cx="10363200" cy="1159622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Técnicas colectivas o de grupo</a:t>
            </a:r>
            <a:endParaRPr lang="es-MX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Elipse"/>
          <p:cNvSpPr/>
          <p:nvPr/>
        </p:nvSpPr>
        <p:spPr>
          <a:xfrm>
            <a:off x="1451429" y="3352800"/>
            <a:ext cx="3236685" cy="171268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</a:t>
            </a:r>
          </a:p>
        </p:txBody>
      </p:sp>
      <p:sp>
        <p:nvSpPr>
          <p:cNvPr id="5" name="4 Elipse"/>
          <p:cNvSpPr/>
          <p:nvPr/>
        </p:nvSpPr>
        <p:spPr>
          <a:xfrm>
            <a:off x="7206343" y="3439886"/>
            <a:ext cx="3236685" cy="153851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Mesa redonda</a:t>
            </a:r>
            <a:endParaRPr lang="es-MX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 flipH="1">
            <a:off x="4034971" y="2423886"/>
            <a:ext cx="856343" cy="92891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7206343" y="2423886"/>
            <a:ext cx="979714" cy="82731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760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Bibliografía</a:t>
            </a:r>
            <a:endParaRPr lang="es-MX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62757" y="2675467"/>
            <a:ext cx="9877777" cy="265127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Álvarez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Sintes y col Medicina General Integral la Habana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2022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Tomo I,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vol.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Herramientas para la promoción de salud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capítulo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pág.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152-157.</a:t>
            </a:r>
          </a:p>
          <a:p>
            <a:pPr>
              <a:buFont typeface="Wingdings" pitchFamily="2" charset="2"/>
              <a:buChar char="v"/>
            </a:pPr>
            <a:endParaRPr lang="es-E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Fundamentos de la MGI 2023, Parte III, </a:t>
            </a:r>
            <a:r>
              <a:rPr lang="es-E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Cáp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7, pág. 76-84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es-MX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11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0" name="Picture 10" descr="BD0558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367" y="367173"/>
            <a:ext cx="1524000" cy="256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73" name="Oval 13"/>
          <p:cNvSpPr>
            <a:spLocks noChangeArrowheads="1"/>
          </p:cNvSpPr>
          <p:nvPr/>
        </p:nvSpPr>
        <p:spPr bwMode="auto">
          <a:xfrm>
            <a:off x="2766597" y="4457778"/>
            <a:ext cx="6264275" cy="1223963"/>
          </a:xfrm>
          <a:prstGeom prst="ellipse">
            <a:avLst/>
          </a:prstGeom>
          <a:solidFill>
            <a:srgbClr val="FFFFCC"/>
          </a:solidFill>
          <a:ln w="9525">
            <a:solidFill>
              <a:srgbClr val="DDDDD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s-ES_tradnl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PROCESO</a:t>
            </a:r>
            <a:r>
              <a:rPr lang="es-ES_tradnl" i="1" dirty="0">
                <a:latin typeface="Arial" pitchFamily="34" charset="0"/>
                <a:cs typeface="Arial" pitchFamily="34" charset="0"/>
              </a:rPr>
              <a:t> </a:t>
            </a:r>
            <a:r>
              <a:rPr lang="es-ES_tradnl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DE LA COMUNICACIÓN</a:t>
            </a:r>
          </a:p>
        </p:txBody>
      </p:sp>
      <p:sp>
        <p:nvSpPr>
          <p:cNvPr id="2" name="Flecha abajo 1"/>
          <p:cNvSpPr/>
          <p:nvPr/>
        </p:nvSpPr>
        <p:spPr>
          <a:xfrm>
            <a:off x="5294827" y="3437264"/>
            <a:ext cx="603908" cy="7381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922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7567" y="1340862"/>
            <a:ext cx="10972800" cy="1479455"/>
          </a:xfrm>
        </p:spPr>
        <p:txBody>
          <a:bodyPr>
            <a:normAutofit fontScale="90000"/>
          </a:bodyPr>
          <a:lstStyle/>
          <a:p>
            <a:pPr algn="l"/>
            <a:r>
              <a:rPr lang="es-MX" b="1" dirty="0" smtClean="0">
                <a:solidFill>
                  <a:schemeClr val="tx1"/>
                </a:solidFill>
              </a:rPr>
              <a:t/>
            </a:r>
            <a:br>
              <a:rPr lang="es-MX" b="1" dirty="0" smtClean="0">
                <a:solidFill>
                  <a:schemeClr val="tx1"/>
                </a:solidFill>
              </a:rPr>
            </a:br>
            <a:r>
              <a:rPr lang="es-MX" b="1" dirty="0">
                <a:solidFill>
                  <a:schemeClr val="tx1"/>
                </a:solidFill>
              </a:rPr>
              <a:t/>
            </a:r>
            <a:br>
              <a:rPr lang="es-MX" b="1" dirty="0">
                <a:solidFill>
                  <a:schemeClr val="tx1"/>
                </a:solidFill>
              </a:rPr>
            </a:br>
            <a:r>
              <a:rPr lang="es-MX" b="1" dirty="0" smtClean="0">
                <a:solidFill>
                  <a:schemeClr val="tx1"/>
                </a:solidFill>
              </a:rPr>
              <a:t/>
            </a:r>
            <a:br>
              <a:rPr lang="es-MX" b="1" dirty="0" smtClean="0">
                <a:solidFill>
                  <a:schemeClr val="tx1"/>
                </a:solidFill>
              </a:rPr>
            </a:br>
            <a:r>
              <a:rPr lang="es-MX" b="1" dirty="0">
                <a:solidFill>
                  <a:schemeClr val="tx1"/>
                </a:solidFill>
              </a:rPr>
              <a:t/>
            </a:r>
            <a:br>
              <a:rPr lang="es-MX" b="1" dirty="0">
                <a:solidFill>
                  <a:schemeClr val="tx1"/>
                </a:solidFill>
              </a:rPr>
            </a:br>
            <a:r>
              <a:rPr lang="es-MX" b="1" dirty="0" smtClean="0">
                <a:solidFill>
                  <a:schemeClr val="tx1"/>
                </a:solidFill>
              </a:rPr>
              <a:t/>
            </a:r>
            <a:br>
              <a:rPr lang="es-MX" b="1" dirty="0" smtClean="0">
                <a:solidFill>
                  <a:schemeClr val="tx1"/>
                </a:solidFill>
              </a:rPr>
            </a:br>
            <a:r>
              <a:rPr lang="es-MX" b="1" dirty="0">
                <a:solidFill>
                  <a:schemeClr val="tx1"/>
                </a:solidFill>
              </a:rPr>
              <a:t/>
            </a:r>
            <a:br>
              <a:rPr lang="es-MX" b="1" dirty="0">
                <a:solidFill>
                  <a:schemeClr val="tx1"/>
                </a:solidFill>
              </a:rPr>
            </a:br>
            <a:r>
              <a:rPr lang="es-MX" b="1" dirty="0" smtClean="0">
                <a:solidFill>
                  <a:schemeClr val="tx1"/>
                </a:solidFill>
              </a:rPr>
              <a:t>                   Preguntas de control</a:t>
            </a:r>
            <a:br>
              <a:rPr lang="es-MX" b="1" dirty="0" smtClean="0">
                <a:solidFill>
                  <a:schemeClr val="tx1"/>
                </a:solidFill>
              </a:rPr>
            </a:br>
            <a:r>
              <a:rPr lang="es-MX" b="1" dirty="0" smtClean="0">
                <a:solidFill>
                  <a:schemeClr val="tx1"/>
                </a:solidFill>
              </a:rPr>
              <a:t>1-  Mencione los elementos de la comunicación.</a:t>
            </a:r>
            <a:br>
              <a:rPr lang="es-MX" b="1" dirty="0" smtClean="0">
                <a:solidFill>
                  <a:schemeClr val="tx1"/>
                </a:solidFill>
              </a:rPr>
            </a:br>
            <a:r>
              <a:rPr lang="es-MX" b="1" dirty="0" smtClean="0">
                <a:solidFill>
                  <a:schemeClr val="tx1"/>
                </a:solidFill>
              </a:rPr>
              <a:t>2- Explique las funciones principales de la comunicación en salud.</a:t>
            </a:r>
            <a:r>
              <a:rPr lang="es-MX" b="1" dirty="0">
                <a:solidFill>
                  <a:schemeClr val="tx1"/>
                </a:solidFill>
              </a:rPr>
              <a:t/>
            </a:r>
            <a:br>
              <a:rPr lang="es-MX" b="1" dirty="0">
                <a:solidFill>
                  <a:schemeClr val="tx1"/>
                </a:solidFill>
              </a:rPr>
            </a:br>
            <a:r>
              <a:rPr lang="es-MX" b="1" dirty="0" smtClean="0">
                <a:solidFill>
                  <a:schemeClr val="tx1"/>
                </a:solidFill>
              </a:rPr>
              <a:t/>
            </a:r>
            <a:br>
              <a:rPr lang="es-MX" b="1" dirty="0" smtClean="0">
                <a:solidFill>
                  <a:schemeClr val="tx1"/>
                </a:solidFill>
              </a:rPr>
            </a:br>
            <a:endParaRPr lang="es-MX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56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13920" y="3638220"/>
            <a:ext cx="2444708" cy="1700931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HERRAMIENTAS DE LA </a:t>
            </a:r>
            <a:r>
              <a:rPr lang="es-MX" dirty="0" smtClean="0">
                <a:solidFill>
                  <a:schemeClr val="tx1"/>
                </a:solidFill>
              </a:rPr>
              <a:t>PROMOCIÓN </a:t>
            </a:r>
            <a:r>
              <a:rPr lang="es-MX" dirty="0" smtClean="0">
                <a:solidFill>
                  <a:schemeClr val="tx1"/>
                </a:solidFill>
              </a:rPr>
              <a:t>EN SALUD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09600" y="3036585"/>
            <a:ext cx="8534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s-ES_tradnl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endParaRPr lang="es-ES_tradnl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endParaRPr lang="es-ES_tradnl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s-ES_tradnl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EDUCACIÓN</a:t>
            </a:r>
            <a:endParaRPr lang="es-ES_tradnl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s-ES_tradnl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PARA LA SALUD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2436" y="2090336"/>
            <a:ext cx="792549" cy="204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86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21184557">
            <a:off x="1056068" y="2421226"/>
            <a:ext cx="10363200" cy="1293931"/>
          </a:xfrm>
          <a:solidFill>
            <a:schemeClr val="tx2"/>
          </a:solidFill>
        </p:spPr>
        <p:txBody>
          <a:bodyPr/>
          <a:lstStyle/>
          <a:p>
            <a:r>
              <a:rPr lang="es-ES" dirty="0" smtClean="0"/>
              <a:t>Tema III: Educación para la Salud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490174" y="4187065"/>
            <a:ext cx="8534400" cy="1473200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6207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49943" y="1022498"/>
            <a:ext cx="11030857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Sumario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pPr algn="just"/>
            <a:endParaRPr lang="es-ES" sz="24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r>
              <a:rPr lang="es-E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1- Educación 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para la salud, concepto generalidades, objetivos, campos de acción, áreas de aplicación, métodos, técnicas y medios útiles para la práctica en el desarrollo de la educación para la </a:t>
            </a:r>
            <a:r>
              <a:rPr lang="es-E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salud. 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2- Principales 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técnicas utilizadas: de presentación, de animación, para reflexión y </a:t>
            </a:r>
            <a:r>
              <a:rPr lang="es-E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evaluación. 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3- 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R</a:t>
            </a:r>
            <a:r>
              <a:rPr lang="es-E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equisitos 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para la preparación y ejecución de las técnicas educativas. </a:t>
            </a:r>
            <a:endParaRPr lang="es-ES" sz="24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r>
              <a:rPr lang="es-E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4- Importancia 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de la educación para la salud como herramienta de la promoción de </a:t>
            </a:r>
            <a:r>
              <a:rPr lang="es-E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salud.</a:t>
            </a:r>
          </a:p>
          <a:p>
            <a:pPr algn="just"/>
            <a:endParaRPr lang="es-ES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71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Reconocer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 educación para la salud como herramienta indispensable para el desarrollo de la promoción de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salud.</a:t>
            </a:r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Aplicar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métodos y técnicas educativas en las áreas de la promoción de salud dirigidas a personas, familias, grupos y comunidad con la finalidad de promover comportamientos saludables, con énfasis en el autocuidado y responsabilidad por la salud de las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personas.</a:t>
            </a:r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chemeClr val="tx1"/>
                </a:solidFill>
              </a:rPr>
              <a:t>O</a:t>
            </a:r>
            <a:r>
              <a:rPr lang="es-MX" dirty="0" smtClean="0">
                <a:solidFill>
                  <a:schemeClr val="tx1"/>
                </a:solidFill>
              </a:rPr>
              <a:t>bjetivos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19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rrit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499" y="2351934"/>
            <a:ext cx="5613400" cy="425386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501422" y="869244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¿</a:t>
            </a:r>
            <a:r>
              <a:rPr lang="es-ES" sz="2000" dirty="0" smtClean="0">
                <a:solidFill>
                  <a:srgbClr val="FF0000"/>
                </a:solidFill>
              </a:rPr>
              <a:t>Educación para la salud  es sinónimo de Promoción de Salud</a:t>
            </a:r>
            <a:r>
              <a:rPr lang="es-ES" dirty="0" smtClean="0">
                <a:solidFill>
                  <a:srgbClr val="FF0000"/>
                </a:solidFill>
              </a:rPr>
              <a:t>?</a:t>
            </a:r>
          </a:p>
          <a:p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/>
              <a:t>El  vehículo</a:t>
            </a:r>
            <a:r>
              <a:rPr lang="es-ES" dirty="0"/>
              <a:t>, el automóvil, es la educación para la salud, el camino  o la estrategia lo constituye la participación comunitaria  y la promoción engloba  todo</a:t>
            </a:r>
          </a:p>
        </p:txBody>
      </p:sp>
    </p:spTree>
    <p:extLst>
      <p:ext uri="{BB962C8B-B14F-4D97-AF65-F5344CB8AC3E}">
        <p14:creationId xmlns:p14="http://schemas.microsoft.com/office/powerpoint/2010/main" val="413827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18534" y="745067"/>
            <a:ext cx="1207346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2800" dirty="0" smtClean="0"/>
          </a:p>
          <a:p>
            <a:pPr algn="just"/>
            <a:r>
              <a:rPr lang="es-ES" sz="2800" dirty="0" smtClean="0">
                <a:solidFill>
                  <a:srgbClr val="FF0000"/>
                </a:solidFill>
              </a:rPr>
              <a:t>La educación para la salud </a:t>
            </a:r>
            <a:r>
              <a:rPr lang="es-ES" sz="2800" dirty="0" smtClean="0"/>
              <a:t>es toda aquella combinación de experiencias de aprendizaje planificadas, </a:t>
            </a:r>
            <a:r>
              <a:rPr lang="es-ES" sz="2800" u="sng" dirty="0" smtClean="0"/>
              <a:t>destinada a facilitar los cambios voluntarios de comportamientos saludables.</a:t>
            </a:r>
          </a:p>
          <a:p>
            <a:pPr algn="just"/>
            <a:endParaRPr lang="es-ES" sz="2800" dirty="0"/>
          </a:p>
          <a:p>
            <a:pPr algn="just"/>
            <a:endParaRPr lang="es-ES" sz="2800" dirty="0" smtClean="0"/>
          </a:p>
          <a:p>
            <a:pPr algn="just"/>
            <a:endParaRPr lang="es-ES" sz="2800" dirty="0"/>
          </a:p>
          <a:p>
            <a:pPr algn="just"/>
            <a:endParaRPr lang="es-ES" sz="2800" dirty="0" smtClean="0"/>
          </a:p>
          <a:p>
            <a:pPr algn="just"/>
            <a:endParaRPr lang="es-ES" sz="2800" dirty="0" smtClean="0"/>
          </a:p>
          <a:p>
            <a:pPr algn="just"/>
            <a:r>
              <a:rPr lang="es-ES" sz="2800" dirty="0" smtClean="0"/>
              <a:t> </a:t>
            </a:r>
          </a:p>
          <a:p>
            <a:pPr algn="just"/>
            <a:r>
              <a:rPr lang="es-ES" sz="2800" dirty="0" smtClean="0">
                <a:solidFill>
                  <a:srgbClr val="FF0000"/>
                </a:solidFill>
              </a:rPr>
              <a:t>LA EDUCACIÒN PARA LA SALUD ES UNA HERRAMIENTA IMPRESCINDIBLE PARA LA PROMOCIÒN DE SALUD </a:t>
            </a:r>
            <a:endParaRPr lang="es-ES" sz="2800" dirty="0">
              <a:solidFill>
                <a:srgbClr val="FF0000"/>
              </a:solidFill>
            </a:endParaRPr>
          </a:p>
        </p:txBody>
      </p:sp>
      <p:sp>
        <p:nvSpPr>
          <p:cNvPr id="2" name="Flecha abajo 1"/>
          <p:cNvSpPr/>
          <p:nvPr/>
        </p:nvSpPr>
        <p:spPr>
          <a:xfrm rot="10800000" flipV="1">
            <a:off x="5356776" y="2756079"/>
            <a:ext cx="1596977" cy="19704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70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458</TotalTime>
  <Words>599</Words>
  <Application>Microsoft Office PowerPoint</Application>
  <PresentationFormat>Personalizado</PresentationFormat>
  <Paragraphs>101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Forma de onda</vt:lpstr>
      <vt:lpstr>Presentación de PowerPoint</vt:lpstr>
      <vt:lpstr>Presentación de PowerPoint</vt:lpstr>
      <vt:lpstr>                         Preguntas de control 1-  Mencione los elementos de la comunicación. 2- Explique las funciones principales de la comunicación en salud.  </vt:lpstr>
      <vt:lpstr>HERRAMIENTAS DE LA PROMOCIÓN EN SALUD</vt:lpstr>
      <vt:lpstr>Tema III: Educación para la Salud</vt:lpstr>
      <vt:lpstr>Presentación de PowerPoint</vt:lpstr>
      <vt:lpstr>Objetivos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Técnicas colectivas o de grupo</vt:lpstr>
      <vt:lpstr>Bibliografía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Family</dc:creator>
  <cp:lastModifiedBy>Filial de Ciencias Médicas "Lidia Doce Sánchez"</cp:lastModifiedBy>
  <cp:revision>45</cp:revision>
  <dcterms:created xsi:type="dcterms:W3CDTF">2017-01-28T18:00:20Z</dcterms:created>
  <dcterms:modified xsi:type="dcterms:W3CDTF">2024-05-03T15:36:54Z</dcterms:modified>
</cp:coreProperties>
</file>