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1" r:id="rId4"/>
    <p:sldId id="258" r:id="rId5"/>
    <p:sldId id="278" r:id="rId6"/>
    <p:sldId id="260" r:id="rId7"/>
    <p:sldId id="264" r:id="rId8"/>
    <p:sldId id="266" r:id="rId9"/>
    <p:sldId id="281" r:id="rId10"/>
    <p:sldId id="274" r:id="rId11"/>
    <p:sldId id="292" r:id="rId12"/>
    <p:sldId id="276" r:id="rId13"/>
    <p:sldId id="282" r:id="rId14"/>
    <p:sldId id="283" r:id="rId15"/>
    <p:sldId id="285" r:id="rId16"/>
    <p:sldId id="287" r:id="rId17"/>
    <p:sldId id="288" r:id="rId18"/>
    <p:sldId id="293" r:id="rId19"/>
    <p:sldId id="289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9B6FFB-AE65-49EB-B571-6E6ADA7A94A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4C921D3-BC8B-4774-9689-1C3D708E8F19}">
      <dgm:prSet custT="1"/>
      <dgm:spPr>
        <a:solidFill>
          <a:schemeClr val="accent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r" rtl="0"/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(cereales y viandas)</a:t>
          </a:r>
        </a:p>
      </dgm:t>
    </dgm:pt>
    <dgm:pt modelId="{27948619-00A4-417D-BB47-E6462CD8F56C}" type="parTrans" cxnId="{08079EDA-8341-4242-A1A0-8699BF959D02}">
      <dgm:prSet/>
      <dgm:spPr/>
      <dgm:t>
        <a:bodyPr/>
        <a:lstStyle/>
        <a:p>
          <a:endParaRPr lang="es-ES"/>
        </a:p>
      </dgm:t>
    </dgm:pt>
    <dgm:pt modelId="{426C73AE-C2ED-4A29-A3A3-290FFB30DEE8}" type="sibTrans" cxnId="{08079EDA-8341-4242-A1A0-8699BF959D02}">
      <dgm:prSet/>
      <dgm:spPr/>
      <dgm:t>
        <a:bodyPr/>
        <a:lstStyle/>
        <a:p>
          <a:endParaRPr lang="es-ES"/>
        </a:p>
      </dgm:t>
    </dgm:pt>
    <dgm:pt modelId="{D406ECBF-8869-4991-ACAE-A4376620151B}">
      <dgm:prSet custT="1"/>
      <dgm:spPr>
        <a:solidFill>
          <a:schemeClr val="accent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r" rtl="0"/>
          <a:r>
            <a:rPr lang="es-ES" sz="2400" dirty="0">
              <a:solidFill>
                <a:schemeClr val="tx1"/>
              </a:solidFill>
            </a:rPr>
            <a:t> </a:t>
          </a:r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(vegetales)</a:t>
          </a:r>
        </a:p>
      </dgm:t>
    </dgm:pt>
    <dgm:pt modelId="{84D57742-F12B-4C04-A005-A8EE27B5631B}" type="parTrans" cxnId="{8E569CAA-0354-4911-B64C-C6420CB85128}">
      <dgm:prSet/>
      <dgm:spPr/>
      <dgm:t>
        <a:bodyPr/>
        <a:lstStyle/>
        <a:p>
          <a:endParaRPr lang="es-ES"/>
        </a:p>
      </dgm:t>
    </dgm:pt>
    <dgm:pt modelId="{DBF7A191-B5BD-46E1-A67F-DDB9083BDB34}" type="sibTrans" cxnId="{8E569CAA-0354-4911-B64C-C6420CB85128}">
      <dgm:prSet/>
      <dgm:spPr/>
      <dgm:t>
        <a:bodyPr/>
        <a:lstStyle/>
        <a:p>
          <a:endParaRPr lang="es-ES"/>
        </a:p>
      </dgm:t>
    </dgm:pt>
    <dgm:pt modelId="{6EC40000-0D39-418B-9E3F-312A9388D401}">
      <dgm:prSet custT="1"/>
      <dgm:spPr>
        <a:solidFill>
          <a:schemeClr val="accent2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r" rtl="0"/>
          <a:r>
            <a:rPr lang="es-E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(frutas)</a:t>
          </a:r>
        </a:p>
      </dgm:t>
    </dgm:pt>
    <dgm:pt modelId="{8778C240-CFA9-40F7-BB15-B4ECDF6FEEC0}" type="parTrans" cxnId="{447E954A-24E0-4985-88BC-A307E29C2C9C}">
      <dgm:prSet/>
      <dgm:spPr/>
      <dgm:t>
        <a:bodyPr/>
        <a:lstStyle/>
        <a:p>
          <a:endParaRPr lang="es-ES"/>
        </a:p>
      </dgm:t>
    </dgm:pt>
    <dgm:pt modelId="{DB062ED9-9B9F-484D-9A68-D7D84B8EA302}" type="sibTrans" cxnId="{447E954A-24E0-4985-88BC-A307E29C2C9C}">
      <dgm:prSet/>
      <dgm:spPr/>
      <dgm:t>
        <a:bodyPr/>
        <a:lstStyle/>
        <a:p>
          <a:endParaRPr lang="es-ES"/>
        </a:p>
      </dgm:t>
    </dgm:pt>
    <dgm:pt modelId="{C797DD78-0DCF-4B38-9504-A362DDC9593F}">
      <dgm:prSet custT="1"/>
      <dgm:spPr>
        <a:solidFill>
          <a:schemeClr val="accent2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r" rtl="0"/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(carnes, huevos,</a:t>
          </a:r>
        </a:p>
        <a:p>
          <a:pPr algn="r" rtl="0"/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pescado y frijoles)</a:t>
          </a:r>
        </a:p>
      </dgm:t>
    </dgm:pt>
    <dgm:pt modelId="{7CDDBB5B-9E7C-45B0-A30B-059CF0E499E7}" type="parTrans" cxnId="{42E24396-AC63-450F-85EF-6E428050C1E5}">
      <dgm:prSet/>
      <dgm:spPr/>
      <dgm:t>
        <a:bodyPr/>
        <a:lstStyle/>
        <a:p>
          <a:endParaRPr lang="es-ES"/>
        </a:p>
      </dgm:t>
    </dgm:pt>
    <dgm:pt modelId="{75C47463-DA4D-4EB8-B428-B6A1E00AB54B}" type="sibTrans" cxnId="{42E24396-AC63-450F-85EF-6E428050C1E5}">
      <dgm:prSet/>
      <dgm:spPr/>
      <dgm:t>
        <a:bodyPr/>
        <a:lstStyle/>
        <a:p>
          <a:endParaRPr lang="es-ES"/>
        </a:p>
      </dgm:t>
    </dgm:pt>
    <dgm:pt modelId="{CADFBA9E-FB6A-4513-A744-D173B9C6560C}">
      <dgm:prSet custT="1"/>
      <dgm:spPr>
        <a:solidFill>
          <a:schemeClr val="accent2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r" rtl="0"/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(leche y derivados)</a:t>
          </a:r>
        </a:p>
      </dgm:t>
    </dgm:pt>
    <dgm:pt modelId="{D716E599-FCE2-47C8-BB40-78864DE1FB4A}" type="parTrans" cxnId="{52E9B2CF-49EA-42F3-9966-C47CE7F05186}">
      <dgm:prSet/>
      <dgm:spPr/>
      <dgm:t>
        <a:bodyPr/>
        <a:lstStyle/>
        <a:p>
          <a:endParaRPr lang="es-ES"/>
        </a:p>
      </dgm:t>
    </dgm:pt>
    <dgm:pt modelId="{85B51D2C-212D-4C46-8A1A-9C6EDA4C2E15}" type="sibTrans" cxnId="{52E9B2CF-49EA-42F3-9966-C47CE7F05186}">
      <dgm:prSet/>
      <dgm:spPr/>
      <dgm:t>
        <a:bodyPr/>
        <a:lstStyle/>
        <a:p>
          <a:endParaRPr lang="es-ES"/>
        </a:p>
      </dgm:t>
    </dgm:pt>
    <dgm:pt modelId="{A30B17A1-2146-4E18-A05B-CD73B8A3BEEF}">
      <dgm:prSet custT="1"/>
      <dgm:spPr>
        <a:solidFill>
          <a:schemeClr val="accent6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r" rtl="0"/>
          <a:r>
            <a:rPr lang="es-ES" sz="2400" dirty="0"/>
            <a:t> </a:t>
          </a:r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(grasas)  </a:t>
          </a:r>
        </a:p>
      </dgm:t>
    </dgm:pt>
    <dgm:pt modelId="{638A56C1-9745-48EF-9D3D-1962FD4B3B31}" type="parTrans" cxnId="{D7393A12-76C6-4886-9FD7-B03AF19AFC60}">
      <dgm:prSet/>
      <dgm:spPr/>
      <dgm:t>
        <a:bodyPr/>
        <a:lstStyle/>
        <a:p>
          <a:endParaRPr lang="es-ES"/>
        </a:p>
      </dgm:t>
    </dgm:pt>
    <dgm:pt modelId="{2A51D97F-118B-43D2-B030-3094D4E31A9C}" type="sibTrans" cxnId="{D7393A12-76C6-4886-9FD7-B03AF19AFC60}">
      <dgm:prSet/>
      <dgm:spPr/>
      <dgm:t>
        <a:bodyPr/>
        <a:lstStyle/>
        <a:p>
          <a:endParaRPr lang="es-ES"/>
        </a:p>
      </dgm:t>
    </dgm:pt>
    <dgm:pt modelId="{B6ABEEA9-0CEF-451A-83E4-EC04B7E0212D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pPr algn="r" rtl="0"/>
          <a:r>
            <a: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(azúcar y dulces</a:t>
          </a:r>
          <a:r>
            <a:rPr lang="es-ES" sz="1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 </a:t>
          </a:r>
          <a:endParaRPr lang="es-ES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046874-BE67-4AE7-907C-B49CCF7727BF}" type="parTrans" cxnId="{4E1BCCE9-BDD1-4440-A09D-D461380DDEC0}">
      <dgm:prSet/>
      <dgm:spPr/>
      <dgm:t>
        <a:bodyPr/>
        <a:lstStyle/>
        <a:p>
          <a:endParaRPr lang="es-ES"/>
        </a:p>
      </dgm:t>
    </dgm:pt>
    <dgm:pt modelId="{4D15AB7B-D3E6-4283-8DE2-440C99D1BA41}" type="sibTrans" cxnId="{4E1BCCE9-BDD1-4440-A09D-D461380DDEC0}">
      <dgm:prSet/>
      <dgm:spPr/>
      <dgm:t>
        <a:bodyPr/>
        <a:lstStyle/>
        <a:p>
          <a:endParaRPr lang="es-ES"/>
        </a:p>
      </dgm:t>
    </dgm:pt>
    <dgm:pt modelId="{452EB20F-CD44-4849-BD67-503C319B7551}" type="pres">
      <dgm:prSet presAssocID="{C39B6FFB-AE65-49EB-B571-6E6ADA7A94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969ECC3-37F0-4992-9F6E-72F8E67117E0}" type="pres">
      <dgm:prSet presAssocID="{74C921D3-BC8B-4774-9689-1C3D708E8F19}" presName="linNode" presStyleCnt="0"/>
      <dgm:spPr/>
    </dgm:pt>
    <dgm:pt modelId="{1FEBF1D1-1162-41EA-9737-51A7A8B2DF43}" type="pres">
      <dgm:prSet presAssocID="{74C921D3-BC8B-4774-9689-1C3D708E8F19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64A203-C6E0-4185-B146-57C1FEA4B54D}" type="pres">
      <dgm:prSet presAssocID="{426C73AE-C2ED-4A29-A3A3-290FFB30DEE8}" presName="sp" presStyleCnt="0"/>
      <dgm:spPr/>
    </dgm:pt>
    <dgm:pt modelId="{8941E888-722A-4665-9FE5-78481B8390F4}" type="pres">
      <dgm:prSet presAssocID="{D406ECBF-8869-4991-ACAE-A4376620151B}" presName="linNode" presStyleCnt="0"/>
      <dgm:spPr/>
    </dgm:pt>
    <dgm:pt modelId="{7CA83FE6-469A-4D5E-BF58-97BEC1E4D7A1}" type="pres">
      <dgm:prSet presAssocID="{D406ECBF-8869-4991-ACAE-A4376620151B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0A461D-361D-4401-8644-369DB6B36C4D}" type="pres">
      <dgm:prSet presAssocID="{DBF7A191-B5BD-46E1-A67F-DDB9083BDB34}" presName="sp" presStyleCnt="0"/>
      <dgm:spPr/>
    </dgm:pt>
    <dgm:pt modelId="{BC44A89C-0390-4D2C-9638-B1BA8BFB27EF}" type="pres">
      <dgm:prSet presAssocID="{6EC40000-0D39-418B-9E3F-312A9388D401}" presName="linNode" presStyleCnt="0"/>
      <dgm:spPr/>
    </dgm:pt>
    <dgm:pt modelId="{BA0BEA05-2C9B-4001-BA90-75BF1C57B786}" type="pres">
      <dgm:prSet presAssocID="{6EC40000-0D39-418B-9E3F-312A9388D401}" presName="parentText" presStyleLbl="node1" presStyleIdx="2" presStyleCnt="7" custLinFactNeighborX="-1081" custLinFactNeighborY="4288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459C81-0165-4C8A-8B46-1208BF5F9172}" type="pres">
      <dgm:prSet presAssocID="{DB062ED9-9B9F-484D-9A68-D7D84B8EA302}" presName="sp" presStyleCnt="0"/>
      <dgm:spPr/>
    </dgm:pt>
    <dgm:pt modelId="{231BAE12-6925-4802-9E34-789AB7A3EEBD}" type="pres">
      <dgm:prSet presAssocID="{C797DD78-0DCF-4B38-9504-A362DDC9593F}" presName="linNode" presStyleCnt="0"/>
      <dgm:spPr/>
    </dgm:pt>
    <dgm:pt modelId="{3D2603D0-44FE-4652-BE73-0F2703ACDD2E}" type="pres">
      <dgm:prSet presAssocID="{C797DD78-0DCF-4B38-9504-A362DDC9593F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934C28-B125-4743-B857-9E8D516B7614}" type="pres">
      <dgm:prSet presAssocID="{75C47463-DA4D-4EB8-B428-B6A1E00AB54B}" presName="sp" presStyleCnt="0"/>
      <dgm:spPr/>
    </dgm:pt>
    <dgm:pt modelId="{B9A78CDA-D482-4EE1-ADEA-3FB230683A4F}" type="pres">
      <dgm:prSet presAssocID="{CADFBA9E-FB6A-4513-A744-D173B9C6560C}" presName="linNode" presStyleCnt="0"/>
      <dgm:spPr/>
    </dgm:pt>
    <dgm:pt modelId="{33522C4E-4FD5-48B3-956E-5E331938B9CB}" type="pres">
      <dgm:prSet presAssocID="{CADFBA9E-FB6A-4513-A744-D173B9C6560C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F21F6A-7C42-4DC8-B215-3F8092975C37}" type="pres">
      <dgm:prSet presAssocID="{85B51D2C-212D-4C46-8A1A-9C6EDA4C2E15}" presName="sp" presStyleCnt="0"/>
      <dgm:spPr/>
    </dgm:pt>
    <dgm:pt modelId="{EDD5B786-390D-47E4-81CD-98617F894F14}" type="pres">
      <dgm:prSet presAssocID="{A30B17A1-2146-4E18-A05B-CD73B8A3BEEF}" presName="linNode" presStyleCnt="0"/>
      <dgm:spPr/>
    </dgm:pt>
    <dgm:pt modelId="{C6829CDF-6B6D-45FB-B771-75DBC5177800}" type="pres">
      <dgm:prSet presAssocID="{A30B17A1-2146-4E18-A05B-CD73B8A3BEEF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E2DC75-BB91-4E90-9B83-2F063B29439E}" type="pres">
      <dgm:prSet presAssocID="{2A51D97F-118B-43D2-B030-3094D4E31A9C}" presName="sp" presStyleCnt="0"/>
      <dgm:spPr/>
    </dgm:pt>
    <dgm:pt modelId="{AB8FB713-43E6-4DC1-93E3-0CD47DB6FE6D}" type="pres">
      <dgm:prSet presAssocID="{B6ABEEA9-0CEF-451A-83E4-EC04B7E0212D}" presName="linNode" presStyleCnt="0"/>
      <dgm:spPr/>
    </dgm:pt>
    <dgm:pt modelId="{360403FC-A9FD-43CE-97EC-6DBF1CDB58BA}" type="pres">
      <dgm:prSet presAssocID="{B6ABEEA9-0CEF-451A-83E4-EC04B7E0212D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1C50A8C-7D24-4E95-9993-B65B4F3D72FA}" type="presOf" srcId="{C797DD78-0DCF-4B38-9504-A362DDC9593F}" destId="{3D2603D0-44FE-4652-BE73-0F2703ACDD2E}" srcOrd="0" destOrd="0" presId="urn:microsoft.com/office/officeart/2005/8/layout/vList5"/>
    <dgm:cxn modelId="{42E24396-AC63-450F-85EF-6E428050C1E5}" srcId="{C39B6FFB-AE65-49EB-B571-6E6ADA7A94A9}" destId="{C797DD78-0DCF-4B38-9504-A362DDC9593F}" srcOrd="3" destOrd="0" parTransId="{7CDDBB5B-9E7C-45B0-A30B-059CF0E499E7}" sibTransId="{75C47463-DA4D-4EB8-B428-B6A1E00AB54B}"/>
    <dgm:cxn modelId="{4E1BCCE9-BDD1-4440-A09D-D461380DDEC0}" srcId="{C39B6FFB-AE65-49EB-B571-6E6ADA7A94A9}" destId="{B6ABEEA9-0CEF-451A-83E4-EC04B7E0212D}" srcOrd="6" destOrd="0" parTransId="{31046874-BE67-4AE7-907C-B49CCF7727BF}" sibTransId="{4D15AB7B-D3E6-4283-8DE2-440C99D1BA41}"/>
    <dgm:cxn modelId="{D7393A12-76C6-4886-9FD7-B03AF19AFC60}" srcId="{C39B6FFB-AE65-49EB-B571-6E6ADA7A94A9}" destId="{A30B17A1-2146-4E18-A05B-CD73B8A3BEEF}" srcOrd="5" destOrd="0" parTransId="{638A56C1-9745-48EF-9D3D-1962FD4B3B31}" sibTransId="{2A51D97F-118B-43D2-B030-3094D4E31A9C}"/>
    <dgm:cxn modelId="{447E954A-24E0-4985-88BC-A307E29C2C9C}" srcId="{C39B6FFB-AE65-49EB-B571-6E6ADA7A94A9}" destId="{6EC40000-0D39-418B-9E3F-312A9388D401}" srcOrd="2" destOrd="0" parTransId="{8778C240-CFA9-40F7-BB15-B4ECDF6FEEC0}" sibTransId="{DB062ED9-9B9F-484D-9A68-D7D84B8EA302}"/>
    <dgm:cxn modelId="{C6427AFB-D156-4770-BF83-7B7430995C78}" type="presOf" srcId="{A30B17A1-2146-4E18-A05B-CD73B8A3BEEF}" destId="{C6829CDF-6B6D-45FB-B771-75DBC5177800}" srcOrd="0" destOrd="0" presId="urn:microsoft.com/office/officeart/2005/8/layout/vList5"/>
    <dgm:cxn modelId="{3CB4EE06-9554-43F9-8E4B-20C815331210}" type="presOf" srcId="{B6ABEEA9-0CEF-451A-83E4-EC04B7E0212D}" destId="{360403FC-A9FD-43CE-97EC-6DBF1CDB58BA}" srcOrd="0" destOrd="0" presId="urn:microsoft.com/office/officeart/2005/8/layout/vList5"/>
    <dgm:cxn modelId="{1E3E74AC-8C33-4998-9D2C-F0C0EA43130C}" type="presOf" srcId="{C39B6FFB-AE65-49EB-B571-6E6ADA7A94A9}" destId="{452EB20F-CD44-4849-BD67-503C319B7551}" srcOrd="0" destOrd="0" presId="urn:microsoft.com/office/officeart/2005/8/layout/vList5"/>
    <dgm:cxn modelId="{F2202BFA-9700-471D-AE6D-2A7C2105BF9B}" type="presOf" srcId="{6EC40000-0D39-418B-9E3F-312A9388D401}" destId="{BA0BEA05-2C9B-4001-BA90-75BF1C57B786}" srcOrd="0" destOrd="0" presId="urn:microsoft.com/office/officeart/2005/8/layout/vList5"/>
    <dgm:cxn modelId="{C1242FE6-E6D3-4729-85F5-B072BD9D68AF}" type="presOf" srcId="{CADFBA9E-FB6A-4513-A744-D173B9C6560C}" destId="{33522C4E-4FD5-48B3-956E-5E331938B9CB}" srcOrd="0" destOrd="0" presId="urn:microsoft.com/office/officeart/2005/8/layout/vList5"/>
    <dgm:cxn modelId="{B195B862-06A6-4DA3-A31C-7EB6D69C00AD}" type="presOf" srcId="{D406ECBF-8869-4991-ACAE-A4376620151B}" destId="{7CA83FE6-469A-4D5E-BF58-97BEC1E4D7A1}" srcOrd="0" destOrd="0" presId="urn:microsoft.com/office/officeart/2005/8/layout/vList5"/>
    <dgm:cxn modelId="{9512BF07-A7F6-445A-8523-4903FC712210}" type="presOf" srcId="{74C921D3-BC8B-4774-9689-1C3D708E8F19}" destId="{1FEBF1D1-1162-41EA-9737-51A7A8B2DF43}" srcOrd="0" destOrd="0" presId="urn:microsoft.com/office/officeart/2005/8/layout/vList5"/>
    <dgm:cxn modelId="{52E9B2CF-49EA-42F3-9966-C47CE7F05186}" srcId="{C39B6FFB-AE65-49EB-B571-6E6ADA7A94A9}" destId="{CADFBA9E-FB6A-4513-A744-D173B9C6560C}" srcOrd="4" destOrd="0" parTransId="{D716E599-FCE2-47C8-BB40-78864DE1FB4A}" sibTransId="{85B51D2C-212D-4C46-8A1A-9C6EDA4C2E15}"/>
    <dgm:cxn modelId="{08079EDA-8341-4242-A1A0-8699BF959D02}" srcId="{C39B6FFB-AE65-49EB-B571-6E6ADA7A94A9}" destId="{74C921D3-BC8B-4774-9689-1C3D708E8F19}" srcOrd="0" destOrd="0" parTransId="{27948619-00A4-417D-BB47-E6462CD8F56C}" sibTransId="{426C73AE-C2ED-4A29-A3A3-290FFB30DEE8}"/>
    <dgm:cxn modelId="{8E569CAA-0354-4911-B64C-C6420CB85128}" srcId="{C39B6FFB-AE65-49EB-B571-6E6ADA7A94A9}" destId="{D406ECBF-8869-4991-ACAE-A4376620151B}" srcOrd="1" destOrd="0" parTransId="{84D57742-F12B-4C04-A005-A8EE27B5631B}" sibTransId="{DBF7A191-B5BD-46E1-A67F-DDB9083BDB34}"/>
    <dgm:cxn modelId="{69D69C17-3991-46C4-BEA4-A37A60F43A42}" type="presParOf" srcId="{452EB20F-CD44-4849-BD67-503C319B7551}" destId="{2969ECC3-37F0-4992-9F6E-72F8E67117E0}" srcOrd="0" destOrd="0" presId="urn:microsoft.com/office/officeart/2005/8/layout/vList5"/>
    <dgm:cxn modelId="{96975F82-2069-491B-BB0A-B376EB1D4408}" type="presParOf" srcId="{2969ECC3-37F0-4992-9F6E-72F8E67117E0}" destId="{1FEBF1D1-1162-41EA-9737-51A7A8B2DF43}" srcOrd="0" destOrd="0" presId="urn:microsoft.com/office/officeart/2005/8/layout/vList5"/>
    <dgm:cxn modelId="{526EFBD3-1CD9-4B17-B352-6AA0425CB720}" type="presParOf" srcId="{452EB20F-CD44-4849-BD67-503C319B7551}" destId="{1564A203-C6E0-4185-B146-57C1FEA4B54D}" srcOrd="1" destOrd="0" presId="urn:microsoft.com/office/officeart/2005/8/layout/vList5"/>
    <dgm:cxn modelId="{46D96715-1697-4BE6-96BC-B021EC570F3D}" type="presParOf" srcId="{452EB20F-CD44-4849-BD67-503C319B7551}" destId="{8941E888-722A-4665-9FE5-78481B8390F4}" srcOrd="2" destOrd="0" presId="urn:microsoft.com/office/officeart/2005/8/layout/vList5"/>
    <dgm:cxn modelId="{A41CCCB4-90A2-4A6A-AEED-5A50C0877C7E}" type="presParOf" srcId="{8941E888-722A-4665-9FE5-78481B8390F4}" destId="{7CA83FE6-469A-4D5E-BF58-97BEC1E4D7A1}" srcOrd="0" destOrd="0" presId="urn:microsoft.com/office/officeart/2005/8/layout/vList5"/>
    <dgm:cxn modelId="{9B955912-1B0F-4D0C-9EE9-23C9E8A592BB}" type="presParOf" srcId="{452EB20F-CD44-4849-BD67-503C319B7551}" destId="{AE0A461D-361D-4401-8644-369DB6B36C4D}" srcOrd="3" destOrd="0" presId="urn:microsoft.com/office/officeart/2005/8/layout/vList5"/>
    <dgm:cxn modelId="{6D5CC507-D114-43BB-9221-09A3199DBBA8}" type="presParOf" srcId="{452EB20F-CD44-4849-BD67-503C319B7551}" destId="{BC44A89C-0390-4D2C-9638-B1BA8BFB27EF}" srcOrd="4" destOrd="0" presId="urn:microsoft.com/office/officeart/2005/8/layout/vList5"/>
    <dgm:cxn modelId="{C3D82451-B00F-498C-88E2-4CE7FBD085C8}" type="presParOf" srcId="{BC44A89C-0390-4D2C-9638-B1BA8BFB27EF}" destId="{BA0BEA05-2C9B-4001-BA90-75BF1C57B786}" srcOrd="0" destOrd="0" presId="urn:microsoft.com/office/officeart/2005/8/layout/vList5"/>
    <dgm:cxn modelId="{9CBA28DE-4748-4C6E-8D1F-AC511AD40937}" type="presParOf" srcId="{452EB20F-CD44-4849-BD67-503C319B7551}" destId="{7D459C81-0165-4C8A-8B46-1208BF5F9172}" srcOrd="5" destOrd="0" presId="urn:microsoft.com/office/officeart/2005/8/layout/vList5"/>
    <dgm:cxn modelId="{4E48DE08-A182-4C25-86B1-C0740720843C}" type="presParOf" srcId="{452EB20F-CD44-4849-BD67-503C319B7551}" destId="{231BAE12-6925-4802-9E34-789AB7A3EEBD}" srcOrd="6" destOrd="0" presId="urn:microsoft.com/office/officeart/2005/8/layout/vList5"/>
    <dgm:cxn modelId="{303F2E76-D768-4103-A9D3-C698E5EB499D}" type="presParOf" srcId="{231BAE12-6925-4802-9E34-789AB7A3EEBD}" destId="{3D2603D0-44FE-4652-BE73-0F2703ACDD2E}" srcOrd="0" destOrd="0" presId="urn:microsoft.com/office/officeart/2005/8/layout/vList5"/>
    <dgm:cxn modelId="{833E6A8A-4E99-452A-B227-E627C670A805}" type="presParOf" srcId="{452EB20F-CD44-4849-BD67-503C319B7551}" destId="{56934C28-B125-4743-B857-9E8D516B7614}" srcOrd="7" destOrd="0" presId="urn:microsoft.com/office/officeart/2005/8/layout/vList5"/>
    <dgm:cxn modelId="{8CF93094-ECC3-4D13-8976-30F8E684DA08}" type="presParOf" srcId="{452EB20F-CD44-4849-BD67-503C319B7551}" destId="{B9A78CDA-D482-4EE1-ADEA-3FB230683A4F}" srcOrd="8" destOrd="0" presId="urn:microsoft.com/office/officeart/2005/8/layout/vList5"/>
    <dgm:cxn modelId="{DE87E9F4-A106-4AC3-AFEC-CF02AB152E11}" type="presParOf" srcId="{B9A78CDA-D482-4EE1-ADEA-3FB230683A4F}" destId="{33522C4E-4FD5-48B3-956E-5E331938B9CB}" srcOrd="0" destOrd="0" presId="urn:microsoft.com/office/officeart/2005/8/layout/vList5"/>
    <dgm:cxn modelId="{A27E97F1-BA93-4B06-830D-F130D57D5305}" type="presParOf" srcId="{452EB20F-CD44-4849-BD67-503C319B7551}" destId="{ADF21F6A-7C42-4DC8-B215-3F8092975C37}" srcOrd="9" destOrd="0" presId="urn:microsoft.com/office/officeart/2005/8/layout/vList5"/>
    <dgm:cxn modelId="{1DBDD9BA-7DAF-4F77-B962-D22092DF41D8}" type="presParOf" srcId="{452EB20F-CD44-4849-BD67-503C319B7551}" destId="{EDD5B786-390D-47E4-81CD-98617F894F14}" srcOrd="10" destOrd="0" presId="urn:microsoft.com/office/officeart/2005/8/layout/vList5"/>
    <dgm:cxn modelId="{ED58F1B6-35B6-4D7C-B640-0DAE9A922329}" type="presParOf" srcId="{EDD5B786-390D-47E4-81CD-98617F894F14}" destId="{C6829CDF-6B6D-45FB-B771-75DBC5177800}" srcOrd="0" destOrd="0" presId="urn:microsoft.com/office/officeart/2005/8/layout/vList5"/>
    <dgm:cxn modelId="{A714D93B-3135-498C-9956-676CE26077E4}" type="presParOf" srcId="{452EB20F-CD44-4849-BD67-503C319B7551}" destId="{02E2DC75-BB91-4E90-9B83-2F063B29439E}" srcOrd="11" destOrd="0" presId="urn:microsoft.com/office/officeart/2005/8/layout/vList5"/>
    <dgm:cxn modelId="{86909331-D5FE-4437-AB97-FC623FCDB784}" type="presParOf" srcId="{452EB20F-CD44-4849-BD67-503C319B7551}" destId="{AB8FB713-43E6-4DC1-93E3-0CD47DB6FE6D}" srcOrd="12" destOrd="0" presId="urn:microsoft.com/office/officeart/2005/8/layout/vList5"/>
    <dgm:cxn modelId="{06CA8232-9A8C-479A-8395-2C0B6CA8210B}" type="presParOf" srcId="{AB8FB713-43E6-4DC1-93E3-0CD47DB6FE6D}" destId="{360403FC-A9FD-43CE-97EC-6DBF1CDB58BA}" srcOrd="0" destOrd="0" presId="urn:microsoft.com/office/officeart/2005/8/layout/vList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BF1D1-1162-41EA-9737-51A7A8B2DF43}">
      <dsp:nvSpPr>
        <dsp:cNvPr id="0" name=""/>
        <dsp:cNvSpPr/>
      </dsp:nvSpPr>
      <dsp:spPr>
        <a:xfrm>
          <a:off x="2400316" y="386"/>
          <a:ext cx="2700356" cy="619888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(cereales y viandas)</a:t>
          </a:r>
        </a:p>
      </dsp:txBody>
      <dsp:txXfrm>
        <a:off x="2430576" y="30646"/>
        <a:ext cx="2639836" cy="559368"/>
      </dsp:txXfrm>
    </dsp:sp>
    <dsp:sp modelId="{7CA83FE6-469A-4D5E-BF58-97BEC1E4D7A1}">
      <dsp:nvSpPr>
        <dsp:cNvPr id="0" name=""/>
        <dsp:cNvSpPr/>
      </dsp:nvSpPr>
      <dsp:spPr>
        <a:xfrm>
          <a:off x="2400316" y="651270"/>
          <a:ext cx="2700356" cy="61988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>
              <a:solidFill>
                <a:schemeClr val="tx1"/>
              </a:solidFill>
            </a:rPr>
            <a:t> </a:t>
          </a: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(vegetales)</a:t>
          </a:r>
        </a:p>
      </dsp:txBody>
      <dsp:txXfrm>
        <a:off x="2430576" y="681530"/>
        <a:ext cx="2639836" cy="559368"/>
      </dsp:txXfrm>
    </dsp:sp>
    <dsp:sp modelId="{BA0BEA05-2C9B-4001-BA90-75BF1C57B786}">
      <dsp:nvSpPr>
        <dsp:cNvPr id="0" name=""/>
        <dsp:cNvSpPr/>
      </dsp:nvSpPr>
      <dsp:spPr>
        <a:xfrm>
          <a:off x="2371125" y="1328734"/>
          <a:ext cx="2700356" cy="61988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(frutas)</a:t>
          </a:r>
        </a:p>
      </dsp:txBody>
      <dsp:txXfrm>
        <a:off x="2401385" y="1358994"/>
        <a:ext cx="2639836" cy="559368"/>
      </dsp:txXfrm>
    </dsp:sp>
    <dsp:sp modelId="{3D2603D0-44FE-4652-BE73-0F2703ACDD2E}">
      <dsp:nvSpPr>
        <dsp:cNvPr id="0" name=""/>
        <dsp:cNvSpPr/>
      </dsp:nvSpPr>
      <dsp:spPr>
        <a:xfrm>
          <a:off x="2400316" y="1953037"/>
          <a:ext cx="2700356" cy="619888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(carnes, huevos,</a:t>
          </a:r>
        </a:p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pescado y frijoles)</a:t>
          </a:r>
        </a:p>
      </dsp:txBody>
      <dsp:txXfrm>
        <a:off x="2430576" y="1983297"/>
        <a:ext cx="2639836" cy="559368"/>
      </dsp:txXfrm>
    </dsp:sp>
    <dsp:sp modelId="{33522C4E-4FD5-48B3-956E-5E331938B9CB}">
      <dsp:nvSpPr>
        <dsp:cNvPr id="0" name=""/>
        <dsp:cNvSpPr/>
      </dsp:nvSpPr>
      <dsp:spPr>
        <a:xfrm>
          <a:off x="2400316" y="2603920"/>
          <a:ext cx="2700356" cy="619888"/>
        </a:xfrm>
        <a:prstGeom prst="round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(leche y derivados)</a:t>
          </a:r>
        </a:p>
      </dsp:txBody>
      <dsp:txXfrm>
        <a:off x="2430576" y="2634180"/>
        <a:ext cx="2639836" cy="559368"/>
      </dsp:txXfrm>
    </dsp:sp>
    <dsp:sp modelId="{C6829CDF-6B6D-45FB-B771-75DBC5177800}">
      <dsp:nvSpPr>
        <dsp:cNvPr id="0" name=""/>
        <dsp:cNvSpPr/>
      </dsp:nvSpPr>
      <dsp:spPr>
        <a:xfrm>
          <a:off x="2400316" y="3254803"/>
          <a:ext cx="2700356" cy="619888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/>
            <a:t> </a:t>
          </a: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(grasas)  </a:t>
          </a:r>
        </a:p>
      </dsp:txBody>
      <dsp:txXfrm>
        <a:off x="2430576" y="3285063"/>
        <a:ext cx="2639836" cy="559368"/>
      </dsp:txXfrm>
    </dsp:sp>
    <dsp:sp modelId="{360403FC-A9FD-43CE-97EC-6DBF1CDB58BA}">
      <dsp:nvSpPr>
        <dsp:cNvPr id="0" name=""/>
        <dsp:cNvSpPr/>
      </dsp:nvSpPr>
      <dsp:spPr>
        <a:xfrm>
          <a:off x="2400316" y="3905687"/>
          <a:ext cx="2700356" cy="619888"/>
        </a:xfrm>
        <a:prstGeom prst="roundRect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(azúcar y dulces</a:t>
          </a:r>
          <a:r>
            <a:rPr lang="es-ES" sz="18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) </a:t>
          </a:r>
          <a:endParaRPr lang="es-ES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30576" y="3935947"/>
        <a:ext cx="2639836" cy="559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C2079-FB3D-45B6-98DA-59187609F587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B4035-65DE-425E-9376-80B873354B1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15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445D7E-B2BC-461D-8CB5-234826F5D219}" type="slidenum">
              <a:rPr lang="es-ES_tradnl">
                <a:latin typeface="Calibri" panose="020F0502020204030204" pitchFamily="34" charset="0"/>
              </a:rPr>
              <a:pPr eaLnBrk="1" hangingPunct="1"/>
              <a:t>7</a:t>
            </a:fld>
            <a:endParaRPr lang="es-ES_tradn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81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82F6CE-5FB1-422F-BE83-BBB658BB65DA}" type="slidenum">
              <a:rPr 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42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82F6CE-5FB1-422F-BE83-BBB658BB65DA}" type="slidenum">
              <a:rPr 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600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6299F26-1DEB-47BC-A761-F72E855D7435}" type="slidenum">
              <a:rPr 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10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3831E-D3AC-441A-A174-7A16352D2BC3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6849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469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2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961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4989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343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933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649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444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04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096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514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00DEE-89F7-4819-8654-8DBC2FB1FC18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78F78-1E4B-45CE-9015-CC5CADC9DB1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546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5839" y="730477"/>
            <a:ext cx="9627326" cy="15947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TEMA III: ALIMENTACIÒN Y NUTRICIÒN. HIGIENE DE LOS ALIMENTOS</a:t>
            </a:r>
            <a:r>
              <a:rPr lang="es-ES" dirty="0"/>
              <a:t>.</a:t>
            </a:r>
          </a:p>
        </p:txBody>
      </p:sp>
      <p:pic>
        <p:nvPicPr>
          <p:cNvPr id="5" name="Picture 4" descr="Diapositiva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11" y="2586447"/>
            <a:ext cx="9627326" cy="3771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237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1 Imagen" descr="Guía 9: Conozca el peso saludable para su estatur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214313"/>
            <a:ext cx="8286750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1"/>
          <p:cNvSpPr>
            <a:spLocks noChangeArrowheads="1"/>
          </p:cNvSpPr>
          <p:nvPr/>
        </p:nvSpPr>
        <p:spPr bwMode="auto">
          <a:xfrm>
            <a:off x="721217" y="1712388"/>
            <a:ext cx="11011437" cy="296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•"/>
            </a:pPr>
            <a:r>
              <a:rPr lang="es-ES" sz="2800" dirty="0" smtClean="0">
                <a:latin typeface="Helvetica" panose="020B0604020202020204" pitchFamily="34" charset="0"/>
                <a:cs typeface="Times New Roman" panose="02020603050405020304" pitchFamily="18" charset="0"/>
              </a:rPr>
              <a:t> Para </a:t>
            </a:r>
            <a:r>
              <a:rPr lang="es-ES" sz="2800" dirty="0">
                <a:latin typeface="Helvetica" panose="020B0604020202020204" pitchFamily="34" charset="0"/>
                <a:cs typeface="Times New Roman" panose="02020603050405020304" pitchFamily="18" charset="0"/>
              </a:rPr>
              <a:t>conocer el peso saludable se utilizan con frecuencia el </a:t>
            </a:r>
            <a:r>
              <a:rPr lang="es-E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s-ES" sz="2800" dirty="0">
                <a:latin typeface="Helvetica" panose="020B0604020202020204" pitchFamily="34" charset="0"/>
                <a:cs typeface="Times New Roman" panose="02020603050405020304" pitchFamily="18" charset="0"/>
              </a:rPr>
              <a:t>ndice de masa corporal (IMC) para adultos y el peso para la talla en los ni</a:t>
            </a:r>
            <a:r>
              <a:rPr lang="es-E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s-ES" sz="2800" dirty="0">
                <a:latin typeface="Helvetica" panose="020B0604020202020204" pitchFamily="34" charset="0"/>
                <a:cs typeface="Times New Roman" panose="02020603050405020304" pitchFamily="18" charset="0"/>
              </a:rPr>
              <a:t>os. </a:t>
            </a:r>
          </a:p>
          <a:p>
            <a:pPr algn="just"/>
            <a:r>
              <a:rPr lang="es-ES" sz="2800" dirty="0">
                <a:latin typeface="Helvetica" panose="020B0604020202020204" pitchFamily="34" charset="0"/>
                <a:cs typeface="Times New Roman" panose="02020603050405020304" pitchFamily="18" charset="0"/>
              </a:rPr>
              <a:t>               </a:t>
            </a:r>
            <a:r>
              <a:rPr lang="es-ES" sz="2800" dirty="0">
                <a:solidFill>
                  <a:srgbClr val="FF0000"/>
                </a:solidFill>
                <a:latin typeface="Helvetica" panose="020B0604020202020204" pitchFamily="34" charset="0"/>
                <a:cs typeface="Times New Roman" panose="02020603050405020304" pitchFamily="18" charset="0"/>
              </a:rPr>
              <a:t>IMC=Peso en Kg/</a:t>
            </a:r>
            <a:r>
              <a:rPr lang="es-MX" sz="2800" dirty="0">
                <a:solidFill>
                  <a:srgbClr val="FF0000"/>
                </a:solidFill>
              </a:rPr>
              <a:t>(Talla)</a:t>
            </a:r>
            <a:r>
              <a:rPr lang="es-MX" sz="2800" baseline="30000" dirty="0">
                <a:solidFill>
                  <a:srgbClr val="FF0000"/>
                </a:solidFill>
              </a:rPr>
              <a:t>2</a:t>
            </a:r>
          </a:p>
          <a:p>
            <a:pPr algn="just"/>
            <a:endParaRPr lang="es-MX" sz="2800" baseline="30000" dirty="0">
              <a:solidFill>
                <a:srgbClr val="FF0000"/>
              </a:solidFill>
            </a:endParaRPr>
          </a:p>
          <a:p>
            <a:pPr algn="just"/>
            <a:endParaRPr lang="es-ES" sz="2800" dirty="0">
              <a:solidFill>
                <a:srgbClr val="FF0000"/>
              </a:solidFill>
            </a:endParaRPr>
          </a:p>
          <a:p>
            <a:pPr algn="just">
              <a:buFontTx/>
              <a:buChar char="•"/>
            </a:pPr>
            <a:r>
              <a:rPr lang="es-ES" sz="2800" dirty="0">
                <a:latin typeface="Helvetica" panose="020B0604020202020204" pitchFamily="34" charset="0"/>
                <a:cs typeface="Times New Roman" panose="02020603050405020304" pitchFamily="18" charset="0"/>
              </a:rPr>
              <a:t>El peso saludable est</a:t>
            </a:r>
            <a:r>
              <a:rPr lang="es-ES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s-ES" sz="2800" dirty="0">
                <a:latin typeface="Helvetica" panose="020B0604020202020204" pitchFamily="34" charset="0"/>
                <a:cs typeface="Times New Roman" panose="02020603050405020304" pitchFamily="18" charset="0"/>
              </a:rPr>
              <a:t> relacionado con la edad, el sexo y la talla. </a:t>
            </a:r>
            <a:endParaRPr lang="es-ES" sz="28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309" y="5074920"/>
            <a:ext cx="3191691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791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Valores válidos para ambos sexos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375664"/>
              </p:ext>
            </p:extLst>
          </p:nvPr>
        </p:nvGraphicFramePr>
        <p:xfrm>
          <a:off x="875211" y="1690684"/>
          <a:ext cx="10032275" cy="4448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7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4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318">
                <a:tc>
                  <a:txBody>
                    <a:bodyPr/>
                    <a:lstStyle/>
                    <a:p>
                      <a:r>
                        <a:rPr lang="x-none" dirty="0">
                          <a:solidFill>
                            <a:schemeClr val="tx1"/>
                          </a:solidFill>
                        </a:rPr>
                        <a:t>IMC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>
                          <a:solidFill>
                            <a:schemeClr val="tx1"/>
                          </a:solidFill>
                        </a:rPr>
                        <a:t>Rango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15 o menos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Delgadez muy severa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15  –    15.9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Delgadez severa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16   –   18.4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Delgadez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18.5 –  24.9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Normopeso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25    –  29.9   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Sobrepeso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30</a:t>
                      </a:r>
                      <a:r>
                        <a:rPr lang="x-none" sz="2400" baseline="0" dirty="0"/>
                        <a:t>   </a:t>
                      </a:r>
                      <a:r>
                        <a:rPr lang="x-none" sz="2400" dirty="0"/>
                        <a:t>–   34.9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Obesidad moderada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 35   –   39.9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Obesidad severa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4318">
                <a:tc>
                  <a:txBody>
                    <a:bodyPr/>
                    <a:lstStyle/>
                    <a:p>
                      <a:r>
                        <a:rPr lang="x-none" sz="2400" dirty="0"/>
                        <a:t>40 o</a:t>
                      </a:r>
                      <a:r>
                        <a:rPr lang="x-none" sz="2400" baseline="0" dirty="0"/>
                        <a:t> </a:t>
                      </a:r>
                      <a:r>
                        <a:rPr lang="x-none" sz="2400" dirty="0"/>
                        <a:t>mas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z="2400" dirty="0"/>
                        <a:t>Obesidad morvida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57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2664822" y="365126"/>
            <a:ext cx="6348549" cy="70602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/>
              <a:t>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Perímetro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de la cintura</a:t>
            </a:r>
          </a:p>
        </p:txBody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xfrm>
            <a:off x="574766" y="1600201"/>
            <a:ext cx="11286308" cy="2671354"/>
          </a:xfrm>
        </p:spPr>
        <p:txBody>
          <a:bodyPr>
            <a:normAutofit/>
          </a:bodyPr>
          <a:lstStyle/>
          <a:p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Se mide en el punto medio entre el borde inferior de la parrilla costal y el extremo superior de la cresta ilíaca.</a:t>
            </a:r>
          </a:p>
          <a:p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Sólo se requiere una medición sencilla y no hace falta realizar cálculos.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468880" y="4271556"/>
            <a:ext cx="6962503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Valores normales:</a:t>
            </a:r>
          </a:p>
          <a:p>
            <a:pPr>
              <a:defRPr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E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ombre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&lt; 102 cm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Mujer &lt; 85 cm85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cm</a:t>
            </a:r>
            <a:endParaRPr lang="es-ES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3825970"/>
      </p:ext>
    </p:extLst>
  </p:cSld>
  <p:clrMapOvr>
    <a:masterClrMapping/>
  </p:clrMapOvr>
  <p:transition advClick="0" advTm="4000">
    <p:random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4862" y="736666"/>
            <a:ext cx="11709779" cy="5929745"/>
          </a:xfrm>
        </p:spPr>
        <p:txBody>
          <a:bodyPr>
            <a:normAutofit/>
          </a:bodyPr>
          <a:lstStyle/>
          <a:p>
            <a:pPr algn="just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Enfermedades 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transmitidas por alimentos (ETA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): Es el problema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de salud pú­blica más extendido en el mundo actual. </a:t>
            </a:r>
          </a:p>
          <a:p>
            <a:pPr marL="0" indent="0" algn="just">
              <a:buNone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Elipse 1"/>
          <p:cNvSpPr/>
          <p:nvPr/>
        </p:nvSpPr>
        <p:spPr>
          <a:xfrm>
            <a:off x="928629" y="1970351"/>
            <a:ext cx="2564675" cy="1188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Enfer­medades bacterianas y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virales</a:t>
            </a:r>
            <a:endParaRPr lang="es-US" dirty="0">
              <a:solidFill>
                <a:schemeClr val="tx1"/>
              </a:solidFill>
            </a:endParaRPr>
          </a:p>
          <a:p>
            <a:pPr algn="ctr"/>
            <a:endParaRPr lang="es-US" dirty="0"/>
          </a:p>
        </p:txBody>
      </p:sp>
      <p:sp>
        <p:nvSpPr>
          <p:cNvPr id="4" name="Elipse 3"/>
          <p:cNvSpPr/>
          <p:nvPr/>
        </p:nvSpPr>
        <p:spPr>
          <a:xfrm>
            <a:off x="272777" y="5082486"/>
            <a:ext cx="2032284" cy="78377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Hepatitis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s-US" sz="2000" dirty="0">
              <a:solidFill>
                <a:schemeClr val="tx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5217602" y="2077391"/>
            <a:ext cx="1724298" cy="7837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Zoonosis</a:t>
            </a:r>
            <a:endParaRPr lang="es-US" sz="2000" dirty="0">
              <a:solidFill>
                <a:schemeClr val="tx1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86631" y="3536964"/>
            <a:ext cx="1724298" cy="78377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Cólera</a:t>
            </a:r>
            <a:endParaRPr lang="es-US" sz="2000" dirty="0">
              <a:solidFill>
                <a:schemeClr val="tx1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2709389" y="3701538"/>
            <a:ext cx="1742252" cy="78377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Shigelosis</a:t>
            </a:r>
            <a:endParaRPr lang="es-US" dirty="0">
              <a:solidFill>
                <a:schemeClr val="tx1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2352976" y="5475407"/>
            <a:ext cx="2425124" cy="78377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Salmonelosis</a:t>
            </a:r>
            <a:endParaRPr lang="es-US" sz="2000" dirty="0">
              <a:solidFill>
                <a:schemeClr val="tx1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8584832" y="1852785"/>
            <a:ext cx="2586446" cy="9866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Enfer­medades </a:t>
            </a:r>
            <a:r>
              <a:rPr lang="es-ES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parasitarias</a:t>
            </a:r>
            <a:endParaRPr lang="es-US" dirty="0">
              <a:solidFill>
                <a:schemeClr val="tx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438606" y="3536964"/>
            <a:ext cx="1980743" cy="78377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Giardiasis</a:t>
            </a:r>
            <a:endParaRPr lang="es-US" sz="2000" dirty="0">
              <a:solidFill>
                <a:schemeClr val="tx1"/>
              </a:solidFill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9966961" y="4485310"/>
            <a:ext cx="2067308" cy="78377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Amebiasis</a:t>
            </a:r>
            <a:endParaRPr lang="es-US" sz="2000" dirty="0">
              <a:solidFill>
                <a:schemeClr val="tx1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5142907" y="3536964"/>
            <a:ext cx="2344038" cy="783772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Cisticercosis</a:t>
            </a:r>
            <a:endParaRPr lang="es-US" sz="2000" dirty="0">
              <a:solidFill>
                <a:schemeClr val="tx1"/>
              </a:solidFill>
            </a:endParaRPr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6230983" y="2932006"/>
            <a:ext cx="0" cy="4541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10667999" y="2956994"/>
            <a:ext cx="226424" cy="13637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9487988" y="2956994"/>
            <a:ext cx="0" cy="4541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1105988" y="2971837"/>
            <a:ext cx="0" cy="4541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3085467" y="3091741"/>
            <a:ext cx="204652" cy="5418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H="1">
            <a:off x="1523422" y="3309899"/>
            <a:ext cx="633015" cy="16204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>
            <a:off x="2379373" y="3362687"/>
            <a:ext cx="601337" cy="20727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465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5657" y="365126"/>
            <a:ext cx="9276806" cy="99341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_tradnl" sz="3200" b="1" dirty="0">
                <a:latin typeface="Arial" panose="020B0604020202020204" pitchFamily="34" charset="0"/>
                <a:cs typeface="Arial" panose="020B0604020202020204" pitchFamily="34" charset="0"/>
              </a:rPr>
              <a:t>Reglas higiénicas para la elaboración de los alimentos: en las viviendas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6364" y="1629681"/>
            <a:ext cx="11485418" cy="50323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No almacene alimentos en recipientes que se utilicen para otros fines.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Mantenga los alimentos tapados mientras se almacenan y alejados de sustancias químicas como insecticidas y productos para la limpieza.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Asegúrese de que donde prepara los alimentos y todos los recipientes y utensilios se hayan lavado bien con jabón o detergente y </a:t>
            </a:r>
            <a:r>
              <a:rPr lang="es-ES" alt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estén limpios, refrigerados y secos.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Lave bien todas las frutas y vegetales.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Utilice agua fresca y procedente de una fuente segura para cocinar y lavar</a:t>
            </a:r>
            <a:r>
              <a:rPr lang="es-ES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Evite toser o estornudar cerca de los alimentos o tocarse la nariz, la boca, el cabello o cualquier cosa que pueda estar sucia mientras prepara alimentos.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Evite preparar alimentos si está enfermo o tiene heridas o llagas en las manos. Si no puede prescindir de prepararlos,  tome precauciones suplementarias.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Lávese bien las manos con jabón y agua limpia antes de preparar y comer los alimentos.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55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9269" y="274320"/>
            <a:ext cx="9694817" cy="101890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s-ES_tradnl" sz="3200" dirty="0">
                <a:latin typeface="Arial" panose="020B0604020202020204" pitchFamily="34" charset="0"/>
                <a:cs typeface="Arial" panose="020B0604020202020204" pitchFamily="34" charset="0"/>
              </a:rPr>
              <a:t>Reglas higiénicas para la elaboración de los alimentos: en centros de alimentación social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364" y="1579416"/>
            <a:ext cx="11267055" cy="464127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Todas las referidas en reglas para la elaboración en las viviendas.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uso de uniformes, delantales, gorros, guantes, cabello cubierto, uso de nasobucos, manos limpias, sin joyas, anillos, relojes o collares, uñas cortas, limpias y sin pinturas, no lesio­nes de piel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Lavarse las manos con jabón, desinfectante y secárselas cada vez que se usan los sanitarios durante la jornada de trabajo. </a:t>
            </a:r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Organización, distribución, limpieza, iluminación y ventilación en los espacios, de manera que permita que se trabaje de forma organizada y eficiente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Capacitación del personal que manipula alimentos sobre las técnicas de avanzada en toda la cadena alimentaria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 importante la calidad de los equipos e instrumentos de medición, que permitan medir con precisión las cantidades de sustancias que se emplean en la elaboración de los alimentos.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23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6604" y="1554676"/>
            <a:ext cx="10727760" cy="2690754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Al final de cada jornada de trabajo se debe limpiar el piso, remover los desperdicios orgánicos e inorgánicos y colocarlos en los recipientes correspon­dientes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debe guardar muestras testigo de los alimentos ofertados durante 72 horas, para en caso de intoxicación o brote de ETA puedan ser analizados en el laboratorio de epidemiología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exige al personal que elabora alimentos certificados de salud pre-empleo o periódico y examen físico, que realiza su médico de familia u otro facultativo. </a:t>
            </a:r>
          </a:p>
          <a:p>
            <a:pPr algn="just"/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1384663" y="232006"/>
            <a:ext cx="8516983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_tradnl" sz="3200" dirty="0">
                <a:latin typeface="Arial" panose="020B0604020202020204" pitchFamily="34" charset="0"/>
                <a:cs typeface="Arial" panose="020B0604020202020204" pitchFamily="34" charset="0"/>
              </a:rPr>
              <a:t>Reglas higiénicas para la elaboración de los alimentos: en centros de alimentación social</a:t>
            </a:r>
            <a:endParaRPr lang="es-US" sz="3200" dirty="0"/>
          </a:p>
        </p:txBody>
      </p:sp>
    </p:spTree>
    <p:extLst>
      <p:ext uri="{BB962C8B-B14F-4D97-AF65-F5344CB8AC3E}">
        <p14:creationId xmlns:p14="http://schemas.microsoft.com/office/powerpoint/2010/main" val="566458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 rot="21147822">
            <a:off x="975609" y="1557172"/>
            <a:ext cx="10515600" cy="421500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La capacitación, como estrategia de concienciación sobre la inocuidad alimentaria, debe ser obligatoria entre las personas que trabajan en la producción, preparación y consumo de los alimentos, ya sea a nivel artesanal, industrial y familiar.”</a:t>
            </a:r>
          </a:p>
        </p:txBody>
      </p:sp>
    </p:spTree>
    <p:extLst>
      <p:ext uri="{BB962C8B-B14F-4D97-AF65-F5344CB8AC3E}">
        <p14:creationId xmlns:p14="http://schemas.microsoft.com/office/powerpoint/2010/main" val="1639750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97223" y="378822"/>
            <a:ext cx="4149052" cy="998992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eaLnBrk="1" hangingPunct="1"/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Tarea Docente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6316" y="1809987"/>
            <a:ext cx="10515600" cy="4351338"/>
          </a:xfrm>
        </p:spPr>
        <p:txBody>
          <a:bodyPr>
            <a:normAutofit lnSpcReduction="10000"/>
          </a:bodyPr>
          <a:lstStyle/>
          <a:p>
            <a:pPr marL="609600" indent="-609600">
              <a:buNone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parte de su trabajo asistencial UD debe realizar consulta control a diferentes grupos riesgos.¿Qué orientaciones nutricionales le indicaría a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Equipo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1: paciente diabetico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Equipo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2: paciente obeso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Equipo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3: embarazada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Equipo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4: madre de un lactante de 9 meses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Equipo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5: paciente hipertenso.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Equipo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6: paciente adolescente</a:t>
            </a:r>
          </a:p>
          <a:p>
            <a:pPr marL="609600" indent="-609600">
              <a:buNone/>
            </a:pP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ello debe consultar bibliografía básica y </a:t>
            </a:r>
            <a:r>
              <a:rPr lang="x-non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complementaria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x-non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699" y="228237"/>
            <a:ext cx="295275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803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9880" y="482691"/>
            <a:ext cx="4987834" cy="941161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s-ES" u="sng" dirty="0">
                <a:latin typeface="Arial" panose="020B0604020202020204" pitchFamily="34" charset="0"/>
                <a:cs typeface="Arial" panose="020B0604020202020204" pitchFamily="34" charset="0"/>
              </a:rPr>
              <a:t>Bibliografía: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Introducción a la MGI 2023, Parte XI, </a:t>
            </a:r>
            <a:r>
              <a:rPr lang="es-ES" dirty="0" err="1"/>
              <a:t>Cáp</a:t>
            </a:r>
            <a:r>
              <a:rPr lang="es-ES" dirty="0"/>
              <a:t>. </a:t>
            </a:r>
            <a:r>
              <a:rPr lang="es-ES" dirty="0" smtClean="0"/>
              <a:t>46, 47,48 </a:t>
            </a:r>
            <a:r>
              <a:rPr lang="es-ES" dirty="0"/>
              <a:t>Pág. </a:t>
            </a:r>
            <a:r>
              <a:rPr lang="es-ES" dirty="0" smtClean="0"/>
              <a:t>499 a 525, </a:t>
            </a:r>
            <a:r>
              <a:rPr lang="es-ES" dirty="0" err="1"/>
              <a:t>Cáp</a:t>
            </a:r>
            <a:r>
              <a:rPr lang="es-ES" dirty="0"/>
              <a:t>. </a:t>
            </a:r>
            <a:r>
              <a:rPr lang="es-ES" dirty="0" smtClean="0"/>
              <a:t>55 </a:t>
            </a:r>
            <a:r>
              <a:rPr lang="es-ES" dirty="0"/>
              <a:t>Pág. </a:t>
            </a:r>
            <a:r>
              <a:rPr lang="es-ES" dirty="0" smtClean="0"/>
              <a:t>625 a632.</a:t>
            </a:r>
            <a:endParaRPr lang="es-ES" dirty="0"/>
          </a:p>
          <a:p>
            <a:r>
              <a:rPr lang="es-ES" dirty="0"/>
              <a:t>Álvarez </a:t>
            </a:r>
            <a:r>
              <a:rPr lang="es-ES" dirty="0" err="1"/>
              <a:t>Síntes</a:t>
            </a:r>
            <a:r>
              <a:rPr lang="es-ES" dirty="0"/>
              <a:t> y col, Medicina General Integral, 4ta edición 2022, capítulo </a:t>
            </a:r>
            <a:r>
              <a:rPr lang="es-ES" dirty="0" smtClean="0"/>
              <a:t>38 al 46 </a:t>
            </a:r>
            <a:r>
              <a:rPr lang="es-ES" dirty="0"/>
              <a:t>pág. </a:t>
            </a:r>
            <a:r>
              <a:rPr lang="es-ES" dirty="0" smtClean="0"/>
              <a:t>349 a 464.</a:t>
            </a:r>
            <a:endParaRPr lang="pt-PT" dirty="0"/>
          </a:p>
          <a:p>
            <a:pPr marL="0" indent="0"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124" y="3872705"/>
            <a:ext cx="2028092" cy="20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2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31820" y="1512532"/>
            <a:ext cx="115265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Sumario: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Alimentación y nutrición conceptos y componentes , grupos básicos de alimentos, el agua y la fibra en la alimentación, requisitos para una alimentación saludable.</a:t>
            </a:r>
          </a:p>
          <a:p>
            <a:pPr algn="just"/>
            <a:r>
              <a:rPr lang="es-ES_tradnl" sz="2800" dirty="0">
                <a:latin typeface="Arial" panose="020B0604020202020204" pitchFamily="34" charset="0"/>
                <a:cs typeface="Arial" panose="020B0604020202020204" pitchFamily="34" charset="0"/>
              </a:rPr>
              <a:t>Higiene e Inocuidad de los alimentos. Reglas higiénicas para la elaboración de los alimentos: en las viviendas y centros de alimentación social, así como de los utensilios y manipuladores. Medidas para evitar la contaminación de los alimentos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4" descr="comida">
            <a:extLst>
              <a:ext uri="{FF2B5EF4-FFF2-40B4-BE49-F238E27FC236}">
                <a16:creationId xmlns:a16="http://schemas.microsoft.com/office/drawing/2014/main" id="{61DDC8D9-BC80-4648-99E6-E0FECB9AE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303" y="104503"/>
            <a:ext cx="2584450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642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1852" y="915193"/>
            <a:ext cx="1152659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Utilizar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las técnicas de educación y comunicación para la salud, con el propósito de transmitir mensajes educativos para estimular comportamientos saludables sobre aspectos relacionados con la alimentación y nutrición aplicadas a personas, familias y grupos.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Describir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las medidas para garantizar la higiene de los alimentos tanto en la elaboración como en su conservación en las viviendas y en los centros sociales de alimentación.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Mencionar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las reglas higiénicas para la elaboración de los alimentos en los hogares y centros de alimentación social para garantizar la inocuidad de los mismos.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4" descr="comida">
            <a:extLst>
              <a:ext uri="{FF2B5EF4-FFF2-40B4-BE49-F238E27FC236}">
                <a16:creationId xmlns:a16="http://schemas.microsoft.com/office/drawing/2014/main" id="{61DDC8D9-BC80-4648-99E6-E0FECB9AE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361" y="0"/>
            <a:ext cx="2584450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7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19493" y="935191"/>
            <a:ext cx="1162962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ALIMENTACIÓN: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roceso por el cual se procuran los alimentos necesarios para mantener la vida, los cuales son seleccionados según sus </a:t>
            </a:r>
            <a:r>
              <a:rPr lang="es-E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disponiblidades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se preparan  según usos  y costumbres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Influenciado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por factores culturales,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sociales, económicos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NUTRICIÓN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onjunto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 procesos por los cuales el organismo digiere, absorbe, transforma, utiliza y excreta los nutrientes contenidos en los alimentos</a:t>
            </a:r>
          </a:p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Proceso involuntario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NUTRIENTES: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Sustancias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presentes en los alimentos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orgánicas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 inorgánicas que se digieren y absorben por el organismo</a:t>
            </a: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Macronutrientes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Micronutrientes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77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3200" dirty="0"/>
              <a:t>En </a:t>
            </a:r>
            <a:r>
              <a:rPr lang="es-E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Cuba</a:t>
            </a:r>
            <a:r>
              <a:rPr lang="es-ES" sz="3200" dirty="0"/>
              <a:t> esta clasificación incluye </a:t>
            </a:r>
            <a:r>
              <a:rPr lang="es-E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grupos </a:t>
            </a:r>
            <a:r>
              <a:rPr lang="es-ES" sz="3200" dirty="0"/>
              <a:t>de alimentos y se usan nombres comunes: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317944"/>
              </p:ext>
            </p:extLst>
          </p:nvPr>
        </p:nvGraphicFramePr>
        <p:xfrm>
          <a:off x="3167010" y="1571613"/>
          <a:ext cx="750099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2" name="Picture 7" descr="cub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405" y="1377157"/>
            <a:ext cx="415448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8667750" y="1643063"/>
            <a:ext cx="496888" cy="4400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</a:t>
            </a: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s-E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II</a:t>
            </a:r>
          </a:p>
          <a:p>
            <a:pPr algn="ctr">
              <a:defRPr/>
            </a:pP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s-E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III</a:t>
            </a:r>
          </a:p>
          <a:p>
            <a:pPr algn="ctr">
              <a:defRPr/>
            </a:pP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s-E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IV</a:t>
            </a:r>
          </a:p>
          <a:p>
            <a:pPr algn="ctr">
              <a:defRPr/>
            </a:pP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s-E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V</a:t>
            </a:r>
          </a:p>
          <a:p>
            <a:pPr algn="ctr">
              <a:defRPr/>
            </a:pP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s-E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VI</a:t>
            </a:r>
          </a:p>
          <a:p>
            <a:pPr algn="ctr">
              <a:defRPr/>
            </a:pPr>
            <a:endParaRPr lang="es-E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es-E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VI</a:t>
            </a:r>
            <a:r>
              <a:rPr lang="es-ES" sz="2000" b="1" dirty="0">
                <a:latin typeface="Arial" charset="0"/>
                <a:cs typeface="Arial" charset="0"/>
              </a:rPr>
              <a:t>I</a:t>
            </a:r>
            <a:endParaRPr lang="es-ES" dirty="0">
              <a:latin typeface="Arial" charset="0"/>
              <a:cs typeface="Arial" charset="0"/>
            </a:endParaRPr>
          </a:p>
        </p:txBody>
      </p:sp>
      <p:pic>
        <p:nvPicPr>
          <p:cNvPr id="7174" name="Picture 4" descr="comid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3742723"/>
            <a:ext cx="2584450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9183EE-446A-4EC7-9B17-09B18838A0B9}" type="slidenum">
              <a:rPr lang="es-E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es-E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664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2070" y="647624"/>
            <a:ext cx="1168113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                                                   </a:t>
            </a:r>
            <a:r>
              <a:rPr lang="es-ES" sz="24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Hábito Alimentario Saludable </a:t>
            </a:r>
            <a:endParaRPr lang="es-ES" sz="24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elección correcta de los alimentos contribuye a tener un buen estado de salud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Frecuencia de las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comidas: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recomiendan de 4 a 5 comidas diarias, las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más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importantes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 las más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copiosas en las primeras horas del día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desayuno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es la comida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más importante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del día, aporta las energías suficientes para asumir las tareas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pic>
        <p:nvPicPr>
          <p:cNvPr id="3" name="Picture 4" descr="Diapositiva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086" y="4010297"/>
            <a:ext cx="6008914" cy="284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079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325787" y="640080"/>
            <a:ext cx="85627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_tradnl" sz="2800" b="1" dirty="0"/>
              <a:t>G</a:t>
            </a:r>
            <a:r>
              <a:rPr lang="es-ES_tradnl" sz="2800" b="1" dirty="0" smtClean="0"/>
              <a:t>uías de alimentación para la población cubana</a:t>
            </a:r>
            <a:endParaRPr lang="es-ES" sz="2800" b="1" dirty="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55749" y="1976356"/>
            <a:ext cx="10729175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Una alimentación variada durante el día es agradable y necesaria a su salud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Llénese de vida consuma vegetales todos los días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Consuma frutas naturales y aumentará su vitalidad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Prefiera los aceites vegetales. La manteca es más costosa para su salud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El pescado y el pollo son las carnes más saludables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Disminuya el consumo de azúcar y cuidará su salud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Disminuya el consumo de sal.  Comience por no añadir a los alimentos en la mesa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Un buen día comienza con un desayuno.  Consuma algún alimento en la mañana</a:t>
            </a:r>
          </a:p>
          <a:p>
            <a:pPr algn="just" eaLnBrk="1" hangingPunct="1">
              <a:spcBef>
                <a:spcPct val="50000"/>
              </a:spcBef>
              <a:buFontTx/>
              <a:buAutoNum type="arabicPeriod"/>
            </a:pPr>
            <a:r>
              <a:rPr lang="es-ES_tradnl" sz="2000" dirty="0"/>
              <a:t>Conozca el peso saludable para su estatura.  Manténgase en forma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88648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3 Imagen" descr="Guía 1: Una alimentación variada durante el día es agradable y necesaria a su salu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349" y="257103"/>
            <a:ext cx="8358188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653143" y="2064314"/>
            <a:ext cx="1711913" cy="11756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eleccionar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alimentos de todo tipo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308959" y="2312126"/>
            <a:ext cx="1865777" cy="113685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Ingestión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ensaladas crudas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53143" y="4737979"/>
            <a:ext cx="2077132" cy="12186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fibra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9170126" y="2103119"/>
            <a:ext cx="1883155" cy="1136853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Consumir diariamente 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fruta cítrica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8997897" y="4598125"/>
            <a:ext cx="2121280" cy="121484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Evite el recalentamiento de las grasas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939297" y="2312127"/>
            <a:ext cx="2154654" cy="1136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Consumir vegetales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color verde oscuro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308959" y="5019598"/>
            <a:ext cx="1828870" cy="11983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de frutas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frescas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5716514" y="5019598"/>
            <a:ext cx="2377437" cy="119832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consumir alimentos fritos más de 2 o 3 veces a la semana</a:t>
            </a:r>
            <a:endParaRPr lang="es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461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3 Imagen" descr="Guía 1: Una alimentación variada durante el día es agradable y necesaria a su salu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873" y="232276"/>
            <a:ext cx="8358188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1186513" y="2204817"/>
            <a:ext cx="1009703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Tx/>
              <a:buChar char="•"/>
            </a:pP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Prefiera los aceites vegetales.</a:t>
            </a:r>
          </a:p>
          <a:p>
            <a:pPr algn="just" eaLnBrk="1" hangingPunct="1">
              <a:buFontTx/>
              <a:buChar char="•"/>
            </a:pP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Elimine las partes grasas de las carnes y evite consumir la piel del pollo</a:t>
            </a:r>
          </a:p>
          <a:p>
            <a:pPr algn="just" eaLnBrk="1" hangingPunct="1">
              <a:buFontTx/>
              <a:buChar char="•"/>
            </a:pP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Sustituya de vez en cuando las carnes por los frijoles</a:t>
            </a:r>
          </a:p>
          <a:p>
            <a:pPr algn="just">
              <a:buFontTx/>
              <a:buChar char="•"/>
            </a:pP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Disminuya el consumo de azúcar, prefiera la parda o la miel.</a:t>
            </a:r>
            <a:endParaRPr lang="es-ES" sz="2400" dirty="0"/>
          </a:p>
          <a:p>
            <a:pPr algn="just">
              <a:buFontTx/>
              <a:buChar char="•"/>
            </a:pP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 Disminuya el uso de la sal en alimentos.</a:t>
            </a:r>
          </a:p>
          <a:p>
            <a:pPr algn="just">
              <a:buFontTx/>
              <a:buChar char="•"/>
            </a:pPr>
            <a:r>
              <a:rPr lang="en-U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Desayune con cualquier alimento. </a:t>
            </a:r>
          </a:p>
          <a:p>
            <a:pPr algn="just">
              <a:buFontTx/>
              <a:buChar char="•"/>
            </a:pP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Las frutas constituyen una buena </a:t>
            </a: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opci</a:t>
            </a: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ó</a:t>
            </a: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n</a:t>
            </a:r>
            <a:r>
              <a:rPr lang="es-ES" sz="2400" dirty="0" smtClean="0">
                <a:latin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para el desayuno y las meriendas</a:t>
            </a:r>
          </a:p>
          <a:p>
            <a:pPr algn="just">
              <a:buFontTx/>
              <a:buChar char="•"/>
            </a:pP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De no disponer de tiempo para desayunar, procure hacerlo en cualquier otro horario de la ma</a:t>
            </a:r>
            <a:r>
              <a:rPr lang="es-E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s-ES" sz="2400" dirty="0">
                <a:latin typeface="Helvetica" panose="020B0604020202020204" pitchFamily="34" charset="0"/>
                <a:cs typeface="Times New Roman" panose="02020603050405020304" pitchFamily="18" charset="0"/>
              </a:rPr>
              <a:t>ana.</a:t>
            </a:r>
            <a:endParaRPr lang="es-ES" sz="2400" dirty="0"/>
          </a:p>
          <a:p>
            <a:pPr algn="just"/>
            <a:endParaRPr lang="es-ES" sz="2400" dirty="0">
              <a:latin typeface="Helvetica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791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1421</Words>
  <Application>Microsoft Office PowerPoint</Application>
  <PresentationFormat>Panorámica</PresentationFormat>
  <Paragraphs>159</Paragraphs>
  <Slides>19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Helvetica</vt:lpstr>
      <vt:lpstr>Times New Roman</vt:lpstr>
      <vt:lpstr>Wingdings</vt:lpstr>
      <vt:lpstr>Tema de Office</vt:lpstr>
      <vt:lpstr>TEMA III: ALIMENTACIÒN Y NUTRICIÒN. HIGIENE DE LOS ALIMENTOS.</vt:lpstr>
      <vt:lpstr>Presentación de PowerPoint</vt:lpstr>
      <vt:lpstr>Presentación de PowerPoint</vt:lpstr>
      <vt:lpstr>Presentación de PowerPoint</vt:lpstr>
      <vt:lpstr>En Cuba esta clasificación incluye 7 grupos de alimentos y se usan nombres comunes: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Valores válidos para ambos sexos</vt:lpstr>
      <vt:lpstr> Perímetro de la cintura</vt:lpstr>
      <vt:lpstr>Presentación de PowerPoint</vt:lpstr>
      <vt:lpstr>Reglas higiénicas para la elaboración de los alimentos: en las viviendas</vt:lpstr>
      <vt:lpstr>Reglas higiénicas para la elaboración de los alimentos: en centros de alimentación social</vt:lpstr>
      <vt:lpstr>Presentación de PowerPoint</vt:lpstr>
      <vt:lpstr>Presentación de PowerPoint</vt:lpstr>
      <vt:lpstr>Tarea Docente</vt:lpstr>
      <vt:lpstr>Bibliografía: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ALIMENTACION Y NUTRICION</dc:title>
  <dc:creator>Dr</dc:creator>
  <cp:lastModifiedBy>HP</cp:lastModifiedBy>
  <cp:revision>80</cp:revision>
  <dcterms:created xsi:type="dcterms:W3CDTF">2018-04-12T01:05:21Z</dcterms:created>
  <dcterms:modified xsi:type="dcterms:W3CDTF">2024-09-10T04:04:14Z</dcterms:modified>
</cp:coreProperties>
</file>