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51"/>
  </p:notesMasterIdLst>
  <p:sldIdLst>
    <p:sldId id="373" r:id="rId2"/>
    <p:sldId id="385" r:id="rId3"/>
    <p:sldId id="386" r:id="rId4"/>
    <p:sldId id="387" r:id="rId5"/>
    <p:sldId id="388" r:id="rId6"/>
    <p:sldId id="389" r:id="rId7"/>
    <p:sldId id="390" r:id="rId8"/>
    <p:sldId id="374" r:id="rId9"/>
    <p:sldId id="375" r:id="rId10"/>
    <p:sldId id="376" r:id="rId11"/>
    <p:sldId id="322" r:id="rId12"/>
    <p:sldId id="319" r:id="rId13"/>
    <p:sldId id="321" r:id="rId14"/>
    <p:sldId id="348" r:id="rId15"/>
    <p:sldId id="349" r:id="rId16"/>
    <p:sldId id="330" r:id="rId17"/>
    <p:sldId id="353" r:id="rId18"/>
    <p:sldId id="331" r:id="rId19"/>
    <p:sldId id="372" r:id="rId20"/>
    <p:sldId id="377" r:id="rId21"/>
    <p:sldId id="332" r:id="rId22"/>
    <p:sldId id="354" r:id="rId23"/>
    <p:sldId id="334" r:id="rId24"/>
    <p:sldId id="335" r:id="rId25"/>
    <p:sldId id="336" r:id="rId26"/>
    <p:sldId id="337" r:id="rId27"/>
    <p:sldId id="339" r:id="rId28"/>
    <p:sldId id="338" r:id="rId29"/>
    <p:sldId id="358" r:id="rId30"/>
    <p:sldId id="359" r:id="rId31"/>
    <p:sldId id="360" r:id="rId32"/>
    <p:sldId id="361" r:id="rId33"/>
    <p:sldId id="362" r:id="rId34"/>
    <p:sldId id="363" r:id="rId35"/>
    <p:sldId id="364" r:id="rId36"/>
    <p:sldId id="365" r:id="rId37"/>
    <p:sldId id="366" r:id="rId38"/>
    <p:sldId id="356" r:id="rId39"/>
    <p:sldId id="357" r:id="rId40"/>
    <p:sldId id="367" r:id="rId41"/>
    <p:sldId id="368" r:id="rId42"/>
    <p:sldId id="378" r:id="rId43"/>
    <p:sldId id="379" r:id="rId44"/>
    <p:sldId id="380" r:id="rId45"/>
    <p:sldId id="381" r:id="rId46"/>
    <p:sldId id="382" r:id="rId47"/>
    <p:sldId id="369" r:id="rId48"/>
    <p:sldId id="370" r:id="rId49"/>
    <p:sldId id="383" r:id="rId5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61" autoAdjust="0"/>
    <p:restoredTop sz="94667" autoAdjust="0"/>
  </p:normalViewPr>
  <p:slideViewPr>
    <p:cSldViewPr>
      <p:cViewPr varScale="1">
        <p:scale>
          <a:sx n="81" d="100"/>
          <a:sy n="81" d="100"/>
        </p:scale>
        <p:origin x="94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97E77-63BE-4141-98A3-7AA99552486C}"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s-ES"/>
        </a:p>
      </dgm:t>
    </dgm:pt>
    <dgm:pt modelId="{C1001006-3533-4056-9E7F-A9FFBBE60C6C}">
      <dgm:prSet phldrT="[Texto]" custT="1"/>
      <dgm:spPr>
        <a:solidFill>
          <a:schemeClr val="accent2"/>
        </a:solidFill>
      </dgm:spPr>
      <dgm:t>
        <a:bodyPr/>
        <a:lstStyle/>
        <a:p>
          <a:r>
            <a:rPr lang="es-ES" sz="2800" dirty="0" smtClean="0"/>
            <a:t>1</a:t>
          </a:r>
          <a:endParaRPr lang="es-ES" sz="2800" dirty="0"/>
        </a:p>
      </dgm:t>
    </dgm:pt>
    <dgm:pt modelId="{E9E948AD-04FA-4CFB-AF06-A2D28D81B0E9}" type="parTrans" cxnId="{0D52EE2E-5B63-47CD-8B67-BB329DCCB806}">
      <dgm:prSet/>
      <dgm:spPr/>
      <dgm:t>
        <a:bodyPr/>
        <a:lstStyle/>
        <a:p>
          <a:endParaRPr lang="es-ES"/>
        </a:p>
      </dgm:t>
    </dgm:pt>
    <dgm:pt modelId="{DE7735D9-4614-4FF9-A686-12C0635330BC}" type="sibTrans" cxnId="{0D52EE2E-5B63-47CD-8B67-BB329DCCB806}">
      <dgm:prSet/>
      <dgm:spPr/>
      <dgm:t>
        <a:bodyPr/>
        <a:lstStyle/>
        <a:p>
          <a:endParaRPr lang="es-ES"/>
        </a:p>
      </dgm:t>
    </dgm:pt>
    <dgm:pt modelId="{88C6D73C-1280-407F-8EF2-BADF5D1665B0}">
      <dgm:prSet phldrT="[Texto]"/>
      <dgm:spPr>
        <a:gradFill rotWithShape="0">
          <a:gsLst>
            <a:gs pos="37000">
              <a:srgbClr val="00B0F0"/>
            </a:gs>
            <a:gs pos="8000">
              <a:srgbClr val="002060"/>
            </a:gs>
            <a:gs pos="65000">
              <a:schemeClr val="bg1"/>
            </a:gs>
            <a:gs pos="100000">
              <a:schemeClr val="bg1">
                <a:gamma/>
                <a:shade val="46275"/>
                <a:invGamma/>
              </a:schemeClr>
            </a:gs>
          </a:gsLst>
          <a:lin ang="2700000" scaled="1"/>
        </a:gradFill>
        <a:ln>
          <a:solidFill>
            <a:schemeClr val="bg2"/>
          </a:solidFill>
        </a:ln>
      </dgm:spPr>
      <dgm:t>
        <a:bodyPr/>
        <a:lstStyle/>
        <a:p>
          <a:pPr algn="just"/>
          <a:r>
            <a:rPr lang="es-ES" b="1" dirty="0" smtClean="0">
              <a:latin typeface="+mn-lt"/>
              <a:cs typeface="Estrangelo Edessa" pitchFamily="66"/>
            </a:rPr>
            <a:t>Los sentimientos y las costumbres que constituyen la felicidad pública se forman en la familia. </a:t>
          </a:r>
          <a:r>
            <a:rPr lang="es-ES" b="1" dirty="0" err="1" smtClean="0">
              <a:latin typeface="+mn-lt"/>
              <a:cs typeface="Estrangelo Edessa" pitchFamily="66"/>
            </a:rPr>
            <a:t>Mirabeau</a:t>
          </a:r>
          <a:r>
            <a:rPr lang="es-ES" b="1" dirty="0" smtClean="0">
              <a:latin typeface="+mn-lt"/>
              <a:cs typeface="Estrangelo Edessa" pitchFamily="66"/>
            </a:rPr>
            <a:t> </a:t>
          </a:r>
          <a:endParaRPr lang="es-ES" b="1" dirty="0">
            <a:latin typeface="+mn-lt"/>
            <a:cs typeface="Estrangelo Edessa" pitchFamily="66"/>
          </a:endParaRPr>
        </a:p>
      </dgm:t>
    </dgm:pt>
    <dgm:pt modelId="{A3649D9D-50D4-4055-B844-815006DF838D}" type="parTrans" cxnId="{3408A6D8-3F4B-48BE-A7C1-BFD91C51971C}">
      <dgm:prSet/>
      <dgm:spPr/>
      <dgm:t>
        <a:bodyPr/>
        <a:lstStyle/>
        <a:p>
          <a:endParaRPr lang="es-ES"/>
        </a:p>
      </dgm:t>
    </dgm:pt>
    <dgm:pt modelId="{48BB8B00-2D58-4524-97A5-509AC564591C}" type="sibTrans" cxnId="{3408A6D8-3F4B-48BE-A7C1-BFD91C51971C}">
      <dgm:prSet/>
      <dgm:spPr/>
      <dgm:t>
        <a:bodyPr/>
        <a:lstStyle/>
        <a:p>
          <a:endParaRPr lang="es-ES"/>
        </a:p>
      </dgm:t>
    </dgm:pt>
    <dgm:pt modelId="{CC1BA624-6AF6-4A3A-A061-55F3FD37D470}">
      <dgm:prSet phldrT="[Texto]" custT="1"/>
      <dgm:spPr>
        <a:solidFill>
          <a:schemeClr val="bg1"/>
        </a:solidFill>
      </dgm:spPr>
      <dgm:t>
        <a:bodyPr/>
        <a:lstStyle/>
        <a:p>
          <a:r>
            <a:rPr lang="es-ES" sz="2800" b="1" dirty="0" smtClean="0">
              <a:solidFill>
                <a:schemeClr val="tx1"/>
              </a:solidFill>
            </a:rPr>
            <a:t>2</a:t>
          </a:r>
          <a:endParaRPr lang="es-ES" sz="2800" b="1" dirty="0">
            <a:solidFill>
              <a:schemeClr val="tx1"/>
            </a:solidFill>
          </a:endParaRPr>
        </a:p>
      </dgm:t>
    </dgm:pt>
    <dgm:pt modelId="{491670AD-8F0A-4892-AA79-0E1329301F96}" type="parTrans" cxnId="{0B5694EE-0621-40F9-ADB5-11EA0DE20BCD}">
      <dgm:prSet/>
      <dgm:spPr/>
      <dgm:t>
        <a:bodyPr/>
        <a:lstStyle/>
        <a:p>
          <a:endParaRPr lang="es-ES"/>
        </a:p>
      </dgm:t>
    </dgm:pt>
    <dgm:pt modelId="{59CEB618-C51F-4D30-91E1-F84D2C42AD1B}" type="sibTrans" cxnId="{0B5694EE-0621-40F9-ADB5-11EA0DE20BCD}">
      <dgm:prSet/>
      <dgm:spPr/>
      <dgm:t>
        <a:bodyPr/>
        <a:lstStyle/>
        <a:p>
          <a:endParaRPr lang="es-ES"/>
        </a:p>
      </dgm:t>
    </dgm:pt>
    <dgm:pt modelId="{37CDFECA-B270-47C0-88B9-CD9D7110FDF8}">
      <dgm:prSet phldrT="[Texto]"/>
      <dgm:spPr>
        <a:gradFill rotWithShape="0">
          <a:gsLst>
            <a:gs pos="35000">
              <a:srgbClr val="FF0000"/>
            </a:gs>
            <a:gs pos="62000">
              <a:schemeClr val="bg1"/>
            </a:gs>
            <a:gs pos="100000">
              <a:schemeClr val="bg1">
                <a:gamma/>
                <a:shade val="46275"/>
                <a:invGamma/>
              </a:schemeClr>
            </a:gs>
          </a:gsLst>
          <a:lin ang="2700000" scaled="1"/>
        </a:gradFill>
        <a:ln>
          <a:solidFill>
            <a:schemeClr val="bg2"/>
          </a:solidFill>
        </a:ln>
      </dgm:spPr>
      <dgm:t>
        <a:bodyPr/>
        <a:lstStyle/>
        <a:p>
          <a:r>
            <a:rPr lang="es-ES" b="1" dirty="0" smtClean="0">
              <a:latin typeface="+mn-lt"/>
              <a:cs typeface="Estrangelo Edessa" pitchFamily="66"/>
            </a:rPr>
            <a:t>Un estado valdrá más o menos según valga la suma de las familias que lo forman. Anónimo</a:t>
          </a:r>
          <a:endParaRPr lang="es-ES" b="1" dirty="0">
            <a:latin typeface="+mn-lt"/>
            <a:cs typeface="Estrangelo Edessa" pitchFamily="66"/>
          </a:endParaRPr>
        </a:p>
      </dgm:t>
    </dgm:pt>
    <dgm:pt modelId="{EB30EF6E-6245-4DF3-8A2B-71227A74CE81}" type="parTrans" cxnId="{35232F21-8A34-4355-B0AB-68A9FEA4A8D7}">
      <dgm:prSet/>
      <dgm:spPr/>
      <dgm:t>
        <a:bodyPr/>
        <a:lstStyle/>
        <a:p>
          <a:endParaRPr lang="es-ES"/>
        </a:p>
      </dgm:t>
    </dgm:pt>
    <dgm:pt modelId="{2AD6D369-A364-42CE-BFA8-538BCD5F989B}" type="sibTrans" cxnId="{35232F21-8A34-4355-B0AB-68A9FEA4A8D7}">
      <dgm:prSet/>
      <dgm:spPr/>
      <dgm:t>
        <a:bodyPr/>
        <a:lstStyle/>
        <a:p>
          <a:endParaRPr lang="es-ES"/>
        </a:p>
      </dgm:t>
    </dgm:pt>
    <dgm:pt modelId="{95D145F2-D40E-4852-B399-2C1CA14978E6}">
      <dgm:prSet phldrT="[Texto]" custT="1"/>
      <dgm:spPr>
        <a:solidFill>
          <a:srgbClr val="002060"/>
        </a:solidFill>
      </dgm:spPr>
      <dgm:t>
        <a:bodyPr/>
        <a:lstStyle/>
        <a:p>
          <a:r>
            <a:rPr lang="es-ES" sz="2800" dirty="0" smtClean="0"/>
            <a:t>3</a:t>
          </a:r>
          <a:endParaRPr lang="es-ES" sz="2800" dirty="0"/>
        </a:p>
      </dgm:t>
    </dgm:pt>
    <dgm:pt modelId="{E61FEBEC-EABD-41B9-82E0-2A8937697236}" type="parTrans" cxnId="{718DF26D-6D86-4B26-AC3B-5354071E0DF6}">
      <dgm:prSet/>
      <dgm:spPr/>
      <dgm:t>
        <a:bodyPr/>
        <a:lstStyle/>
        <a:p>
          <a:endParaRPr lang="es-ES"/>
        </a:p>
      </dgm:t>
    </dgm:pt>
    <dgm:pt modelId="{05791942-5A36-484A-B3C9-EA97F0078AB0}" type="sibTrans" cxnId="{718DF26D-6D86-4B26-AC3B-5354071E0DF6}">
      <dgm:prSet/>
      <dgm:spPr/>
      <dgm:t>
        <a:bodyPr/>
        <a:lstStyle/>
        <a:p>
          <a:endParaRPr lang="es-ES"/>
        </a:p>
      </dgm:t>
    </dgm:pt>
    <dgm:pt modelId="{28013DEB-C8F6-4FF9-8DB2-D16726C192DE}">
      <dgm:prSet phldrT="[Texto]"/>
      <dgm:spPr>
        <a:gradFill rotWithShape="0">
          <a:gsLst>
            <a:gs pos="18000">
              <a:srgbClr val="0070C0"/>
            </a:gs>
            <a:gs pos="60000">
              <a:schemeClr val="bg1"/>
            </a:gs>
            <a:gs pos="100000">
              <a:schemeClr val="bg1">
                <a:gamma/>
                <a:shade val="46275"/>
                <a:invGamma/>
              </a:schemeClr>
            </a:gs>
          </a:gsLst>
          <a:lin ang="2700000" scaled="1"/>
        </a:gradFill>
        <a:ln>
          <a:solidFill>
            <a:schemeClr val="bg2"/>
          </a:solidFill>
        </a:ln>
      </dgm:spPr>
      <dgm:t>
        <a:bodyPr/>
        <a:lstStyle/>
        <a:p>
          <a:pPr algn="just"/>
          <a:r>
            <a:rPr lang="es-ES" b="1" dirty="0" smtClean="0">
              <a:latin typeface="+mn-lt"/>
            </a:rPr>
            <a:t>El amor de la familia es la única semilla del amor a la patria y de todas las virtudes sociales. Funck </a:t>
          </a:r>
          <a:r>
            <a:rPr lang="es-ES" b="1" dirty="0" err="1" smtClean="0">
              <a:latin typeface="+mn-lt"/>
            </a:rPr>
            <a:t>Brentano</a:t>
          </a:r>
          <a:endParaRPr lang="es-ES" b="1" dirty="0">
            <a:latin typeface="+mn-lt"/>
          </a:endParaRPr>
        </a:p>
      </dgm:t>
    </dgm:pt>
    <dgm:pt modelId="{A6941034-71E0-46C7-8DA0-614822B76A8E}" type="parTrans" cxnId="{2F316D7C-4BE9-49CC-80A5-3B05442D0C96}">
      <dgm:prSet/>
      <dgm:spPr/>
      <dgm:t>
        <a:bodyPr/>
        <a:lstStyle/>
        <a:p>
          <a:endParaRPr lang="es-ES"/>
        </a:p>
      </dgm:t>
    </dgm:pt>
    <dgm:pt modelId="{739694FD-73B9-4AE8-BD58-FF35ABBAA75D}" type="sibTrans" cxnId="{2F316D7C-4BE9-49CC-80A5-3B05442D0C96}">
      <dgm:prSet/>
      <dgm:spPr/>
      <dgm:t>
        <a:bodyPr/>
        <a:lstStyle/>
        <a:p>
          <a:endParaRPr lang="es-ES"/>
        </a:p>
      </dgm:t>
    </dgm:pt>
    <dgm:pt modelId="{D9F25845-05F7-4A87-919F-CD30DD13716E}" type="pres">
      <dgm:prSet presAssocID="{83597E77-63BE-4141-98A3-7AA99552486C}" presName="linearFlow" presStyleCnt="0">
        <dgm:presLayoutVars>
          <dgm:dir/>
          <dgm:animLvl val="lvl"/>
          <dgm:resizeHandles val="exact"/>
        </dgm:presLayoutVars>
      </dgm:prSet>
      <dgm:spPr/>
      <dgm:t>
        <a:bodyPr/>
        <a:lstStyle/>
        <a:p>
          <a:endParaRPr lang="es-ES"/>
        </a:p>
      </dgm:t>
    </dgm:pt>
    <dgm:pt modelId="{08C479F3-4294-4A44-A379-8403D7639A72}" type="pres">
      <dgm:prSet presAssocID="{C1001006-3533-4056-9E7F-A9FFBBE60C6C}" presName="composite" presStyleCnt="0"/>
      <dgm:spPr/>
      <dgm:t>
        <a:bodyPr/>
        <a:lstStyle/>
        <a:p>
          <a:endParaRPr lang="en-US"/>
        </a:p>
      </dgm:t>
    </dgm:pt>
    <dgm:pt modelId="{002869D1-6B35-4B15-83A8-DCBCAC92EC33}" type="pres">
      <dgm:prSet presAssocID="{C1001006-3533-4056-9E7F-A9FFBBE60C6C}" presName="parentText" presStyleLbl="alignNode1" presStyleIdx="0" presStyleCnt="3" custLinFactNeighborX="-425" custLinFactNeighborY="-4866">
        <dgm:presLayoutVars>
          <dgm:chMax val="1"/>
          <dgm:bulletEnabled val="1"/>
        </dgm:presLayoutVars>
      </dgm:prSet>
      <dgm:spPr/>
      <dgm:t>
        <a:bodyPr/>
        <a:lstStyle/>
        <a:p>
          <a:endParaRPr lang="es-ES"/>
        </a:p>
      </dgm:t>
    </dgm:pt>
    <dgm:pt modelId="{5797C074-BA42-455A-AA31-6543146C43BF}" type="pres">
      <dgm:prSet presAssocID="{C1001006-3533-4056-9E7F-A9FFBBE60C6C}" presName="descendantText" presStyleLbl="alignAcc1" presStyleIdx="0" presStyleCnt="3">
        <dgm:presLayoutVars>
          <dgm:bulletEnabled val="1"/>
        </dgm:presLayoutVars>
      </dgm:prSet>
      <dgm:spPr/>
      <dgm:t>
        <a:bodyPr/>
        <a:lstStyle/>
        <a:p>
          <a:endParaRPr lang="es-ES"/>
        </a:p>
      </dgm:t>
    </dgm:pt>
    <dgm:pt modelId="{E8C3F678-94C7-49B0-B57E-2019F9129B24}" type="pres">
      <dgm:prSet presAssocID="{DE7735D9-4614-4FF9-A686-12C0635330BC}" presName="sp" presStyleCnt="0"/>
      <dgm:spPr/>
      <dgm:t>
        <a:bodyPr/>
        <a:lstStyle/>
        <a:p>
          <a:endParaRPr lang="en-US"/>
        </a:p>
      </dgm:t>
    </dgm:pt>
    <dgm:pt modelId="{A0CB3BC1-6166-43BE-B1E0-8C2DF520BA2B}" type="pres">
      <dgm:prSet presAssocID="{CC1BA624-6AF6-4A3A-A061-55F3FD37D470}" presName="composite" presStyleCnt="0"/>
      <dgm:spPr/>
      <dgm:t>
        <a:bodyPr/>
        <a:lstStyle/>
        <a:p>
          <a:endParaRPr lang="en-US"/>
        </a:p>
      </dgm:t>
    </dgm:pt>
    <dgm:pt modelId="{EEB7BEA0-38BB-4677-A6A0-AD7342584199}" type="pres">
      <dgm:prSet presAssocID="{CC1BA624-6AF6-4A3A-A061-55F3FD37D470}" presName="parentText" presStyleLbl="alignNode1" presStyleIdx="1" presStyleCnt="3">
        <dgm:presLayoutVars>
          <dgm:chMax val="1"/>
          <dgm:bulletEnabled val="1"/>
        </dgm:presLayoutVars>
      </dgm:prSet>
      <dgm:spPr/>
      <dgm:t>
        <a:bodyPr/>
        <a:lstStyle/>
        <a:p>
          <a:endParaRPr lang="es-ES"/>
        </a:p>
      </dgm:t>
    </dgm:pt>
    <dgm:pt modelId="{8B475F66-FE15-4EFC-B7EE-C04F0923F510}" type="pres">
      <dgm:prSet presAssocID="{CC1BA624-6AF6-4A3A-A061-55F3FD37D470}" presName="descendantText" presStyleLbl="alignAcc1" presStyleIdx="1" presStyleCnt="3">
        <dgm:presLayoutVars>
          <dgm:bulletEnabled val="1"/>
        </dgm:presLayoutVars>
      </dgm:prSet>
      <dgm:spPr/>
      <dgm:t>
        <a:bodyPr/>
        <a:lstStyle/>
        <a:p>
          <a:endParaRPr lang="es-ES"/>
        </a:p>
      </dgm:t>
    </dgm:pt>
    <dgm:pt modelId="{031D1FC0-9FF9-44E4-870E-08F343CEF939}" type="pres">
      <dgm:prSet presAssocID="{59CEB618-C51F-4D30-91E1-F84D2C42AD1B}" presName="sp" presStyleCnt="0"/>
      <dgm:spPr/>
      <dgm:t>
        <a:bodyPr/>
        <a:lstStyle/>
        <a:p>
          <a:endParaRPr lang="en-US"/>
        </a:p>
      </dgm:t>
    </dgm:pt>
    <dgm:pt modelId="{D6B72556-1066-46B3-A4A0-46BB0A1A876E}" type="pres">
      <dgm:prSet presAssocID="{95D145F2-D40E-4852-B399-2C1CA14978E6}" presName="composite" presStyleCnt="0"/>
      <dgm:spPr/>
      <dgm:t>
        <a:bodyPr/>
        <a:lstStyle/>
        <a:p>
          <a:endParaRPr lang="en-US"/>
        </a:p>
      </dgm:t>
    </dgm:pt>
    <dgm:pt modelId="{9D838EF3-6085-46CA-9724-2555C63B3F7D}" type="pres">
      <dgm:prSet presAssocID="{95D145F2-D40E-4852-B399-2C1CA14978E6}" presName="parentText" presStyleLbl="alignNode1" presStyleIdx="2" presStyleCnt="3">
        <dgm:presLayoutVars>
          <dgm:chMax val="1"/>
          <dgm:bulletEnabled val="1"/>
        </dgm:presLayoutVars>
      </dgm:prSet>
      <dgm:spPr/>
      <dgm:t>
        <a:bodyPr/>
        <a:lstStyle/>
        <a:p>
          <a:endParaRPr lang="es-ES"/>
        </a:p>
      </dgm:t>
    </dgm:pt>
    <dgm:pt modelId="{26A83A42-948A-4F0D-B872-7EAC4B6F1E8A}" type="pres">
      <dgm:prSet presAssocID="{95D145F2-D40E-4852-B399-2C1CA14978E6}" presName="descendantText" presStyleLbl="alignAcc1" presStyleIdx="2" presStyleCnt="3">
        <dgm:presLayoutVars>
          <dgm:bulletEnabled val="1"/>
        </dgm:presLayoutVars>
      </dgm:prSet>
      <dgm:spPr/>
      <dgm:t>
        <a:bodyPr/>
        <a:lstStyle/>
        <a:p>
          <a:endParaRPr lang="es-ES"/>
        </a:p>
      </dgm:t>
    </dgm:pt>
  </dgm:ptLst>
  <dgm:cxnLst>
    <dgm:cxn modelId="{9523538F-F1AE-4EC4-9542-8A4CEEC65C7F}" type="presOf" srcId="{CC1BA624-6AF6-4A3A-A061-55F3FD37D470}" destId="{EEB7BEA0-38BB-4677-A6A0-AD7342584199}" srcOrd="0" destOrd="0" presId="urn:microsoft.com/office/officeart/2005/8/layout/chevron2"/>
    <dgm:cxn modelId="{15B3AAB3-DD97-44E6-AAC2-55D201A716D7}" type="presOf" srcId="{95D145F2-D40E-4852-B399-2C1CA14978E6}" destId="{9D838EF3-6085-46CA-9724-2555C63B3F7D}" srcOrd="0" destOrd="0" presId="urn:microsoft.com/office/officeart/2005/8/layout/chevron2"/>
    <dgm:cxn modelId="{F8057B40-BF05-49B0-9325-72059FFF5CCC}" type="presOf" srcId="{83597E77-63BE-4141-98A3-7AA99552486C}" destId="{D9F25845-05F7-4A87-919F-CD30DD13716E}" srcOrd="0" destOrd="0" presId="urn:microsoft.com/office/officeart/2005/8/layout/chevron2"/>
    <dgm:cxn modelId="{0D52EE2E-5B63-47CD-8B67-BB329DCCB806}" srcId="{83597E77-63BE-4141-98A3-7AA99552486C}" destId="{C1001006-3533-4056-9E7F-A9FFBBE60C6C}" srcOrd="0" destOrd="0" parTransId="{E9E948AD-04FA-4CFB-AF06-A2D28D81B0E9}" sibTransId="{DE7735D9-4614-4FF9-A686-12C0635330BC}"/>
    <dgm:cxn modelId="{718DF26D-6D86-4B26-AC3B-5354071E0DF6}" srcId="{83597E77-63BE-4141-98A3-7AA99552486C}" destId="{95D145F2-D40E-4852-B399-2C1CA14978E6}" srcOrd="2" destOrd="0" parTransId="{E61FEBEC-EABD-41B9-82E0-2A8937697236}" sibTransId="{05791942-5A36-484A-B3C9-EA97F0078AB0}"/>
    <dgm:cxn modelId="{3408A6D8-3F4B-48BE-A7C1-BFD91C51971C}" srcId="{C1001006-3533-4056-9E7F-A9FFBBE60C6C}" destId="{88C6D73C-1280-407F-8EF2-BADF5D1665B0}" srcOrd="0" destOrd="0" parTransId="{A3649D9D-50D4-4055-B844-815006DF838D}" sibTransId="{48BB8B00-2D58-4524-97A5-509AC564591C}"/>
    <dgm:cxn modelId="{9C10812C-276B-4B62-8531-8F29C7AA80FB}" type="presOf" srcId="{28013DEB-C8F6-4FF9-8DB2-D16726C192DE}" destId="{26A83A42-948A-4F0D-B872-7EAC4B6F1E8A}" srcOrd="0" destOrd="0" presId="urn:microsoft.com/office/officeart/2005/8/layout/chevron2"/>
    <dgm:cxn modelId="{0B5694EE-0621-40F9-ADB5-11EA0DE20BCD}" srcId="{83597E77-63BE-4141-98A3-7AA99552486C}" destId="{CC1BA624-6AF6-4A3A-A061-55F3FD37D470}" srcOrd="1" destOrd="0" parTransId="{491670AD-8F0A-4892-AA79-0E1329301F96}" sibTransId="{59CEB618-C51F-4D30-91E1-F84D2C42AD1B}"/>
    <dgm:cxn modelId="{2F316D7C-4BE9-49CC-80A5-3B05442D0C96}" srcId="{95D145F2-D40E-4852-B399-2C1CA14978E6}" destId="{28013DEB-C8F6-4FF9-8DB2-D16726C192DE}" srcOrd="0" destOrd="0" parTransId="{A6941034-71E0-46C7-8DA0-614822B76A8E}" sibTransId="{739694FD-73B9-4AE8-BD58-FF35ABBAA75D}"/>
    <dgm:cxn modelId="{22AFFFC6-86A3-40E9-ADC0-1659C971F223}" type="presOf" srcId="{37CDFECA-B270-47C0-88B9-CD9D7110FDF8}" destId="{8B475F66-FE15-4EFC-B7EE-C04F0923F510}" srcOrd="0" destOrd="0" presId="urn:microsoft.com/office/officeart/2005/8/layout/chevron2"/>
    <dgm:cxn modelId="{FE55389D-9004-49B1-9014-894B5480933D}" type="presOf" srcId="{88C6D73C-1280-407F-8EF2-BADF5D1665B0}" destId="{5797C074-BA42-455A-AA31-6543146C43BF}" srcOrd="0" destOrd="0" presId="urn:microsoft.com/office/officeart/2005/8/layout/chevron2"/>
    <dgm:cxn modelId="{D74E4E5A-27BB-4117-B9C9-31B84B23090A}" type="presOf" srcId="{C1001006-3533-4056-9E7F-A9FFBBE60C6C}" destId="{002869D1-6B35-4B15-83A8-DCBCAC92EC33}" srcOrd="0" destOrd="0" presId="urn:microsoft.com/office/officeart/2005/8/layout/chevron2"/>
    <dgm:cxn modelId="{35232F21-8A34-4355-B0AB-68A9FEA4A8D7}" srcId="{CC1BA624-6AF6-4A3A-A061-55F3FD37D470}" destId="{37CDFECA-B270-47C0-88B9-CD9D7110FDF8}" srcOrd="0" destOrd="0" parTransId="{EB30EF6E-6245-4DF3-8A2B-71227A74CE81}" sibTransId="{2AD6D369-A364-42CE-BFA8-538BCD5F989B}"/>
    <dgm:cxn modelId="{04057E8E-79D2-415A-930D-7E540761876E}" type="presParOf" srcId="{D9F25845-05F7-4A87-919F-CD30DD13716E}" destId="{08C479F3-4294-4A44-A379-8403D7639A72}" srcOrd="0" destOrd="0" presId="urn:microsoft.com/office/officeart/2005/8/layout/chevron2"/>
    <dgm:cxn modelId="{1043CDB2-FBFA-4C74-BCFE-D1E582E2A94C}" type="presParOf" srcId="{08C479F3-4294-4A44-A379-8403D7639A72}" destId="{002869D1-6B35-4B15-83A8-DCBCAC92EC33}" srcOrd="0" destOrd="0" presId="urn:microsoft.com/office/officeart/2005/8/layout/chevron2"/>
    <dgm:cxn modelId="{BAF52929-7C14-45F6-89B9-79057A483B59}" type="presParOf" srcId="{08C479F3-4294-4A44-A379-8403D7639A72}" destId="{5797C074-BA42-455A-AA31-6543146C43BF}" srcOrd="1" destOrd="0" presId="urn:microsoft.com/office/officeart/2005/8/layout/chevron2"/>
    <dgm:cxn modelId="{586EA0D0-C30B-4A95-BD59-5BC4C60F956F}" type="presParOf" srcId="{D9F25845-05F7-4A87-919F-CD30DD13716E}" destId="{E8C3F678-94C7-49B0-B57E-2019F9129B24}" srcOrd="1" destOrd="0" presId="urn:microsoft.com/office/officeart/2005/8/layout/chevron2"/>
    <dgm:cxn modelId="{493B77A7-D67C-4237-B3AC-62A0CA31EC6D}" type="presParOf" srcId="{D9F25845-05F7-4A87-919F-CD30DD13716E}" destId="{A0CB3BC1-6166-43BE-B1E0-8C2DF520BA2B}" srcOrd="2" destOrd="0" presId="urn:microsoft.com/office/officeart/2005/8/layout/chevron2"/>
    <dgm:cxn modelId="{F74A3DBB-4F8A-475D-8571-5A5893D1EB70}" type="presParOf" srcId="{A0CB3BC1-6166-43BE-B1E0-8C2DF520BA2B}" destId="{EEB7BEA0-38BB-4677-A6A0-AD7342584199}" srcOrd="0" destOrd="0" presId="urn:microsoft.com/office/officeart/2005/8/layout/chevron2"/>
    <dgm:cxn modelId="{BDA302D8-D8E9-4211-8675-D4205B3286CA}" type="presParOf" srcId="{A0CB3BC1-6166-43BE-B1E0-8C2DF520BA2B}" destId="{8B475F66-FE15-4EFC-B7EE-C04F0923F510}" srcOrd="1" destOrd="0" presId="urn:microsoft.com/office/officeart/2005/8/layout/chevron2"/>
    <dgm:cxn modelId="{89969C80-6326-4BE7-8C60-64559DF9260E}" type="presParOf" srcId="{D9F25845-05F7-4A87-919F-CD30DD13716E}" destId="{031D1FC0-9FF9-44E4-870E-08F343CEF939}" srcOrd="3" destOrd="0" presId="urn:microsoft.com/office/officeart/2005/8/layout/chevron2"/>
    <dgm:cxn modelId="{0F12A40D-B4DE-42B9-9A58-ABF57A468B6C}" type="presParOf" srcId="{D9F25845-05F7-4A87-919F-CD30DD13716E}" destId="{D6B72556-1066-46B3-A4A0-46BB0A1A876E}" srcOrd="4" destOrd="0" presId="urn:microsoft.com/office/officeart/2005/8/layout/chevron2"/>
    <dgm:cxn modelId="{CDEE5B83-B9A2-4A3F-BF9F-2A3F429C517B}" type="presParOf" srcId="{D6B72556-1066-46B3-A4A0-46BB0A1A876E}" destId="{9D838EF3-6085-46CA-9724-2555C63B3F7D}" srcOrd="0" destOrd="0" presId="urn:microsoft.com/office/officeart/2005/8/layout/chevron2"/>
    <dgm:cxn modelId="{8DFBAA69-B801-4722-8794-0A507A20BFD5}" type="presParOf" srcId="{D6B72556-1066-46B3-A4A0-46BB0A1A876E}" destId="{26A83A42-948A-4F0D-B872-7EAC4B6F1E8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72CB0A-60CB-4C5E-B250-FC9AC39FDC3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MX"/>
        </a:p>
      </dgm:t>
    </dgm:pt>
    <dgm:pt modelId="{F3F081AD-59A8-4167-86A2-CB128E93A198}">
      <dgm:prSet phldrT="[Texto]" custT="1"/>
      <dgm:spPr>
        <a:xfrm>
          <a:off x="1" y="379970"/>
          <a:ext cx="3748300" cy="2815211"/>
        </a:xfrm>
        <a:prstGeom prst="ellipse">
          <a:avLst/>
        </a:prstGeom>
        <a:blipFill rotWithShape="0">
          <a:blip xmlns:r="http://schemas.openxmlformats.org/officeDocument/2006/relationships" r:embed="rId1"/>
          <a:stretch>
            <a:fillRect/>
          </a:stretch>
        </a:blipFill>
        <a:ln w="25400" cap="flat" cmpd="sng" algn="ctr">
          <a:solidFill>
            <a:srgbClr val="FFFFFF">
              <a:hueOff val="0"/>
              <a:satOff val="0"/>
              <a:lumOff val="0"/>
              <a:alphaOff val="0"/>
            </a:srgbClr>
          </a:solidFill>
          <a:prstDash val="solid"/>
        </a:ln>
        <a:effectLst/>
      </dgm:spPr>
      <dgm:t>
        <a:bodyPr/>
        <a:lstStyle/>
        <a:p>
          <a:endParaRPr lang="es-MX" sz="4000" b="1" dirty="0">
            <a:solidFill>
              <a:srgbClr val="FFFF00"/>
            </a:solidFill>
            <a:latin typeface="Arial"/>
            <a:ea typeface="+mn-ea"/>
            <a:cs typeface="+mn-cs"/>
          </a:endParaRPr>
        </a:p>
      </dgm:t>
    </dgm:pt>
    <dgm:pt modelId="{A51FDA74-9E43-4BB0-BF0D-E87F4D758E00}" type="parTrans" cxnId="{4AA68B5C-6431-4D71-8355-492480C13657}">
      <dgm:prSet/>
      <dgm:spPr/>
      <dgm:t>
        <a:bodyPr/>
        <a:lstStyle/>
        <a:p>
          <a:endParaRPr lang="es-MX"/>
        </a:p>
      </dgm:t>
    </dgm:pt>
    <dgm:pt modelId="{94E26B72-34CA-4470-89A6-878A2B91F9DF}" type="sibTrans" cxnId="{4AA68B5C-6431-4D71-8355-492480C13657}">
      <dgm:prSet/>
      <dgm:spPr/>
      <dgm:t>
        <a:bodyPr/>
        <a:lstStyle/>
        <a:p>
          <a:endParaRPr lang="es-MX"/>
        </a:p>
      </dgm:t>
    </dgm:pt>
    <dgm:pt modelId="{3088C163-6AE6-4103-8A1C-5C9FFBB7E206}" type="pres">
      <dgm:prSet presAssocID="{5372CB0A-60CB-4C5E-B250-FC9AC39FDC3F}" presName="Name0" presStyleCnt="0">
        <dgm:presLayoutVars>
          <dgm:chMax val="1"/>
          <dgm:dir/>
          <dgm:animLvl val="ctr"/>
          <dgm:resizeHandles val="exact"/>
        </dgm:presLayoutVars>
      </dgm:prSet>
      <dgm:spPr/>
      <dgm:t>
        <a:bodyPr/>
        <a:lstStyle/>
        <a:p>
          <a:endParaRPr lang="es-MX"/>
        </a:p>
      </dgm:t>
    </dgm:pt>
    <dgm:pt modelId="{FACF02BF-D424-4216-B475-321D8BEB735E}" type="pres">
      <dgm:prSet presAssocID="{F3F081AD-59A8-4167-86A2-CB128E93A198}" presName="centerShape" presStyleLbl="node0" presStyleIdx="0" presStyleCnt="1" custScaleX="135629" custScaleY="101866" custLinFactNeighborX="0" custLinFactNeighborY="373"/>
      <dgm:spPr/>
      <dgm:t>
        <a:bodyPr/>
        <a:lstStyle/>
        <a:p>
          <a:endParaRPr lang="es-MX"/>
        </a:p>
      </dgm:t>
    </dgm:pt>
  </dgm:ptLst>
  <dgm:cxnLst>
    <dgm:cxn modelId="{4AA68B5C-6431-4D71-8355-492480C13657}" srcId="{5372CB0A-60CB-4C5E-B250-FC9AC39FDC3F}" destId="{F3F081AD-59A8-4167-86A2-CB128E93A198}" srcOrd="0" destOrd="0" parTransId="{A51FDA74-9E43-4BB0-BF0D-E87F4D758E00}" sibTransId="{94E26B72-34CA-4470-89A6-878A2B91F9DF}"/>
    <dgm:cxn modelId="{2038A012-089C-4BBA-A00D-F0D91B7761CF}" type="presOf" srcId="{5372CB0A-60CB-4C5E-B250-FC9AC39FDC3F}" destId="{3088C163-6AE6-4103-8A1C-5C9FFBB7E206}" srcOrd="0" destOrd="0" presId="urn:microsoft.com/office/officeart/2005/8/layout/radial6"/>
    <dgm:cxn modelId="{662AD60D-FFD2-414B-8958-1522CDF5A585}" type="presOf" srcId="{F3F081AD-59A8-4167-86A2-CB128E93A198}" destId="{FACF02BF-D424-4216-B475-321D8BEB735E}" srcOrd="0" destOrd="0" presId="urn:microsoft.com/office/officeart/2005/8/layout/radial6"/>
    <dgm:cxn modelId="{2841DA57-D63A-48A8-BDBE-5DC64D05BD0F}" type="presParOf" srcId="{3088C163-6AE6-4103-8A1C-5C9FFBB7E206}" destId="{FACF02BF-D424-4216-B475-321D8BEB735E}" srcOrd="0"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72CB0A-60CB-4C5E-B250-FC9AC39FDC3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MX"/>
        </a:p>
      </dgm:t>
    </dgm:pt>
    <dgm:pt modelId="{F3F081AD-59A8-4167-86A2-CB128E93A198}">
      <dgm:prSet phldrT="[Texto]" custT="1"/>
      <dgm:spPr>
        <a:blipFill rotWithShape="0">
          <a:blip xmlns:r="http://schemas.openxmlformats.org/officeDocument/2006/relationships" r:embed="rId1"/>
          <a:stretch>
            <a:fillRect/>
          </a:stretch>
        </a:blipFill>
      </dgm:spPr>
      <dgm:t>
        <a:bodyPr/>
        <a:lstStyle/>
        <a:p>
          <a:endParaRPr lang="es-MX" sz="4000" b="1" dirty="0">
            <a:solidFill>
              <a:srgbClr val="FFFF00"/>
            </a:solidFill>
          </a:endParaRPr>
        </a:p>
      </dgm:t>
    </dgm:pt>
    <dgm:pt modelId="{A51FDA74-9E43-4BB0-BF0D-E87F4D758E00}" type="parTrans" cxnId="{4AA68B5C-6431-4D71-8355-492480C13657}">
      <dgm:prSet/>
      <dgm:spPr/>
      <dgm:t>
        <a:bodyPr/>
        <a:lstStyle/>
        <a:p>
          <a:endParaRPr lang="es-MX"/>
        </a:p>
      </dgm:t>
    </dgm:pt>
    <dgm:pt modelId="{94E26B72-34CA-4470-89A6-878A2B91F9DF}" type="sibTrans" cxnId="{4AA68B5C-6431-4D71-8355-492480C13657}">
      <dgm:prSet/>
      <dgm:spPr/>
      <dgm:t>
        <a:bodyPr/>
        <a:lstStyle/>
        <a:p>
          <a:endParaRPr lang="es-MX"/>
        </a:p>
      </dgm:t>
    </dgm:pt>
    <dgm:pt modelId="{3088C163-6AE6-4103-8A1C-5C9FFBB7E206}" type="pres">
      <dgm:prSet presAssocID="{5372CB0A-60CB-4C5E-B250-FC9AC39FDC3F}" presName="Name0" presStyleCnt="0">
        <dgm:presLayoutVars>
          <dgm:chMax val="1"/>
          <dgm:dir/>
          <dgm:animLvl val="ctr"/>
          <dgm:resizeHandles val="exact"/>
        </dgm:presLayoutVars>
      </dgm:prSet>
      <dgm:spPr/>
      <dgm:t>
        <a:bodyPr/>
        <a:lstStyle/>
        <a:p>
          <a:endParaRPr lang="es-MX"/>
        </a:p>
      </dgm:t>
    </dgm:pt>
    <dgm:pt modelId="{FACF02BF-D424-4216-B475-321D8BEB735E}" type="pres">
      <dgm:prSet presAssocID="{F3F081AD-59A8-4167-86A2-CB128E93A198}" presName="centerShape" presStyleLbl="node0" presStyleIdx="0" presStyleCnt="1" custScaleX="135629" custScaleY="101866" custLinFactNeighborY="-483"/>
      <dgm:spPr/>
      <dgm:t>
        <a:bodyPr/>
        <a:lstStyle/>
        <a:p>
          <a:endParaRPr lang="es-MX"/>
        </a:p>
      </dgm:t>
    </dgm:pt>
  </dgm:ptLst>
  <dgm:cxnLst>
    <dgm:cxn modelId="{DAF5FF7B-58EC-4941-B01F-E7711B91E2ED}" type="presOf" srcId="{F3F081AD-59A8-4167-86A2-CB128E93A198}" destId="{FACF02BF-D424-4216-B475-321D8BEB735E}" srcOrd="0" destOrd="0" presId="urn:microsoft.com/office/officeart/2005/8/layout/radial6"/>
    <dgm:cxn modelId="{6EEDFED8-FC35-4F07-8D58-1BBA18E84F84}" type="presOf" srcId="{5372CB0A-60CB-4C5E-B250-FC9AC39FDC3F}" destId="{3088C163-6AE6-4103-8A1C-5C9FFBB7E206}" srcOrd="0" destOrd="0" presId="urn:microsoft.com/office/officeart/2005/8/layout/radial6"/>
    <dgm:cxn modelId="{4AA68B5C-6431-4D71-8355-492480C13657}" srcId="{5372CB0A-60CB-4C5E-B250-FC9AC39FDC3F}" destId="{F3F081AD-59A8-4167-86A2-CB128E93A198}" srcOrd="0" destOrd="0" parTransId="{A51FDA74-9E43-4BB0-BF0D-E87F4D758E00}" sibTransId="{94E26B72-34CA-4470-89A6-878A2B91F9DF}"/>
    <dgm:cxn modelId="{349A3B24-01DE-45E7-A7F0-1D80BE307C4A}" type="presParOf" srcId="{3088C163-6AE6-4103-8A1C-5C9FFBB7E206}" destId="{FACF02BF-D424-4216-B475-321D8BEB735E}" srcOrd="0"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72CB0A-60CB-4C5E-B250-FC9AC39FDC3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MX"/>
        </a:p>
      </dgm:t>
    </dgm:pt>
    <dgm:pt modelId="{F3F081AD-59A8-4167-86A2-CB128E93A198}">
      <dgm:prSet phldrT="[Texto]" custT="1"/>
      <dgm:spPr>
        <a:blipFill rotWithShape="0">
          <a:blip xmlns:r="http://schemas.openxmlformats.org/officeDocument/2006/relationships" r:embed="rId1"/>
          <a:stretch>
            <a:fillRect/>
          </a:stretch>
        </a:blipFill>
      </dgm:spPr>
      <dgm:t>
        <a:bodyPr/>
        <a:lstStyle/>
        <a:p>
          <a:endParaRPr lang="es-MX" sz="4000" b="1" dirty="0">
            <a:solidFill>
              <a:srgbClr val="FFFF00"/>
            </a:solidFill>
          </a:endParaRPr>
        </a:p>
      </dgm:t>
    </dgm:pt>
    <dgm:pt modelId="{A51FDA74-9E43-4BB0-BF0D-E87F4D758E00}" type="parTrans" cxnId="{4AA68B5C-6431-4D71-8355-492480C13657}">
      <dgm:prSet/>
      <dgm:spPr/>
      <dgm:t>
        <a:bodyPr/>
        <a:lstStyle/>
        <a:p>
          <a:endParaRPr lang="es-MX"/>
        </a:p>
      </dgm:t>
    </dgm:pt>
    <dgm:pt modelId="{94E26B72-34CA-4470-89A6-878A2B91F9DF}" type="sibTrans" cxnId="{4AA68B5C-6431-4D71-8355-492480C13657}">
      <dgm:prSet/>
      <dgm:spPr/>
      <dgm:t>
        <a:bodyPr/>
        <a:lstStyle/>
        <a:p>
          <a:endParaRPr lang="es-MX"/>
        </a:p>
      </dgm:t>
    </dgm:pt>
    <dgm:pt modelId="{3088C163-6AE6-4103-8A1C-5C9FFBB7E206}" type="pres">
      <dgm:prSet presAssocID="{5372CB0A-60CB-4C5E-B250-FC9AC39FDC3F}" presName="Name0" presStyleCnt="0">
        <dgm:presLayoutVars>
          <dgm:chMax val="1"/>
          <dgm:dir/>
          <dgm:animLvl val="ctr"/>
          <dgm:resizeHandles val="exact"/>
        </dgm:presLayoutVars>
      </dgm:prSet>
      <dgm:spPr/>
      <dgm:t>
        <a:bodyPr/>
        <a:lstStyle/>
        <a:p>
          <a:endParaRPr lang="es-MX"/>
        </a:p>
      </dgm:t>
    </dgm:pt>
    <dgm:pt modelId="{FACF02BF-D424-4216-B475-321D8BEB735E}" type="pres">
      <dgm:prSet presAssocID="{F3F081AD-59A8-4167-86A2-CB128E93A198}" presName="centerShape" presStyleLbl="node0" presStyleIdx="0" presStyleCnt="1" custScaleX="121822" custScaleY="101866" custLinFactNeighborX="-1211" custLinFactNeighborY="-252"/>
      <dgm:spPr/>
      <dgm:t>
        <a:bodyPr/>
        <a:lstStyle/>
        <a:p>
          <a:endParaRPr lang="es-MX"/>
        </a:p>
      </dgm:t>
    </dgm:pt>
  </dgm:ptLst>
  <dgm:cxnLst>
    <dgm:cxn modelId="{D1C853A5-7DFD-47EA-9A79-7EB5C924D55B}" type="presOf" srcId="{F3F081AD-59A8-4167-86A2-CB128E93A198}" destId="{FACF02BF-D424-4216-B475-321D8BEB735E}" srcOrd="0" destOrd="0" presId="urn:microsoft.com/office/officeart/2005/8/layout/radial6"/>
    <dgm:cxn modelId="{01517BA6-9EF7-4BE6-BE6F-43A771CA43B4}" type="presOf" srcId="{5372CB0A-60CB-4C5E-B250-FC9AC39FDC3F}" destId="{3088C163-6AE6-4103-8A1C-5C9FFBB7E206}" srcOrd="0" destOrd="0" presId="urn:microsoft.com/office/officeart/2005/8/layout/radial6"/>
    <dgm:cxn modelId="{4AA68B5C-6431-4D71-8355-492480C13657}" srcId="{5372CB0A-60CB-4C5E-B250-FC9AC39FDC3F}" destId="{F3F081AD-59A8-4167-86A2-CB128E93A198}" srcOrd="0" destOrd="0" parTransId="{A51FDA74-9E43-4BB0-BF0D-E87F4D758E00}" sibTransId="{94E26B72-34CA-4470-89A6-878A2B91F9DF}"/>
    <dgm:cxn modelId="{B48C8940-68FE-44B2-B4A0-733BF2C24C7D}" type="presParOf" srcId="{3088C163-6AE6-4103-8A1C-5C9FFBB7E206}" destId="{FACF02BF-D424-4216-B475-321D8BEB735E}" srcOrd="0"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869D1-6B35-4B15-83A8-DCBCAC92EC33}">
      <dsp:nvSpPr>
        <dsp:cNvPr id="0" name=""/>
        <dsp:cNvSpPr/>
      </dsp:nvSpPr>
      <dsp:spPr>
        <a:xfrm rot="5400000">
          <a:off x="-310571" y="310571"/>
          <a:ext cx="2070476" cy="1449333"/>
        </a:xfrm>
        <a:prstGeom prst="chevron">
          <a:avLst/>
        </a:prstGeom>
        <a:solidFill>
          <a:schemeClr val="accent2"/>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1</a:t>
          </a:r>
          <a:endParaRPr lang="es-ES" sz="2800" kern="1200" dirty="0"/>
        </a:p>
      </dsp:txBody>
      <dsp:txXfrm rot="-5400000">
        <a:off x="1" y="724667"/>
        <a:ext cx="1449333" cy="621143"/>
      </dsp:txXfrm>
    </dsp:sp>
    <dsp:sp modelId="{5797C074-BA42-455A-AA31-6543146C43BF}">
      <dsp:nvSpPr>
        <dsp:cNvPr id="0" name=""/>
        <dsp:cNvSpPr/>
      </dsp:nvSpPr>
      <dsp:spPr>
        <a:xfrm rot="5400000">
          <a:off x="4156217" y="-2706118"/>
          <a:ext cx="1345809" cy="6759578"/>
        </a:xfrm>
        <a:prstGeom prst="round2SameRect">
          <a:avLst/>
        </a:prstGeom>
        <a:gradFill rotWithShape="0">
          <a:gsLst>
            <a:gs pos="37000">
              <a:srgbClr val="00B0F0"/>
            </a:gs>
            <a:gs pos="8000">
              <a:srgbClr val="002060"/>
            </a:gs>
            <a:gs pos="65000">
              <a:schemeClr val="bg1"/>
            </a:gs>
            <a:gs pos="100000">
              <a:schemeClr val="bg1">
                <a:gamma/>
                <a:shade val="46275"/>
                <a:invGamma/>
              </a:schemeClr>
            </a:gs>
          </a:gsLst>
          <a:lin ang="2700000" scaled="1"/>
        </a:gradFill>
        <a:ln w="15875" cap="rnd"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just" defTabSz="1333500">
            <a:lnSpc>
              <a:spcPct val="90000"/>
            </a:lnSpc>
            <a:spcBef>
              <a:spcPct val="0"/>
            </a:spcBef>
            <a:spcAft>
              <a:spcPct val="15000"/>
            </a:spcAft>
            <a:buChar char="••"/>
          </a:pPr>
          <a:r>
            <a:rPr lang="es-ES" sz="3000" b="1" kern="1200" dirty="0" smtClean="0">
              <a:latin typeface="+mn-lt"/>
              <a:cs typeface="Estrangelo Edessa" pitchFamily="66"/>
            </a:rPr>
            <a:t>Los sentimientos y las costumbres que constituyen la felicidad pública se forman en la familia. </a:t>
          </a:r>
          <a:r>
            <a:rPr lang="es-ES" sz="3000" b="1" kern="1200" dirty="0" err="1" smtClean="0">
              <a:latin typeface="+mn-lt"/>
              <a:cs typeface="Estrangelo Edessa" pitchFamily="66"/>
            </a:rPr>
            <a:t>Mirabeau</a:t>
          </a:r>
          <a:r>
            <a:rPr lang="es-ES" sz="3000" b="1" kern="1200" dirty="0" smtClean="0">
              <a:latin typeface="+mn-lt"/>
              <a:cs typeface="Estrangelo Edessa" pitchFamily="66"/>
            </a:rPr>
            <a:t> </a:t>
          </a:r>
          <a:endParaRPr lang="es-ES" sz="3000" b="1" kern="1200" dirty="0">
            <a:latin typeface="+mn-lt"/>
            <a:cs typeface="Estrangelo Edessa" pitchFamily="66"/>
          </a:endParaRPr>
        </a:p>
      </dsp:txBody>
      <dsp:txXfrm rot="-5400000">
        <a:off x="1449333" y="66463"/>
        <a:ext cx="6693881" cy="1214415"/>
      </dsp:txXfrm>
    </dsp:sp>
    <dsp:sp modelId="{EEB7BEA0-38BB-4677-A6A0-AD7342584199}">
      <dsp:nvSpPr>
        <dsp:cNvPr id="0" name=""/>
        <dsp:cNvSpPr/>
      </dsp:nvSpPr>
      <dsp:spPr>
        <a:xfrm rot="5400000">
          <a:off x="-310571" y="2191657"/>
          <a:ext cx="2070476" cy="1449333"/>
        </a:xfrm>
        <a:prstGeom prst="chevron">
          <a:avLst/>
        </a:prstGeom>
        <a:solidFill>
          <a:schemeClr val="bg1"/>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b="1" kern="1200" dirty="0" smtClean="0">
              <a:solidFill>
                <a:schemeClr val="tx1"/>
              </a:solidFill>
            </a:rPr>
            <a:t>2</a:t>
          </a:r>
          <a:endParaRPr lang="es-ES" sz="2800" b="1" kern="1200" dirty="0">
            <a:solidFill>
              <a:schemeClr val="tx1"/>
            </a:solidFill>
          </a:endParaRPr>
        </a:p>
      </dsp:txBody>
      <dsp:txXfrm rot="-5400000">
        <a:off x="1" y="2605753"/>
        <a:ext cx="1449333" cy="621143"/>
      </dsp:txXfrm>
    </dsp:sp>
    <dsp:sp modelId="{8B475F66-FE15-4EFC-B7EE-C04F0923F510}">
      <dsp:nvSpPr>
        <dsp:cNvPr id="0" name=""/>
        <dsp:cNvSpPr/>
      </dsp:nvSpPr>
      <dsp:spPr>
        <a:xfrm rot="5400000">
          <a:off x="4156217" y="-825798"/>
          <a:ext cx="1345809" cy="6759578"/>
        </a:xfrm>
        <a:prstGeom prst="round2SameRect">
          <a:avLst/>
        </a:prstGeom>
        <a:gradFill rotWithShape="0">
          <a:gsLst>
            <a:gs pos="35000">
              <a:srgbClr val="FF0000"/>
            </a:gs>
            <a:gs pos="62000">
              <a:schemeClr val="bg1"/>
            </a:gs>
            <a:gs pos="100000">
              <a:schemeClr val="bg1">
                <a:gamma/>
                <a:shade val="46275"/>
                <a:invGamma/>
              </a:schemeClr>
            </a:gs>
          </a:gsLst>
          <a:lin ang="2700000" scaled="1"/>
        </a:gradFill>
        <a:ln w="15875" cap="rnd"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s-ES" sz="3000" b="1" kern="1200" dirty="0" smtClean="0">
              <a:latin typeface="+mn-lt"/>
              <a:cs typeface="Estrangelo Edessa" pitchFamily="66"/>
            </a:rPr>
            <a:t>Un estado valdrá más o menos según valga la suma de las familias que lo forman. Anónimo</a:t>
          </a:r>
          <a:endParaRPr lang="es-ES" sz="3000" b="1" kern="1200" dirty="0">
            <a:latin typeface="+mn-lt"/>
            <a:cs typeface="Estrangelo Edessa" pitchFamily="66"/>
          </a:endParaRPr>
        </a:p>
      </dsp:txBody>
      <dsp:txXfrm rot="-5400000">
        <a:off x="1449333" y="1946783"/>
        <a:ext cx="6693881" cy="1214415"/>
      </dsp:txXfrm>
    </dsp:sp>
    <dsp:sp modelId="{9D838EF3-6085-46CA-9724-2555C63B3F7D}">
      <dsp:nvSpPr>
        <dsp:cNvPr id="0" name=""/>
        <dsp:cNvSpPr/>
      </dsp:nvSpPr>
      <dsp:spPr>
        <a:xfrm rot="5400000">
          <a:off x="-310571" y="4071977"/>
          <a:ext cx="2070476" cy="1449333"/>
        </a:xfrm>
        <a:prstGeom prst="chevron">
          <a:avLst/>
        </a:prstGeom>
        <a:solidFill>
          <a:srgbClr val="002060"/>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3</a:t>
          </a:r>
          <a:endParaRPr lang="es-ES" sz="2800" kern="1200" dirty="0"/>
        </a:p>
      </dsp:txBody>
      <dsp:txXfrm rot="-5400000">
        <a:off x="1" y="4486073"/>
        <a:ext cx="1449333" cy="621143"/>
      </dsp:txXfrm>
    </dsp:sp>
    <dsp:sp modelId="{26A83A42-948A-4F0D-B872-7EAC4B6F1E8A}">
      <dsp:nvSpPr>
        <dsp:cNvPr id="0" name=""/>
        <dsp:cNvSpPr/>
      </dsp:nvSpPr>
      <dsp:spPr>
        <a:xfrm rot="5400000">
          <a:off x="4156217" y="1054521"/>
          <a:ext cx="1345809" cy="6759578"/>
        </a:xfrm>
        <a:prstGeom prst="round2SameRect">
          <a:avLst/>
        </a:prstGeom>
        <a:gradFill rotWithShape="0">
          <a:gsLst>
            <a:gs pos="18000">
              <a:srgbClr val="0070C0"/>
            </a:gs>
            <a:gs pos="60000">
              <a:schemeClr val="bg1"/>
            </a:gs>
            <a:gs pos="100000">
              <a:schemeClr val="bg1">
                <a:gamma/>
                <a:shade val="46275"/>
                <a:invGamma/>
              </a:schemeClr>
            </a:gs>
          </a:gsLst>
          <a:lin ang="2700000" scaled="1"/>
        </a:gradFill>
        <a:ln w="15875" cap="rnd"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just" defTabSz="1333500">
            <a:lnSpc>
              <a:spcPct val="90000"/>
            </a:lnSpc>
            <a:spcBef>
              <a:spcPct val="0"/>
            </a:spcBef>
            <a:spcAft>
              <a:spcPct val="15000"/>
            </a:spcAft>
            <a:buChar char="••"/>
          </a:pPr>
          <a:r>
            <a:rPr lang="es-ES" sz="3000" b="1" kern="1200" dirty="0" smtClean="0">
              <a:latin typeface="+mn-lt"/>
            </a:rPr>
            <a:t>El amor de la familia es la única semilla del amor a la patria y de todas las virtudes sociales. Funck </a:t>
          </a:r>
          <a:r>
            <a:rPr lang="es-ES" sz="3000" b="1" kern="1200" dirty="0" err="1" smtClean="0">
              <a:latin typeface="+mn-lt"/>
            </a:rPr>
            <a:t>Brentano</a:t>
          </a:r>
          <a:endParaRPr lang="es-ES" sz="3000" b="1" kern="1200" dirty="0">
            <a:latin typeface="+mn-lt"/>
          </a:endParaRPr>
        </a:p>
      </dsp:txBody>
      <dsp:txXfrm rot="-5400000">
        <a:off x="1449333" y="3827103"/>
        <a:ext cx="6693881" cy="1214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F02BF-D424-4216-B475-321D8BEB735E}">
      <dsp:nvSpPr>
        <dsp:cNvPr id="0" name=""/>
        <dsp:cNvSpPr/>
      </dsp:nvSpPr>
      <dsp:spPr>
        <a:xfrm>
          <a:off x="1" y="379970"/>
          <a:ext cx="3748300" cy="2815211"/>
        </a:xfrm>
        <a:prstGeom prst="ellipse">
          <a:avLst/>
        </a:prstGeom>
        <a:blipFill rotWithShape="0">
          <a:blip xmlns:r="http://schemas.openxmlformats.org/officeDocument/2006/relationships" r:embed="rId1"/>
          <a:stretch>
            <a:fillRect/>
          </a:stretch>
        </a:blip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s-MX" sz="4000" b="1" kern="1200" dirty="0">
            <a:solidFill>
              <a:srgbClr val="FFFF00"/>
            </a:solidFill>
            <a:latin typeface="Arial"/>
            <a:ea typeface="+mn-ea"/>
            <a:cs typeface="+mn-cs"/>
          </a:endParaRPr>
        </a:p>
      </dsp:txBody>
      <dsp:txXfrm>
        <a:off x="548927" y="792248"/>
        <a:ext cx="2650448" cy="1990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F02BF-D424-4216-B475-321D8BEB735E}">
      <dsp:nvSpPr>
        <dsp:cNvPr id="0" name=""/>
        <dsp:cNvSpPr/>
      </dsp:nvSpPr>
      <dsp:spPr>
        <a:xfrm>
          <a:off x="-564426" y="444935"/>
          <a:ext cx="4297204" cy="3227473"/>
        </a:xfrm>
        <a:prstGeom prst="ellipse">
          <a:avLst/>
        </a:prstGeom>
        <a:blipFill rotWithShape="0">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s-MX" sz="4000" b="1" kern="1200" dirty="0">
            <a:solidFill>
              <a:srgbClr val="FFFF00"/>
            </a:solidFill>
          </a:endParaRPr>
        </a:p>
      </dsp:txBody>
      <dsp:txXfrm>
        <a:off x="64885" y="917587"/>
        <a:ext cx="3038582" cy="22821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F02BF-D424-4216-B475-321D8BEB735E}">
      <dsp:nvSpPr>
        <dsp:cNvPr id="0" name=""/>
        <dsp:cNvSpPr/>
      </dsp:nvSpPr>
      <dsp:spPr>
        <a:xfrm>
          <a:off x="84830" y="0"/>
          <a:ext cx="4218618" cy="3527554"/>
        </a:xfrm>
        <a:prstGeom prst="ellipse">
          <a:avLst/>
        </a:prstGeom>
        <a:blipFill rotWithShape="0">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s-MX" sz="4000" b="1" kern="1200" dirty="0">
            <a:solidFill>
              <a:srgbClr val="FFFF00"/>
            </a:solidFill>
          </a:endParaRPr>
        </a:p>
      </dsp:txBody>
      <dsp:txXfrm>
        <a:off x="702632" y="516598"/>
        <a:ext cx="2983014" cy="24943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42C16-2D67-43B1-84D4-7A3811CDF2A8}" type="datetimeFigureOut">
              <a:rPr lang="es-MX" smtClean="0"/>
              <a:t>05/01/2021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C2FF3-CDEC-40D1-8CC2-8DD281B1072C}" type="slidenum">
              <a:rPr lang="es-MX" smtClean="0"/>
              <a:t>‹Nº›</a:t>
            </a:fld>
            <a:endParaRPr lang="es-MX"/>
          </a:p>
        </p:txBody>
      </p:sp>
    </p:spTree>
    <p:extLst>
      <p:ext uri="{BB962C8B-B14F-4D97-AF65-F5344CB8AC3E}">
        <p14:creationId xmlns:p14="http://schemas.microsoft.com/office/powerpoint/2010/main" val="102100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a:ln/>
        </p:spPr>
      </p:sp>
      <p:sp>
        <p:nvSpPr>
          <p:cNvPr id="717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 smtClean="0"/>
              <a:t>Frantz Funck-Brentano, nacido en Munsbach (Luxemburgo) el 15 de junio de 1862 y fallecido en Montfermeil el 13 de junio de 1947, fue un bibliotecario e historiador francés. Perteneció a la Academia de Ciencias Morales y Políticas de Francia.</a:t>
            </a:r>
          </a:p>
          <a:p>
            <a:pPr eaLnBrk="1" hangingPunct="1">
              <a:spcBef>
                <a:spcPct val="0"/>
              </a:spcBef>
            </a:pPr>
            <a:r>
              <a:rPr lang="es-ES" smtClean="0"/>
              <a:t>Mirabeau. Destacado activista y teórico de la Revolución francesa que defendió la instauración de la monarquía constitucional, llegando a ser Pdte de la Asamblea Nacional en Francia durante este período.</a:t>
            </a:r>
          </a:p>
          <a:p>
            <a:pPr eaLnBrk="1" hangingPunct="1">
              <a:spcBef>
                <a:spcPct val="0"/>
              </a:spcBef>
            </a:pPr>
            <a:endParaRPr lang="es-ES" smtClean="0"/>
          </a:p>
        </p:txBody>
      </p:sp>
      <p:sp>
        <p:nvSpPr>
          <p:cNvPr id="717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088811-9471-47DB-8693-FBA344D2E5C3}" type="slidenum">
              <a:rPr lang="es-ES" smtClean="0"/>
              <a:pPr>
                <a:spcBef>
                  <a:spcPct val="0"/>
                </a:spcBef>
              </a:pPr>
              <a:t>8</a:t>
            </a:fld>
            <a:endParaRPr lang="es-ES" smtClean="0"/>
          </a:p>
        </p:txBody>
      </p:sp>
    </p:spTree>
    <p:extLst>
      <p:ext uri="{BB962C8B-B14F-4D97-AF65-F5344CB8AC3E}">
        <p14:creationId xmlns:p14="http://schemas.microsoft.com/office/powerpoint/2010/main" val="374441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BAC2FF3-CDEC-40D1-8CC2-8DD281B1072C}" type="slidenum">
              <a:rPr lang="es-MX" smtClean="0"/>
              <a:t>37</a:t>
            </a:fld>
            <a:endParaRPr lang="es-MX"/>
          </a:p>
        </p:txBody>
      </p:sp>
    </p:spTree>
    <p:extLst>
      <p:ext uri="{BB962C8B-B14F-4D97-AF65-F5344CB8AC3E}">
        <p14:creationId xmlns:p14="http://schemas.microsoft.com/office/powerpoint/2010/main" val="3126553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p:cNvSpPr>
            <a:spLocks noGrp="1" noRot="1" noChangeAspect="1" noTextEdit="1"/>
          </p:cNvSpPr>
          <p:nvPr>
            <p:ph type="sldImg"/>
          </p:nvPr>
        </p:nvSpPr>
        <p:spPr>
          <a:ln/>
        </p:spPr>
      </p:sp>
      <p:sp>
        <p:nvSpPr>
          <p:cNvPr id="23555" name="Marcador de nota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smtClean="0"/>
              <a:t>SE puede apreciar que la familia está presente en cada una de ellas; sin embargo es a los niveles macro a los que se le otorga la labor de promover y fomentar la salud.</a:t>
            </a:r>
          </a:p>
        </p:txBody>
      </p:sp>
      <p:sp>
        <p:nvSpPr>
          <p:cNvPr id="23556" name="Marcador de número de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CB0D93F1-850E-4DE8-9488-E5125E109DB8}" type="slidenum">
              <a:rPr lang="es-ES" i="0" smtClean="0"/>
              <a:pPr/>
              <a:t>42</a:t>
            </a:fld>
            <a:endParaRPr lang="es-ES" i="0" smtClean="0"/>
          </a:p>
        </p:txBody>
      </p:sp>
    </p:spTree>
    <p:extLst>
      <p:ext uri="{BB962C8B-B14F-4D97-AF65-F5344CB8AC3E}">
        <p14:creationId xmlns:p14="http://schemas.microsoft.com/office/powerpoint/2010/main" val="1799061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s-ES">
              <a:solidFill>
                <a:srgbClr val="000000"/>
              </a:solidFill>
            </a:endParaRPr>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s-ES">
              <a:solidFill>
                <a:srgbClr val="000000"/>
              </a:solidFill>
            </a:endParaRPr>
          </a:p>
        </p:txBody>
      </p:sp>
      <p:sp>
        <p:nvSpPr>
          <p:cNvPr id="6" name="Slide Number Placeholder 5"/>
          <p:cNvSpPr>
            <a:spLocks noGrp="1"/>
          </p:cNvSpPr>
          <p:nvPr>
            <p:ph type="sldNum" sz="quarter" idx="12"/>
          </p:nvPr>
        </p:nvSpPr>
        <p:spPr>
          <a:xfrm>
            <a:off x="6817317" y="5054602"/>
            <a:ext cx="413483" cy="279400"/>
          </a:xfrm>
        </p:spPr>
        <p:txBody>
          <a:bodyPr/>
          <a:lstStyle/>
          <a:p>
            <a:pPr>
              <a:defRPr/>
            </a:pPr>
            <a:fld id="{8F37A263-E313-4EC1-A824-E3CDD8F7C904}" type="slidenum">
              <a:rPr lang="es-ES" smtClean="0">
                <a:solidFill>
                  <a:srgbClr val="000000"/>
                </a:solidFill>
              </a:rPr>
              <a:pPr>
                <a:defRPr/>
              </a:pPr>
              <a:t>‹Nº›</a:t>
            </a:fld>
            <a:endParaRPr lang="es-ES">
              <a:solidFill>
                <a:srgbClr val="000000"/>
              </a:solidFill>
            </a:endParaRP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4586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BE718F7-08AA-4645-99C3-A7D69305FCB0}" type="slidenum">
              <a:rPr lang="es-ES" smtClean="0">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805052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BE718F7-08AA-4645-99C3-A7D69305FCB0}" type="slidenum">
              <a:rPr lang="es-ES" smtClean="0">
                <a:solidFill>
                  <a:srgbClr val="000000"/>
                </a:solidFill>
              </a:rPr>
              <a:pPr fontAlgn="base">
                <a:spcBef>
                  <a:spcPct val="0"/>
                </a:spcBef>
                <a:spcAft>
                  <a:spcPct val="0"/>
                </a:spcAft>
                <a:defRPr/>
              </a:pPr>
              <a:t>‹Nº›</a:t>
            </a:fld>
            <a:endParaRPr lang="es-ES">
              <a:solidFill>
                <a:srgbClr val="000000"/>
              </a:solidFill>
            </a:endParaRP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176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BE718F7-08AA-4645-99C3-A7D69305FCB0}" type="slidenum">
              <a:rPr lang="es-ES" smtClean="0">
                <a:solidFill>
                  <a:srgbClr val="000000"/>
                </a:solidFill>
              </a:rPr>
              <a:pPr fontAlgn="base">
                <a:spcBef>
                  <a:spcPct val="0"/>
                </a:spcBef>
                <a:spcAft>
                  <a:spcPct val="0"/>
                </a:spcAft>
                <a:defRPr/>
              </a:pPr>
              <a:t>‹Nº›</a:t>
            </a:fld>
            <a:endParaRPr lang="es-ES">
              <a:solidFill>
                <a:srgbClr val="000000"/>
              </a:solidFill>
            </a:endParaRP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552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BE718F7-08AA-4645-99C3-A7D69305FCB0}" type="slidenum">
              <a:rPr lang="es-ES" smtClean="0">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334767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BE718F7-08AA-4645-99C3-A7D69305FCB0}" type="slidenum">
              <a:rPr lang="es-ES" smtClean="0">
                <a:solidFill>
                  <a:srgbClr val="000000"/>
                </a:solidFill>
              </a:rPr>
              <a:pPr fontAlgn="base">
                <a:spcBef>
                  <a:spcPct val="0"/>
                </a:spcBef>
                <a:spcAft>
                  <a:spcPct val="0"/>
                </a:spcAft>
                <a:defRPr/>
              </a:pPr>
              <a:t>‹Nº›</a:t>
            </a:fld>
            <a:endParaRPr lang="es-ES">
              <a:solidFill>
                <a:srgbClr val="000000"/>
              </a:solidFill>
            </a:endParaRP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5541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BE718F7-08AA-4645-99C3-A7D69305FCB0}" type="slidenum">
              <a:rPr lang="es-ES" smtClean="0">
                <a:solidFill>
                  <a:srgbClr val="000000"/>
                </a:solidFill>
              </a:rPr>
              <a:pPr fontAlgn="base">
                <a:spcBef>
                  <a:spcPct val="0"/>
                </a:spcBef>
                <a:spcAft>
                  <a:spcPct val="0"/>
                </a:spcAft>
                <a:defRPr/>
              </a:pPr>
              <a:t>‹Nº›</a:t>
            </a:fld>
            <a:endParaRPr lang="es-ES">
              <a:solidFill>
                <a:srgbClr val="000000"/>
              </a:solidFill>
            </a:endParaRP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755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endParaRPr lang="es-ES">
              <a:solidFill>
                <a:srgbClr val="000000"/>
              </a:solidFill>
            </a:endParaRPr>
          </a:p>
        </p:txBody>
      </p:sp>
      <p:sp>
        <p:nvSpPr>
          <p:cNvPr id="5" name="Footer Placeholder 4"/>
          <p:cNvSpPr>
            <a:spLocks noGrp="1"/>
          </p:cNvSpPr>
          <p:nvPr>
            <p:ph type="ftr" sz="quarter" idx="11"/>
          </p:nvPr>
        </p:nvSpPr>
        <p:spPr/>
        <p:txBody>
          <a:bodyPr/>
          <a:lstStyle/>
          <a:p>
            <a:pPr>
              <a:defRPr/>
            </a:pPr>
            <a:endParaRPr lang="es-ES">
              <a:solidFill>
                <a:srgbClr val="000000"/>
              </a:solidFill>
            </a:endParaRPr>
          </a:p>
        </p:txBody>
      </p:sp>
      <p:sp>
        <p:nvSpPr>
          <p:cNvPr id="6" name="Slide Number Placeholder 5"/>
          <p:cNvSpPr>
            <a:spLocks noGrp="1"/>
          </p:cNvSpPr>
          <p:nvPr>
            <p:ph type="sldNum" sz="quarter" idx="12"/>
          </p:nvPr>
        </p:nvSpPr>
        <p:spPr/>
        <p:txBody>
          <a:bodyPr/>
          <a:lstStyle/>
          <a:p>
            <a:pPr>
              <a:defRPr/>
            </a:pPr>
            <a:fld id="{9A147E4C-7440-44D0-AF64-30E17E5537CF}" type="slidenum">
              <a:rPr lang="es-ES" smtClean="0">
                <a:solidFill>
                  <a:srgbClr val="000000"/>
                </a:solidFill>
              </a:rPr>
              <a:pPr>
                <a:defRPr/>
              </a:pPr>
              <a:t>‹Nº›</a:t>
            </a:fld>
            <a:endParaRPr lang="es-ES">
              <a:solidFill>
                <a:srgbClr val="000000"/>
              </a:solidFill>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9876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endParaRPr lang="es-ES">
              <a:solidFill>
                <a:srgbClr val="000000"/>
              </a:solidFill>
            </a:endParaRPr>
          </a:p>
        </p:txBody>
      </p:sp>
      <p:sp>
        <p:nvSpPr>
          <p:cNvPr id="5" name="Footer Placeholder 4"/>
          <p:cNvSpPr>
            <a:spLocks noGrp="1"/>
          </p:cNvSpPr>
          <p:nvPr>
            <p:ph type="ftr" sz="quarter" idx="11"/>
          </p:nvPr>
        </p:nvSpPr>
        <p:spPr/>
        <p:txBody>
          <a:bodyPr/>
          <a:lstStyle/>
          <a:p>
            <a:pPr>
              <a:defRPr/>
            </a:pPr>
            <a:endParaRPr lang="es-ES">
              <a:solidFill>
                <a:srgbClr val="000000"/>
              </a:solidFill>
            </a:endParaRPr>
          </a:p>
        </p:txBody>
      </p:sp>
      <p:sp>
        <p:nvSpPr>
          <p:cNvPr id="6" name="Slide Number Placeholder 5"/>
          <p:cNvSpPr>
            <a:spLocks noGrp="1"/>
          </p:cNvSpPr>
          <p:nvPr>
            <p:ph type="sldNum" sz="quarter" idx="12"/>
          </p:nvPr>
        </p:nvSpPr>
        <p:spPr/>
        <p:txBody>
          <a:bodyPr/>
          <a:lstStyle/>
          <a:p>
            <a:pPr>
              <a:defRPr/>
            </a:pPr>
            <a:fld id="{C0278B9B-5001-4BCC-86F6-03A297796459}" type="slidenum">
              <a:rPr lang="es-ES" smtClean="0">
                <a:solidFill>
                  <a:srgbClr val="000000"/>
                </a:solidFill>
              </a:rPr>
              <a:pPr>
                <a:defRPr/>
              </a:pPr>
              <a:t>‹Nº›</a:t>
            </a:fld>
            <a:endParaRPr lang="es-ES">
              <a:solidFill>
                <a:srgbClr val="000000"/>
              </a:solidFill>
            </a:endParaRP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6015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endParaRPr lang="es-ES">
              <a:solidFill>
                <a:srgbClr val="000000"/>
              </a:solidFill>
            </a:endParaRPr>
          </a:p>
        </p:txBody>
      </p:sp>
      <p:sp>
        <p:nvSpPr>
          <p:cNvPr id="5" name="Footer Placeholder 4"/>
          <p:cNvSpPr>
            <a:spLocks noGrp="1"/>
          </p:cNvSpPr>
          <p:nvPr>
            <p:ph type="ftr" sz="quarter" idx="11"/>
          </p:nvPr>
        </p:nvSpPr>
        <p:spPr/>
        <p:txBody>
          <a:bodyPr/>
          <a:lstStyle/>
          <a:p>
            <a:pPr>
              <a:defRPr/>
            </a:pPr>
            <a:endParaRPr lang="es-ES">
              <a:solidFill>
                <a:srgbClr val="000000"/>
              </a:solidFill>
            </a:endParaRPr>
          </a:p>
        </p:txBody>
      </p:sp>
      <p:sp>
        <p:nvSpPr>
          <p:cNvPr id="6" name="Slide Number Placeholder 5"/>
          <p:cNvSpPr>
            <a:spLocks noGrp="1"/>
          </p:cNvSpPr>
          <p:nvPr>
            <p:ph type="sldNum" sz="quarter" idx="12"/>
          </p:nvPr>
        </p:nvSpPr>
        <p:spPr/>
        <p:txBody>
          <a:bodyPr/>
          <a:lstStyle/>
          <a:p>
            <a:pPr>
              <a:defRPr/>
            </a:pPr>
            <a:fld id="{EB566955-2940-4C55-A522-0A937AB983A4}" type="slidenum">
              <a:rPr lang="es-ES" smtClean="0">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8030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endParaRPr lang="es-ES">
              <a:solidFill>
                <a:srgbClr val="000000"/>
              </a:solidFill>
            </a:endParaRPr>
          </a:p>
        </p:txBody>
      </p:sp>
      <p:sp>
        <p:nvSpPr>
          <p:cNvPr id="5" name="Footer Placeholder 4"/>
          <p:cNvSpPr>
            <a:spLocks noGrp="1"/>
          </p:cNvSpPr>
          <p:nvPr>
            <p:ph type="ftr" sz="quarter" idx="11"/>
          </p:nvPr>
        </p:nvSpPr>
        <p:spPr/>
        <p:txBody>
          <a:bodyPr/>
          <a:lstStyle/>
          <a:p>
            <a:pPr>
              <a:defRPr/>
            </a:pPr>
            <a:endParaRPr lang="es-ES">
              <a:solidFill>
                <a:srgbClr val="000000"/>
              </a:solidFill>
            </a:endParaRPr>
          </a:p>
        </p:txBody>
      </p:sp>
      <p:sp>
        <p:nvSpPr>
          <p:cNvPr id="6" name="Slide Number Placeholder 5"/>
          <p:cNvSpPr>
            <a:spLocks noGrp="1"/>
          </p:cNvSpPr>
          <p:nvPr>
            <p:ph type="sldNum" sz="quarter" idx="12"/>
          </p:nvPr>
        </p:nvSpPr>
        <p:spPr/>
        <p:txBody>
          <a:bodyPr/>
          <a:lstStyle/>
          <a:p>
            <a:pPr>
              <a:defRPr/>
            </a:pPr>
            <a:fld id="{8BBFC89B-FFB3-4488-9AE8-AE1CE71EE779}" type="slidenum">
              <a:rPr lang="es-ES" smtClean="0">
                <a:solidFill>
                  <a:srgbClr val="000000"/>
                </a:solidFill>
              </a:rPr>
              <a:pPr>
                <a:defRPr/>
              </a:pPr>
              <a:t>‹Nº›</a:t>
            </a:fld>
            <a:endParaRPr lang="es-ES">
              <a:solidFill>
                <a:srgbClr val="000000"/>
              </a:solidFill>
            </a:endParaRP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555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endParaRPr lang="es-ES">
              <a:solidFill>
                <a:srgbClr val="000000"/>
              </a:solidFill>
            </a:endParaRPr>
          </a:p>
        </p:txBody>
      </p:sp>
      <p:sp>
        <p:nvSpPr>
          <p:cNvPr id="6" name="Footer Placeholder 5"/>
          <p:cNvSpPr>
            <a:spLocks noGrp="1"/>
          </p:cNvSpPr>
          <p:nvPr>
            <p:ph type="ftr" sz="quarter" idx="11"/>
          </p:nvPr>
        </p:nvSpPr>
        <p:spPr/>
        <p:txBody>
          <a:bodyPr/>
          <a:lstStyle/>
          <a:p>
            <a:pPr>
              <a:defRPr/>
            </a:pPr>
            <a:endParaRPr lang="es-ES">
              <a:solidFill>
                <a:srgbClr val="000000"/>
              </a:solidFill>
            </a:endParaRPr>
          </a:p>
        </p:txBody>
      </p:sp>
      <p:sp>
        <p:nvSpPr>
          <p:cNvPr id="7" name="Slide Number Placeholder 6"/>
          <p:cNvSpPr>
            <a:spLocks noGrp="1"/>
          </p:cNvSpPr>
          <p:nvPr>
            <p:ph type="sldNum" sz="quarter" idx="12"/>
          </p:nvPr>
        </p:nvSpPr>
        <p:spPr/>
        <p:txBody>
          <a:bodyPr/>
          <a:lstStyle/>
          <a:p>
            <a:pPr>
              <a:defRPr/>
            </a:pPr>
            <a:fld id="{1ED7A202-5A18-4935-9EC3-20D25604C65D}" type="slidenum">
              <a:rPr lang="es-ES" smtClean="0">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77940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endParaRPr lang="es-ES">
              <a:solidFill>
                <a:srgbClr val="000000"/>
              </a:solidFill>
            </a:endParaRPr>
          </a:p>
        </p:txBody>
      </p:sp>
      <p:sp>
        <p:nvSpPr>
          <p:cNvPr id="8" name="Footer Placeholder 7"/>
          <p:cNvSpPr>
            <a:spLocks noGrp="1"/>
          </p:cNvSpPr>
          <p:nvPr>
            <p:ph type="ftr" sz="quarter" idx="11"/>
          </p:nvPr>
        </p:nvSpPr>
        <p:spPr/>
        <p:txBody>
          <a:bodyPr/>
          <a:lstStyle/>
          <a:p>
            <a:pPr>
              <a:defRPr/>
            </a:pPr>
            <a:endParaRPr lang="es-ES">
              <a:solidFill>
                <a:srgbClr val="000000"/>
              </a:solidFill>
            </a:endParaRPr>
          </a:p>
        </p:txBody>
      </p:sp>
      <p:sp>
        <p:nvSpPr>
          <p:cNvPr id="9" name="Slide Number Placeholder 8"/>
          <p:cNvSpPr>
            <a:spLocks noGrp="1"/>
          </p:cNvSpPr>
          <p:nvPr>
            <p:ph type="sldNum" sz="quarter" idx="12"/>
          </p:nvPr>
        </p:nvSpPr>
        <p:spPr/>
        <p:txBody>
          <a:bodyPr/>
          <a:lstStyle/>
          <a:p>
            <a:pPr>
              <a:defRPr/>
            </a:pPr>
            <a:fld id="{63073AFF-43F7-412D-ADA9-3BC3B4D73178}" type="slidenum">
              <a:rPr lang="es-ES" smtClean="0">
                <a:solidFill>
                  <a:srgbClr val="000000"/>
                </a:solidFill>
              </a:rPr>
              <a:pPr>
                <a:defRPr/>
              </a:pPr>
              <a:t>‹Nº›</a:t>
            </a:fld>
            <a:endParaRPr lang="es-ES">
              <a:solidFill>
                <a:srgbClr val="000000"/>
              </a:solidFill>
            </a:endParaRP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549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EBE718F7-08AA-4645-99C3-A7D69305FCB0}" type="slidenum">
              <a:rPr lang="es-ES" smtClean="0">
                <a:solidFill>
                  <a:srgbClr val="000000"/>
                </a:solidFill>
              </a:rPr>
              <a:pPr fontAlgn="base">
                <a:spcBef>
                  <a:spcPct val="0"/>
                </a:spcBef>
                <a:spcAft>
                  <a:spcPct val="0"/>
                </a:spcAft>
                <a:defRPr/>
              </a:pPr>
              <a:t>‹Nº›</a:t>
            </a:fld>
            <a:endParaRPr lang="es-ES">
              <a:solidFill>
                <a:srgbClr val="000000"/>
              </a:solidFill>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743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solidFill>
                <a:srgbClr val="000000"/>
              </a:solidFill>
            </a:endParaRPr>
          </a:p>
        </p:txBody>
      </p:sp>
      <p:sp>
        <p:nvSpPr>
          <p:cNvPr id="3" name="Footer Placeholder 2"/>
          <p:cNvSpPr>
            <a:spLocks noGrp="1"/>
          </p:cNvSpPr>
          <p:nvPr>
            <p:ph type="ftr" sz="quarter" idx="11"/>
          </p:nvPr>
        </p:nvSpPr>
        <p:spPr/>
        <p:txBody>
          <a:bodyPr/>
          <a:lstStyle/>
          <a:p>
            <a:pPr>
              <a:defRPr/>
            </a:pPr>
            <a:endParaRPr lang="es-ES">
              <a:solidFill>
                <a:srgbClr val="000000"/>
              </a:solidFill>
            </a:endParaRPr>
          </a:p>
        </p:txBody>
      </p:sp>
      <p:sp>
        <p:nvSpPr>
          <p:cNvPr id="4" name="Slide Number Placeholder 3"/>
          <p:cNvSpPr>
            <a:spLocks noGrp="1"/>
          </p:cNvSpPr>
          <p:nvPr>
            <p:ph type="sldNum" sz="quarter" idx="12"/>
          </p:nvPr>
        </p:nvSpPr>
        <p:spPr/>
        <p:txBody>
          <a:bodyPr/>
          <a:lstStyle/>
          <a:p>
            <a:pPr>
              <a:defRPr/>
            </a:pPr>
            <a:fld id="{FA325353-39E2-4E00-9C72-EFA72C18A348}" type="slidenum">
              <a:rPr lang="es-ES" smtClean="0">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54726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endParaRPr lang="es-ES">
              <a:solidFill>
                <a:srgbClr val="000000"/>
              </a:solidFill>
            </a:endParaRPr>
          </a:p>
        </p:txBody>
      </p:sp>
      <p:sp>
        <p:nvSpPr>
          <p:cNvPr id="6" name="Footer Placeholder 5"/>
          <p:cNvSpPr>
            <a:spLocks noGrp="1"/>
          </p:cNvSpPr>
          <p:nvPr>
            <p:ph type="ftr" sz="quarter" idx="11"/>
          </p:nvPr>
        </p:nvSpPr>
        <p:spPr/>
        <p:txBody>
          <a:bodyPr/>
          <a:lstStyle/>
          <a:p>
            <a:pPr>
              <a:defRPr/>
            </a:pPr>
            <a:endParaRPr lang="es-ES">
              <a:solidFill>
                <a:srgbClr val="000000"/>
              </a:solidFill>
            </a:endParaRPr>
          </a:p>
        </p:txBody>
      </p:sp>
      <p:sp>
        <p:nvSpPr>
          <p:cNvPr id="7" name="Slide Number Placeholder 6"/>
          <p:cNvSpPr>
            <a:spLocks noGrp="1"/>
          </p:cNvSpPr>
          <p:nvPr>
            <p:ph type="sldNum" sz="quarter" idx="12"/>
          </p:nvPr>
        </p:nvSpPr>
        <p:spPr/>
        <p:txBody>
          <a:bodyPr/>
          <a:lstStyle/>
          <a:p>
            <a:pPr>
              <a:defRPr/>
            </a:pPr>
            <a:fld id="{7FFB45ED-63C6-40AB-84C4-D5A0C0D0D58E}" type="slidenum">
              <a:rPr lang="es-ES" smtClean="0">
                <a:solidFill>
                  <a:srgbClr val="000000"/>
                </a:solidFill>
              </a:rPr>
              <a:pPr>
                <a:defRPr/>
              </a:pPr>
              <a:t>‹Nº›</a:t>
            </a:fld>
            <a:endParaRPr lang="es-ES">
              <a:solidFill>
                <a:srgbClr val="000000"/>
              </a:solidFill>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756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endParaRPr lang="es-ES">
              <a:solidFill>
                <a:srgbClr val="000000"/>
              </a:solidFill>
            </a:endParaRPr>
          </a:p>
        </p:txBody>
      </p:sp>
      <p:sp>
        <p:nvSpPr>
          <p:cNvPr id="6" name="Footer Placeholder 5"/>
          <p:cNvSpPr>
            <a:spLocks noGrp="1"/>
          </p:cNvSpPr>
          <p:nvPr>
            <p:ph type="ftr" sz="quarter" idx="11"/>
          </p:nvPr>
        </p:nvSpPr>
        <p:spPr/>
        <p:txBody>
          <a:bodyPr/>
          <a:lstStyle/>
          <a:p>
            <a:pPr>
              <a:defRPr/>
            </a:pPr>
            <a:endParaRPr lang="es-ES">
              <a:solidFill>
                <a:srgbClr val="000000"/>
              </a:solidFill>
            </a:endParaRPr>
          </a:p>
        </p:txBody>
      </p:sp>
      <p:sp>
        <p:nvSpPr>
          <p:cNvPr id="7" name="Slide Number Placeholder 6"/>
          <p:cNvSpPr>
            <a:spLocks noGrp="1"/>
          </p:cNvSpPr>
          <p:nvPr>
            <p:ph type="sldNum" sz="quarter" idx="12"/>
          </p:nvPr>
        </p:nvSpPr>
        <p:spPr/>
        <p:txBody>
          <a:bodyPr/>
          <a:lstStyle/>
          <a:p>
            <a:pPr>
              <a:defRPr/>
            </a:pPr>
            <a:fld id="{B45444CD-9858-46B8-A5F9-0300CC5C320A}" type="slidenum">
              <a:rPr lang="es-ES" smtClean="0">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0137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39000">
              <a:schemeClr val="accent3">
                <a:lumMod val="20000"/>
                <a:lumOff val="80000"/>
              </a:schemeClr>
            </a:gs>
            <a:gs pos="91000">
              <a:srgbClr val="00B0F0"/>
            </a:gs>
            <a:gs pos="66000">
              <a:schemeClr val="accent3">
                <a:lumMod val="20000"/>
                <a:lumOff val="8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endParaRPr lang="es-ES">
              <a:solidFill>
                <a:srgbClr val="000000"/>
              </a:solidFill>
            </a:endParaRP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base">
              <a:spcBef>
                <a:spcPct val="0"/>
              </a:spcBef>
              <a:spcAft>
                <a:spcPct val="0"/>
              </a:spcAft>
              <a:defRPr/>
            </a:pPr>
            <a:endParaRPr lang="es-ES">
              <a:solidFill>
                <a:srgbClr val="000000"/>
              </a:solidFill>
            </a:endParaRP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fld id="{EBE718F7-08AA-4645-99C3-A7D69305FCB0}" type="slidenum">
              <a:rPr lang="es-ES" smtClean="0">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8562269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1.bin"/><Relationship Id="rId7"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AVSEQ13.mpg"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1 CuadroTexto"/>
          <p:cNvSpPr txBox="1">
            <a:spLocks noChangeArrowheads="1"/>
          </p:cNvSpPr>
          <p:nvPr/>
        </p:nvSpPr>
        <p:spPr bwMode="auto">
          <a:xfrm>
            <a:off x="1104301" y="836712"/>
            <a:ext cx="7048500" cy="46166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defRPr/>
            </a:pPr>
            <a:r>
              <a:rPr lang="es-ES" altLang="zh-CN" sz="2400" b="1" i="0" dirty="0" smtClean="0">
                <a:ea typeface="宋体" pitchFamily="2" charset="-122"/>
              </a:rPr>
              <a:t>FCM </a:t>
            </a:r>
            <a:r>
              <a:rPr lang="es-ES" altLang="zh-CN" sz="2400" b="1" i="0" dirty="0" smtClean="0">
                <a:ea typeface="宋体" pitchFamily="2" charset="-122"/>
              </a:rPr>
              <a:t>de </a:t>
            </a:r>
            <a:r>
              <a:rPr lang="es-ES" altLang="zh-CN" sz="2400" b="1" i="0" dirty="0" smtClean="0">
                <a:ea typeface="宋体" pitchFamily="2" charset="-122"/>
              </a:rPr>
              <a:t>Sagua </a:t>
            </a:r>
            <a:r>
              <a:rPr lang="es-ES" altLang="zh-CN" sz="2400" b="1" i="0" dirty="0" smtClean="0">
                <a:ea typeface="宋体" pitchFamily="2" charset="-122"/>
              </a:rPr>
              <a:t>La Grande.</a:t>
            </a:r>
          </a:p>
        </p:txBody>
      </p:sp>
      <p:pic>
        <p:nvPicPr>
          <p:cNvPr id="4100" name="Picture 2" descr="la-familia-m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707" y="2731429"/>
            <a:ext cx="5256584" cy="307797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AutoShape 52"/>
          <p:cNvSpPr>
            <a:spLocks noChangeArrowheads="1"/>
          </p:cNvSpPr>
          <p:nvPr/>
        </p:nvSpPr>
        <p:spPr bwMode="gray">
          <a:xfrm>
            <a:off x="971600" y="1878260"/>
            <a:ext cx="7056784" cy="758652"/>
          </a:xfrm>
          <a:prstGeom prst="roundRect">
            <a:avLst>
              <a:gd name="adj" fmla="val 50000"/>
            </a:avLst>
          </a:prstGeom>
          <a:gradFill>
            <a:gsLst>
              <a:gs pos="0">
                <a:srgbClr val="0070C0"/>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pPr marL="342900" lvl="0" indent="-342900">
              <a:spcBef>
                <a:spcPct val="20000"/>
              </a:spcBef>
            </a:pPr>
            <a:r>
              <a:rPr lang="es-ES" sz="3000" b="1" dirty="0" smtClean="0">
                <a:solidFill>
                  <a:prstClr val="black"/>
                </a:solidFill>
                <a:latin typeface="Arial" pitchFamily="34" charset="0"/>
                <a:cs typeface="Arial" pitchFamily="34" charset="0"/>
              </a:rPr>
              <a:t>La familia en </a:t>
            </a:r>
            <a:r>
              <a:rPr lang="es-ES" sz="3000" b="1" dirty="0" smtClean="0">
                <a:solidFill>
                  <a:prstClr val="black"/>
                </a:solidFill>
                <a:latin typeface="Arial" pitchFamily="34" charset="0"/>
                <a:cs typeface="Arial" pitchFamily="34" charset="0"/>
              </a:rPr>
              <a:t>la prevención de salud</a:t>
            </a:r>
            <a:endParaRPr lang="es-ES" sz="3000" b="1" dirty="0">
              <a:solidFill>
                <a:prstClr val="black"/>
              </a:solidFill>
              <a:latin typeface="Arial" pitchFamily="34" charset="0"/>
              <a:cs typeface="Arial" pitchFamily="34" charset="0"/>
            </a:endParaRPr>
          </a:p>
        </p:txBody>
      </p:sp>
      <p:sp>
        <p:nvSpPr>
          <p:cNvPr id="6" name="1 CuadroTexto"/>
          <p:cNvSpPr txBox="1">
            <a:spLocks noChangeArrowheads="1"/>
          </p:cNvSpPr>
          <p:nvPr/>
        </p:nvSpPr>
        <p:spPr bwMode="auto">
          <a:xfrm>
            <a:off x="1104301" y="1241257"/>
            <a:ext cx="7048500" cy="52322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defRPr/>
            </a:pPr>
            <a:r>
              <a:rPr lang="es-ES" altLang="zh-CN" sz="2800" b="1" i="0" dirty="0" smtClean="0">
                <a:ea typeface="宋体" pitchFamily="2" charset="-122"/>
              </a:rPr>
              <a:t>Asignatura: Prevención en Salud</a:t>
            </a:r>
            <a:endParaRPr lang="es-ES" altLang="zh-CN" sz="2800" b="1" i="0" dirty="0" smtClean="0">
              <a:ea typeface="宋体" pitchFamily="2" charset="-122"/>
            </a:endParaRPr>
          </a:p>
        </p:txBody>
      </p:sp>
      <p:sp>
        <p:nvSpPr>
          <p:cNvPr id="7" name="1 CuadroTexto"/>
          <p:cNvSpPr txBox="1">
            <a:spLocks noChangeArrowheads="1"/>
          </p:cNvSpPr>
          <p:nvPr/>
        </p:nvSpPr>
        <p:spPr bwMode="auto">
          <a:xfrm>
            <a:off x="1104301" y="5809400"/>
            <a:ext cx="7048500" cy="52322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defRPr/>
            </a:pPr>
            <a:r>
              <a:rPr lang="es-ES" altLang="zh-CN" sz="1400" b="1" i="0" dirty="0" smtClean="0">
                <a:ea typeface="宋体" pitchFamily="2" charset="-122"/>
              </a:rPr>
              <a:t>Profesora: MSc. Dra. Marta Belkis Nuñez López</a:t>
            </a:r>
          </a:p>
          <a:p>
            <a:pPr algn="ctr" eaLnBrk="1" hangingPunct="1">
              <a:defRPr/>
            </a:pPr>
            <a:r>
              <a:rPr lang="es-ES" altLang="zh-CN" sz="1400" b="1" i="0" dirty="0" smtClean="0">
                <a:ea typeface="宋体" pitchFamily="2" charset="-122"/>
              </a:rPr>
              <a:t>Especialista de Segundo Grado en MGI. Profesora Auxiliar</a:t>
            </a:r>
            <a:endParaRPr lang="es-ES" altLang="zh-CN" sz="1400" b="1" i="0" dirty="0" smtClean="0">
              <a:ea typeface="宋体" pitchFamily="2" charset="-122"/>
            </a:endParaRPr>
          </a:p>
        </p:txBody>
      </p:sp>
    </p:spTree>
    <p:extLst>
      <p:ext uri="{BB962C8B-B14F-4D97-AF65-F5344CB8AC3E}">
        <p14:creationId xmlns:p14="http://schemas.microsoft.com/office/powerpoint/2010/main" val="264706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9 CuadroTexto"/>
          <p:cNvSpPr txBox="1">
            <a:spLocks noChangeArrowheads="1"/>
          </p:cNvSpPr>
          <p:nvPr/>
        </p:nvSpPr>
        <p:spPr bwMode="auto">
          <a:xfrm>
            <a:off x="683568" y="1916832"/>
            <a:ext cx="8209037" cy="4708981"/>
          </a:xfrm>
          <a:prstGeom prst="rect">
            <a:avLst/>
          </a:prstGeom>
          <a:noFill/>
          <a:ln w="63500" cap="rnd">
            <a:solidFill>
              <a:schemeClr val="tx1">
                <a:lumMod val="95000"/>
                <a:lumOff val="5000"/>
              </a:schemeClr>
            </a:solidFill>
            <a:round/>
            <a:headEnd/>
            <a:tailEnd/>
          </a:ln>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SzTx/>
              <a:buFontTx/>
              <a:buNone/>
            </a:pPr>
            <a:r>
              <a:rPr kumimoji="1" lang="es-ES" sz="2500" b="1" i="0" dirty="0">
                <a:cs typeface="Arial" panose="020B0604020202020204" pitchFamily="34" charset="0"/>
              </a:rPr>
              <a:t>El </a:t>
            </a:r>
            <a:r>
              <a:rPr kumimoji="1" lang="es-ES" sz="2500" b="1" i="0" u="sng" dirty="0">
                <a:cs typeface="Arial" panose="020B0604020202020204" pitchFamily="34" charset="0"/>
              </a:rPr>
              <a:t>concepto socialista sobre la familia</a:t>
            </a:r>
            <a:r>
              <a:rPr kumimoji="1" lang="es-ES" sz="2500" b="1" i="0" dirty="0">
                <a:cs typeface="Arial" panose="020B0604020202020204" pitchFamily="34" charset="0"/>
              </a:rPr>
              <a:t> parte de la consideración fundamental de que constituye una entidad en que están presentes e íntimamente entrelazados el </a:t>
            </a:r>
            <a:r>
              <a:rPr kumimoji="1" lang="es-ES" sz="2500" b="1" i="0" u="sng" dirty="0">
                <a:cs typeface="Arial" panose="020B0604020202020204" pitchFamily="34" charset="0"/>
              </a:rPr>
              <a:t>interés social y el interés personal</a:t>
            </a:r>
            <a:r>
              <a:rPr kumimoji="1" lang="es-ES" sz="2500" b="1" i="0" dirty="0">
                <a:cs typeface="Arial" panose="020B0604020202020204" pitchFamily="34" charset="0"/>
              </a:rPr>
              <a:t>, puesto que, en tanto </a:t>
            </a:r>
            <a:r>
              <a:rPr kumimoji="1" lang="es-ES" sz="2500" b="1" i="0" u="sng" dirty="0">
                <a:cs typeface="Arial" panose="020B0604020202020204" pitchFamily="34" charset="0"/>
              </a:rPr>
              <a:t>célula elemental de la sociedad</a:t>
            </a:r>
            <a:r>
              <a:rPr kumimoji="1" lang="es-ES" sz="2500" b="1" i="0" dirty="0">
                <a:cs typeface="Arial" panose="020B0604020202020204" pitchFamily="34" charset="0"/>
              </a:rPr>
              <a:t>, contribuye a su desarrollo y cumple </a:t>
            </a:r>
            <a:r>
              <a:rPr kumimoji="1" lang="es-ES" sz="2500" b="1" i="0" u="sng" dirty="0">
                <a:cs typeface="Arial" panose="020B0604020202020204" pitchFamily="34" charset="0"/>
              </a:rPr>
              <a:t>importantes funciones en la formación de las nuevas generaciones</a:t>
            </a:r>
            <a:r>
              <a:rPr kumimoji="1" lang="es-ES" sz="2500" b="1" i="0" dirty="0">
                <a:cs typeface="Arial" panose="020B0604020202020204" pitchFamily="34" charset="0"/>
              </a:rPr>
              <a:t> </a:t>
            </a:r>
            <a:r>
              <a:rPr kumimoji="1" lang="es-ES" sz="2500" b="1" i="0" dirty="0" smtClean="0">
                <a:cs typeface="Arial" panose="020B0604020202020204" pitchFamily="34" charset="0"/>
              </a:rPr>
              <a:t>y </a:t>
            </a:r>
            <a:r>
              <a:rPr kumimoji="1" lang="es-ES" sz="2500" b="1" i="0" dirty="0">
                <a:cs typeface="Arial" panose="020B0604020202020204" pitchFamily="34" charset="0"/>
              </a:rPr>
              <a:t>en cuanto centro de relaciones de la vida en común de mujer y hombre entre éstos y sus hijos y de todos con sus parientes, </a:t>
            </a:r>
            <a:r>
              <a:rPr kumimoji="1" lang="es-ES" sz="2500" b="1" i="0" u="sng" dirty="0">
                <a:cs typeface="Arial" panose="020B0604020202020204" pitchFamily="34" charset="0"/>
              </a:rPr>
              <a:t>satisface hondos intereses humanos, afectivos y sociales</a:t>
            </a:r>
            <a:r>
              <a:rPr kumimoji="1" lang="es-ES" sz="2500" b="1" i="0" dirty="0">
                <a:cs typeface="Arial" panose="020B0604020202020204" pitchFamily="34" charset="0"/>
              </a:rPr>
              <a:t>, de la persona</a:t>
            </a:r>
            <a:r>
              <a:rPr kumimoji="1" lang="es-ES" sz="2500" b="1" i="0" dirty="0"/>
              <a:t>.</a:t>
            </a:r>
            <a:endParaRPr kumimoji="1" lang="en-US" sz="2500" b="1" i="0" dirty="0"/>
          </a:p>
        </p:txBody>
      </p:sp>
      <p:sp>
        <p:nvSpPr>
          <p:cNvPr id="7" name="Freeform 12"/>
          <p:cNvSpPr>
            <a:spLocks/>
          </p:cNvSpPr>
          <p:nvPr/>
        </p:nvSpPr>
        <p:spPr bwMode="gray">
          <a:xfrm rot="6013135" flipV="1">
            <a:off x="3648075" y="712311"/>
            <a:ext cx="1466850" cy="83185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accent5">
              <a:lumMod val="10000"/>
            </a:schemeClr>
          </a:solidFill>
          <a:ln w="12700">
            <a:noFill/>
            <a:prstDash val="solid"/>
            <a:round/>
            <a:headEnd/>
            <a:tailEnd/>
          </a:ln>
        </p:spPr>
        <p:txBody>
          <a:bodyPr/>
          <a:lstStyle/>
          <a:p>
            <a:pPr eaLnBrk="1" hangingPunct="1">
              <a:defRPr/>
            </a:pPr>
            <a:endParaRPr lang="es-ES" i="0">
              <a:latin typeface="Times New Roman" pitchFamily="18" charset="0"/>
            </a:endParaRPr>
          </a:p>
        </p:txBody>
      </p:sp>
      <p:sp>
        <p:nvSpPr>
          <p:cNvPr id="5" name="AutoShape 52"/>
          <p:cNvSpPr>
            <a:spLocks noChangeArrowheads="1"/>
          </p:cNvSpPr>
          <p:nvPr/>
        </p:nvSpPr>
        <p:spPr bwMode="gray">
          <a:xfrm>
            <a:off x="2041240" y="371476"/>
            <a:ext cx="4680520" cy="758652"/>
          </a:xfrm>
          <a:prstGeom prst="roundRect">
            <a:avLst>
              <a:gd name="adj" fmla="val 50000"/>
            </a:avLst>
          </a:prstGeom>
          <a:gradFill>
            <a:gsLst>
              <a:gs pos="0">
                <a:schemeClr val="accent2">
                  <a:lumMod val="60000"/>
                  <a:lumOff val="40000"/>
                </a:schemeClr>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pPr marL="342900" indent="-342900">
              <a:spcBef>
                <a:spcPct val="20000"/>
              </a:spcBef>
            </a:pPr>
            <a:r>
              <a:rPr lang="es-ES" sz="2800" b="1" dirty="0" smtClean="0">
                <a:solidFill>
                  <a:prstClr val="black"/>
                </a:solidFill>
                <a:cs typeface="Arial" pitchFamily="34" charset="0"/>
              </a:rPr>
              <a:t>CÓDIGO </a:t>
            </a:r>
            <a:r>
              <a:rPr lang="es-ES" sz="2800" b="1" dirty="0">
                <a:solidFill>
                  <a:prstClr val="black"/>
                </a:solidFill>
                <a:cs typeface="Arial" pitchFamily="34" charset="0"/>
              </a:rPr>
              <a:t>DE </a:t>
            </a:r>
            <a:r>
              <a:rPr lang="es-ES" sz="2800" b="1" dirty="0" smtClean="0">
                <a:solidFill>
                  <a:prstClr val="black"/>
                </a:solidFill>
                <a:cs typeface="Arial" pitchFamily="34" charset="0"/>
              </a:rPr>
              <a:t>LA FAMILIA</a:t>
            </a:r>
            <a:endParaRPr lang="es-ES" sz="2800" b="1" dirty="0">
              <a:solidFill>
                <a:prstClr val="black"/>
              </a:solidFill>
              <a:cs typeface="Arial" pitchFamily="34" charset="0"/>
            </a:endParaRPr>
          </a:p>
        </p:txBody>
      </p:sp>
    </p:spTree>
    <p:extLst>
      <p:ext uri="{BB962C8B-B14F-4D97-AF65-F5344CB8AC3E}">
        <p14:creationId xmlns:p14="http://schemas.microsoft.com/office/powerpoint/2010/main" val="750261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22533"/>
                                        </p:tgtEl>
                                        <p:attrNameLst>
                                          <p:attrName>style.visibility</p:attrName>
                                        </p:attrNameLst>
                                      </p:cBhvr>
                                      <p:to>
                                        <p:strVal val="visible"/>
                                      </p:to>
                                    </p:set>
                                    <p:anim calcmode="lin" valueType="num">
                                      <p:cBhvr>
                                        <p:cTn id="11" dur="1000" fill="hold"/>
                                        <p:tgtEl>
                                          <p:spTgt spid="22533"/>
                                        </p:tgtEl>
                                        <p:attrNameLst>
                                          <p:attrName>ppt_x</p:attrName>
                                        </p:attrNameLst>
                                      </p:cBhvr>
                                      <p:tavLst>
                                        <p:tav tm="0">
                                          <p:val>
                                            <p:strVal val="#ppt_x-.2"/>
                                          </p:val>
                                        </p:tav>
                                        <p:tav tm="100000">
                                          <p:val>
                                            <p:strVal val="#ppt_x"/>
                                          </p:val>
                                        </p:tav>
                                      </p:tavLst>
                                    </p:anim>
                                    <p:anim calcmode="lin" valueType="num">
                                      <p:cBhvr>
                                        <p:cTn id="12" dur="1000" fill="hold"/>
                                        <p:tgtEl>
                                          <p:spTgt spid="22533"/>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2533"/>
                                        </p:tgtEl>
                                      </p:cBhvr>
                                    </p:animEffect>
                                  </p:childTnLst>
                                </p:cTn>
                              </p:par>
                              <p:par>
                                <p:cTn id="14" presetID="29"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2000" fill="hold"/>
                                        <p:tgtEl>
                                          <p:spTgt spid="5"/>
                                        </p:tgtEl>
                                        <p:attrNameLst>
                                          <p:attrName>ppt_x</p:attrName>
                                        </p:attrNameLst>
                                      </p:cBhvr>
                                      <p:tavLst>
                                        <p:tav tm="0">
                                          <p:val>
                                            <p:strVal val="#ppt_x-.2"/>
                                          </p:val>
                                        </p:tav>
                                        <p:tav tm="100000">
                                          <p:val>
                                            <p:strVal val="#ppt_x"/>
                                          </p:val>
                                        </p:tav>
                                      </p:tavLst>
                                    </p:anim>
                                    <p:anim calcmode="lin" valueType="num">
                                      <p:cBhvr>
                                        <p:cTn id="17"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2"/>
          <p:cNvSpPr>
            <a:spLocks noChangeArrowheads="1"/>
          </p:cNvSpPr>
          <p:nvPr/>
        </p:nvSpPr>
        <p:spPr bwMode="gray">
          <a:xfrm>
            <a:off x="1763688" y="404664"/>
            <a:ext cx="5328592" cy="758652"/>
          </a:xfrm>
          <a:prstGeom prst="roundRect">
            <a:avLst>
              <a:gd name="adj" fmla="val 50000"/>
            </a:avLst>
          </a:prstGeom>
          <a:gradFill>
            <a:gsLst>
              <a:gs pos="0">
                <a:schemeClr val="accent2">
                  <a:lumMod val="60000"/>
                  <a:lumOff val="40000"/>
                </a:schemeClr>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pPr marL="342900" indent="-342900">
              <a:spcBef>
                <a:spcPct val="20000"/>
              </a:spcBef>
            </a:pPr>
            <a:r>
              <a:rPr lang="es-ES" sz="2800" b="1" dirty="0">
                <a:solidFill>
                  <a:prstClr val="black"/>
                </a:solidFill>
                <a:cs typeface="Arial" pitchFamily="34" charset="0"/>
              </a:rPr>
              <a:t>DEFINICIÓN DE FAMILIA</a:t>
            </a:r>
          </a:p>
        </p:txBody>
      </p:sp>
      <p:graphicFrame>
        <p:nvGraphicFramePr>
          <p:cNvPr id="3" name="2 Diagrama"/>
          <p:cNvGraphicFramePr/>
          <p:nvPr>
            <p:extLst>
              <p:ext uri="{D42A27DB-BD31-4B8C-83A1-F6EECF244321}">
                <p14:modId xmlns:p14="http://schemas.microsoft.com/office/powerpoint/2010/main" val="3393206439"/>
              </p:ext>
            </p:extLst>
          </p:nvPr>
        </p:nvGraphicFramePr>
        <p:xfrm>
          <a:off x="323528" y="1844824"/>
          <a:ext cx="3748304"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4211960" y="1772816"/>
            <a:ext cx="4690122" cy="5262979"/>
          </a:xfrm>
          <a:prstGeom prst="rect">
            <a:avLst/>
          </a:prstGeom>
          <a:noFill/>
        </p:spPr>
        <p:txBody>
          <a:bodyPr wrap="square" rtlCol="0">
            <a:spAutoFit/>
          </a:bodyPr>
          <a:lstStyle/>
          <a:p>
            <a:r>
              <a:rPr lang="es-MX" sz="2800" b="1" dirty="0"/>
              <a:t>La familia es una </a:t>
            </a:r>
            <a:r>
              <a:rPr lang="es-MX" sz="2800" b="1" u="sng" dirty="0"/>
              <a:t>categoría histórica</a:t>
            </a:r>
            <a:r>
              <a:rPr lang="es-MX" sz="2800" b="1" dirty="0"/>
              <a:t>, sus </a:t>
            </a:r>
            <a:r>
              <a:rPr lang="es-MX" sz="2800" b="1" u="sng" dirty="0"/>
              <a:t>formas y funciones se condicionan por</a:t>
            </a:r>
            <a:r>
              <a:rPr lang="es-MX" sz="2800" b="1" dirty="0"/>
              <a:t> el carácter de las </a:t>
            </a:r>
            <a:r>
              <a:rPr lang="es-MX" sz="2800" b="1" u="sng" dirty="0"/>
              <a:t>relaciones de producción</a:t>
            </a:r>
            <a:r>
              <a:rPr lang="es-MX" sz="2800" b="1" dirty="0"/>
              <a:t>, </a:t>
            </a:r>
            <a:r>
              <a:rPr lang="es-MX" sz="2800" b="1" u="sng" dirty="0"/>
              <a:t>por las relaciones sociales </a:t>
            </a:r>
            <a:r>
              <a:rPr lang="es-MX" sz="2800" b="1" dirty="0"/>
              <a:t>en su conjunto, así como el </a:t>
            </a:r>
            <a:r>
              <a:rPr lang="es-MX" sz="2800" b="1" u="sng" dirty="0"/>
              <a:t>nivel de desarrollo cultural </a:t>
            </a:r>
            <a:r>
              <a:rPr lang="es-MX" sz="2800" b="1" dirty="0"/>
              <a:t>de la sociedad concreta.</a:t>
            </a:r>
          </a:p>
          <a:p>
            <a:endParaRPr lang="es-MX" sz="2800" b="1" dirty="0">
              <a:solidFill>
                <a:srgbClr val="000000"/>
              </a:solidFill>
            </a:endParaRPr>
          </a:p>
        </p:txBody>
      </p:sp>
    </p:spTree>
    <p:extLst>
      <p:ext uri="{BB962C8B-B14F-4D97-AF65-F5344CB8AC3E}">
        <p14:creationId xmlns:p14="http://schemas.microsoft.com/office/powerpoint/2010/main" val="63054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2"/>
          <p:cNvSpPr>
            <a:spLocks noChangeArrowheads="1"/>
          </p:cNvSpPr>
          <p:nvPr/>
        </p:nvSpPr>
        <p:spPr bwMode="gray">
          <a:xfrm>
            <a:off x="1717035" y="332656"/>
            <a:ext cx="5328592" cy="758652"/>
          </a:xfrm>
          <a:prstGeom prst="roundRect">
            <a:avLst>
              <a:gd name="adj" fmla="val 50000"/>
            </a:avLst>
          </a:prstGeom>
          <a:gradFill>
            <a:gsLst>
              <a:gs pos="0">
                <a:schemeClr val="accent2">
                  <a:lumMod val="60000"/>
                  <a:lumOff val="40000"/>
                </a:schemeClr>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pPr marL="342900" lvl="0" indent="-342900">
              <a:spcBef>
                <a:spcPct val="20000"/>
              </a:spcBef>
            </a:pPr>
            <a:r>
              <a:rPr lang="es-ES" sz="2800" b="1" dirty="0">
                <a:solidFill>
                  <a:prstClr val="black"/>
                </a:solidFill>
                <a:latin typeface="Arial" pitchFamily="34" charset="0"/>
                <a:cs typeface="Arial" pitchFamily="34" charset="0"/>
              </a:rPr>
              <a:t>DEFINICIÓN DE FAMILIA</a:t>
            </a:r>
          </a:p>
        </p:txBody>
      </p:sp>
      <p:graphicFrame>
        <p:nvGraphicFramePr>
          <p:cNvPr id="3" name="2 Diagrama"/>
          <p:cNvGraphicFramePr/>
          <p:nvPr>
            <p:extLst>
              <p:ext uri="{D42A27DB-BD31-4B8C-83A1-F6EECF244321}">
                <p14:modId xmlns:p14="http://schemas.microsoft.com/office/powerpoint/2010/main" val="1160586230"/>
              </p:ext>
            </p:extLst>
          </p:nvPr>
        </p:nvGraphicFramePr>
        <p:xfrm>
          <a:off x="755576" y="1844824"/>
          <a:ext cx="316835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4499992" y="2060848"/>
            <a:ext cx="4476072" cy="3970318"/>
          </a:xfrm>
          <a:prstGeom prst="rect">
            <a:avLst/>
          </a:prstGeom>
          <a:noFill/>
        </p:spPr>
        <p:txBody>
          <a:bodyPr wrap="square" rtlCol="0">
            <a:spAutoFit/>
          </a:bodyPr>
          <a:lstStyle/>
          <a:p>
            <a:r>
              <a:rPr lang="es-MX" sz="2800" b="1" dirty="0" smtClean="0"/>
              <a:t>Es </a:t>
            </a:r>
            <a:r>
              <a:rPr lang="es-MX" sz="2800" b="1" dirty="0"/>
              <a:t>un </a:t>
            </a:r>
            <a:r>
              <a:rPr lang="es-MX" sz="2800" b="1" u="sng" dirty="0"/>
              <a:t>grupo de personas </a:t>
            </a:r>
            <a:r>
              <a:rPr lang="es-MX" sz="2800" b="1" u="sng" dirty="0" smtClean="0"/>
              <a:t> </a:t>
            </a:r>
          </a:p>
          <a:p>
            <a:r>
              <a:rPr lang="es-MX" sz="2800" b="1" dirty="0" smtClean="0"/>
              <a:t>que </a:t>
            </a:r>
            <a:r>
              <a:rPr lang="es-MX" sz="2800" b="1" u="sng" dirty="0"/>
              <a:t>comparten </a:t>
            </a:r>
            <a:r>
              <a:rPr lang="es-MX" sz="2800" b="1" u="sng" dirty="0" smtClean="0"/>
              <a:t> vínculos  de </a:t>
            </a:r>
            <a:r>
              <a:rPr lang="es-MX" sz="2800" b="1" u="sng" dirty="0"/>
              <a:t>convivencia</a:t>
            </a:r>
            <a:r>
              <a:rPr lang="es-MX" sz="2800" b="1" dirty="0" smtClean="0"/>
              <a:t>, </a:t>
            </a:r>
            <a:r>
              <a:rPr lang="es-MX" sz="2800" b="1" u="sng" dirty="0" smtClean="0"/>
              <a:t>consanguinidad</a:t>
            </a:r>
            <a:r>
              <a:rPr lang="es-MX" sz="2800" b="1" u="sng" dirty="0"/>
              <a:t>, </a:t>
            </a:r>
          </a:p>
          <a:p>
            <a:r>
              <a:rPr lang="es-MX" sz="2800" b="1" u="sng" dirty="0" smtClean="0"/>
              <a:t>parentesco </a:t>
            </a:r>
            <a:r>
              <a:rPr lang="es-MX" sz="2800" b="1" u="sng" dirty="0"/>
              <a:t>y afecto</a:t>
            </a:r>
            <a:r>
              <a:rPr lang="es-MX" sz="2800" b="1" dirty="0"/>
              <a:t>, y que </a:t>
            </a:r>
            <a:r>
              <a:rPr lang="es-MX" sz="2800" b="1" dirty="0" smtClean="0"/>
              <a:t>está </a:t>
            </a:r>
            <a:r>
              <a:rPr lang="es-MX" sz="2800" b="1" dirty="0"/>
              <a:t>condicionado  </a:t>
            </a:r>
            <a:r>
              <a:rPr lang="es-MX" sz="2800" b="1" dirty="0" smtClean="0"/>
              <a:t>    </a:t>
            </a:r>
            <a:r>
              <a:rPr lang="es-MX" sz="2800" b="1" dirty="0"/>
              <a:t>por los </a:t>
            </a:r>
            <a:r>
              <a:rPr lang="es-MX" sz="2800" b="1" u="sng" dirty="0"/>
              <a:t>valores socioculturales </a:t>
            </a:r>
            <a:r>
              <a:rPr lang="es-MX" sz="2800" b="1" dirty="0"/>
              <a:t>en los cuales </a:t>
            </a:r>
            <a:r>
              <a:rPr lang="es-MX" sz="2800" b="1" dirty="0" smtClean="0"/>
              <a:t>se </a:t>
            </a:r>
            <a:r>
              <a:rPr lang="es-MX" sz="2800" b="1" dirty="0"/>
              <a:t>desarrolla.</a:t>
            </a:r>
          </a:p>
        </p:txBody>
      </p:sp>
      <p:sp>
        <p:nvSpPr>
          <p:cNvPr id="5" name="4 CuadroTexto"/>
          <p:cNvSpPr txBox="1"/>
          <p:nvPr/>
        </p:nvSpPr>
        <p:spPr>
          <a:xfrm>
            <a:off x="1403648" y="4653136"/>
            <a:ext cx="1774845" cy="646331"/>
          </a:xfrm>
          <a:prstGeom prst="rect">
            <a:avLst/>
          </a:prstGeom>
          <a:solidFill>
            <a:schemeClr val="bg1">
              <a:lumMod val="50000"/>
            </a:schemeClr>
          </a:solidFill>
        </p:spPr>
        <p:txBody>
          <a:bodyPr wrap="none" rtlCol="0">
            <a:spAutoFit/>
          </a:bodyPr>
          <a:lstStyle/>
          <a:p>
            <a:r>
              <a:rPr lang="es-MX" sz="3600" b="1" dirty="0" smtClean="0">
                <a:solidFill>
                  <a:schemeClr val="tx2">
                    <a:lumMod val="90000"/>
                    <a:lumOff val="10000"/>
                  </a:schemeClr>
                </a:solidFill>
              </a:rPr>
              <a:t>Familia</a:t>
            </a:r>
            <a:endParaRPr lang="es-MX" sz="3600" b="1" dirty="0">
              <a:solidFill>
                <a:schemeClr val="tx2">
                  <a:lumMod val="90000"/>
                  <a:lumOff val="10000"/>
                </a:schemeClr>
              </a:solidFill>
            </a:endParaRPr>
          </a:p>
        </p:txBody>
      </p:sp>
    </p:spTree>
    <p:extLst>
      <p:ext uri="{BB962C8B-B14F-4D97-AF65-F5344CB8AC3E}">
        <p14:creationId xmlns:p14="http://schemas.microsoft.com/office/powerpoint/2010/main" val="327168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2500"/>
                            </p:stCondLst>
                            <p:childTnLst>
                              <p:par>
                                <p:cTn id="17" presetID="31"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2"/>
          <p:cNvSpPr>
            <a:spLocks noChangeArrowheads="1"/>
          </p:cNvSpPr>
          <p:nvPr/>
        </p:nvSpPr>
        <p:spPr bwMode="gray">
          <a:xfrm>
            <a:off x="1907704" y="404664"/>
            <a:ext cx="5328592" cy="758652"/>
          </a:xfrm>
          <a:prstGeom prst="roundRect">
            <a:avLst>
              <a:gd name="adj" fmla="val 50000"/>
            </a:avLst>
          </a:prstGeom>
          <a:gradFill>
            <a:gsLst>
              <a:gs pos="0">
                <a:schemeClr val="accent2">
                  <a:lumMod val="60000"/>
                  <a:lumOff val="40000"/>
                </a:schemeClr>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pPr marL="342900" lvl="0" indent="-342900">
              <a:spcBef>
                <a:spcPct val="20000"/>
              </a:spcBef>
            </a:pPr>
            <a:r>
              <a:rPr lang="es-ES" sz="2800" b="1" dirty="0">
                <a:solidFill>
                  <a:prstClr val="black"/>
                </a:solidFill>
                <a:latin typeface="Arial" pitchFamily="34" charset="0"/>
                <a:cs typeface="Arial" pitchFamily="34" charset="0"/>
              </a:rPr>
              <a:t>DEFINICIÓN DE FAMILIA</a:t>
            </a:r>
          </a:p>
        </p:txBody>
      </p:sp>
      <p:graphicFrame>
        <p:nvGraphicFramePr>
          <p:cNvPr id="3" name="2 Diagrama"/>
          <p:cNvGraphicFramePr/>
          <p:nvPr>
            <p:extLst>
              <p:ext uri="{D42A27DB-BD31-4B8C-83A1-F6EECF244321}">
                <p14:modId xmlns:p14="http://schemas.microsoft.com/office/powerpoint/2010/main" val="3467382008"/>
              </p:ext>
            </p:extLst>
          </p:nvPr>
        </p:nvGraphicFramePr>
        <p:xfrm>
          <a:off x="251520" y="1700808"/>
          <a:ext cx="4540393"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4572000" y="1844824"/>
            <a:ext cx="4427984" cy="4401205"/>
          </a:xfrm>
          <a:prstGeom prst="rect">
            <a:avLst/>
          </a:prstGeom>
          <a:noFill/>
        </p:spPr>
        <p:txBody>
          <a:bodyPr wrap="square" rtlCol="0">
            <a:spAutoFit/>
          </a:bodyPr>
          <a:lstStyle/>
          <a:p>
            <a:r>
              <a:rPr lang="es-MX" sz="2800" b="1" u="sng" dirty="0"/>
              <a:t>Todas las personas que conviven en una </a:t>
            </a:r>
            <a:r>
              <a:rPr lang="es-MX" sz="2800" b="1" u="sng" dirty="0" smtClean="0"/>
              <a:t>unidad </a:t>
            </a:r>
            <a:r>
              <a:rPr lang="es-MX" sz="2800" b="1" u="sng" dirty="0"/>
              <a:t>residencial </a:t>
            </a:r>
            <a:r>
              <a:rPr lang="es-MX" sz="2800" b="1" dirty="0"/>
              <a:t>entre las cuales existen </a:t>
            </a:r>
            <a:r>
              <a:rPr lang="es-MX" sz="2800" b="1" dirty="0" smtClean="0"/>
              <a:t> </a:t>
            </a:r>
            <a:r>
              <a:rPr lang="es-MX" sz="2800" b="1" u="sng" dirty="0"/>
              <a:t>lazos de dependencia y </a:t>
            </a:r>
            <a:r>
              <a:rPr lang="es-MX" sz="2800" b="1" u="sng" dirty="0" smtClean="0"/>
              <a:t>obligaciones    </a:t>
            </a:r>
            <a:endParaRPr lang="es-MX" sz="2800" b="1" u="sng" dirty="0"/>
          </a:p>
          <a:p>
            <a:r>
              <a:rPr lang="es-MX" sz="2800" b="1" u="sng" dirty="0" smtClean="0"/>
              <a:t>recíprocas</a:t>
            </a:r>
            <a:r>
              <a:rPr lang="es-MX" sz="2800" b="1" dirty="0" smtClean="0"/>
              <a:t> </a:t>
            </a:r>
            <a:r>
              <a:rPr lang="es-MX" sz="2800" b="1" dirty="0"/>
              <a:t>y por lo general no siempre </a:t>
            </a:r>
            <a:r>
              <a:rPr lang="es-MX" sz="2800" b="1" dirty="0" smtClean="0"/>
              <a:t>están  </a:t>
            </a:r>
            <a:r>
              <a:rPr lang="es-MX" sz="2800" b="1" dirty="0"/>
              <a:t>ligados por lazos de parentesco.</a:t>
            </a:r>
          </a:p>
        </p:txBody>
      </p:sp>
    </p:spTree>
    <p:extLst>
      <p:ext uri="{BB962C8B-B14F-4D97-AF65-F5344CB8AC3E}">
        <p14:creationId xmlns:p14="http://schemas.microsoft.com/office/powerpoint/2010/main" val="63054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2"/>
          <p:cNvSpPr>
            <a:spLocks noChangeArrowheads="1"/>
          </p:cNvSpPr>
          <p:nvPr/>
        </p:nvSpPr>
        <p:spPr bwMode="gray">
          <a:xfrm>
            <a:off x="1026157" y="1556792"/>
            <a:ext cx="6552727" cy="758652"/>
          </a:xfrm>
          <a:prstGeom prst="roundRect">
            <a:avLst>
              <a:gd name="adj" fmla="val 50000"/>
            </a:avLst>
          </a:prstGeom>
          <a:gradFill>
            <a:gsLst>
              <a:gs pos="0">
                <a:srgbClr val="00FF99"/>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pPr marL="342900" indent="-342900">
              <a:spcBef>
                <a:spcPct val="20000"/>
              </a:spcBef>
            </a:pPr>
            <a:r>
              <a:rPr lang="es-ES" sz="2800" b="1" dirty="0"/>
              <a:t>ESPECIFICACIONES AL CONCEPTO</a:t>
            </a:r>
            <a:endParaRPr lang="es-ES" sz="2800" b="1" dirty="0">
              <a:solidFill>
                <a:prstClr val="black"/>
              </a:solidFill>
              <a:cs typeface="Arial" pitchFamily="34" charset="0"/>
            </a:endParaRPr>
          </a:p>
        </p:txBody>
      </p:sp>
      <p:sp>
        <p:nvSpPr>
          <p:cNvPr id="3" name="AutoShape 19"/>
          <p:cNvSpPr>
            <a:spLocks noChangeArrowheads="1"/>
          </p:cNvSpPr>
          <p:nvPr/>
        </p:nvSpPr>
        <p:spPr bwMode="auto">
          <a:xfrm>
            <a:off x="4355976" y="2798418"/>
            <a:ext cx="4415629" cy="2214758"/>
          </a:xfrm>
          <a:prstGeom prst="roundRect">
            <a:avLst>
              <a:gd name="adj" fmla="val 16667"/>
            </a:avLst>
          </a:prstGeom>
          <a:solidFill>
            <a:srgbClr val="00B0F0">
              <a:alpha val="45000"/>
            </a:srgbClr>
          </a:solidFill>
          <a:ln w="9525">
            <a:solidFill>
              <a:schemeClr val="tx1"/>
            </a:solidFill>
            <a:round/>
            <a:headEnd/>
            <a:tailEnd/>
          </a:ln>
          <a:effectLst>
            <a:outerShdw dist="137372" dir="18221404" algn="ctr" rotWithShape="0">
              <a:srgbClr val="FFFFFF">
                <a:alpha val="50000"/>
              </a:srgbClr>
            </a:outerShdw>
          </a:effectLst>
        </p:spPr>
        <p:txBody>
          <a:bodyPr wrap="none" anchor="ctr"/>
          <a:lstStyle/>
          <a:p>
            <a:pPr fontAlgn="base">
              <a:spcBef>
                <a:spcPct val="0"/>
              </a:spcBef>
              <a:spcAft>
                <a:spcPct val="0"/>
              </a:spcAft>
            </a:pPr>
            <a:r>
              <a:rPr lang="es-MX" sz="2800" b="1" dirty="0" smtClean="0"/>
              <a:t>Condicionada </a:t>
            </a:r>
            <a:r>
              <a:rPr lang="es-MX" sz="2800" b="1" dirty="0"/>
              <a:t>por </a:t>
            </a:r>
            <a:r>
              <a:rPr lang="es-MX" sz="2800" b="1" dirty="0" smtClean="0"/>
              <a:t>el </a:t>
            </a:r>
          </a:p>
          <a:p>
            <a:pPr fontAlgn="base">
              <a:spcBef>
                <a:spcPct val="0"/>
              </a:spcBef>
              <a:spcAft>
                <a:spcPct val="0"/>
              </a:spcAft>
            </a:pPr>
            <a:r>
              <a:rPr lang="es-MX" sz="2800" b="1" dirty="0" smtClean="0"/>
              <a:t>sistema económico y </a:t>
            </a:r>
            <a:r>
              <a:rPr lang="es-MX" sz="2800" b="1" dirty="0"/>
              <a:t>el </a:t>
            </a:r>
            <a:endParaRPr lang="es-MX" sz="2800" b="1" dirty="0" smtClean="0"/>
          </a:p>
          <a:p>
            <a:pPr fontAlgn="base">
              <a:spcBef>
                <a:spcPct val="0"/>
              </a:spcBef>
              <a:spcAft>
                <a:spcPct val="0"/>
              </a:spcAft>
            </a:pPr>
            <a:r>
              <a:rPr lang="es-MX" sz="2800" b="1" dirty="0" smtClean="0"/>
              <a:t>período histórico-social </a:t>
            </a:r>
          </a:p>
          <a:p>
            <a:pPr fontAlgn="base">
              <a:spcBef>
                <a:spcPct val="0"/>
              </a:spcBef>
              <a:spcAft>
                <a:spcPct val="0"/>
              </a:spcAft>
            </a:pPr>
            <a:r>
              <a:rPr lang="es-MX" sz="2800" b="1" dirty="0" smtClean="0"/>
              <a:t>y cultural </a:t>
            </a:r>
            <a:r>
              <a:rPr lang="es-MX" sz="2800" b="1" dirty="0"/>
              <a:t>en el cual se </a:t>
            </a:r>
            <a:endParaRPr lang="es-MX" sz="2800" b="1" dirty="0" smtClean="0"/>
          </a:p>
          <a:p>
            <a:pPr fontAlgn="base">
              <a:spcBef>
                <a:spcPct val="0"/>
              </a:spcBef>
              <a:spcAft>
                <a:spcPct val="0"/>
              </a:spcAft>
            </a:pPr>
            <a:r>
              <a:rPr lang="es-MX" sz="2800" b="1" dirty="0" smtClean="0"/>
              <a:t>desarrolla</a:t>
            </a:r>
            <a:endParaRPr kumimoji="1" lang="es-ES" sz="2800" b="1" dirty="0" smtClean="0">
              <a:solidFill>
                <a:srgbClr val="00763B"/>
              </a:solidFill>
            </a:endParaRPr>
          </a:p>
        </p:txBody>
      </p:sp>
      <p:sp>
        <p:nvSpPr>
          <p:cNvPr id="4" name="AutoShape 19"/>
          <p:cNvSpPr>
            <a:spLocks noChangeArrowheads="1"/>
          </p:cNvSpPr>
          <p:nvPr/>
        </p:nvSpPr>
        <p:spPr bwMode="auto">
          <a:xfrm>
            <a:off x="144016" y="2780928"/>
            <a:ext cx="3707904" cy="1512168"/>
          </a:xfrm>
          <a:prstGeom prst="roundRect">
            <a:avLst>
              <a:gd name="adj" fmla="val 16667"/>
            </a:avLst>
          </a:prstGeom>
          <a:solidFill>
            <a:srgbClr val="92D050"/>
          </a:solidFill>
          <a:ln w="9525">
            <a:solidFill>
              <a:schemeClr val="tx1"/>
            </a:solidFill>
            <a:round/>
            <a:headEnd/>
            <a:tailEnd/>
          </a:ln>
          <a:effectLst>
            <a:outerShdw dist="137372" dir="18221404" algn="ctr" rotWithShape="0">
              <a:srgbClr val="FFFFFF">
                <a:alpha val="50000"/>
              </a:srgbClr>
            </a:outerShdw>
          </a:effectLst>
        </p:spPr>
        <p:txBody>
          <a:bodyPr wrap="none" anchor="ctr"/>
          <a:lstStyle/>
          <a:p>
            <a:pPr algn="ctr" fontAlgn="base">
              <a:spcBef>
                <a:spcPct val="0"/>
              </a:spcBef>
              <a:spcAft>
                <a:spcPct val="0"/>
              </a:spcAft>
            </a:pPr>
            <a:r>
              <a:rPr lang="es-ES" sz="2800" b="1" dirty="0" smtClean="0"/>
              <a:t>Es </a:t>
            </a:r>
            <a:r>
              <a:rPr lang="es-ES" sz="2800" b="1" dirty="0"/>
              <a:t>un componente </a:t>
            </a:r>
            <a:endParaRPr lang="es-ES" sz="2800" b="1" dirty="0" smtClean="0"/>
          </a:p>
          <a:p>
            <a:pPr algn="ctr" fontAlgn="base">
              <a:spcBef>
                <a:spcPct val="0"/>
              </a:spcBef>
              <a:spcAft>
                <a:spcPct val="0"/>
              </a:spcAft>
            </a:pPr>
            <a:r>
              <a:rPr lang="es-ES" sz="2800" b="1" dirty="0" smtClean="0"/>
              <a:t>de </a:t>
            </a:r>
            <a:r>
              <a:rPr lang="es-ES" sz="2800" b="1" dirty="0"/>
              <a:t>la estructura </a:t>
            </a:r>
            <a:endParaRPr lang="es-ES" sz="2800" b="1" dirty="0" smtClean="0"/>
          </a:p>
          <a:p>
            <a:pPr algn="ctr" fontAlgn="base">
              <a:spcBef>
                <a:spcPct val="0"/>
              </a:spcBef>
              <a:spcAft>
                <a:spcPct val="0"/>
              </a:spcAft>
            </a:pPr>
            <a:r>
              <a:rPr lang="es-ES" sz="2800" b="1" dirty="0" smtClean="0"/>
              <a:t>de </a:t>
            </a:r>
            <a:r>
              <a:rPr lang="es-ES" sz="2800" b="1" dirty="0"/>
              <a:t>la sociedad</a:t>
            </a:r>
            <a:endParaRPr kumimoji="1" lang="es-ES" sz="2800" b="1" dirty="0" smtClean="0">
              <a:solidFill>
                <a:srgbClr val="00763B"/>
              </a:solidFill>
            </a:endParaRPr>
          </a:p>
        </p:txBody>
      </p:sp>
      <p:sp>
        <p:nvSpPr>
          <p:cNvPr id="6" name="AutoShape 19"/>
          <p:cNvSpPr>
            <a:spLocks noChangeArrowheads="1"/>
          </p:cNvSpPr>
          <p:nvPr/>
        </p:nvSpPr>
        <p:spPr bwMode="auto">
          <a:xfrm>
            <a:off x="746850" y="5177214"/>
            <a:ext cx="7111340" cy="1450130"/>
          </a:xfrm>
          <a:prstGeom prst="roundRect">
            <a:avLst>
              <a:gd name="adj" fmla="val 16667"/>
            </a:avLst>
          </a:prstGeom>
          <a:solidFill>
            <a:srgbClr val="FFCC00"/>
          </a:solidFill>
          <a:ln w="9525">
            <a:solidFill>
              <a:schemeClr val="tx1"/>
            </a:solidFill>
            <a:round/>
            <a:headEnd/>
            <a:tailEnd/>
          </a:ln>
          <a:effectLst>
            <a:outerShdw dist="137372" dir="18221404" algn="ctr" rotWithShape="0">
              <a:srgbClr val="FFFFFF">
                <a:alpha val="50000"/>
              </a:srgbClr>
            </a:outerShdw>
          </a:effectLst>
        </p:spPr>
        <p:txBody>
          <a:bodyPr wrap="none" anchor="ctr"/>
          <a:lstStyle/>
          <a:p>
            <a:r>
              <a:rPr lang="es-MX" sz="2800" b="1" dirty="0"/>
              <a:t>Se inserta en la </a:t>
            </a:r>
            <a:r>
              <a:rPr lang="es-MX" sz="2800" b="1" dirty="0" smtClean="0"/>
              <a:t>estructura </a:t>
            </a:r>
            <a:r>
              <a:rPr lang="es-MX" sz="2800" b="1" dirty="0"/>
              <a:t>de clase de la </a:t>
            </a:r>
            <a:endParaRPr lang="es-MX" sz="2800" b="1" dirty="0" smtClean="0"/>
          </a:p>
          <a:p>
            <a:r>
              <a:rPr lang="es-MX" sz="2800" b="1" dirty="0" smtClean="0"/>
              <a:t>sociedad y </a:t>
            </a:r>
            <a:r>
              <a:rPr lang="es-MX" sz="2800" b="1" dirty="0"/>
              <a:t>refleja el grado de </a:t>
            </a:r>
            <a:r>
              <a:rPr lang="es-MX" sz="2800" b="1" dirty="0" smtClean="0"/>
              <a:t>desarrollo </a:t>
            </a:r>
          </a:p>
          <a:p>
            <a:r>
              <a:rPr lang="es-MX" sz="2800" b="1" dirty="0"/>
              <a:t>s</a:t>
            </a:r>
            <a:r>
              <a:rPr lang="es-MX" sz="2800" b="1" dirty="0" smtClean="0"/>
              <a:t>ocioeconómico </a:t>
            </a:r>
            <a:r>
              <a:rPr lang="es-MX" sz="2800" b="1" dirty="0"/>
              <a:t>y cultural </a:t>
            </a:r>
          </a:p>
        </p:txBody>
      </p:sp>
      <p:sp>
        <p:nvSpPr>
          <p:cNvPr id="7" name="AutoShape 52"/>
          <p:cNvSpPr>
            <a:spLocks noChangeArrowheads="1"/>
          </p:cNvSpPr>
          <p:nvPr/>
        </p:nvSpPr>
        <p:spPr bwMode="gray">
          <a:xfrm>
            <a:off x="1763688" y="404664"/>
            <a:ext cx="5328592" cy="758652"/>
          </a:xfrm>
          <a:prstGeom prst="roundRect">
            <a:avLst>
              <a:gd name="adj" fmla="val 50000"/>
            </a:avLst>
          </a:prstGeom>
          <a:gradFill>
            <a:gsLst>
              <a:gs pos="0">
                <a:schemeClr val="accent2">
                  <a:lumMod val="60000"/>
                  <a:lumOff val="40000"/>
                </a:schemeClr>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pPr marL="342900" lvl="0" indent="-342900">
              <a:spcBef>
                <a:spcPct val="20000"/>
              </a:spcBef>
            </a:pPr>
            <a:r>
              <a:rPr lang="es-ES" sz="2800" b="1" dirty="0">
                <a:solidFill>
                  <a:prstClr val="black"/>
                </a:solidFill>
                <a:latin typeface="Arial" pitchFamily="34" charset="0"/>
                <a:cs typeface="Arial" pitchFamily="34" charset="0"/>
              </a:rPr>
              <a:t>DEFINICIÓN DE FAMILIA</a:t>
            </a:r>
          </a:p>
        </p:txBody>
      </p:sp>
      <p:sp>
        <p:nvSpPr>
          <p:cNvPr id="8" name="Line 22"/>
          <p:cNvSpPr>
            <a:spLocks noChangeShapeType="1"/>
          </p:cNvSpPr>
          <p:nvPr/>
        </p:nvSpPr>
        <p:spPr bwMode="auto">
          <a:xfrm>
            <a:off x="2147186" y="2323728"/>
            <a:ext cx="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s-MX" smtClean="0">
              <a:solidFill>
                <a:srgbClr val="EAEAEA"/>
              </a:solidFill>
            </a:endParaRPr>
          </a:p>
        </p:txBody>
      </p:sp>
      <p:sp>
        <p:nvSpPr>
          <p:cNvPr id="9" name="Line 22"/>
          <p:cNvSpPr>
            <a:spLocks noChangeShapeType="1"/>
          </p:cNvSpPr>
          <p:nvPr/>
        </p:nvSpPr>
        <p:spPr bwMode="auto">
          <a:xfrm>
            <a:off x="6228184" y="2323728"/>
            <a:ext cx="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s-MX" smtClean="0">
              <a:solidFill>
                <a:srgbClr val="EAEAEA"/>
              </a:solidFill>
            </a:endParaRPr>
          </a:p>
        </p:txBody>
      </p:sp>
      <p:sp>
        <p:nvSpPr>
          <p:cNvPr id="10" name="Line 22"/>
          <p:cNvSpPr>
            <a:spLocks noChangeShapeType="1"/>
          </p:cNvSpPr>
          <p:nvPr/>
        </p:nvSpPr>
        <p:spPr bwMode="auto">
          <a:xfrm>
            <a:off x="4067944" y="2323729"/>
            <a:ext cx="0" cy="285348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s-MX" smtClean="0">
              <a:solidFill>
                <a:srgbClr val="EAEAEA"/>
              </a:solidFill>
            </a:endParaRPr>
          </a:p>
        </p:txBody>
      </p:sp>
    </p:spTree>
    <p:extLst>
      <p:ext uri="{BB962C8B-B14F-4D97-AF65-F5344CB8AC3E}">
        <p14:creationId xmlns:p14="http://schemas.microsoft.com/office/powerpoint/2010/main" val="146128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par>
                          <p:cTn id="10" fill="hold">
                            <p:stCondLst>
                              <p:cond delay="2000"/>
                            </p:stCondLst>
                            <p:childTnLst>
                              <p:par>
                                <p:cTn id="11" presetID="29"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ppt_x</p:attrName>
                                        </p:attrNameLst>
                                      </p:cBhvr>
                                      <p:tavLst>
                                        <p:tav tm="0">
                                          <p:val>
                                            <p:strVal val="#ppt_x-.2"/>
                                          </p:val>
                                        </p:tav>
                                        <p:tav tm="100000">
                                          <p:val>
                                            <p:strVal val="#ppt_x"/>
                                          </p:val>
                                        </p:tav>
                                      </p:tavLst>
                                    </p:anim>
                                    <p:anim calcmode="lin" valueType="num">
                                      <p:cBhvr>
                                        <p:cTn id="14"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2"/>
          <p:cNvSpPr>
            <a:spLocks noChangeArrowheads="1"/>
          </p:cNvSpPr>
          <p:nvPr/>
        </p:nvSpPr>
        <p:spPr bwMode="gray">
          <a:xfrm>
            <a:off x="1314189" y="1700808"/>
            <a:ext cx="5922107" cy="576064"/>
          </a:xfrm>
          <a:prstGeom prst="roundRect">
            <a:avLst>
              <a:gd name="adj" fmla="val 50000"/>
            </a:avLst>
          </a:prstGeom>
          <a:gradFill>
            <a:gsLst>
              <a:gs pos="0">
                <a:srgbClr val="00FF99"/>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pPr marL="342900" indent="-342900">
              <a:spcBef>
                <a:spcPct val="20000"/>
              </a:spcBef>
            </a:pPr>
            <a:r>
              <a:rPr lang="es-ES" sz="2400" b="1" dirty="0"/>
              <a:t>ESPECIFICACIONES AL CONCEPTO</a:t>
            </a:r>
            <a:endParaRPr lang="es-ES" sz="2400" b="1" dirty="0">
              <a:solidFill>
                <a:prstClr val="black"/>
              </a:solidFill>
              <a:cs typeface="Arial" pitchFamily="34" charset="0"/>
            </a:endParaRPr>
          </a:p>
        </p:txBody>
      </p:sp>
      <p:sp>
        <p:nvSpPr>
          <p:cNvPr id="3" name="AutoShape 19"/>
          <p:cNvSpPr>
            <a:spLocks noChangeArrowheads="1"/>
          </p:cNvSpPr>
          <p:nvPr/>
        </p:nvSpPr>
        <p:spPr bwMode="auto">
          <a:xfrm>
            <a:off x="106716" y="2718776"/>
            <a:ext cx="4105244" cy="1928421"/>
          </a:xfrm>
          <a:prstGeom prst="roundRect">
            <a:avLst>
              <a:gd name="adj" fmla="val 16667"/>
            </a:avLst>
          </a:prstGeom>
          <a:solidFill>
            <a:srgbClr val="00B0F0">
              <a:alpha val="45000"/>
            </a:srgbClr>
          </a:solidFill>
          <a:ln w="9525">
            <a:solidFill>
              <a:schemeClr val="tx1"/>
            </a:solidFill>
            <a:round/>
            <a:headEnd/>
            <a:tailEnd/>
          </a:ln>
          <a:effectLst>
            <a:outerShdw dist="137372" dir="18221404" algn="ctr" rotWithShape="0">
              <a:srgbClr val="FFFFFF">
                <a:alpha val="50000"/>
              </a:srgbClr>
            </a:outerShdw>
          </a:effectLst>
        </p:spPr>
        <p:txBody>
          <a:bodyPr wrap="none" anchor="ctr"/>
          <a:lstStyle/>
          <a:p>
            <a:r>
              <a:rPr lang="es-MX" sz="2800" b="1" dirty="0"/>
              <a:t>Se </a:t>
            </a:r>
            <a:r>
              <a:rPr lang="es-MX" sz="2800" b="1" dirty="0" smtClean="0"/>
              <a:t>considera  </a:t>
            </a:r>
            <a:r>
              <a:rPr lang="es-MX" sz="2800" b="1" dirty="0"/>
              <a:t>familia a </a:t>
            </a:r>
            <a:endParaRPr lang="es-MX" sz="2800" b="1" dirty="0" smtClean="0"/>
          </a:p>
          <a:p>
            <a:r>
              <a:rPr lang="es-MX" sz="2800" b="1" dirty="0" smtClean="0"/>
              <a:t>aquellos convivientes </a:t>
            </a:r>
          </a:p>
          <a:p>
            <a:r>
              <a:rPr lang="es-MX" sz="2800" b="1" dirty="0" smtClean="0"/>
              <a:t>con </a:t>
            </a:r>
            <a:r>
              <a:rPr lang="es-MX" sz="2800" b="1" dirty="0"/>
              <a:t>relaciones de </a:t>
            </a:r>
            <a:endParaRPr lang="es-MX" sz="2800" b="1" dirty="0" smtClean="0"/>
          </a:p>
          <a:p>
            <a:r>
              <a:rPr lang="es-MX" sz="2800" b="1" dirty="0" smtClean="0"/>
              <a:t>afinidad</a:t>
            </a:r>
            <a:endParaRPr lang="es-MX" sz="2800" b="1" dirty="0"/>
          </a:p>
        </p:txBody>
      </p:sp>
      <p:sp>
        <p:nvSpPr>
          <p:cNvPr id="4" name="AutoShape 19"/>
          <p:cNvSpPr>
            <a:spLocks noChangeArrowheads="1"/>
          </p:cNvSpPr>
          <p:nvPr/>
        </p:nvSpPr>
        <p:spPr bwMode="auto">
          <a:xfrm>
            <a:off x="611560" y="4941168"/>
            <a:ext cx="7920880" cy="1649805"/>
          </a:xfrm>
          <a:prstGeom prst="roundRect">
            <a:avLst>
              <a:gd name="adj" fmla="val 16667"/>
            </a:avLst>
          </a:prstGeom>
          <a:solidFill>
            <a:srgbClr val="92D050"/>
          </a:solidFill>
          <a:ln w="9525">
            <a:solidFill>
              <a:schemeClr val="tx1"/>
            </a:solidFill>
            <a:round/>
            <a:headEnd/>
            <a:tailEnd/>
          </a:ln>
          <a:effectLst>
            <a:outerShdw dist="137372" dir="18221404" algn="ctr" rotWithShape="0">
              <a:srgbClr val="FFFFFF">
                <a:alpha val="50000"/>
              </a:srgbClr>
            </a:outerShdw>
          </a:effectLst>
        </p:spPr>
        <p:txBody>
          <a:bodyPr wrap="none" anchor="ctr"/>
          <a:lstStyle/>
          <a:p>
            <a:pPr algn="ctr" fontAlgn="base">
              <a:spcBef>
                <a:spcPct val="0"/>
              </a:spcBef>
              <a:spcAft>
                <a:spcPct val="0"/>
              </a:spcAft>
            </a:pPr>
            <a:r>
              <a:rPr lang="es-MX" sz="2800" b="1" dirty="0"/>
              <a:t>Es un grupo que </a:t>
            </a:r>
            <a:r>
              <a:rPr lang="es-MX" sz="2800" b="1" dirty="0" smtClean="0"/>
              <a:t>funciona en </a:t>
            </a:r>
            <a:r>
              <a:rPr lang="es-MX" sz="2800" b="1" dirty="0"/>
              <a:t>forma </a:t>
            </a:r>
            <a:r>
              <a:rPr lang="es-MX" sz="2800" b="1" dirty="0" smtClean="0"/>
              <a:t>sistémica </a:t>
            </a:r>
          </a:p>
          <a:p>
            <a:pPr algn="ctr" fontAlgn="base">
              <a:spcBef>
                <a:spcPct val="0"/>
              </a:spcBef>
              <a:spcAft>
                <a:spcPct val="0"/>
              </a:spcAft>
            </a:pPr>
            <a:r>
              <a:rPr lang="es-MX" sz="2800" b="1" dirty="0"/>
              <a:t>c</a:t>
            </a:r>
            <a:r>
              <a:rPr lang="es-MX" sz="2800" b="1" dirty="0" smtClean="0"/>
              <a:t>omo subsistema abierto </a:t>
            </a:r>
            <a:r>
              <a:rPr lang="es-ES" sz="2800" b="1" dirty="0" smtClean="0"/>
              <a:t>en interconexión </a:t>
            </a:r>
          </a:p>
          <a:p>
            <a:pPr algn="ctr" fontAlgn="base">
              <a:spcBef>
                <a:spcPct val="0"/>
              </a:spcBef>
              <a:spcAft>
                <a:spcPct val="0"/>
              </a:spcAft>
            </a:pPr>
            <a:r>
              <a:rPr lang="es-ES" sz="2800" b="1" dirty="0" smtClean="0"/>
              <a:t>con </a:t>
            </a:r>
            <a:r>
              <a:rPr lang="es-ES" sz="2800" b="1" dirty="0"/>
              <a:t>la sociedad</a:t>
            </a:r>
            <a:endParaRPr kumimoji="1" lang="es-ES" sz="2800" b="1" dirty="0" smtClean="0">
              <a:solidFill>
                <a:srgbClr val="00763B"/>
              </a:solidFill>
            </a:endParaRPr>
          </a:p>
        </p:txBody>
      </p:sp>
      <p:sp>
        <p:nvSpPr>
          <p:cNvPr id="6" name="AutoShape 19"/>
          <p:cNvSpPr>
            <a:spLocks noChangeArrowheads="1"/>
          </p:cNvSpPr>
          <p:nvPr/>
        </p:nvSpPr>
        <p:spPr bwMode="auto">
          <a:xfrm>
            <a:off x="4656869" y="2723296"/>
            <a:ext cx="4248472" cy="2127608"/>
          </a:xfrm>
          <a:prstGeom prst="roundRect">
            <a:avLst>
              <a:gd name="adj" fmla="val 16667"/>
            </a:avLst>
          </a:prstGeom>
          <a:solidFill>
            <a:srgbClr val="FFCC00"/>
          </a:solidFill>
          <a:ln w="9525">
            <a:solidFill>
              <a:schemeClr val="tx1"/>
            </a:solidFill>
            <a:round/>
            <a:headEnd/>
            <a:tailEnd/>
          </a:ln>
          <a:effectLst>
            <a:outerShdw dist="137372" dir="18221404" algn="ctr" rotWithShape="0">
              <a:srgbClr val="FFFFFF">
                <a:alpha val="50000"/>
              </a:srgbClr>
            </a:outerShdw>
          </a:effectLst>
        </p:spPr>
        <p:txBody>
          <a:bodyPr wrap="none" anchor="ctr"/>
          <a:lstStyle/>
          <a:p>
            <a:r>
              <a:rPr lang="es-MX" sz="2800" b="1" dirty="0"/>
              <a:t>Se excluyen de esta </a:t>
            </a:r>
            <a:endParaRPr lang="es-MX" sz="2800" b="1" dirty="0" smtClean="0"/>
          </a:p>
          <a:p>
            <a:r>
              <a:rPr lang="es-MX" sz="2800" b="1" dirty="0"/>
              <a:t>d</a:t>
            </a:r>
            <a:r>
              <a:rPr lang="es-MX" sz="2800" b="1" dirty="0" smtClean="0"/>
              <a:t>efinición otros </a:t>
            </a:r>
            <a:r>
              <a:rPr lang="es-MX" sz="2800" b="1" dirty="0"/>
              <a:t>casos </a:t>
            </a:r>
            <a:endParaRPr lang="es-MX" sz="2800" b="1" dirty="0" smtClean="0"/>
          </a:p>
          <a:p>
            <a:r>
              <a:rPr lang="es-MX" sz="2800" b="1" dirty="0" smtClean="0"/>
              <a:t>(</a:t>
            </a:r>
            <a:r>
              <a:rPr lang="es-MX" sz="2800" b="1" dirty="0"/>
              <a:t>persona que </a:t>
            </a:r>
            <a:r>
              <a:rPr lang="es-MX" sz="2800" b="1" dirty="0" smtClean="0"/>
              <a:t>vive sola</a:t>
            </a:r>
            <a:r>
              <a:rPr lang="es-MX" sz="2800" b="1" dirty="0"/>
              <a:t>, </a:t>
            </a:r>
            <a:endParaRPr lang="es-MX" sz="2800" b="1" dirty="0" smtClean="0"/>
          </a:p>
          <a:p>
            <a:r>
              <a:rPr lang="es-ES" sz="2800" b="1" dirty="0" smtClean="0"/>
              <a:t>becados</a:t>
            </a:r>
            <a:r>
              <a:rPr lang="es-ES" sz="2800" b="1" dirty="0"/>
              <a:t>, alquilados </a:t>
            </a:r>
            <a:r>
              <a:rPr lang="es-ES" sz="2800" b="1" dirty="0" smtClean="0"/>
              <a:t>y  </a:t>
            </a:r>
          </a:p>
          <a:p>
            <a:r>
              <a:rPr lang="es-ES" sz="2800" b="1" dirty="0" smtClean="0"/>
              <a:t>albergados</a:t>
            </a:r>
            <a:r>
              <a:rPr lang="es-MX" sz="2800" b="1" dirty="0"/>
              <a:t>) </a:t>
            </a:r>
          </a:p>
        </p:txBody>
      </p:sp>
      <p:sp>
        <p:nvSpPr>
          <p:cNvPr id="7" name="AutoShape 52"/>
          <p:cNvSpPr>
            <a:spLocks noChangeArrowheads="1"/>
          </p:cNvSpPr>
          <p:nvPr/>
        </p:nvSpPr>
        <p:spPr bwMode="gray">
          <a:xfrm>
            <a:off x="1907704" y="404664"/>
            <a:ext cx="5328592" cy="758652"/>
          </a:xfrm>
          <a:prstGeom prst="roundRect">
            <a:avLst>
              <a:gd name="adj" fmla="val 50000"/>
            </a:avLst>
          </a:prstGeom>
          <a:gradFill>
            <a:gsLst>
              <a:gs pos="0">
                <a:schemeClr val="accent2">
                  <a:lumMod val="60000"/>
                  <a:lumOff val="40000"/>
                </a:schemeClr>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pPr marL="342900" lvl="0" indent="-342900">
              <a:spcBef>
                <a:spcPct val="20000"/>
              </a:spcBef>
            </a:pPr>
            <a:r>
              <a:rPr lang="es-ES" sz="2800" b="1" dirty="0">
                <a:solidFill>
                  <a:prstClr val="black"/>
                </a:solidFill>
                <a:latin typeface="Arial" pitchFamily="34" charset="0"/>
                <a:cs typeface="Arial" pitchFamily="34" charset="0"/>
              </a:rPr>
              <a:t>DEFINICIÓN DE FAMILIA</a:t>
            </a:r>
          </a:p>
        </p:txBody>
      </p:sp>
      <p:sp>
        <p:nvSpPr>
          <p:cNvPr id="8" name="Line 22"/>
          <p:cNvSpPr>
            <a:spLocks noChangeShapeType="1"/>
          </p:cNvSpPr>
          <p:nvPr/>
        </p:nvSpPr>
        <p:spPr bwMode="auto">
          <a:xfrm>
            <a:off x="2147186" y="2276872"/>
            <a:ext cx="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s-MX" smtClean="0">
              <a:solidFill>
                <a:srgbClr val="EAEAEA"/>
              </a:solidFill>
            </a:endParaRPr>
          </a:p>
        </p:txBody>
      </p:sp>
      <p:sp>
        <p:nvSpPr>
          <p:cNvPr id="9" name="Line 22"/>
          <p:cNvSpPr>
            <a:spLocks noChangeShapeType="1"/>
          </p:cNvSpPr>
          <p:nvPr/>
        </p:nvSpPr>
        <p:spPr bwMode="auto">
          <a:xfrm>
            <a:off x="6228184" y="2276872"/>
            <a:ext cx="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s-MX" smtClean="0">
              <a:solidFill>
                <a:srgbClr val="EAEAEA"/>
              </a:solidFill>
            </a:endParaRPr>
          </a:p>
        </p:txBody>
      </p:sp>
      <p:sp>
        <p:nvSpPr>
          <p:cNvPr id="10" name="Line 22"/>
          <p:cNvSpPr>
            <a:spLocks noChangeShapeType="1"/>
          </p:cNvSpPr>
          <p:nvPr/>
        </p:nvSpPr>
        <p:spPr bwMode="auto">
          <a:xfrm>
            <a:off x="4427984" y="2276872"/>
            <a:ext cx="0" cy="266429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s-MX" smtClean="0">
              <a:solidFill>
                <a:srgbClr val="EAEAEA"/>
              </a:solidFill>
            </a:endParaRPr>
          </a:p>
        </p:txBody>
      </p:sp>
    </p:spTree>
    <p:extLst>
      <p:ext uri="{BB962C8B-B14F-4D97-AF65-F5344CB8AC3E}">
        <p14:creationId xmlns:p14="http://schemas.microsoft.com/office/powerpoint/2010/main" val="143907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par>
                          <p:cTn id="10" fill="hold">
                            <p:stCondLst>
                              <p:cond delay="2000"/>
                            </p:stCondLst>
                            <p:childTnLst>
                              <p:par>
                                <p:cTn id="11" presetID="29"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ppt_x</p:attrName>
                                        </p:attrNameLst>
                                      </p:cBhvr>
                                      <p:tavLst>
                                        <p:tav tm="0">
                                          <p:val>
                                            <p:strVal val="#ppt_x-.2"/>
                                          </p:val>
                                        </p:tav>
                                        <p:tav tm="100000">
                                          <p:val>
                                            <p:strVal val="#ppt_x"/>
                                          </p:val>
                                        </p:tav>
                                      </p:tavLst>
                                    </p:anim>
                                    <p:anim calcmode="lin" valueType="num">
                                      <p:cBhvr>
                                        <p:cTn id="14"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259632" y="2132856"/>
            <a:ext cx="7052364" cy="2677656"/>
          </a:xfrm>
          <a:prstGeom prst="rect">
            <a:avLst/>
          </a:prstGeom>
        </p:spPr>
        <p:txBody>
          <a:bodyPr wrap="square">
            <a:spAutoFit/>
          </a:bodyPr>
          <a:lstStyle/>
          <a:p>
            <a:pPr>
              <a:lnSpc>
                <a:spcPct val="150000"/>
              </a:lnSpc>
            </a:pPr>
            <a:r>
              <a:rPr lang="es-MX" sz="2800" b="1" dirty="0"/>
              <a:t>En el caso de la familia, los </a:t>
            </a:r>
            <a:r>
              <a:rPr lang="es-MX" sz="2800" b="1" u="sng" dirty="0"/>
              <a:t>miembros constituyen sistemas individualizados </a:t>
            </a:r>
            <a:r>
              <a:rPr lang="es-MX" sz="2800" b="1" dirty="0"/>
              <a:t>con objetivos y motivaciones propios, que difieren de los objetivos del grupo.</a:t>
            </a:r>
            <a:r>
              <a:rPr lang="es-MX" sz="2800" dirty="0"/>
              <a:t> </a:t>
            </a:r>
          </a:p>
        </p:txBody>
      </p:sp>
      <p:sp>
        <p:nvSpPr>
          <p:cNvPr id="6" name="AutoShape 52"/>
          <p:cNvSpPr>
            <a:spLocks noChangeArrowheads="1"/>
          </p:cNvSpPr>
          <p:nvPr/>
        </p:nvSpPr>
        <p:spPr bwMode="gray">
          <a:xfrm>
            <a:off x="1480076" y="332656"/>
            <a:ext cx="5976664" cy="758652"/>
          </a:xfrm>
          <a:prstGeom prst="roundRect">
            <a:avLst>
              <a:gd name="adj" fmla="val 50000"/>
            </a:avLst>
          </a:prstGeom>
          <a:gradFill>
            <a:gsLst>
              <a:gs pos="0">
                <a:schemeClr val="accent2">
                  <a:lumMod val="60000"/>
                  <a:lumOff val="40000"/>
                </a:schemeClr>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r>
              <a:rPr lang="es-MX" sz="3200" b="1" dirty="0" smtClean="0"/>
              <a:t>FAMILIA COMO SISTEMA</a:t>
            </a:r>
            <a:endParaRPr lang="es-MX" sz="3200" b="1" dirty="0"/>
          </a:p>
        </p:txBody>
      </p:sp>
    </p:spTree>
    <p:extLst>
      <p:ext uri="{BB962C8B-B14F-4D97-AF65-F5344CB8AC3E}">
        <p14:creationId xmlns:p14="http://schemas.microsoft.com/office/powerpoint/2010/main" val="220529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1772816"/>
            <a:ext cx="7515472" cy="3323987"/>
          </a:xfrm>
          <a:prstGeom prst="rect">
            <a:avLst/>
          </a:prstGeom>
        </p:spPr>
        <p:txBody>
          <a:bodyPr wrap="square">
            <a:spAutoFit/>
          </a:bodyPr>
          <a:lstStyle/>
          <a:p>
            <a:pPr>
              <a:lnSpc>
                <a:spcPct val="150000"/>
              </a:lnSpc>
            </a:pPr>
            <a:r>
              <a:rPr lang="es-MX" sz="2800" b="1" dirty="0"/>
              <a:t>La </a:t>
            </a:r>
            <a:r>
              <a:rPr lang="es-MX" sz="2800" b="1" u="sng" dirty="0"/>
              <a:t>finalidad del sistema </a:t>
            </a:r>
            <a:r>
              <a:rPr lang="es-MX" sz="2800" b="1" dirty="0"/>
              <a:t>se interpreta en </a:t>
            </a:r>
            <a:r>
              <a:rPr lang="es-MX" sz="2800" b="1" dirty="0" smtClean="0"/>
              <a:t>  el </a:t>
            </a:r>
            <a:r>
              <a:rPr lang="es-MX" sz="2800" b="1" dirty="0"/>
              <a:t>sentido de la función de la familia de </a:t>
            </a:r>
            <a:r>
              <a:rPr lang="es-MX" sz="2800" b="1" u="sng" dirty="0"/>
              <a:t>transitar por el ciclo vital</a:t>
            </a:r>
            <a:r>
              <a:rPr lang="es-MX" sz="2800" b="1" dirty="0" smtClean="0"/>
              <a:t>, </a:t>
            </a:r>
            <a:r>
              <a:rPr lang="es-MX" sz="2800" b="1" u="sng" dirty="0" smtClean="0"/>
              <a:t>enfrentar </a:t>
            </a:r>
            <a:r>
              <a:rPr lang="es-MX" sz="2800" b="1" u="sng" dirty="0"/>
              <a:t>las </a:t>
            </a:r>
            <a:r>
              <a:rPr lang="es-MX" sz="2800" b="1" u="sng" dirty="0" smtClean="0"/>
              <a:t>crisis</a:t>
            </a:r>
            <a:r>
              <a:rPr lang="es-MX" sz="2800" b="1" dirty="0" smtClean="0"/>
              <a:t> </a:t>
            </a:r>
            <a:r>
              <a:rPr lang="es-MX" sz="2800" b="1" dirty="0"/>
              <a:t>y </a:t>
            </a:r>
            <a:r>
              <a:rPr lang="es-MX" sz="2800" b="1" u="sng" dirty="0"/>
              <a:t>facilitar el espacio de formación, crecimiento y desarrollo de sus miembros</a:t>
            </a:r>
            <a:r>
              <a:rPr lang="es-MX" sz="2800" dirty="0"/>
              <a:t>.</a:t>
            </a:r>
          </a:p>
        </p:txBody>
      </p:sp>
      <p:sp>
        <p:nvSpPr>
          <p:cNvPr id="6" name="AutoShape 52"/>
          <p:cNvSpPr>
            <a:spLocks noChangeArrowheads="1"/>
          </p:cNvSpPr>
          <p:nvPr/>
        </p:nvSpPr>
        <p:spPr bwMode="gray">
          <a:xfrm>
            <a:off x="1547664" y="404664"/>
            <a:ext cx="5976664" cy="758652"/>
          </a:xfrm>
          <a:prstGeom prst="roundRect">
            <a:avLst>
              <a:gd name="adj" fmla="val 50000"/>
            </a:avLst>
          </a:prstGeom>
          <a:gradFill>
            <a:gsLst>
              <a:gs pos="0">
                <a:schemeClr val="accent2">
                  <a:lumMod val="60000"/>
                  <a:lumOff val="40000"/>
                </a:schemeClr>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r>
              <a:rPr lang="es-MX" sz="3200" b="1" dirty="0" smtClean="0"/>
              <a:t>FAMILIA COMO SISTEMA</a:t>
            </a:r>
            <a:endParaRPr lang="es-MX" sz="3200" b="1" dirty="0"/>
          </a:p>
        </p:txBody>
      </p:sp>
    </p:spTree>
    <p:extLst>
      <p:ext uri="{BB962C8B-B14F-4D97-AF65-F5344CB8AC3E}">
        <p14:creationId xmlns:p14="http://schemas.microsoft.com/office/powerpoint/2010/main" val="285980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21532" y="1988840"/>
            <a:ext cx="7726932" cy="3323987"/>
          </a:xfrm>
          <a:prstGeom prst="rect">
            <a:avLst/>
          </a:prstGeom>
        </p:spPr>
        <p:txBody>
          <a:bodyPr wrap="square">
            <a:spAutoFit/>
          </a:bodyPr>
          <a:lstStyle/>
          <a:p>
            <a:pPr>
              <a:lnSpc>
                <a:spcPct val="150000"/>
              </a:lnSpc>
            </a:pPr>
            <a:r>
              <a:rPr lang="es-MX" sz="2800" b="1" dirty="0"/>
              <a:t>En relación con el sistema social, </a:t>
            </a:r>
            <a:r>
              <a:rPr lang="es-MX" sz="2800" b="1" u="sng" dirty="0"/>
              <a:t>la familia </a:t>
            </a:r>
            <a:r>
              <a:rPr lang="es-MX" sz="2800" b="1" dirty="0"/>
              <a:t>tiene carácter de </a:t>
            </a:r>
            <a:r>
              <a:rPr lang="es-MX" sz="2800" b="1" u="sng" dirty="0"/>
              <a:t>subsistema abierto</a:t>
            </a:r>
            <a:r>
              <a:rPr lang="es-MX" sz="2800" b="1" dirty="0"/>
              <a:t>, en tanto se encuentra en </a:t>
            </a:r>
            <a:r>
              <a:rPr lang="es-MX" sz="2800" b="1" u="sng" dirty="0"/>
              <a:t>constante interacción recíproca con los otros </a:t>
            </a:r>
            <a:r>
              <a:rPr lang="es-MX" sz="2800" b="1" dirty="0"/>
              <a:t>grupos e instituciones de la sociedad.</a:t>
            </a:r>
          </a:p>
        </p:txBody>
      </p:sp>
      <p:sp>
        <p:nvSpPr>
          <p:cNvPr id="5" name="AutoShape 52"/>
          <p:cNvSpPr>
            <a:spLocks noChangeArrowheads="1"/>
          </p:cNvSpPr>
          <p:nvPr/>
        </p:nvSpPr>
        <p:spPr bwMode="gray">
          <a:xfrm>
            <a:off x="1619672" y="332656"/>
            <a:ext cx="5976664" cy="758652"/>
          </a:xfrm>
          <a:prstGeom prst="roundRect">
            <a:avLst>
              <a:gd name="adj" fmla="val 50000"/>
            </a:avLst>
          </a:prstGeom>
          <a:gradFill>
            <a:gsLst>
              <a:gs pos="0">
                <a:schemeClr val="accent2">
                  <a:lumMod val="60000"/>
                  <a:lumOff val="40000"/>
                </a:schemeClr>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r>
              <a:rPr lang="es-MX" sz="3200" b="1" dirty="0" smtClean="0"/>
              <a:t>FAMILIA COMO SISTEMA</a:t>
            </a:r>
            <a:endParaRPr lang="es-MX" sz="3200" b="1" dirty="0"/>
          </a:p>
        </p:txBody>
      </p:sp>
    </p:spTree>
    <p:extLst>
      <p:ext uri="{BB962C8B-B14F-4D97-AF65-F5344CB8AC3E}">
        <p14:creationId xmlns:p14="http://schemas.microsoft.com/office/powerpoint/2010/main" val="13152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Oval 8"/>
          <p:cNvSpPr>
            <a:spLocks noChangeArrowheads="1"/>
          </p:cNvSpPr>
          <p:nvPr/>
        </p:nvSpPr>
        <p:spPr bwMode="auto">
          <a:xfrm>
            <a:off x="179512" y="290153"/>
            <a:ext cx="8784976" cy="6307199"/>
          </a:xfrm>
          <a:prstGeom prst="ellipse">
            <a:avLst/>
          </a:prstGeom>
          <a:solidFill>
            <a:schemeClr val="bg1">
              <a:alpha val="49001"/>
            </a:schemeClr>
          </a:solidFill>
          <a:ln w="762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fontAlgn="base">
              <a:spcBef>
                <a:spcPct val="0"/>
              </a:spcBef>
              <a:spcAft>
                <a:spcPct val="0"/>
              </a:spcAft>
            </a:pPr>
            <a:endParaRPr lang="es-MX" smtClean="0">
              <a:solidFill>
                <a:srgbClr val="000000"/>
              </a:solidFill>
              <a:latin typeface="Arial Unicode MS" pitchFamily="34" charset="-128"/>
            </a:endParaRPr>
          </a:p>
        </p:txBody>
      </p:sp>
      <p:sp>
        <p:nvSpPr>
          <p:cNvPr id="3077" name="WordArt 5"/>
          <p:cNvSpPr>
            <a:spLocks noChangeArrowheads="1" noChangeShapeType="1" noTextEdit="1"/>
          </p:cNvSpPr>
          <p:nvPr/>
        </p:nvSpPr>
        <p:spPr bwMode="auto">
          <a:xfrm rot="21381274">
            <a:off x="1906909" y="1102703"/>
            <a:ext cx="4611164" cy="1749425"/>
          </a:xfrm>
          <a:prstGeom prst="rect">
            <a:avLst/>
          </a:prstGeom>
        </p:spPr>
        <p:txBody>
          <a:bodyPr spcFirstLastPara="1" wrap="none" fromWordArt="1">
            <a:prstTxWarp prst="textArchUp">
              <a:avLst>
                <a:gd name="adj" fmla="val 10391970"/>
              </a:avLst>
            </a:prstTxWarp>
          </a:bodyPr>
          <a:lstStyle/>
          <a:p>
            <a:pPr algn="ctr" fontAlgn="base">
              <a:spcBef>
                <a:spcPct val="0"/>
              </a:spcBef>
              <a:spcAft>
                <a:spcPct val="0"/>
              </a:spcAft>
            </a:pPr>
            <a:r>
              <a:rPr lang="es-MX" sz="5400" b="1" i="1" kern="10" spc="-270" dirty="0" smtClean="0">
                <a:ln w="19050">
                  <a:solidFill>
                    <a:srgbClr val="99CCFF"/>
                  </a:solidFill>
                  <a:miter lim="800000"/>
                  <a:headEnd/>
                  <a:tailEnd/>
                </a:ln>
                <a:solidFill>
                  <a:srgbClr val="0066CC"/>
                </a:solidFill>
                <a:effectLst>
                  <a:outerShdw dist="35921" dir="2700000" algn="ctr" rotWithShape="0">
                    <a:srgbClr val="990000"/>
                  </a:outerShdw>
                </a:effectLst>
                <a:latin typeface="Comic Sans MS"/>
              </a:rPr>
              <a:t> SOCIEDAD</a:t>
            </a:r>
          </a:p>
        </p:txBody>
      </p:sp>
      <p:sp>
        <p:nvSpPr>
          <p:cNvPr id="3081" name="Oval 9"/>
          <p:cNvSpPr>
            <a:spLocks noChangeArrowheads="1"/>
          </p:cNvSpPr>
          <p:nvPr/>
        </p:nvSpPr>
        <p:spPr bwMode="auto">
          <a:xfrm>
            <a:off x="2987675" y="2060575"/>
            <a:ext cx="2743200" cy="2819400"/>
          </a:xfrm>
          <a:prstGeom prst="ellipse">
            <a:avLst/>
          </a:prstGeom>
          <a:gradFill rotWithShape="0">
            <a:gsLst>
              <a:gs pos="0">
                <a:srgbClr val="CCFFFF">
                  <a:gamma/>
                  <a:shade val="83922"/>
                  <a:invGamma/>
                </a:srgbClr>
              </a:gs>
              <a:gs pos="50000">
                <a:srgbClr val="CCFFFF"/>
              </a:gs>
              <a:gs pos="100000">
                <a:srgbClr val="CCFFFF">
                  <a:gamma/>
                  <a:shade val="83922"/>
                  <a:invGamma/>
                </a:srgbClr>
              </a:gs>
            </a:gsLst>
            <a:lin ang="18900000" scaled="1"/>
          </a:gradFill>
          <a:ln w="76200">
            <a:pattFill prst="pct25">
              <a:fgClr>
                <a:srgbClr val="0080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fontAlgn="base">
              <a:spcBef>
                <a:spcPct val="0"/>
              </a:spcBef>
              <a:spcAft>
                <a:spcPct val="0"/>
              </a:spcAft>
            </a:pPr>
            <a:endParaRPr lang="es-MX" smtClean="0">
              <a:solidFill>
                <a:srgbClr val="000000"/>
              </a:solidFill>
              <a:latin typeface="Arial Unicode MS" pitchFamily="34" charset="-128"/>
            </a:endParaRPr>
          </a:p>
        </p:txBody>
      </p:sp>
      <p:sp>
        <p:nvSpPr>
          <p:cNvPr id="3078" name="WordArt 6"/>
          <p:cNvSpPr>
            <a:spLocks noChangeArrowheads="1" noChangeShapeType="1" noTextEdit="1"/>
          </p:cNvSpPr>
          <p:nvPr/>
        </p:nvSpPr>
        <p:spPr bwMode="auto">
          <a:xfrm>
            <a:off x="2915816" y="2276872"/>
            <a:ext cx="2895600" cy="341312"/>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es-MX" sz="3600" kern="10" spc="-360" dirty="0" smtClean="0">
                <a:ln w="9525">
                  <a:solidFill>
                    <a:srgbClr val="3366FF"/>
                  </a:solidFill>
                  <a:miter lim="800000"/>
                  <a:headEnd/>
                  <a:tailEnd/>
                </a:ln>
                <a:solidFill>
                  <a:srgbClr val="00FFFF"/>
                </a:solidFill>
                <a:effectLst>
                  <a:outerShdw dist="45791" dir="2021404" algn="ctr" rotWithShape="0">
                    <a:srgbClr val="C0C0C0"/>
                  </a:outerShdw>
                </a:effectLst>
                <a:latin typeface="Times New Roman"/>
                <a:cs typeface="Times New Roman"/>
              </a:rPr>
              <a:t> FAMILIA</a:t>
            </a:r>
          </a:p>
        </p:txBody>
      </p:sp>
      <p:graphicFrame>
        <p:nvGraphicFramePr>
          <p:cNvPr id="3082" name="Object 10"/>
          <p:cNvGraphicFramePr>
            <a:graphicFrameLocks noChangeAspect="1"/>
          </p:cNvGraphicFramePr>
          <p:nvPr/>
        </p:nvGraphicFramePr>
        <p:xfrm>
          <a:off x="3597275" y="2618184"/>
          <a:ext cx="1524000" cy="1447800"/>
        </p:xfrm>
        <a:graphic>
          <a:graphicData uri="http://schemas.openxmlformats.org/presentationml/2006/ole">
            <mc:AlternateContent xmlns:mc="http://schemas.openxmlformats.org/markup-compatibility/2006">
              <mc:Choice xmlns:v="urn:schemas-microsoft-com:vml" Requires="v">
                <p:oleObj spid="_x0000_s5140" name="Imagen" r:id="rId3" imgW="4519440" imgH="3466800" progId="MS_ClipArt_Gallery.2">
                  <p:embed/>
                </p:oleObj>
              </mc:Choice>
              <mc:Fallback>
                <p:oleObj name="Imagen" r:id="rId3" imgW="4519440" imgH="34668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275" y="2618184"/>
                        <a:ext cx="1524000" cy="1447800"/>
                      </a:xfrm>
                      <a:prstGeom prst="rect">
                        <a:avLst/>
                      </a:prstGeom>
                      <a:noFill/>
                      <a:ln>
                        <a:noFill/>
                      </a:ln>
                      <a:effectLst/>
                      <a:extLst/>
                    </p:spPr>
                  </p:pic>
                </p:oleObj>
              </mc:Fallback>
            </mc:AlternateContent>
          </a:graphicData>
        </a:graphic>
      </p:graphicFrame>
      <p:graphicFrame>
        <p:nvGraphicFramePr>
          <p:cNvPr id="3079" name="Object 7"/>
          <p:cNvGraphicFramePr>
            <a:graphicFrameLocks noChangeAspect="1"/>
          </p:cNvGraphicFramePr>
          <p:nvPr/>
        </p:nvGraphicFramePr>
        <p:xfrm>
          <a:off x="4021832" y="3349352"/>
          <a:ext cx="838200" cy="1447800"/>
        </p:xfrm>
        <a:graphic>
          <a:graphicData uri="http://schemas.openxmlformats.org/presentationml/2006/ole">
            <mc:AlternateContent xmlns:mc="http://schemas.openxmlformats.org/markup-compatibility/2006">
              <mc:Choice xmlns:v="urn:schemas-microsoft-com:vml" Requires="v">
                <p:oleObj spid="_x0000_s5141" name="Imagen" r:id="rId5" imgW="3848040" imgH="5478120" progId="MS_ClipArt_Gallery.2">
                  <p:embed/>
                </p:oleObj>
              </mc:Choice>
              <mc:Fallback>
                <p:oleObj name="Imagen" r:id="rId5" imgW="3848040" imgH="547812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1832" y="3349352"/>
                        <a:ext cx="8382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84" name="Picture 12" descr="Imagen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2205038"/>
            <a:ext cx="1001713" cy="1006475"/>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Imagen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3284538"/>
            <a:ext cx="1001713" cy="100647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n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413" y="4365625"/>
            <a:ext cx="1001712" cy="1006475"/>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Imagen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5013325"/>
            <a:ext cx="1001712" cy="100647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n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2565400"/>
            <a:ext cx="1001712" cy="100647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Imagen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425" y="3573463"/>
            <a:ext cx="1001713" cy="100647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magen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25" y="4437063"/>
            <a:ext cx="1001713" cy="1006475"/>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Imagen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5013325"/>
            <a:ext cx="1001713" cy="100647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8"/>
          <a:stretch>
            <a:fillRect/>
          </a:stretch>
        </p:blipFill>
        <p:spPr>
          <a:xfrm>
            <a:off x="905380" y="1671837"/>
            <a:ext cx="999831" cy="1005927"/>
          </a:xfrm>
          <a:prstGeom prst="rect">
            <a:avLst/>
          </a:prstGeom>
        </p:spPr>
      </p:pic>
      <p:pic>
        <p:nvPicPr>
          <p:cNvPr id="3" name="Imagen 2"/>
          <p:cNvPicPr>
            <a:picLocks noChangeAspect="1"/>
          </p:cNvPicPr>
          <p:nvPr/>
        </p:nvPicPr>
        <p:blipFill>
          <a:blip r:embed="rId8"/>
          <a:stretch>
            <a:fillRect/>
          </a:stretch>
        </p:blipFill>
        <p:spPr>
          <a:xfrm>
            <a:off x="603544" y="2773397"/>
            <a:ext cx="999831" cy="1005927"/>
          </a:xfrm>
          <a:prstGeom prst="rect">
            <a:avLst/>
          </a:prstGeom>
        </p:spPr>
      </p:pic>
      <p:pic>
        <p:nvPicPr>
          <p:cNvPr id="4" name="Imagen 3"/>
          <p:cNvPicPr>
            <a:picLocks noChangeAspect="1"/>
          </p:cNvPicPr>
          <p:nvPr/>
        </p:nvPicPr>
        <p:blipFill>
          <a:blip r:embed="rId8"/>
          <a:stretch>
            <a:fillRect/>
          </a:stretch>
        </p:blipFill>
        <p:spPr>
          <a:xfrm>
            <a:off x="7064478" y="1713928"/>
            <a:ext cx="999831" cy="1005927"/>
          </a:xfrm>
          <a:prstGeom prst="rect">
            <a:avLst/>
          </a:prstGeom>
        </p:spPr>
      </p:pic>
      <p:pic>
        <p:nvPicPr>
          <p:cNvPr id="5" name="Imagen 4"/>
          <p:cNvPicPr>
            <a:picLocks noChangeAspect="1"/>
          </p:cNvPicPr>
          <p:nvPr/>
        </p:nvPicPr>
        <p:blipFill>
          <a:blip r:embed="rId8"/>
          <a:stretch>
            <a:fillRect/>
          </a:stretch>
        </p:blipFill>
        <p:spPr>
          <a:xfrm>
            <a:off x="7385176" y="2789507"/>
            <a:ext cx="999831" cy="1005927"/>
          </a:xfrm>
          <a:prstGeom prst="rect">
            <a:avLst/>
          </a:prstGeom>
        </p:spPr>
      </p:pic>
      <p:pic>
        <p:nvPicPr>
          <p:cNvPr id="6" name="Imagen 5"/>
          <p:cNvPicPr>
            <a:picLocks noChangeAspect="1"/>
          </p:cNvPicPr>
          <p:nvPr/>
        </p:nvPicPr>
        <p:blipFill>
          <a:blip r:embed="rId8"/>
          <a:stretch>
            <a:fillRect/>
          </a:stretch>
        </p:blipFill>
        <p:spPr>
          <a:xfrm>
            <a:off x="1012325" y="3934373"/>
            <a:ext cx="999831" cy="1005927"/>
          </a:xfrm>
          <a:prstGeom prst="rect">
            <a:avLst/>
          </a:prstGeom>
        </p:spPr>
      </p:pic>
      <p:pic>
        <p:nvPicPr>
          <p:cNvPr id="7" name="Imagen 6"/>
          <p:cNvPicPr>
            <a:picLocks noChangeAspect="1"/>
          </p:cNvPicPr>
          <p:nvPr/>
        </p:nvPicPr>
        <p:blipFill>
          <a:blip r:embed="rId8"/>
          <a:stretch>
            <a:fillRect/>
          </a:stretch>
        </p:blipFill>
        <p:spPr>
          <a:xfrm>
            <a:off x="7169297" y="3934373"/>
            <a:ext cx="999831" cy="1005927"/>
          </a:xfrm>
          <a:prstGeom prst="rect">
            <a:avLst/>
          </a:prstGeom>
        </p:spPr>
      </p:pic>
      <p:pic>
        <p:nvPicPr>
          <p:cNvPr id="8" name="Imagen 7"/>
          <p:cNvPicPr>
            <a:picLocks noChangeAspect="1"/>
          </p:cNvPicPr>
          <p:nvPr/>
        </p:nvPicPr>
        <p:blipFill>
          <a:blip r:embed="rId8"/>
          <a:stretch>
            <a:fillRect/>
          </a:stretch>
        </p:blipFill>
        <p:spPr>
          <a:xfrm>
            <a:off x="1681686" y="4924221"/>
            <a:ext cx="767052" cy="771729"/>
          </a:xfrm>
          <a:prstGeom prst="rect">
            <a:avLst/>
          </a:prstGeom>
        </p:spPr>
      </p:pic>
      <p:pic>
        <p:nvPicPr>
          <p:cNvPr id="9" name="Imagen 8"/>
          <p:cNvPicPr>
            <a:picLocks noChangeAspect="1"/>
          </p:cNvPicPr>
          <p:nvPr/>
        </p:nvPicPr>
        <p:blipFill>
          <a:blip r:embed="rId9"/>
          <a:stretch>
            <a:fillRect/>
          </a:stretch>
        </p:blipFill>
        <p:spPr>
          <a:xfrm>
            <a:off x="6684897" y="4891513"/>
            <a:ext cx="762066" cy="774259"/>
          </a:xfrm>
          <a:prstGeom prst="rect">
            <a:avLst/>
          </a:prstGeom>
        </p:spPr>
      </p:pic>
      <p:pic>
        <p:nvPicPr>
          <p:cNvPr id="10" name="Imagen 9"/>
          <p:cNvPicPr>
            <a:picLocks noChangeAspect="1"/>
          </p:cNvPicPr>
          <p:nvPr/>
        </p:nvPicPr>
        <p:blipFill>
          <a:blip r:embed="rId9"/>
          <a:stretch>
            <a:fillRect/>
          </a:stretch>
        </p:blipFill>
        <p:spPr>
          <a:xfrm>
            <a:off x="5816720" y="5468724"/>
            <a:ext cx="762066" cy="774259"/>
          </a:xfrm>
          <a:prstGeom prst="rect">
            <a:avLst/>
          </a:prstGeom>
        </p:spPr>
      </p:pic>
      <p:pic>
        <p:nvPicPr>
          <p:cNvPr id="11" name="Imagen 10"/>
          <p:cNvPicPr>
            <a:picLocks noChangeAspect="1"/>
          </p:cNvPicPr>
          <p:nvPr/>
        </p:nvPicPr>
        <p:blipFill>
          <a:blip r:embed="rId9"/>
          <a:stretch>
            <a:fillRect/>
          </a:stretch>
        </p:blipFill>
        <p:spPr>
          <a:xfrm>
            <a:off x="4055996" y="5766020"/>
            <a:ext cx="762066" cy="774259"/>
          </a:xfrm>
          <a:prstGeom prst="rect">
            <a:avLst/>
          </a:prstGeom>
        </p:spPr>
      </p:pic>
      <p:pic>
        <p:nvPicPr>
          <p:cNvPr id="12" name="Imagen 11"/>
          <p:cNvPicPr>
            <a:picLocks noChangeAspect="1"/>
          </p:cNvPicPr>
          <p:nvPr/>
        </p:nvPicPr>
        <p:blipFill>
          <a:blip r:embed="rId9"/>
          <a:stretch>
            <a:fillRect/>
          </a:stretch>
        </p:blipFill>
        <p:spPr>
          <a:xfrm>
            <a:off x="2538279" y="5464470"/>
            <a:ext cx="762066" cy="774259"/>
          </a:xfrm>
          <a:prstGeom prst="rect">
            <a:avLst/>
          </a:prstGeom>
        </p:spPr>
      </p:pic>
    </p:spTree>
    <p:extLst>
      <p:ext uri="{BB962C8B-B14F-4D97-AF65-F5344CB8AC3E}">
        <p14:creationId xmlns:p14="http://schemas.microsoft.com/office/powerpoint/2010/main" val="34919935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nodeType="after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500" fill="hold"/>
                                        <p:tgtEl>
                                          <p:spTgt spid="3079"/>
                                        </p:tgtEl>
                                        <p:attrNameLst>
                                          <p:attrName>ppt_x</p:attrName>
                                        </p:attrNameLst>
                                      </p:cBhvr>
                                      <p:tavLst>
                                        <p:tav tm="0">
                                          <p:val>
                                            <p:strVal val="#ppt_x"/>
                                          </p:val>
                                        </p:tav>
                                        <p:tav tm="100000">
                                          <p:val>
                                            <p:strVal val="#ppt_x"/>
                                          </p:val>
                                        </p:tav>
                                      </p:tavLst>
                                    </p:anim>
                                    <p:anim calcmode="lin" valueType="num">
                                      <p:cBhvr>
                                        <p:cTn id="8" dur="500" fill="hold"/>
                                        <p:tgtEl>
                                          <p:spTgt spid="3079"/>
                                        </p:tgtEl>
                                        <p:attrNameLst>
                                          <p:attrName>ppt_y</p:attrName>
                                        </p:attrNameLst>
                                      </p:cBhvr>
                                      <p:tavLst>
                                        <p:tav tm="0">
                                          <p:val>
                                            <p:strVal val="#ppt_y+#ppt_h/2"/>
                                          </p:val>
                                        </p:tav>
                                        <p:tav tm="100000">
                                          <p:val>
                                            <p:strVal val="#ppt_y"/>
                                          </p:val>
                                        </p:tav>
                                      </p:tavLst>
                                    </p:anim>
                                    <p:anim calcmode="lin" valueType="num">
                                      <p:cBhvr>
                                        <p:cTn id="9" dur="500" fill="hold"/>
                                        <p:tgtEl>
                                          <p:spTgt spid="3079"/>
                                        </p:tgtEl>
                                        <p:attrNameLst>
                                          <p:attrName>ppt_w</p:attrName>
                                        </p:attrNameLst>
                                      </p:cBhvr>
                                      <p:tavLst>
                                        <p:tav tm="0">
                                          <p:val>
                                            <p:strVal val="#ppt_w"/>
                                          </p:val>
                                        </p:tav>
                                        <p:tav tm="100000">
                                          <p:val>
                                            <p:strVal val="#ppt_w"/>
                                          </p:val>
                                        </p:tav>
                                      </p:tavLst>
                                    </p:anim>
                                    <p:anim calcmode="lin" valueType="num">
                                      <p:cBhvr>
                                        <p:cTn id="10" dur="500" fill="hold"/>
                                        <p:tgtEl>
                                          <p:spTgt spid="3079"/>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3082"/>
                                        </p:tgtEl>
                                        <p:attrNameLst>
                                          <p:attrName>style.visibility</p:attrName>
                                        </p:attrNameLst>
                                      </p:cBhvr>
                                      <p:to>
                                        <p:strVal val="visible"/>
                                      </p:to>
                                    </p:set>
                                    <p:animEffect transition="in" filter="dissolve">
                                      <p:cBhvr>
                                        <p:cTn id="14" dur="500"/>
                                        <p:tgtEl>
                                          <p:spTgt spid="3082"/>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3078"/>
                                        </p:tgtEl>
                                        <p:attrNameLst>
                                          <p:attrName>style.visibility</p:attrName>
                                        </p:attrNameLst>
                                      </p:cBhvr>
                                      <p:to>
                                        <p:strVal val="visible"/>
                                      </p:to>
                                    </p:set>
                                    <p:animEffect transition="in" filter="dissolve">
                                      <p:cBhvr>
                                        <p:cTn id="18" dur="500"/>
                                        <p:tgtEl>
                                          <p:spTgt spid="3078"/>
                                        </p:tgtEl>
                                      </p:cBhvr>
                                    </p:animEffect>
                                  </p:childTnLst>
                                </p:cTn>
                              </p:par>
                            </p:childTnLst>
                          </p:cTn>
                        </p:par>
                        <p:par>
                          <p:cTn id="19" fill="hold">
                            <p:stCondLst>
                              <p:cond delay="1500"/>
                            </p:stCondLst>
                            <p:childTnLst>
                              <p:par>
                                <p:cTn id="20" presetID="23" presetClass="entr" presetSubtype="32" fill="hold" grpId="0" nodeType="afterEffect">
                                  <p:stCondLst>
                                    <p:cond delay="0"/>
                                  </p:stCondLst>
                                  <p:childTnLst>
                                    <p:set>
                                      <p:cBhvr>
                                        <p:cTn id="21" dur="1" fill="hold">
                                          <p:stCondLst>
                                            <p:cond delay="0"/>
                                          </p:stCondLst>
                                        </p:cTn>
                                        <p:tgtEl>
                                          <p:spTgt spid="3077"/>
                                        </p:tgtEl>
                                        <p:attrNameLst>
                                          <p:attrName>style.visibility</p:attrName>
                                        </p:attrNameLst>
                                      </p:cBhvr>
                                      <p:to>
                                        <p:strVal val="visible"/>
                                      </p:to>
                                    </p:set>
                                    <p:anim calcmode="lin" valueType="num">
                                      <p:cBhvr>
                                        <p:cTn id="22" dur="500" fill="hold"/>
                                        <p:tgtEl>
                                          <p:spTgt spid="3077"/>
                                        </p:tgtEl>
                                        <p:attrNameLst>
                                          <p:attrName>ppt_w</p:attrName>
                                        </p:attrNameLst>
                                      </p:cBhvr>
                                      <p:tavLst>
                                        <p:tav tm="0">
                                          <p:val>
                                            <p:strVal val="4*#ppt_w"/>
                                          </p:val>
                                        </p:tav>
                                        <p:tav tm="100000">
                                          <p:val>
                                            <p:strVal val="#ppt_w"/>
                                          </p:val>
                                        </p:tav>
                                      </p:tavLst>
                                    </p:anim>
                                    <p:anim calcmode="lin" valueType="num">
                                      <p:cBhvr>
                                        <p:cTn id="23" dur="500" fill="hold"/>
                                        <p:tgtEl>
                                          <p:spTgt spid="3077"/>
                                        </p:tgtEl>
                                        <p:attrNameLst>
                                          <p:attrName>ppt_h</p:attrName>
                                        </p:attrNameLst>
                                      </p:cBhvr>
                                      <p:tavLst>
                                        <p:tav tm="0">
                                          <p:val>
                                            <p:strVal val="4*#ppt_h"/>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3081"/>
                                        </p:tgtEl>
                                        <p:attrNameLst>
                                          <p:attrName>style.visibility</p:attrName>
                                        </p:attrNameLst>
                                      </p:cBhvr>
                                      <p:to>
                                        <p:strVal val="visible"/>
                                      </p:to>
                                    </p:set>
                                    <p:anim calcmode="lin" valueType="num">
                                      <p:cBhvr>
                                        <p:cTn id="27" dur="500" fill="hold"/>
                                        <p:tgtEl>
                                          <p:spTgt spid="3081"/>
                                        </p:tgtEl>
                                        <p:attrNameLst>
                                          <p:attrName>ppt_w</p:attrName>
                                        </p:attrNameLst>
                                      </p:cBhvr>
                                      <p:tavLst>
                                        <p:tav tm="0">
                                          <p:val>
                                            <p:fltVal val="0"/>
                                          </p:val>
                                        </p:tav>
                                        <p:tav tm="100000">
                                          <p:val>
                                            <p:strVal val="#ppt_w"/>
                                          </p:val>
                                        </p:tav>
                                      </p:tavLst>
                                    </p:anim>
                                    <p:anim calcmode="lin" valueType="num">
                                      <p:cBhvr>
                                        <p:cTn id="28" dur="500" fill="hold"/>
                                        <p:tgtEl>
                                          <p:spTgt spid="3081"/>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4" presetClass="entr" presetSubtype="32" fill="hold" grpId="0" nodeType="afterEffect">
                                  <p:stCondLst>
                                    <p:cond delay="0"/>
                                  </p:stCondLst>
                                  <p:childTnLst>
                                    <p:set>
                                      <p:cBhvr>
                                        <p:cTn id="31" dur="1" fill="hold">
                                          <p:stCondLst>
                                            <p:cond delay="0"/>
                                          </p:stCondLst>
                                        </p:cTn>
                                        <p:tgtEl>
                                          <p:spTgt spid="3080"/>
                                        </p:tgtEl>
                                        <p:attrNameLst>
                                          <p:attrName>style.visibility</p:attrName>
                                        </p:attrNameLst>
                                      </p:cBhvr>
                                      <p:to>
                                        <p:strVal val="visible"/>
                                      </p:to>
                                    </p:set>
                                    <p:animEffect transition="in" filter="box(out)">
                                      <p:cBhvr>
                                        <p:cTn id="32"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nimBg="1"/>
      <p:bldP spid="3077" grpId="0" animBg="1"/>
      <p:bldP spid="3081" grpId="0" animBg="1"/>
      <p:bldP spid="30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43608" y="2564904"/>
            <a:ext cx="7211559" cy="3444997"/>
          </a:xfrm>
        </p:spPr>
        <p:txBody>
          <a:bodyPr>
            <a:normAutofit/>
          </a:bodyPr>
          <a:lstStyle/>
          <a:p>
            <a:r>
              <a:rPr lang="es-ES" sz="3200" dirty="0" smtClean="0">
                <a:latin typeface="Arial" panose="020B0604020202020204" pitchFamily="34" charset="0"/>
                <a:cs typeface="Arial" panose="020B0604020202020204" pitchFamily="34" charset="0"/>
              </a:rPr>
              <a:t>La familia en la promoción de la salud y la prevención de enfermedades.</a:t>
            </a:r>
          </a:p>
          <a:p>
            <a:r>
              <a:rPr lang="es-ES" sz="3200" dirty="0" smtClean="0">
                <a:latin typeface="Arial" panose="020B0604020202020204" pitchFamily="34" charset="0"/>
                <a:cs typeface="Arial" panose="020B0604020202020204" pitchFamily="34" charset="0"/>
              </a:rPr>
              <a:t>Aplicación </a:t>
            </a:r>
            <a:r>
              <a:rPr lang="es-ES" sz="3200" dirty="0">
                <a:latin typeface="Arial" panose="020B0604020202020204" pitchFamily="34" charset="0"/>
                <a:cs typeface="Arial" panose="020B0604020202020204" pitchFamily="34" charset="0"/>
              </a:rPr>
              <a:t>de técnicas de búsqueda de información en el estudio de la familia.</a:t>
            </a:r>
            <a:endParaRPr lang="es-MX" sz="3200" dirty="0">
              <a:latin typeface="Arial" panose="020B0604020202020204" pitchFamily="34" charset="0"/>
              <a:cs typeface="Arial" panose="020B0604020202020204" pitchFamily="34" charset="0"/>
            </a:endParaRPr>
          </a:p>
        </p:txBody>
      </p:sp>
      <p:sp>
        <p:nvSpPr>
          <p:cNvPr id="4" name="AutoShape 52"/>
          <p:cNvSpPr>
            <a:spLocks noGrp="1" noChangeArrowheads="1"/>
          </p:cNvSpPr>
          <p:nvPr>
            <p:ph type="title"/>
          </p:nvPr>
        </p:nvSpPr>
        <p:spPr bwMode="gray">
          <a:xfrm>
            <a:off x="1176865" y="1268760"/>
            <a:ext cx="6798734" cy="734420"/>
          </a:xfrm>
          <a:prstGeom prst="roundRect">
            <a:avLst>
              <a:gd name="adj" fmla="val 50000"/>
            </a:avLst>
          </a:prstGeom>
          <a:gradFill>
            <a:gsLst>
              <a:gs pos="0">
                <a:srgbClr val="0070C0"/>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noAutofit/>
          </a:bodyPr>
          <a:lstStyle/>
          <a:p>
            <a:pPr marL="342900" lvl="0" indent="-342900">
              <a:spcBef>
                <a:spcPct val="20000"/>
              </a:spcBef>
            </a:pPr>
            <a:r>
              <a:rPr lang="es-ES" sz="3200" b="1" dirty="0" smtClean="0">
                <a:solidFill>
                  <a:prstClr val="black"/>
                </a:solidFill>
                <a:latin typeface="Arial" pitchFamily="34" charset="0"/>
                <a:cs typeface="Arial" pitchFamily="34" charset="0"/>
              </a:rPr>
              <a:t>Sumario</a:t>
            </a:r>
            <a:endParaRPr lang="es-ES" sz="32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0544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1336848" y="3578225"/>
            <a:ext cx="6594923" cy="1569660"/>
          </a:xfrm>
          <a:prstGeom prst="rect">
            <a:avLst/>
          </a:prstGeom>
          <a:noFill/>
          <a:ln>
            <a:noFill/>
          </a:ln>
          <a:effectLst>
            <a:outerShdw dist="35921" dir="2700000" algn="ctr" rotWithShape="0">
              <a:schemeClr val="bg2"/>
            </a:outerShdw>
          </a:effectLst>
          <a:extLst/>
        </p:spPr>
        <p:txBody>
          <a:bodyPr wrap="square">
            <a:spAutoFit/>
          </a:bodyPr>
          <a:lstStyle/>
          <a:p>
            <a:pPr algn="ctr" eaLnBrk="1" hangingPunct="1">
              <a:defRPr/>
            </a:pPr>
            <a:r>
              <a:rPr lang="es-ES" sz="3200" b="1" dirty="0">
                <a:solidFill>
                  <a:srgbClr val="C00000"/>
                </a:solidFill>
                <a:effectLst>
                  <a:outerShdw blurRad="38100" dist="38100" dir="2700000" algn="tl">
                    <a:srgbClr val="000000">
                      <a:alpha val="43137"/>
                    </a:srgbClr>
                  </a:outerShdw>
                </a:effectLst>
                <a:latin typeface="+mn-lt"/>
                <a:cs typeface="Aharoni" pitchFamily="2" charset="-79"/>
              </a:rPr>
              <a:t>DINÁMICA </a:t>
            </a:r>
            <a:r>
              <a:rPr lang="es-ES" sz="3200" b="1" dirty="0" smtClean="0">
                <a:solidFill>
                  <a:srgbClr val="C00000"/>
                </a:solidFill>
                <a:effectLst>
                  <a:outerShdw blurRad="38100" dist="38100" dir="2700000" algn="tl">
                    <a:srgbClr val="000000">
                      <a:alpha val="43137"/>
                    </a:srgbClr>
                  </a:outerShdw>
                </a:effectLst>
                <a:latin typeface="+mn-lt"/>
                <a:cs typeface="Aharoni" pitchFamily="2" charset="-79"/>
              </a:rPr>
              <a:t> ACCIÓN </a:t>
            </a:r>
            <a:r>
              <a:rPr lang="es-ES" sz="3200" b="1" dirty="0">
                <a:solidFill>
                  <a:srgbClr val="C00000"/>
                </a:solidFill>
                <a:effectLst>
                  <a:outerShdw blurRad="38100" dist="38100" dir="2700000" algn="tl">
                    <a:srgbClr val="000000">
                      <a:alpha val="43137"/>
                    </a:srgbClr>
                  </a:outerShdw>
                </a:effectLst>
                <a:latin typeface="+mn-lt"/>
                <a:cs typeface="Aharoni" pitchFamily="2" charset="-79"/>
              </a:rPr>
              <a:t>PARTICULAR </a:t>
            </a:r>
          </a:p>
          <a:p>
            <a:pPr algn="ctr" eaLnBrk="1" hangingPunct="1">
              <a:defRPr/>
            </a:pPr>
            <a:r>
              <a:rPr lang="es-ES" sz="3200" b="1" dirty="0">
                <a:solidFill>
                  <a:srgbClr val="C00000"/>
                </a:solidFill>
                <a:effectLst>
                  <a:outerShdw blurRad="38100" dist="38100" dir="2700000" algn="tl">
                    <a:srgbClr val="000000">
                      <a:alpha val="43137"/>
                    </a:srgbClr>
                  </a:outerShdw>
                </a:effectLst>
                <a:latin typeface="+mn-lt"/>
                <a:cs typeface="Aharoni" pitchFamily="2" charset="-79"/>
              </a:rPr>
              <a:t> </a:t>
            </a:r>
            <a:endParaRPr lang="es-ES_tradnl" sz="3200" b="1" dirty="0">
              <a:solidFill>
                <a:srgbClr val="C00000"/>
              </a:solidFill>
              <a:effectLst>
                <a:outerShdw blurRad="38100" dist="38100" dir="2700000" algn="tl">
                  <a:srgbClr val="000000">
                    <a:alpha val="43137"/>
                  </a:srgbClr>
                </a:outerShdw>
              </a:effectLst>
              <a:latin typeface="+mn-lt"/>
              <a:cs typeface="Aharoni" pitchFamily="2" charset="-79"/>
            </a:endParaRPr>
          </a:p>
        </p:txBody>
      </p:sp>
      <p:sp>
        <p:nvSpPr>
          <p:cNvPr id="37892" name="Oval 4"/>
          <p:cNvSpPr>
            <a:spLocks noChangeArrowheads="1"/>
          </p:cNvSpPr>
          <p:nvPr/>
        </p:nvSpPr>
        <p:spPr bwMode="auto">
          <a:xfrm>
            <a:off x="824508" y="1689100"/>
            <a:ext cx="2541984" cy="1492250"/>
          </a:xfrm>
          <a:prstGeom prst="ellipse">
            <a:avLst/>
          </a:prstGeom>
          <a:solidFill>
            <a:schemeClr val="bg1"/>
          </a:solidFill>
          <a:ln w="38100">
            <a:solidFill>
              <a:schemeClr val="tx1"/>
            </a:solidFill>
            <a:round/>
            <a:headEnd/>
            <a:tailEnd/>
          </a:ln>
          <a:effectLst/>
          <a:extLst/>
        </p:spPr>
        <p:txBody>
          <a:bodyPr wrap="none" anchor="ctr"/>
          <a:lstStyle/>
          <a:p>
            <a:pPr algn="ctr" eaLnBrk="1" hangingPunct="1">
              <a:defRPr/>
            </a:pPr>
            <a:r>
              <a:rPr lang="es-ES_tradnl" sz="3200" b="1" i="0" dirty="0">
                <a:effectLst>
                  <a:outerShdw blurRad="38100" dist="38100" dir="2700000" algn="tl">
                    <a:srgbClr val="FFFFFF"/>
                  </a:outerShdw>
                </a:effectLst>
                <a:latin typeface="+mn-lt"/>
              </a:rPr>
              <a:t>SISTEMA</a:t>
            </a:r>
          </a:p>
        </p:txBody>
      </p:sp>
      <p:sp>
        <p:nvSpPr>
          <p:cNvPr id="37893" name="AutoShape 5"/>
          <p:cNvSpPr>
            <a:spLocks noChangeArrowheads="1"/>
          </p:cNvSpPr>
          <p:nvPr/>
        </p:nvSpPr>
        <p:spPr bwMode="auto">
          <a:xfrm>
            <a:off x="3419872" y="2192337"/>
            <a:ext cx="1214438" cy="485775"/>
          </a:xfrm>
          <a:prstGeom prst="leftRightArrow">
            <a:avLst>
              <a:gd name="adj1" fmla="val 50000"/>
              <a:gd name="adj2" fmla="val 50000"/>
            </a:avLst>
          </a:prstGeom>
          <a:solidFill>
            <a:srgbClr val="6600FF">
              <a:alpha val="50195"/>
            </a:srgbClr>
          </a:solidFill>
          <a:ln w="2857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s-VE" sz="1800" i="0"/>
          </a:p>
        </p:txBody>
      </p:sp>
      <p:sp>
        <p:nvSpPr>
          <p:cNvPr id="37894" name="AutoShape 6"/>
          <p:cNvSpPr>
            <a:spLocks noChangeArrowheads="1"/>
          </p:cNvSpPr>
          <p:nvPr/>
        </p:nvSpPr>
        <p:spPr bwMode="auto">
          <a:xfrm rot="16850763">
            <a:off x="7316876" y="3921274"/>
            <a:ext cx="1672804" cy="455612"/>
          </a:xfrm>
          <a:prstGeom prst="leftRightArrow">
            <a:avLst>
              <a:gd name="adj1" fmla="val 50000"/>
              <a:gd name="adj2" fmla="val 49880"/>
            </a:avLst>
          </a:prstGeom>
          <a:solidFill>
            <a:srgbClr val="6600FF">
              <a:alpha val="50195"/>
            </a:srgbClr>
          </a:solidFill>
          <a:ln w="2857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s-VE" sz="1800" i="0"/>
          </a:p>
        </p:txBody>
      </p:sp>
      <p:sp>
        <p:nvSpPr>
          <p:cNvPr id="37895" name="AutoShape 7"/>
          <p:cNvSpPr>
            <a:spLocks noChangeArrowheads="1"/>
          </p:cNvSpPr>
          <p:nvPr/>
        </p:nvSpPr>
        <p:spPr bwMode="auto">
          <a:xfrm rot="5400000">
            <a:off x="975519" y="3874294"/>
            <a:ext cx="1214437" cy="485775"/>
          </a:xfrm>
          <a:prstGeom prst="leftRightArrow">
            <a:avLst>
              <a:gd name="adj1" fmla="val 50000"/>
              <a:gd name="adj2" fmla="val 50000"/>
            </a:avLst>
          </a:prstGeom>
          <a:solidFill>
            <a:srgbClr val="6600FF">
              <a:alpha val="50195"/>
            </a:srgbClr>
          </a:solidFill>
          <a:ln w="2857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s-VE" sz="1800" i="0"/>
          </a:p>
        </p:txBody>
      </p:sp>
      <p:sp>
        <p:nvSpPr>
          <p:cNvPr id="37896" name="Oval 8"/>
          <p:cNvSpPr>
            <a:spLocks noChangeArrowheads="1"/>
          </p:cNvSpPr>
          <p:nvPr/>
        </p:nvSpPr>
        <p:spPr bwMode="auto">
          <a:xfrm>
            <a:off x="4677268" y="1465263"/>
            <a:ext cx="4287338" cy="1963737"/>
          </a:xfrm>
          <a:prstGeom prst="ellipse">
            <a:avLst/>
          </a:prstGeom>
          <a:solidFill>
            <a:schemeClr val="bg1"/>
          </a:solidFill>
          <a:ln w="38100">
            <a:solidFill>
              <a:schemeClr val="tx1"/>
            </a:solidFill>
            <a:round/>
            <a:headEnd/>
            <a:tailEnd/>
          </a:ln>
          <a:effectLst/>
          <a:extLst/>
        </p:spPr>
        <p:txBody>
          <a:bodyPr wrap="none" anchor="ctr"/>
          <a:lstStyle/>
          <a:p>
            <a:pPr marL="285750" indent="-285750" eaLnBrk="1" hangingPunct="1">
              <a:buFont typeface="Arial" panose="020B0604020202020204" pitchFamily="34" charset="0"/>
              <a:buChar char="•"/>
              <a:defRPr/>
            </a:pPr>
            <a:r>
              <a:rPr lang="es-ES_tradnl" sz="2000" b="1" i="0" dirty="0">
                <a:effectLst>
                  <a:outerShdw blurRad="38100" dist="38100" dir="2700000" algn="tl">
                    <a:srgbClr val="000000">
                      <a:alpha val="43137"/>
                    </a:srgbClr>
                  </a:outerShdw>
                </a:effectLst>
                <a:latin typeface="+mn-lt"/>
              </a:rPr>
              <a:t>CONJUNTO</a:t>
            </a:r>
          </a:p>
          <a:p>
            <a:pPr marL="285750" indent="-285750" eaLnBrk="1" hangingPunct="1">
              <a:buFont typeface="Arial" panose="020B0604020202020204" pitchFamily="34" charset="0"/>
              <a:buChar char="•"/>
              <a:defRPr/>
            </a:pPr>
            <a:r>
              <a:rPr lang="es-ES_tradnl" sz="2000" b="1" i="0" dirty="0">
                <a:effectLst>
                  <a:outerShdw blurRad="38100" dist="38100" dir="2700000" algn="tl">
                    <a:srgbClr val="000000">
                      <a:alpha val="43137"/>
                    </a:srgbClr>
                  </a:outerShdw>
                </a:effectLst>
                <a:latin typeface="+mn-lt"/>
              </a:rPr>
              <a:t>GRUPO</a:t>
            </a:r>
          </a:p>
          <a:p>
            <a:pPr marL="285750" indent="-285750" eaLnBrk="1" hangingPunct="1">
              <a:buFont typeface="Arial" panose="020B0604020202020204" pitchFamily="34" charset="0"/>
              <a:buChar char="•"/>
              <a:defRPr/>
            </a:pPr>
            <a:r>
              <a:rPr lang="es-ES_tradnl" sz="2000" b="1" i="0" dirty="0">
                <a:effectLst>
                  <a:outerShdw blurRad="38100" dist="38100" dir="2700000" algn="tl">
                    <a:srgbClr val="000000">
                      <a:alpha val="43137"/>
                    </a:srgbClr>
                  </a:outerShdw>
                </a:effectLst>
                <a:latin typeface="+mn-lt"/>
              </a:rPr>
              <a:t>MIEMBROS DEL GRUPO </a:t>
            </a:r>
          </a:p>
          <a:p>
            <a:pPr eaLnBrk="1" hangingPunct="1">
              <a:defRPr/>
            </a:pPr>
            <a:r>
              <a:rPr lang="es-ES_tradnl" sz="2000" b="1" i="0" dirty="0">
                <a:effectLst>
                  <a:outerShdw blurRad="38100" dist="38100" dir="2700000" algn="tl">
                    <a:srgbClr val="000000">
                      <a:alpha val="43137"/>
                    </a:srgbClr>
                  </a:outerShdw>
                </a:effectLst>
                <a:latin typeface="+mn-lt"/>
              </a:rPr>
              <a:t>    FAMILIAR</a:t>
            </a:r>
          </a:p>
        </p:txBody>
      </p:sp>
      <p:sp>
        <p:nvSpPr>
          <p:cNvPr id="37897" name="Oval 9"/>
          <p:cNvSpPr>
            <a:spLocks noChangeArrowheads="1"/>
          </p:cNvSpPr>
          <p:nvPr/>
        </p:nvSpPr>
        <p:spPr bwMode="auto">
          <a:xfrm>
            <a:off x="20960" y="4797152"/>
            <a:ext cx="4191000" cy="1709737"/>
          </a:xfrm>
          <a:prstGeom prst="ellipse">
            <a:avLst/>
          </a:prstGeom>
          <a:solidFill>
            <a:schemeClr val="bg1"/>
          </a:solidFill>
          <a:ln w="38100">
            <a:solidFill>
              <a:schemeClr val="tx1"/>
            </a:solidFill>
            <a:round/>
            <a:headEnd/>
            <a:tailEnd/>
          </a:ln>
          <a:effectLst/>
          <a:extLst/>
        </p:spPr>
        <p:txBody>
          <a:bodyPr wrap="none" anchor="ctr"/>
          <a:lstStyle/>
          <a:p>
            <a:pPr algn="ctr" eaLnBrk="1" hangingPunct="1">
              <a:defRPr/>
            </a:pPr>
            <a:r>
              <a:rPr lang="es-ES" sz="2000" b="1" i="0" dirty="0">
                <a:solidFill>
                  <a:srgbClr val="800000"/>
                </a:solidFill>
                <a:effectLst>
                  <a:outerShdw blurRad="38100" dist="38100" dir="2700000" algn="tl">
                    <a:srgbClr val="000000">
                      <a:alpha val="43137"/>
                    </a:srgbClr>
                  </a:outerShdw>
                </a:effectLst>
                <a:latin typeface="+mn-lt"/>
              </a:rPr>
              <a:t> </a:t>
            </a:r>
          </a:p>
          <a:p>
            <a:pPr algn="ctr" eaLnBrk="1" hangingPunct="1">
              <a:defRPr/>
            </a:pPr>
            <a:r>
              <a:rPr lang="es-ES" sz="2000" b="1" i="0" dirty="0">
                <a:solidFill>
                  <a:srgbClr val="800000"/>
                </a:solidFill>
                <a:effectLst>
                  <a:outerShdw blurRad="38100" dist="38100" dir="2700000" algn="tl">
                    <a:srgbClr val="000000">
                      <a:alpha val="43137"/>
                    </a:srgbClr>
                  </a:outerShdw>
                </a:effectLst>
                <a:latin typeface="+mn-lt"/>
              </a:rPr>
              <a:t>   </a:t>
            </a:r>
            <a:r>
              <a:rPr lang="es-ES" sz="2400" b="1" i="0" dirty="0">
                <a:effectLst>
                  <a:outerShdw blurRad="38100" dist="38100" dir="2700000" algn="tl">
                    <a:srgbClr val="000000">
                      <a:alpha val="43137"/>
                    </a:srgbClr>
                  </a:outerShdw>
                </a:effectLst>
                <a:latin typeface="+mn-lt"/>
              </a:rPr>
              <a:t>Influye sobre el individuo</a:t>
            </a:r>
          </a:p>
          <a:p>
            <a:pPr algn="ctr" eaLnBrk="1" hangingPunct="1">
              <a:defRPr/>
            </a:pPr>
            <a:r>
              <a:rPr lang="es-ES" sz="2400" b="1" i="0" dirty="0">
                <a:effectLst>
                  <a:outerShdw blurRad="38100" dist="38100" dir="2700000" algn="tl">
                    <a:srgbClr val="000000">
                      <a:alpha val="43137"/>
                    </a:srgbClr>
                  </a:outerShdw>
                </a:effectLst>
                <a:latin typeface="+mn-lt"/>
              </a:rPr>
              <a:t>Y la sociedad.</a:t>
            </a:r>
          </a:p>
          <a:p>
            <a:pPr algn="ctr" eaLnBrk="1" hangingPunct="1">
              <a:defRPr/>
            </a:pPr>
            <a:endParaRPr lang="es-ES_tradnl" b="1" i="0" dirty="0">
              <a:effectLst>
                <a:outerShdw blurRad="38100" dist="38100" dir="2700000" algn="tl">
                  <a:srgbClr val="000000">
                    <a:alpha val="43137"/>
                  </a:srgbClr>
                </a:outerShdw>
              </a:effectLst>
              <a:latin typeface="+mn-lt"/>
            </a:endParaRPr>
          </a:p>
        </p:txBody>
      </p:sp>
      <p:sp>
        <p:nvSpPr>
          <p:cNvPr id="12" name="Oval 9"/>
          <p:cNvSpPr>
            <a:spLocks noChangeArrowheads="1"/>
          </p:cNvSpPr>
          <p:nvPr/>
        </p:nvSpPr>
        <p:spPr bwMode="auto">
          <a:xfrm>
            <a:off x="4320480" y="4869160"/>
            <a:ext cx="4572000" cy="1912937"/>
          </a:xfrm>
          <a:prstGeom prst="ellipse">
            <a:avLst/>
          </a:prstGeom>
          <a:solidFill>
            <a:schemeClr val="bg1"/>
          </a:solidFill>
          <a:ln w="38100">
            <a:solidFill>
              <a:schemeClr val="tx1"/>
            </a:solidFill>
            <a:round/>
            <a:headEnd/>
            <a:tailEnd/>
          </a:ln>
          <a:effectLst/>
          <a:extLst/>
        </p:spPr>
        <p:txBody>
          <a:bodyPr wrap="none" anchor="ctr"/>
          <a:lstStyle/>
          <a:p>
            <a:pPr eaLnBrk="1" hangingPunct="1">
              <a:defRPr/>
            </a:pPr>
            <a:endParaRPr lang="es-ES" sz="2400" b="1" dirty="0">
              <a:effectLst>
                <a:outerShdw blurRad="38100" dist="38100" dir="2700000" algn="tl">
                  <a:srgbClr val="000000">
                    <a:alpha val="43137"/>
                  </a:srgbClr>
                </a:outerShdw>
              </a:effectLst>
              <a:latin typeface="+mn-lt"/>
            </a:endParaRPr>
          </a:p>
          <a:p>
            <a:pPr eaLnBrk="1" hangingPunct="1">
              <a:defRPr/>
            </a:pPr>
            <a:r>
              <a:rPr lang="es-ES" sz="2400" b="1" dirty="0">
                <a:effectLst>
                  <a:outerShdw blurRad="38100" dist="38100" dir="2700000" algn="tl">
                    <a:srgbClr val="000000">
                      <a:alpha val="43137"/>
                    </a:srgbClr>
                  </a:outerShdw>
                </a:effectLst>
                <a:latin typeface="+mn-lt"/>
              </a:rPr>
              <a:t>Lo que ocurra</a:t>
            </a:r>
          </a:p>
          <a:p>
            <a:pPr eaLnBrk="1" hangingPunct="1">
              <a:defRPr/>
            </a:pPr>
            <a:r>
              <a:rPr lang="es-ES" sz="2400" b="1" dirty="0">
                <a:effectLst>
                  <a:outerShdw blurRad="38100" dist="38100" dir="2700000" algn="tl">
                    <a:srgbClr val="000000">
                      <a:alpha val="43137"/>
                    </a:srgbClr>
                  </a:outerShdw>
                </a:effectLst>
                <a:latin typeface="+mn-lt"/>
              </a:rPr>
              <a:t> a una persona</a:t>
            </a:r>
          </a:p>
          <a:p>
            <a:pPr eaLnBrk="1" hangingPunct="1">
              <a:defRPr/>
            </a:pPr>
            <a:r>
              <a:rPr lang="es-ES" sz="2400" b="1" dirty="0">
                <a:effectLst>
                  <a:outerShdw blurRad="38100" dist="38100" dir="2700000" algn="tl">
                    <a:srgbClr val="000000">
                      <a:alpha val="43137"/>
                    </a:srgbClr>
                  </a:outerShdw>
                </a:effectLst>
                <a:latin typeface="+mn-lt"/>
              </a:rPr>
              <a:t> afecta a toda la familia.</a:t>
            </a:r>
          </a:p>
          <a:p>
            <a:pPr eaLnBrk="1" hangingPunct="1">
              <a:defRPr/>
            </a:pPr>
            <a:endParaRPr lang="es-ES_tradnl" sz="2800" b="1" dirty="0">
              <a:effectLst>
                <a:outerShdw blurRad="38100" dist="38100" dir="2700000" algn="tl">
                  <a:srgbClr val="000000">
                    <a:alpha val="43137"/>
                  </a:srgbClr>
                </a:outerShdw>
              </a:effectLst>
              <a:latin typeface="+mn-lt"/>
            </a:endParaRPr>
          </a:p>
        </p:txBody>
      </p:sp>
      <p:sp>
        <p:nvSpPr>
          <p:cNvPr id="2" name="1 CuadroTexto"/>
          <p:cNvSpPr txBox="1"/>
          <p:nvPr/>
        </p:nvSpPr>
        <p:spPr>
          <a:xfrm>
            <a:off x="5808663" y="2336800"/>
            <a:ext cx="2725737" cy="369888"/>
          </a:xfrm>
          <a:prstGeom prst="rect">
            <a:avLst/>
          </a:prstGeom>
          <a:noFill/>
        </p:spPr>
        <p:txBody>
          <a:bodyPr>
            <a:spAutoFit/>
          </a:bodyPr>
          <a:lstStyle/>
          <a:p>
            <a:pPr eaLnBrk="1" hangingPunct="1">
              <a:defRPr/>
            </a:pPr>
            <a:r>
              <a:rPr lang="es-ES" i="0" dirty="0">
                <a:effectLst>
                  <a:outerShdw blurRad="38100" dist="38100" dir="2700000" algn="tl">
                    <a:srgbClr val="C0C0C0"/>
                  </a:outerShdw>
                </a:effectLst>
              </a:rPr>
              <a:t>    </a:t>
            </a:r>
          </a:p>
        </p:txBody>
      </p:sp>
      <p:sp>
        <p:nvSpPr>
          <p:cNvPr id="13" name="AutoShape 7"/>
          <p:cNvSpPr>
            <a:spLocks noChangeArrowheads="1"/>
          </p:cNvSpPr>
          <p:nvPr/>
        </p:nvSpPr>
        <p:spPr bwMode="auto">
          <a:xfrm rot="8531656">
            <a:off x="1531029" y="868622"/>
            <a:ext cx="1214437" cy="485775"/>
          </a:xfrm>
          <a:prstGeom prst="leftRightArrow">
            <a:avLst>
              <a:gd name="adj1" fmla="val 50000"/>
              <a:gd name="adj2" fmla="val 50000"/>
            </a:avLst>
          </a:prstGeom>
          <a:solidFill>
            <a:srgbClr val="6600FF">
              <a:alpha val="50195"/>
            </a:srgbClr>
          </a:solidFill>
          <a:ln w="2857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s-VE" sz="1800" i="0"/>
          </a:p>
        </p:txBody>
      </p:sp>
      <p:sp>
        <p:nvSpPr>
          <p:cNvPr id="14" name="AutoShape 52"/>
          <p:cNvSpPr>
            <a:spLocks noChangeArrowheads="1"/>
          </p:cNvSpPr>
          <p:nvPr/>
        </p:nvSpPr>
        <p:spPr bwMode="gray">
          <a:xfrm>
            <a:off x="2699792" y="350020"/>
            <a:ext cx="5330552" cy="758652"/>
          </a:xfrm>
          <a:prstGeom prst="roundRect">
            <a:avLst>
              <a:gd name="adj" fmla="val 50000"/>
            </a:avLst>
          </a:prstGeom>
          <a:gradFill>
            <a:gsLst>
              <a:gs pos="0">
                <a:schemeClr val="accent2">
                  <a:lumMod val="60000"/>
                  <a:lumOff val="40000"/>
                </a:schemeClr>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r>
              <a:rPr lang="es-MX" sz="3200" b="1" dirty="0" smtClean="0"/>
              <a:t>FAMILIA COMO SISTEMA</a:t>
            </a:r>
            <a:endParaRPr lang="es-MX" sz="3200" b="1" dirty="0"/>
          </a:p>
        </p:txBody>
      </p:sp>
    </p:spTree>
    <p:extLst>
      <p:ext uri="{BB962C8B-B14F-4D97-AF65-F5344CB8AC3E}">
        <p14:creationId xmlns:p14="http://schemas.microsoft.com/office/powerpoint/2010/main" val="3521756117"/>
      </p:ext>
    </p:extLst>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288" fill="hold" grpId="0" nodeType="afterEffect">
                                  <p:stCondLst>
                                    <p:cond delay="100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500" fill="hold"/>
                                        <p:tgtEl>
                                          <p:spTgt spid="37892"/>
                                        </p:tgtEl>
                                        <p:attrNameLst>
                                          <p:attrName>ppt_w</p:attrName>
                                        </p:attrNameLst>
                                      </p:cBhvr>
                                      <p:tavLst>
                                        <p:tav tm="0">
                                          <p:val>
                                            <p:strVal val="4/3*#ppt_w"/>
                                          </p:val>
                                        </p:tav>
                                        <p:tav tm="100000">
                                          <p:val>
                                            <p:strVal val="#ppt_w"/>
                                          </p:val>
                                        </p:tav>
                                      </p:tavLst>
                                    </p:anim>
                                    <p:anim calcmode="lin" valueType="num">
                                      <p:cBhvr>
                                        <p:cTn id="8" dur="500" fill="hold"/>
                                        <p:tgtEl>
                                          <p:spTgt spid="37892"/>
                                        </p:tgtEl>
                                        <p:attrNameLst>
                                          <p:attrName>ppt_h</p:attrName>
                                        </p:attrNameLst>
                                      </p:cBhvr>
                                      <p:tavLst>
                                        <p:tav tm="0">
                                          <p:val>
                                            <p:strVal val="4/3*#ppt_h"/>
                                          </p:val>
                                        </p:tav>
                                        <p:tav tm="100000">
                                          <p:val>
                                            <p:strVal val="#ppt_h"/>
                                          </p:val>
                                        </p:tav>
                                      </p:tavLst>
                                    </p:anim>
                                  </p:childTnLst>
                                </p:cTn>
                              </p:par>
                            </p:childTnLst>
                          </p:cTn>
                        </p:par>
                        <p:par>
                          <p:cTn id="9" fill="hold" nodeType="afterGroup">
                            <p:stCondLst>
                              <p:cond delay="1500"/>
                            </p:stCondLst>
                            <p:childTnLst>
                              <p:par>
                                <p:cTn id="10" presetID="23" presetClass="entr" presetSubtype="288" fill="hold" grpId="0" nodeType="afterEffect">
                                  <p:stCondLst>
                                    <p:cond delay="1000"/>
                                  </p:stCondLst>
                                  <p:childTnLst>
                                    <p:set>
                                      <p:cBhvr>
                                        <p:cTn id="11" dur="1" fill="hold">
                                          <p:stCondLst>
                                            <p:cond delay="0"/>
                                          </p:stCondLst>
                                        </p:cTn>
                                        <p:tgtEl>
                                          <p:spTgt spid="37896"/>
                                        </p:tgtEl>
                                        <p:attrNameLst>
                                          <p:attrName>style.visibility</p:attrName>
                                        </p:attrNameLst>
                                      </p:cBhvr>
                                      <p:to>
                                        <p:strVal val="visible"/>
                                      </p:to>
                                    </p:set>
                                    <p:anim calcmode="lin" valueType="num">
                                      <p:cBhvr>
                                        <p:cTn id="12" dur="500" fill="hold"/>
                                        <p:tgtEl>
                                          <p:spTgt spid="37896"/>
                                        </p:tgtEl>
                                        <p:attrNameLst>
                                          <p:attrName>ppt_w</p:attrName>
                                        </p:attrNameLst>
                                      </p:cBhvr>
                                      <p:tavLst>
                                        <p:tav tm="0">
                                          <p:val>
                                            <p:strVal val="4/3*#ppt_w"/>
                                          </p:val>
                                        </p:tav>
                                        <p:tav tm="100000">
                                          <p:val>
                                            <p:strVal val="#ppt_w"/>
                                          </p:val>
                                        </p:tav>
                                      </p:tavLst>
                                    </p:anim>
                                    <p:anim calcmode="lin" valueType="num">
                                      <p:cBhvr>
                                        <p:cTn id="13" dur="500" fill="hold"/>
                                        <p:tgtEl>
                                          <p:spTgt spid="37896"/>
                                        </p:tgtEl>
                                        <p:attrNameLst>
                                          <p:attrName>ppt_h</p:attrName>
                                        </p:attrNameLst>
                                      </p:cBhvr>
                                      <p:tavLst>
                                        <p:tav tm="0">
                                          <p:val>
                                            <p:strVal val="4/3*#ppt_h"/>
                                          </p:val>
                                        </p:tav>
                                        <p:tav tm="100000">
                                          <p:val>
                                            <p:strVal val="#ppt_h"/>
                                          </p:val>
                                        </p:tav>
                                      </p:tavLst>
                                    </p:anim>
                                  </p:childTnLst>
                                </p:cTn>
                              </p:par>
                            </p:childTnLst>
                          </p:cTn>
                        </p:par>
                        <p:par>
                          <p:cTn id="14" fill="hold" nodeType="afterGroup">
                            <p:stCondLst>
                              <p:cond delay="3000"/>
                            </p:stCondLst>
                            <p:childTnLst>
                              <p:par>
                                <p:cTn id="15" presetID="23" presetClass="entr" presetSubtype="288" fill="hold" grpId="0" nodeType="afterEffect">
                                  <p:stCondLst>
                                    <p:cond delay="1000"/>
                                  </p:stCondLst>
                                  <p:childTnLst>
                                    <p:set>
                                      <p:cBhvr>
                                        <p:cTn id="16" dur="1" fill="hold">
                                          <p:stCondLst>
                                            <p:cond delay="0"/>
                                          </p:stCondLst>
                                        </p:cTn>
                                        <p:tgtEl>
                                          <p:spTgt spid="37897"/>
                                        </p:tgtEl>
                                        <p:attrNameLst>
                                          <p:attrName>style.visibility</p:attrName>
                                        </p:attrNameLst>
                                      </p:cBhvr>
                                      <p:to>
                                        <p:strVal val="visible"/>
                                      </p:to>
                                    </p:set>
                                    <p:anim calcmode="lin" valueType="num">
                                      <p:cBhvr>
                                        <p:cTn id="17" dur="500" fill="hold"/>
                                        <p:tgtEl>
                                          <p:spTgt spid="37897"/>
                                        </p:tgtEl>
                                        <p:attrNameLst>
                                          <p:attrName>ppt_w</p:attrName>
                                        </p:attrNameLst>
                                      </p:cBhvr>
                                      <p:tavLst>
                                        <p:tav tm="0">
                                          <p:val>
                                            <p:strVal val="4/3*#ppt_w"/>
                                          </p:val>
                                        </p:tav>
                                        <p:tav tm="100000">
                                          <p:val>
                                            <p:strVal val="#ppt_w"/>
                                          </p:val>
                                        </p:tav>
                                      </p:tavLst>
                                    </p:anim>
                                    <p:anim calcmode="lin" valueType="num">
                                      <p:cBhvr>
                                        <p:cTn id="18" dur="500" fill="hold"/>
                                        <p:tgtEl>
                                          <p:spTgt spid="37897"/>
                                        </p:tgtEl>
                                        <p:attrNameLst>
                                          <p:attrName>ppt_h</p:attrName>
                                        </p:attrNameLst>
                                      </p:cBhvr>
                                      <p:tavLst>
                                        <p:tav tm="0">
                                          <p:val>
                                            <p:strVal val="4/3*#ppt_h"/>
                                          </p:val>
                                        </p:tav>
                                        <p:tav tm="100000">
                                          <p:val>
                                            <p:strVal val="#ppt_h"/>
                                          </p:val>
                                        </p:tav>
                                      </p:tavLst>
                                    </p:anim>
                                  </p:childTnLst>
                                </p:cTn>
                              </p:par>
                            </p:childTnLst>
                          </p:cTn>
                        </p:par>
                        <p:par>
                          <p:cTn id="19" fill="hold" nodeType="afterGroup">
                            <p:stCondLst>
                              <p:cond delay="4500"/>
                            </p:stCondLst>
                            <p:childTnLst>
                              <p:par>
                                <p:cTn id="20" presetID="4" presetClass="entr" presetSubtype="32" fill="hold" grpId="0" nodeType="afterEffect">
                                  <p:stCondLst>
                                    <p:cond delay="0"/>
                                  </p:stCondLst>
                                  <p:childTnLst>
                                    <p:set>
                                      <p:cBhvr>
                                        <p:cTn id="21" dur="1" fill="hold">
                                          <p:stCondLst>
                                            <p:cond delay="0"/>
                                          </p:stCondLst>
                                        </p:cTn>
                                        <p:tgtEl>
                                          <p:spTgt spid="37893"/>
                                        </p:tgtEl>
                                        <p:attrNameLst>
                                          <p:attrName>style.visibility</p:attrName>
                                        </p:attrNameLst>
                                      </p:cBhvr>
                                      <p:to>
                                        <p:strVal val="visible"/>
                                      </p:to>
                                    </p:set>
                                    <p:animEffect transition="in" filter="box(out)">
                                      <p:cBhvr>
                                        <p:cTn id="22" dur="500"/>
                                        <p:tgtEl>
                                          <p:spTgt spid="37893"/>
                                        </p:tgtEl>
                                      </p:cBhvr>
                                    </p:animEffect>
                                  </p:childTnLst>
                                </p:cTn>
                              </p:par>
                            </p:childTnLst>
                          </p:cTn>
                        </p:par>
                        <p:par>
                          <p:cTn id="23" fill="hold" nodeType="afterGroup">
                            <p:stCondLst>
                              <p:cond delay="5000"/>
                            </p:stCondLst>
                            <p:childTnLst>
                              <p:par>
                                <p:cTn id="24" presetID="4" presetClass="entr" presetSubtype="32" fill="hold" grpId="0" nodeType="afterEffect">
                                  <p:stCondLst>
                                    <p:cond delay="0"/>
                                  </p:stCondLst>
                                  <p:childTnLst>
                                    <p:set>
                                      <p:cBhvr>
                                        <p:cTn id="25" dur="1" fill="hold">
                                          <p:stCondLst>
                                            <p:cond delay="0"/>
                                          </p:stCondLst>
                                        </p:cTn>
                                        <p:tgtEl>
                                          <p:spTgt spid="37894"/>
                                        </p:tgtEl>
                                        <p:attrNameLst>
                                          <p:attrName>style.visibility</p:attrName>
                                        </p:attrNameLst>
                                      </p:cBhvr>
                                      <p:to>
                                        <p:strVal val="visible"/>
                                      </p:to>
                                    </p:set>
                                    <p:animEffect transition="in" filter="box(out)">
                                      <p:cBhvr>
                                        <p:cTn id="26" dur="500"/>
                                        <p:tgtEl>
                                          <p:spTgt spid="37894"/>
                                        </p:tgtEl>
                                      </p:cBhvr>
                                    </p:animEffect>
                                  </p:childTnLst>
                                </p:cTn>
                              </p:par>
                            </p:childTnLst>
                          </p:cTn>
                        </p:par>
                        <p:par>
                          <p:cTn id="27" fill="hold" nodeType="afterGroup">
                            <p:stCondLst>
                              <p:cond delay="5500"/>
                            </p:stCondLst>
                            <p:childTnLst>
                              <p:par>
                                <p:cTn id="28" presetID="4" presetClass="entr" presetSubtype="32" fill="hold" grpId="0" nodeType="afterEffect">
                                  <p:stCondLst>
                                    <p:cond delay="0"/>
                                  </p:stCondLst>
                                  <p:childTnLst>
                                    <p:set>
                                      <p:cBhvr>
                                        <p:cTn id="29" dur="1" fill="hold">
                                          <p:stCondLst>
                                            <p:cond delay="0"/>
                                          </p:stCondLst>
                                        </p:cTn>
                                        <p:tgtEl>
                                          <p:spTgt spid="37895"/>
                                        </p:tgtEl>
                                        <p:attrNameLst>
                                          <p:attrName>style.visibility</p:attrName>
                                        </p:attrNameLst>
                                      </p:cBhvr>
                                      <p:to>
                                        <p:strVal val="visible"/>
                                      </p:to>
                                    </p:set>
                                    <p:animEffect transition="in" filter="box(out)">
                                      <p:cBhvr>
                                        <p:cTn id="30" dur="500"/>
                                        <p:tgtEl>
                                          <p:spTgt spid="37895"/>
                                        </p:tgtEl>
                                      </p:cBhvr>
                                    </p:animEffect>
                                  </p:childTnLst>
                                </p:cTn>
                              </p:par>
                            </p:childTnLst>
                          </p:cTn>
                        </p:par>
                        <p:par>
                          <p:cTn id="31" fill="hold" nodeType="afterGroup">
                            <p:stCondLst>
                              <p:cond delay="6000"/>
                            </p:stCondLst>
                            <p:childTnLst>
                              <p:par>
                                <p:cTn id="32" presetID="23" presetClass="entr" presetSubtype="272" fill="hold" grpId="0" nodeType="afterEffect">
                                  <p:stCondLst>
                                    <p:cond delay="1000"/>
                                  </p:stCondLst>
                                  <p:childTnLst>
                                    <p:set>
                                      <p:cBhvr>
                                        <p:cTn id="33" dur="1" fill="hold">
                                          <p:stCondLst>
                                            <p:cond delay="0"/>
                                          </p:stCondLst>
                                        </p:cTn>
                                        <p:tgtEl>
                                          <p:spTgt spid="37891"/>
                                        </p:tgtEl>
                                        <p:attrNameLst>
                                          <p:attrName>style.visibility</p:attrName>
                                        </p:attrNameLst>
                                      </p:cBhvr>
                                      <p:to>
                                        <p:strVal val="visible"/>
                                      </p:to>
                                    </p:set>
                                    <p:anim calcmode="lin" valueType="num">
                                      <p:cBhvr>
                                        <p:cTn id="34" dur="500" fill="hold"/>
                                        <p:tgtEl>
                                          <p:spTgt spid="37891"/>
                                        </p:tgtEl>
                                        <p:attrNameLst>
                                          <p:attrName>ppt_w</p:attrName>
                                        </p:attrNameLst>
                                      </p:cBhvr>
                                      <p:tavLst>
                                        <p:tav tm="0">
                                          <p:val>
                                            <p:strVal val="2/3*#ppt_w"/>
                                          </p:val>
                                        </p:tav>
                                        <p:tav tm="100000">
                                          <p:val>
                                            <p:strVal val="#ppt_w"/>
                                          </p:val>
                                        </p:tav>
                                      </p:tavLst>
                                    </p:anim>
                                    <p:anim calcmode="lin" valueType="num">
                                      <p:cBhvr>
                                        <p:cTn id="35" dur="500" fill="hold"/>
                                        <p:tgtEl>
                                          <p:spTgt spid="37891"/>
                                        </p:tgtEl>
                                        <p:attrNameLst>
                                          <p:attrName>ppt_h</p:attrName>
                                        </p:attrNameLst>
                                      </p:cBhvr>
                                      <p:tavLst>
                                        <p:tav tm="0">
                                          <p:val>
                                            <p:strVal val="2/3*#ppt_h"/>
                                          </p:val>
                                        </p:tav>
                                        <p:tav tm="100000">
                                          <p:val>
                                            <p:strVal val="#ppt_h"/>
                                          </p:val>
                                        </p:tav>
                                      </p:tavLst>
                                    </p:anim>
                                  </p:childTnLst>
                                </p:cTn>
                              </p:par>
                            </p:childTnLst>
                          </p:cTn>
                        </p:par>
                        <p:par>
                          <p:cTn id="36" fill="hold" nodeType="afterGroup">
                            <p:stCondLst>
                              <p:cond delay="7500"/>
                            </p:stCondLst>
                            <p:childTnLst>
                              <p:par>
                                <p:cTn id="37" presetID="23" presetClass="entr" presetSubtype="288" fill="hold" grpId="0" nodeType="afterEffect">
                                  <p:stCondLst>
                                    <p:cond delay="100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strVal val="4/3*#ppt_w"/>
                                          </p:val>
                                        </p:tav>
                                        <p:tav tm="100000">
                                          <p:val>
                                            <p:strVal val="#ppt_w"/>
                                          </p:val>
                                        </p:tav>
                                      </p:tavLst>
                                    </p:anim>
                                    <p:anim calcmode="lin" valueType="num">
                                      <p:cBhvr>
                                        <p:cTn id="40" dur="500" fill="hold"/>
                                        <p:tgtEl>
                                          <p:spTgt spid="12"/>
                                        </p:tgtEl>
                                        <p:attrNameLst>
                                          <p:attrName>ppt_h</p:attrName>
                                        </p:attrNameLst>
                                      </p:cBhvr>
                                      <p:tavLst>
                                        <p:tav tm="0">
                                          <p:val>
                                            <p:strVal val="4/3*#ppt_h"/>
                                          </p:val>
                                        </p:tav>
                                        <p:tav tm="100000">
                                          <p:val>
                                            <p:strVal val="#ppt_h"/>
                                          </p:val>
                                        </p:tav>
                                      </p:tavLst>
                                    </p:anim>
                                  </p:childTnLst>
                                </p:cTn>
                              </p:par>
                            </p:childTnLst>
                          </p:cTn>
                        </p:par>
                        <p:par>
                          <p:cTn id="41" fill="hold" nodeType="afterGroup">
                            <p:stCondLst>
                              <p:cond delay="9000"/>
                            </p:stCondLst>
                            <p:childTnLst>
                              <p:par>
                                <p:cTn id="42" presetID="4" presetClass="entr" presetSubtype="32"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ox(out)">
                                      <p:cBhvr>
                                        <p:cTn id="44" dur="500"/>
                                        <p:tgtEl>
                                          <p:spTgt spid="13"/>
                                        </p:tgtEl>
                                      </p:cBhvr>
                                    </p:animEffect>
                                  </p:childTnLst>
                                </p:cTn>
                              </p:par>
                              <p:par>
                                <p:cTn id="45" presetID="29"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2000" fill="hold"/>
                                        <p:tgtEl>
                                          <p:spTgt spid="14"/>
                                        </p:tgtEl>
                                        <p:attrNameLst>
                                          <p:attrName>ppt_x</p:attrName>
                                        </p:attrNameLst>
                                      </p:cBhvr>
                                      <p:tavLst>
                                        <p:tav tm="0">
                                          <p:val>
                                            <p:strVal val="#ppt_x-.2"/>
                                          </p:val>
                                        </p:tav>
                                        <p:tav tm="100000">
                                          <p:val>
                                            <p:strVal val="#ppt_x"/>
                                          </p:val>
                                        </p:tav>
                                      </p:tavLst>
                                    </p:anim>
                                    <p:anim calcmode="lin" valueType="num">
                                      <p:cBhvr>
                                        <p:cTn id="48" dur="2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892" grpId="0" animBg="1" autoUpdateAnimBg="0"/>
      <p:bldP spid="37893" grpId="0" animBg="1"/>
      <p:bldP spid="37894" grpId="0" animBg="1"/>
      <p:bldP spid="37895" grpId="0" animBg="1"/>
      <p:bldP spid="37896" grpId="0" animBg="1" autoUpdateAnimBg="0"/>
      <p:bldP spid="37897" grpId="0" animBg="1" autoUpdateAnimBg="0"/>
      <p:bldP spid="12" grpId="0" animBg="1" autoUpdateAnimBg="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88461" y="2420888"/>
            <a:ext cx="7427955" cy="830997"/>
          </a:xfrm>
          <a:prstGeom prst="rect">
            <a:avLst/>
          </a:prstGeom>
        </p:spPr>
        <p:txBody>
          <a:bodyPr wrap="square">
            <a:spAutoFit/>
          </a:bodyPr>
          <a:lstStyle/>
          <a:p>
            <a:pPr marL="457200" indent="-457200">
              <a:buAutoNum type="arabicPeriod"/>
            </a:pPr>
            <a:r>
              <a:rPr lang="es-MX" sz="2400" b="1" u="sng" dirty="0" smtClean="0"/>
              <a:t>Interdependencia</a:t>
            </a:r>
            <a:r>
              <a:rPr lang="es-MX" sz="2400" b="1" dirty="0"/>
              <a:t>. </a:t>
            </a:r>
            <a:r>
              <a:rPr lang="es-MX" sz="2400" b="1" dirty="0" smtClean="0"/>
              <a:t>Interconexión </a:t>
            </a:r>
            <a:r>
              <a:rPr lang="es-MX" sz="2400" b="1" dirty="0"/>
              <a:t>dependiente </a:t>
            </a:r>
            <a:r>
              <a:rPr lang="es-MX" sz="2400" b="1" dirty="0" smtClean="0"/>
              <a:t>  </a:t>
            </a:r>
          </a:p>
          <a:p>
            <a:r>
              <a:rPr lang="es-MX" sz="2400" b="1" dirty="0" smtClean="0"/>
              <a:t>      de </a:t>
            </a:r>
            <a:r>
              <a:rPr lang="es-MX" sz="2400" b="1" dirty="0"/>
              <a:t>un elemento respecto a los demás. </a:t>
            </a:r>
          </a:p>
        </p:txBody>
      </p:sp>
      <p:sp>
        <p:nvSpPr>
          <p:cNvPr id="4" name="3 Rectángulo"/>
          <p:cNvSpPr/>
          <p:nvPr/>
        </p:nvSpPr>
        <p:spPr>
          <a:xfrm>
            <a:off x="1102432" y="4149080"/>
            <a:ext cx="7226560" cy="830997"/>
          </a:xfrm>
          <a:prstGeom prst="rect">
            <a:avLst/>
          </a:prstGeom>
        </p:spPr>
        <p:txBody>
          <a:bodyPr wrap="square">
            <a:spAutoFit/>
          </a:bodyPr>
          <a:lstStyle/>
          <a:p>
            <a:pPr marL="342900" indent="-342900">
              <a:buFont typeface="Arial" pitchFamily="34" charset="0"/>
              <a:buChar char="•"/>
            </a:pPr>
            <a:r>
              <a:rPr lang="es-MX" sz="2400" b="1" dirty="0" smtClean="0"/>
              <a:t>Las </a:t>
            </a:r>
            <a:r>
              <a:rPr lang="es-MX" sz="2400" b="1" dirty="0"/>
              <a:t>modificaciones de uno provoca cambios en las relaciones con los </a:t>
            </a:r>
            <a:r>
              <a:rPr lang="es-MX" sz="2400" b="1" dirty="0" smtClean="0"/>
              <a:t>otros.</a:t>
            </a:r>
            <a:endParaRPr lang="es-MX" sz="2400" b="1" dirty="0"/>
          </a:p>
        </p:txBody>
      </p:sp>
      <p:sp>
        <p:nvSpPr>
          <p:cNvPr id="5" name="4 Rectángulo"/>
          <p:cNvSpPr/>
          <p:nvPr/>
        </p:nvSpPr>
        <p:spPr>
          <a:xfrm>
            <a:off x="1073462" y="5013176"/>
            <a:ext cx="7530986" cy="1200329"/>
          </a:xfrm>
          <a:prstGeom prst="rect">
            <a:avLst/>
          </a:prstGeom>
        </p:spPr>
        <p:txBody>
          <a:bodyPr wrap="square">
            <a:spAutoFit/>
          </a:bodyPr>
          <a:lstStyle/>
          <a:p>
            <a:pPr marL="342900" indent="-342900">
              <a:buFont typeface="Arial" pitchFamily="34" charset="0"/>
              <a:buChar char="•"/>
            </a:pPr>
            <a:r>
              <a:rPr lang="es-MX" sz="2400" b="1" dirty="0"/>
              <a:t>La interdependencia del sistema familiar no es ajena a la capacidad de independencia de cada miembro dentro del </a:t>
            </a:r>
            <a:r>
              <a:rPr lang="es-MX" sz="2400" b="1" dirty="0" smtClean="0"/>
              <a:t>sistema. </a:t>
            </a:r>
            <a:endParaRPr lang="es-MX" sz="2400" b="1" dirty="0"/>
          </a:p>
        </p:txBody>
      </p:sp>
      <p:sp>
        <p:nvSpPr>
          <p:cNvPr id="6" name="AutoShape 52"/>
          <p:cNvSpPr>
            <a:spLocks noChangeArrowheads="1"/>
          </p:cNvSpPr>
          <p:nvPr/>
        </p:nvSpPr>
        <p:spPr bwMode="gray">
          <a:xfrm>
            <a:off x="1980878" y="385470"/>
            <a:ext cx="5976664" cy="758652"/>
          </a:xfrm>
          <a:prstGeom prst="roundRect">
            <a:avLst>
              <a:gd name="adj" fmla="val 50000"/>
            </a:avLst>
          </a:prstGeom>
          <a:gradFill>
            <a:gsLst>
              <a:gs pos="0">
                <a:schemeClr val="accent2">
                  <a:lumMod val="60000"/>
                  <a:lumOff val="40000"/>
                </a:schemeClr>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r>
              <a:rPr lang="es-MX" sz="3200" b="1" dirty="0" smtClean="0"/>
              <a:t>FAMILIA COMO SISTEMA</a:t>
            </a:r>
            <a:endParaRPr lang="es-MX" sz="3200" b="1" dirty="0"/>
          </a:p>
        </p:txBody>
      </p:sp>
      <p:sp>
        <p:nvSpPr>
          <p:cNvPr id="7" name="AutoShape 52"/>
          <p:cNvSpPr>
            <a:spLocks noChangeArrowheads="1"/>
          </p:cNvSpPr>
          <p:nvPr/>
        </p:nvSpPr>
        <p:spPr bwMode="gray">
          <a:xfrm>
            <a:off x="899592" y="1484784"/>
            <a:ext cx="7586600" cy="645415"/>
          </a:xfrm>
          <a:prstGeom prst="roundRect">
            <a:avLst>
              <a:gd name="adj" fmla="val 50000"/>
            </a:avLst>
          </a:prstGeom>
          <a:gradFill>
            <a:gsLst>
              <a:gs pos="0">
                <a:srgbClr val="0070C0"/>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r>
              <a:rPr lang="es-MX" sz="2000" b="1" dirty="0"/>
              <a:t>Propiedades de los </a:t>
            </a:r>
            <a:r>
              <a:rPr lang="es-MX" sz="2000" b="1" dirty="0" smtClean="0"/>
              <a:t>sistemas aplicables </a:t>
            </a:r>
            <a:r>
              <a:rPr lang="es-MX" sz="2000" b="1" dirty="0"/>
              <a:t>al grupo familiar</a:t>
            </a:r>
          </a:p>
        </p:txBody>
      </p:sp>
      <p:sp>
        <p:nvSpPr>
          <p:cNvPr id="8" name="7 Rectángulo"/>
          <p:cNvSpPr/>
          <p:nvPr/>
        </p:nvSpPr>
        <p:spPr>
          <a:xfrm>
            <a:off x="1073462" y="3284984"/>
            <a:ext cx="7412729" cy="830997"/>
          </a:xfrm>
          <a:prstGeom prst="rect">
            <a:avLst/>
          </a:prstGeom>
        </p:spPr>
        <p:txBody>
          <a:bodyPr wrap="square">
            <a:spAutoFit/>
          </a:bodyPr>
          <a:lstStyle/>
          <a:p>
            <a:pPr marL="342900" indent="-342900">
              <a:buFont typeface="Arial" pitchFamily="34" charset="0"/>
              <a:buChar char="•"/>
            </a:pPr>
            <a:r>
              <a:rPr lang="es-MX" sz="2400" b="1" dirty="0"/>
              <a:t>La conducta de un miembro de la familia está en interrelación con la de los demás.</a:t>
            </a:r>
          </a:p>
        </p:txBody>
      </p:sp>
    </p:spTree>
    <p:extLst>
      <p:ext uri="{BB962C8B-B14F-4D97-AF65-F5344CB8AC3E}">
        <p14:creationId xmlns:p14="http://schemas.microsoft.com/office/powerpoint/2010/main" val="175712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par>
                          <p:cTn id="10" fill="hold">
                            <p:stCondLst>
                              <p:cond delay="2000"/>
                            </p:stCondLst>
                            <p:childTnLst>
                              <p:par>
                                <p:cTn id="11" presetID="29"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ppt_x</p:attrName>
                                        </p:attrNameLst>
                                      </p:cBhvr>
                                      <p:tavLst>
                                        <p:tav tm="0">
                                          <p:val>
                                            <p:strVal val="#ppt_x-.2"/>
                                          </p:val>
                                        </p:tav>
                                        <p:tav tm="100000">
                                          <p:val>
                                            <p:strVal val="#ppt_x"/>
                                          </p:val>
                                        </p:tav>
                                      </p:tavLst>
                                    </p:anim>
                                    <p:anim calcmode="lin" valueType="num">
                                      <p:cBhvr>
                                        <p:cTn id="14"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2"/>
          <p:cNvSpPr>
            <a:spLocks noChangeArrowheads="1"/>
          </p:cNvSpPr>
          <p:nvPr/>
        </p:nvSpPr>
        <p:spPr bwMode="gray">
          <a:xfrm>
            <a:off x="1980878" y="385470"/>
            <a:ext cx="5976664" cy="758652"/>
          </a:xfrm>
          <a:prstGeom prst="roundRect">
            <a:avLst>
              <a:gd name="adj" fmla="val 50000"/>
            </a:avLst>
          </a:prstGeom>
          <a:gradFill>
            <a:gsLst>
              <a:gs pos="0">
                <a:schemeClr val="accent2">
                  <a:lumMod val="60000"/>
                  <a:lumOff val="40000"/>
                </a:schemeClr>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r>
              <a:rPr lang="es-MX" sz="3200" b="1" dirty="0" smtClean="0"/>
              <a:t>FAMILIA COMO SISTEMA</a:t>
            </a:r>
            <a:endParaRPr lang="es-MX" sz="3200" b="1" dirty="0"/>
          </a:p>
        </p:txBody>
      </p:sp>
      <p:sp>
        <p:nvSpPr>
          <p:cNvPr id="7" name="AutoShape 52"/>
          <p:cNvSpPr>
            <a:spLocks noChangeArrowheads="1"/>
          </p:cNvSpPr>
          <p:nvPr/>
        </p:nvSpPr>
        <p:spPr bwMode="gray">
          <a:xfrm>
            <a:off x="899592" y="1484784"/>
            <a:ext cx="7586600" cy="645415"/>
          </a:xfrm>
          <a:prstGeom prst="roundRect">
            <a:avLst>
              <a:gd name="adj" fmla="val 50000"/>
            </a:avLst>
          </a:prstGeom>
          <a:gradFill>
            <a:gsLst>
              <a:gs pos="0">
                <a:srgbClr val="0070C0"/>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r>
              <a:rPr lang="es-MX" sz="2000" b="1" dirty="0"/>
              <a:t>Propiedades de los </a:t>
            </a:r>
            <a:r>
              <a:rPr lang="es-MX" sz="2000" b="1" dirty="0" smtClean="0"/>
              <a:t>sistemas aplicables </a:t>
            </a:r>
            <a:r>
              <a:rPr lang="es-MX" sz="2000" b="1" dirty="0"/>
              <a:t>al grupo familiar</a:t>
            </a:r>
          </a:p>
        </p:txBody>
      </p:sp>
      <p:sp>
        <p:nvSpPr>
          <p:cNvPr id="8" name="7 Rectángulo"/>
          <p:cNvSpPr/>
          <p:nvPr/>
        </p:nvSpPr>
        <p:spPr>
          <a:xfrm>
            <a:off x="1043608" y="2348880"/>
            <a:ext cx="7704856" cy="3308598"/>
          </a:xfrm>
          <a:prstGeom prst="rect">
            <a:avLst/>
          </a:prstGeom>
        </p:spPr>
        <p:txBody>
          <a:bodyPr wrap="square">
            <a:spAutoFit/>
          </a:bodyPr>
          <a:lstStyle/>
          <a:p>
            <a:pPr>
              <a:lnSpc>
                <a:spcPct val="150000"/>
              </a:lnSpc>
            </a:pPr>
            <a:r>
              <a:rPr lang="es-MX" sz="2600" b="1" dirty="0"/>
              <a:t>2. </a:t>
            </a:r>
            <a:r>
              <a:rPr lang="es-MX" sz="2600" b="1" u="sng" dirty="0"/>
              <a:t>Diferenciación </a:t>
            </a:r>
            <a:r>
              <a:rPr lang="es-MX" sz="2600" b="1" u="sng" dirty="0" smtClean="0"/>
              <a:t>progresiva:</a:t>
            </a:r>
          </a:p>
          <a:p>
            <a:pPr marL="457200" indent="-457200">
              <a:lnSpc>
                <a:spcPts val="3400"/>
              </a:lnSpc>
              <a:buFont typeface="Arial" pitchFamily="34" charset="0"/>
              <a:buChar char="•"/>
            </a:pPr>
            <a:r>
              <a:rPr lang="es-MX" sz="2600" b="1" dirty="0" smtClean="0"/>
              <a:t>Es </a:t>
            </a:r>
            <a:r>
              <a:rPr lang="es-MX" sz="2600" b="1" dirty="0"/>
              <a:t>la característica del sistema que explica la individualidad y particularidad de cada miembro. </a:t>
            </a:r>
            <a:endParaRPr lang="es-MX" sz="2600" b="1" dirty="0" smtClean="0"/>
          </a:p>
          <a:p>
            <a:pPr marL="457200" indent="-457200">
              <a:lnSpc>
                <a:spcPts val="3400"/>
              </a:lnSpc>
              <a:buFont typeface="Arial" pitchFamily="34" charset="0"/>
              <a:buChar char="•"/>
            </a:pPr>
            <a:r>
              <a:rPr lang="es-MX" sz="2600" b="1" dirty="0" smtClean="0"/>
              <a:t>Cada </a:t>
            </a:r>
            <a:r>
              <a:rPr lang="es-MX" sz="2600" b="1" dirty="0"/>
              <a:t>uno se va diferenciando de los demás, según transita por las distintas etapas del desarrollo.</a:t>
            </a:r>
          </a:p>
        </p:txBody>
      </p:sp>
    </p:spTree>
    <p:extLst>
      <p:ext uri="{BB962C8B-B14F-4D97-AF65-F5344CB8AC3E}">
        <p14:creationId xmlns:p14="http://schemas.microsoft.com/office/powerpoint/2010/main" val="232921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par>
                          <p:cTn id="10" fill="hold">
                            <p:stCondLst>
                              <p:cond delay="2000"/>
                            </p:stCondLst>
                            <p:childTnLst>
                              <p:par>
                                <p:cTn id="11" presetID="29"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ppt_x</p:attrName>
                                        </p:attrNameLst>
                                      </p:cBhvr>
                                      <p:tavLst>
                                        <p:tav tm="0">
                                          <p:val>
                                            <p:strVal val="#ppt_x-.2"/>
                                          </p:val>
                                        </p:tav>
                                        <p:tav tm="100000">
                                          <p:val>
                                            <p:strVal val="#ppt_x"/>
                                          </p:val>
                                        </p:tav>
                                      </p:tavLst>
                                    </p:anim>
                                    <p:anim calcmode="lin" valueType="num">
                                      <p:cBhvr>
                                        <p:cTn id="14"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5" dur="2000"/>
                                        <p:tgtEl>
                                          <p:spTgt spid="7"/>
                                        </p:tgtEl>
                                      </p:cBhvr>
                                    </p:animEffec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additive="base">
                                        <p:cTn id="2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2206019"/>
            <a:ext cx="8064896" cy="4247317"/>
          </a:xfrm>
          <a:prstGeom prst="rect">
            <a:avLst/>
          </a:prstGeom>
        </p:spPr>
        <p:txBody>
          <a:bodyPr wrap="square">
            <a:spAutoFit/>
          </a:bodyPr>
          <a:lstStyle/>
          <a:p>
            <a:pPr>
              <a:spcBef>
                <a:spcPts val="600"/>
              </a:spcBef>
              <a:spcAft>
                <a:spcPts val="600"/>
              </a:spcAft>
            </a:pPr>
            <a:r>
              <a:rPr lang="es-MX" sz="2400" b="1" dirty="0" smtClean="0"/>
              <a:t> 3. </a:t>
            </a:r>
            <a:r>
              <a:rPr lang="es-MX" sz="2400" b="1" u="sng" dirty="0" smtClean="0"/>
              <a:t>Intercambio </a:t>
            </a:r>
            <a:r>
              <a:rPr lang="es-MX" sz="2400" b="1" u="sng" dirty="0"/>
              <a:t>variable con el medio e </a:t>
            </a:r>
            <a:r>
              <a:rPr lang="es-MX" sz="2400" b="1" u="sng" dirty="0" smtClean="0"/>
              <a:t>internamente: </a:t>
            </a:r>
          </a:p>
          <a:p>
            <a:pPr marL="342900" indent="-342900">
              <a:spcBef>
                <a:spcPts val="600"/>
              </a:spcBef>
              <a:spcAft>
                <a:spcPts val="600"/>
              </a:spcAft>
              <a:buFont typeface="Arial" pitchFamily="34" charset="0"/>
              <a:buChar char="•"/>
            </a:pPr>
            <a:r>
              <a:rPr lang="es-MX" sz="2400" b="1" dirty="0" smtClean="0"/>
              <a:t>Los </a:t>
            </a:r>
            <a:r>
              <a:rPr lang="es-MX" sz="2400" b="1" dirty="0"/>
              <a:t>miembros del grupo familiar están en constante interacción entre sí y con los otros grupos e instituciones de la sociedad. </a:t>
            </a:r>
            <a:endParaRPr lang="es-MX" sz="2400" b="1" dirty="0" smtClean="0"/>
          </a:p>
          <a:p>
            <a:pPr marL="342900" indent="-342900">
              <a:spcBef>
                <a:spcPts val="600"/>
              </a:spcBef>
              <a:spcAft>
                <a:spcPts val="600"/>
              </a:spcAft>
              <a:buFont typeface="Arial" pitchFamily="34" charset="0"/>
              <a:buChar char="•"/>
            </a:pPr>
            <a:r>
              <a:rPr lang="es-MX" sz="2400" b="1" dirty="0" smtClean="0"/>
              <a:t>Cada </a:t>
            </a:r>
            <a:r>
              <a:rPr lang="es-MX" sz="2400" b="1" dirty="0"/>
              <a:t>miembro de la familia intercambia información proveniente de los otros sistemas </a:t>
            </a:r>
            <a:r>
              <a:rPr lang="es-MX" sz="2400" b="1" dirty="0" smtClean="0"/>
              <a:t>       a    la </a:t>
            </a:r>
            <a:r>
              <a:rPr lang="es-MX" sz="2400" b="1" dirty="0"/>
              <a:t>familia y viceversa. </a:t>
            </a:r>
            <a:endParaRPr lang="es-MX" sz="2400" b="1" dirty="0" smtClean="0"/>
          </a:p>
          <a:p>
            <a:pPr marL="342900" indent="-342900">
              <a:spcBef>
                <a:spcPts val="600"/>
              </a:spcBef>
              <a:spcAft>
                <a:spcPts val="600"/>
              </a:spcAft>
              <a:buFont typeface="Arial" pitchFamily="34" charset="0"/>
              <a:buChar char="•"/>
            </a:pPr>
            <a:r>
              <a:rPr lang="es-MX" sz="2400" b="1" dirty="0" smtClean="0"/>
              <a:t>Esta </a:t>
            </a:r>
            <a:r>
              <a:rPr lang="es-MX" sz="2400" b="1" dirty="0"/>
              <a:t>característica pone a la familia en condición de subsistema abierto, en relación con la sociedad y su participación activa en ella.</a:t>
            </a:r>
          </a:p>
        </p:txBody>
      </p:sp>
      <p:sp>
        <p:nvSpPr>
          <p:cNvPr id="4" name="AutoShape 52"/>
          <p:cNvSpPr>
            <a:spLocks noChangeArrowheads="1"/>
          </p:cNvSpPr>
          <p:nvPr/>
        </p:nvSpPr>
        <p:spPr bwMode="gray">
          <a:xfrm>
            <a:off x="1980878" y="332656"/>
            <a:ext cx="5976664" cy="758652"/>
          </a:xfrm>
          <a:prstGeom prst="roundRect">
            <a:avLst>
              <a:gd name="adj" fmla="val 50000"/>
            </a:avLst>
          </a:prstGeom>
          <a:gradFill>
            <a:gsLst>
              <a:gs pos="0">
                <a:schemeClr val="accent2">
                  <a:lumMod val="60000"/>
                  <a:lumOff val="40000"/>
                </a:schemeClr>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r>
              <a:rPr lang="es-MX" sz="3200" b="1" dirty="0" smtClean="0"/>
              <a:t>FAMILIA COMO SISTEMA</a:t>
            </a:r>
            <a:endParaRPr lang="es-MX" sz="3200" b="1" dirty="0"/>
          </a:p>
        </p:txBody>
      </p:sp>
      <p:sp>
        <p:nvSpPr>
          <p:cNvPr id="5" name="AutoShape 52"/>
          <p:cNvSpPr>
            <a:spLocks noChangeArrowheads="1"/>
          </p:cNvSpPr>
          <p:nvPr/>
        </p:nvSpPr>
        <p:spPr bwMode="gray">
          <a:xfrm>
            <a:off x="899592" y="1340768"/>
            <a:ext cx="7586600" cy="645415"/>
          </a:xfrm>
          <a:prstGeom prst="roundRect">
            <a:avLst>
              <a:gd name="adj" fmla="val 50000"/>
            </a:avLst>
          </a:prstGeom>
          <a:gradFill>
            <a:gsLst>
              <a:gs pos="0">
                <a:srgbClr val="0070C0"/>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r>
              <a:rPr lang="es-MX" sz="2000" b="1" dirty="0"/>
              <a:t>Propiedades de los </a:t>
            </a:r>
            <a:r>
              <a:rPr lang="es-MX" sz="2000" b="1" dirty="0" smtClean="0"/>
              <a:t>sistemas aplicables </a:t>
            </a:r>
            <a:r>
              <a:rPr lang="es-MX" sz="2000" b="1" dirty="0"/>
              <a:t>al grupo familiar</a:t>
            </a:r>
          </a:p>
        </p:txBody>
      </p:sp>
    </p:spTree>
    <p:extLst>
      <p:ext uri="{BB962C8B-B14F-4D97-AF65-F5344CB8AC3E}">
        <p14:creationId xmlns:p14="http://schemas.microsoft.com/office/powerpoint/2010/main" val="202551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par>
                          <p:cTn id="10" fill="hold">
                            <p:stCondLst>
                              <p:cond delay="2000"/>
                            </p:stCondLst>
                            <p:childTnLst>
                              <p:par>
                                <p:cTn id="11" presetID="2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ppt_x</p:attrName>
                                        </p:attrNameLst>
                                      </p:cBhvr>
                                      <p:tavLst>
                                        <p:tav tm="0">
                                          <p:val>
                                            <p:strVal val="#ppt_x-.2"/>
                                          </p:val>
                                        </p:tav>
                                        <p:tav tm="100000">
                                          <p:val>
                                            <p:strVal val="#ppt_x"/>
                                          </p:val>
                                        </p:tav>
                                      </p:tavLst>
                                    </p:anim>
                                    <p:anim calcmode="lin" valueType="num">
                                      <p:cBhvr>
                                        <p:cTn id="14"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2000"/>
                                        <p:tgtEl>
                                          <p:spTgt spid="5"/>
                                        </p:tgtEl>
                                      </p:cBhvr>
                                    </p:animEffec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43608" y="2496086"/>
            <a:ext cx="7776864" cy="3093154"/>
          </a:xfrm>
          <a:prstGeom prst="rect">
            <a:avLst/>
          </a:prstGeom>
        </p:spPr>
        <p:txBody>
          <a:bodyPr wrap="square">
            <a:spAutoFit/>
          </a:bodyPr>
          <a:lstStyle/>
          <a:p>
            <a:pPr>
              <a:lnSpc>
                <a:spcPts val="3000"/>
              </a:lnSpc>
              <a:spcBef>
                <a:spcPts val="600"/>
              </a:spcBef>
              <a:spcAft>
                <a:spcPts val="600"/>
              </a:spcAft>
            </a:pPr>
            <a:r>
              <a:rPr lang="es-MX" sz="2600" b="1" dirty="0"/>
              <a:t>4. </a:t>
            </a:r>
            <a:r>
              <a:rPr lang="es-MX" sz="2600" b="1" u="sng" dirty="0"/>
              <a:t>Organización de una estructura </a:t>
            </a:r>
            <a:r>
              <a:rPr lang="es-MX" sz="2600" b="1" u="sng" dirty="0" smtClean="0"/>
              <a:t>jerárquica</a:t>
            </a:r>
            <a:r>
              <a:rPr lang="es-MX" sz="2600" b="1" dirty="0" smtClean="0"/>
              <a:t>:</a:t>
            </a:r>
          </a:p>
          <a:p>
            <a:pPr marL="457200" indent="-457200">
              <a:lnSpc>
                <a:spcPts val="3000"/>
              </a:lnSpc>
              <a:spcBef>
                <a:spcPts val="600"/>
              </a:spcBef>
              <a:spcAft>
                <a:spcPts val="600"/>
              </a:spcAft>
              <a:buFont typeface="Arial" pitchFamily="34" charset="0"/>
              <a:buChar char="•"/>
            </a:pPr>
            <a:r>
              <a:rPr lang="es-MX" sz="2600" b="1" dirty="0" smtClean="0"/>
              <a:t>La </a:t>
            </a:r>
            <a:r>
              <a:rPr lang="es-MX" sz="2600" b="1" dirty="0"/>
              <a:t>familia tiene una organización estructural jerárquica, en la cual existe un subsistema </a:t>
            </a:r>
            <a:r>
              <a:rPr lang="es-MX" sz="2600" b="1" dirty="0" smtClean="0"/>
              <a:t>regulador y </a:t>
            </a:r>
            <a:r>
              <a:rPr lang="es-MX" sz="2600" b="1" dirty="0"/>
              <a:t>otro regulado. </a:t>
            </a:r>
            <a:endParaRPr lang="es-MX" sz="2600" b="1" dirty="0" smtClean="0"/>
          </a:p>
          <a:p>
            <a:pPr marL="342900" indent="-342900">
              <a:lnSpc>
                <a:spcPts val="3000"/>
              </a:lnSpc>
              <a:spcBef>
                <a:spcPts val="600"/>
              </a:spcBef>
              <a:spcAft>
                <a:spcPts val="600"/>
              </a:spcAft>
              <a:buFont typeface="Arial" pitchFamily="34" charset="0"/>
              <a:buChar char="•"/>
            </a:pPr>
            <a:r>
              <a:rPr lang="es-MX" sz="2600" b="1" dirty="0"/>
              <a:t>Cada miembro tiene sus funciones en el sistema y las debe cumplir para ayudar al funcionamiento del </a:t>
            </a:r>
            <a:r>
              <a:rPr lang="es-MX" sz="2600" b="1" dirty="0" smtClean="0"/>
              <a:t>todo.</a:t>
            </a:r>
            <a:endParaRPr lang="es-MX" sz="2600" b="1" dirty="0"/>
          </a:p>
        </p:txBody>
      </p:sp>
      <p:sp>
        <p:nvSpPr>
          <p:cNvPr id="6" name="AutoShape 52"/>
          <p:cNvSpPr>
            <a:spLocks noChangeArrowheads="1"/>
          </p:cNvSpPr>
          <p:nvPr/>
        </p:nvSpPr>
        <p:spPr bwMode="gray">
          <a:xfrm>
            <a:off x="1980878" y="385470"/>
            <a:ext cx="5976664" cy="758652"/>
          </a:xfrm>
          <a:prstGeom prst="roundRect">
            <a:avLst>
              <a:gd name="adj" fmla="val 50000"/>
            </a:avLst>
          </a:prstGeom>
          <a:gradFill>
            <a:gsLst>
              <a:gs pos="0">
                <a:schemeClr val="accent2">
                  <a:lumMod val="60000"/>
                  <a:lumOff val="40000"/>
                </a:schemeClr>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r>
              <a:rPr lang="es-MX" sz="3200" b="1" dirty="0" smtClean="0"/>
              <a:t>FAMILIA COMO SISTEMA</a:t>
            </a:r>
            <a:endParaRPr lang="es-MX" sz="3200" b="1" dirty="0"/>
          </a:p>
        </p:txBody>
      </p:sp>
      <p:sp>
        <p:nvSpPr>
          <p:cNvPr id="7" name="AutoShape 52"/>
          <p:cNvSpPr>
            <a:spLocks noChangeArrowheads="1"/>
          </p:cNvSpPr>
          <p:nvPr/>
        </p:nvSpPr>
        <p:spPr bwMode="gray">
          <a:xfrm>
            <a:off x="899592" y="1484784"/>
            <a:ext cx="7586600" cy="645415"/>
          </a:xfrm>
          <a:prstGeom prst="roundRect">
            <a:avLst>
              <a:gd name="adj" fmla="val 50000"/>
            </a:avLst>
          </a:prstGeom>
          <a:gradFill>
            <a:gsLst>
              <a:gs pos="0">
                <a:srgbClr val="0070C0"/>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r>
              <a:rPr lang="es-MX" sz="2000" b="1" dirty="0"/>
              <a:t>Propiedades de los </a:t>
            </a:r>
            <a:r>
              <a:rPr lang="es-MX" sz="2000" b="1" dirty="0" smtClean="0"/>
              <a:t>sistemas aplicables </a:t>
            </a:r>
            <a:r>
              <a:rPr lang="es-MX" sz="2000" b="1" dirty="0"/>
              <a:t>al grupo familiar</a:t>
            </a:r>
          </a:p>
        </p:txBody>
      </p:sp>
    </p:spTree>
    <p:extLst>
      <p:ext uri="{BB962C8B-B14F-4D97-AF65-F5344CB8AC3E}">
        <p14:creationId xmlns:p14="http://schemas.microsoft.com/office/powerpoint/2010/main" val="240048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par>
                          <p:cTn id="10" fill="hold">
                            <p:stCondLst>
                              <p:cond delay="2000"/>
                            </p:stCondLst>
                            <p:childTnLst>
                              <p:par>
                                <p:cTn id="11" presetID="29"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ppt_x</p:attrName>
                                        </p:attrNameLst>
                                      </p:cBhvr>
                                      <p:tavLst>
                                        <p:tav tm="0">
                                          <p:val>
                                            <p:strVal val="#ppt_x-.2"/>
                                          </p:val>
                                        </p:tav>
                                        <p:tav tm="100000">
                                          <p:val>
                                            <p:strVal val="#ppt_x"/>
                                          </p:val>
                                        </p:tav>
                                      </p:tavLst>
                                    </p:anim>
                                    <p:anim calcmode="lin" valueType="num">
                                      <p:cBhvr>
                                        <p:cTn id="14"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5" dur="2000"/>
                                        <p:tgtEl>
                                          <p:spTgt spid="7"/>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84040" y="2924944"/>
            <a:ext cx="7768058" cy="3416320"/>
          </a:xfrm>
          <a:prstGeom prst="rect">
            <a:avLst/>
          </a:prstGeom>
        </p:spPr>
        <p:txBody>
          <a:bodyPr wrap="square">
            <a:spAutoFit/>
          </a:bodyPr>
          <a:lstStyle/>
          <a:p>
            <a:pPr marL="342900" indent="-342900">
              <a:buFont typeface="Arial" pitchFamily="34" charset="0"/>
              <a:buChar char="•"/>
            </a:pPr>
            <a:r>
              <a:rPr lang="es-MX" sz="2400" b="1" dirty="0"/>
              <a:t>La estructura familiar facilita la organización del sistema, en tanto se pautan normas de vida cotidiana y de cumplimiento social. </a:t>
            </a:r>
            <a:endParaRPr lang="es-MX" sz="2400" b="1" dirty="0" smtClean="0"/>
          </a:p>
          <a:p>
            <a:endParaRPr lang="es-MX" sz="2400" b="1" dirty="0" smtClean="0"/>
          </a:p>
          <a:p>
            <a:pPr marL="342900" indent="-342900">
              <a:buFont typeface="Arial" pitchFamily="34" charset="0"/>
              <a:buChar char="•"/>
            </a:pPr>
            <a:r>
              <a:rPr lang="es-MX" sz="2400" b="1" dirty="0" smtClean="0"/>
              <a:t>La </a:t>
            </a:r>
            <a:r>
              <a:rPr lang="es-MX" sz="2400" b="1" dirty="0"/>
              <a:t>comunicación permite la organización, la regulación y la eficacia para el cumplimiento de las funciones, tanto las materiales como las espirituales, así como la función que cumple la familia como un todo en la sociedad.</a:t>
            </a:r>
          </a:p>
        </p:txBody>
      </p:sp>
      <p:sp>
        <p:nvSpPr>
          <p:cNvPr id="4" name="AutoShape 52"/>
          <p:cNvSpPr>
            <a:spLocks noChangeArrowheads="1"/>
          </p:cNvSpPr>
          <p:nvPr/>
        </p:nvSpPr>
        <p:spPr bwMode="gray">
          <a:xfrm>
            <a:off x="1980878" y="385470"/>
            <a:ext cx="5976664" cy="758652"/>
          </a:xfrm>
          <a:prstGeom prst="roundRect">
            <a:avLst>
              <a:gd name="adj" fmla="val 50000"/>
            </a:avLst>
          </a:prstGeom>
          <a:gradFill>
            <a:gsLst>
              <a:gs pos="0">
                <a:schemeClr val="accent2">
                  <a:lumMod val="60000"/>
                  <a:lumOff val="40000"/>
                </a:schemeClr>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r>
              <a:rPr lang="es-MX" sz="3200" b="1" dirty="0" smtClean="0"/>
              <a:t>FAMILIA COMO SISTEMA</a:t>
            </a:r>
            <a:endParaRPr lang="es-MX" sz="3200" b="1" dirty="0"/>
          </a:p>
        </p:txBody>
      </p:sp>
      <p:sp>
        <p:nvSpPr>
          <p:cNvPr id="5" name="AutoShape 52"/>
          <p:cNvSpPr>
            <a:spLocks noChangeArrowheads="1"/>
          </p:cNvSpPr>
          <p:nvPr/>
        </p:nvSpPr>
        <p:spPr bwMode="gray">
          <a:xfrm>
            <a:off x="899592" y="1484784"/>
            <a:ext cx="7586600" cy="645415"/>
          </a:xfrm>
          <a:prstGeom prst="roundRect">
            <a:avLst>
              <a:gd name="adj" fmla="val 50000"/>
            </a:avLst>
          </a:prstGeom>
          <a:gradFill>
            <a:gsLst>
              <a:gs pos="0">
                <a:srgbClr val="0070C0"/>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r>
              <a:rPr lang="es-MX" sz="2000" b="1" dirty="0"/>
              <a:t>Propiedades de los </a:t>
            </a:r>
            <a:r>
              <a:rPr lang="es-MX" sz="2000" b="1" dirty="0" smtClean="0"/>
              <a:t>sistemas aplicables </a:t>
            </a:r>
            <a:r>
              <a:rPr lang="es-MX" sz="2000" b="1" dirty="0"/>
              <a:t>al grupo familiar</a:t>
            </a:r>
          </a:p>
        </p:txBody>
      </p:sp>
      <p:sp>
        <p:nvSpPr>
          <p:cNvPr id="6" name="5 Rectángulo"/>
          <p:cNvSpPr/>
          <p:nvPr/>
        </p:nvSpPr>
        <p:spPr>
          <a:xfrm>
            <a:off x="1119622" y="2348880"/>
            <a:ext cx="7732476" cy="477054"/>
          </a:xfrm>
          <a:prstGeom prst="rect">
            <a:avLst/>
          </a:prstGeom>
        </p:spPr>
        <p:txBody>
          <a:bodyPr wrap="square">
            <a:spAutoFit/>
          </a:bodyPr>
          <a:lstStyle/>
          <a:p>
            <a:pPr>
              <a:lnSpc>
                <a:spcPts val="3000"/>
              </a:lnSpc>
            </a:pPr>
            <a:r>
              <a:rPr lang="es-MX" sz="2400" b="1" dirty="0"/>
              <a:t>4. </a:t>
            </a:r>
            <a:r>
              <a:rPr lang="es-MX" sz="2400" b="1" u="sng" dirty="0"/>
              <a:t>Organización de una estructura jerárquica</a:t>
            </a:r>
            <a:r>
              <a:rPr lang="es-MX" sz="2400" b="1" dirty="0" smtClean="0"/>
              <a:t>: (</a:t>
            </a:r>
            <a:r>
              <a:rPr lang="es-MX" sz="2400" b="1" dirty="0" err="1" smtClean="0"/>
              <a:t>Cont</a:t>
            </a:r>
            <a:r>
              <a:rPr lang="es-MX" sz="2400" b="1" dirty="0" smtClean="0"/>
              <a:t>)</a:t>
            </a:r>
            <a:endParaRPr lang="es-MX" sz="2400" b="1" dirty="0"/>
          </a:p>
        </p:txBody>
      </p:sp>
    </p:spTree>
    <p:extLst>
      <p:ext uri="{BB962C8B-B14F-4D97-AF65-F5344CB8AC3E}">
        <p14:creationId xmlns:p14="http://schemas.microsoft.com/office/powerpoint/2010/main" val="416501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par>
                          <p:cTn id="10" fill="hold">
                            <p:stCondLst>
                              <p:cond delay="2000"/>
                            </p:stCondLst>
                            <p:childTnLst>
                              <p:par>
                                <p:cTn id="11" presetID="2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ppt_x</p:attrName>
                                        </p:attrNameLst>
                                      </p:cBhvr>
                                      <p:tavLst>
                                        <p:tav tm="0">
                                          <p:val>
                                            <p:strVal val="#ppt_x-.2"/>
                                          </p:val>
                                        </p:tav>
                                        <p:tav tm="100000">
                                          <p:val>
                                            <p:strVal val="#ppt_x"/>
                                          </p:val>
                                        </p:tav>
                                      </p:tavLst>
                                    </p:anim>
                                    <p:anim calcmode="lin" valueType="num">
                                      <p:cBhvr>
                                        <p:cTn id="14"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2000"/>
                                        <p:tgtEl>
                                          <p:spTgt spid="5"/>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4500"/>
                            </p:stCondLst>
                            <p:childTnLst>
                              <p:par>
                                <p:cTn id="23" presetID="53" presetClass="entr" presetSubtype="16" fill="hold" grpId="1"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5000"/>
                            </p:stCondLst>
                            <p:childTnLst>
                              <p:par>
                                <p:cTn id="29" presetID="2" presetClass="entr" presetSubtype="4" fill="hold"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500"/>
                            </p:stCondLst>
                            <p:childTnLst>
                              <p:par>
                                <p:cTn id="34" presetID="2" presetClass="entr" presetSubtype="4" fill="hold"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additive="base">
                                        <p:cTn id="3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2276872"/>
            <a:ext cx="8064896" cy="4278992"/>
          </a:xfrm>
          <a:prstGeom prst="rect">
            <a:avLst/>
          </a:prstGeom>
        </p:spPr>
        <p:txBody>
          <a:bodyPr wrap="square">
            <a:spAutoFit/>
          </a:bodyPr>
          <a:lstStyle/>
          <a:p>
            <a:pPr>
              <a:lnSpc>
                <a:spcPct val="150000"/>
              </a:lnSpc>
            </a:pPr>
            <a:r>
              <a:rPr lang="es-MX" sz="2600" b="1" dirty="0"/>
              <a:t>5. </a:t>
            </a:r>
            <a:r>
              <a:rPr lang="es-MX" sz="2600" b="1" u="sng" dirty="0"/>
              <a:t>Capacidad de cambio y </a:t>
            </a:r>
            <a:r>
              <a:rPr lang="es-MX" sz="2600" b="1" u="sng" dirty="0" smtClean="0"/>
              <a:t>transformación:</a:t>
            </a:r>
            <a:r>
              <a:rPr lang="es-MX" sz="2600" b="1" dirty="0" smtClean="0"/>
              <a:t> </a:t>
            </a:r>
          </a:p>
          <a:p>
            <a:pPr marL="342900" indent="-342900">
              <a:lnSpc>
                <a:spcPts val="3300"/>
              </a:lnSpc>
              <a:spcBef>
                <a:spcPts val="600"/>
              </a:spcBef>
              <a:spcAft>
                <a:spcPts val="600"/>
              </a:spcAft>
              <a:buFont typeface="Arial" pitchFamily="34" charset="0"/>
              <a:buChar char="•"/>
            </a:pPr>
            <a:r>
              <a:rPr lang="es-MX" sz="2600" b="1" dirty="0" smtClean="0"/>
              <a:t>El </a:t>
            </a:r>
            <a:r>
              <a:rPr lang="es-MX" sz="2600" b="1" dirty="0"/>
              <a:t>sistema posibilita la adaptabilidad al medio de </a:t>
            </a:r>
            <a:r>
              <a:rPr lang="es-MX" sz="2600" b="1" dirty="0" smtClean="0"/>
              <a:t>modo activo </a:t>
            </a:r>
            <a:r>
              <a:rPr lang="es-MX" sz="2600" b="1" dirty="0"/>
              <a:t>y </a:t>
            </a:r>
            <a:r>
              <a:rPr lang="es-MX" sz="2600" b="1" dirty="0" smtClean="0"/>
              <a:t>transformador y </a:t>
            </a:r>
            <a:r>
              <a:rPr lang="es-MX" sz="2600" b="1" dirty="0"/>
              <a:t>a la vez, tiene capacidad de flexibilizarse dentro de determinados límites</a:t>
            </a:r>
            <a:r>
              <a:rPr lang="es-MX" sz="2600" b="1" dirty="0" smtClean="0"/>
              <a:t>, asimilar </a:t>
            </a:r>
            <a:r>
              <a:rPr lang="es-MX" sz="2600" b="1" dirty="0"/>
              <a:t>el cambio y ajustar sus funciones</a:t>
            </a:r>
            <a:r>
              <a:rPr lang="es-MX" sz="2600" b="1" dirty="0" smtClean="0"/>
              <a:t>.</a:t>
            </a:r>
          </a:p>
          <a:p>
            <a:pPr marL="342900" indent="-342900">
              <a:lnSpc>
                <a:spcPts val="3300"/>
              </a:lnSpc>
              <a:spcBef>
                <a:spcPts val="600"/>
              </a:spcBef>
              <a:spcAft>
                <a:spcPts val="600"/>
              </a:spcAft>
              <a:buFont typeface="Arial" pitchFamily="34" charset="0"/>
              <a:buChar char="•"/>
            </a:pPr>
            <a:r>
              <a:rPr lang="es-MX" sz="2600" b="1" dirty="0" smtClean="0"/>
              <a:t> </a:t>
            </a:r>
            <a:r>
              <a:rPr lang="es-MX" sz="2600" b="1" dirty="0"/>
              <a:t>El sistema familiar se reorganiza frente a las </a:t>
            </a:r>
            <a:r>
              <a:rPr lang="es-MX" sz="2600" b="1" dirty="0" smtClean="0"/>
              <a:t>influencias de </a:t>
            </a:r>
            <a:r>
              <a:rPr lang="es-MX" sz="2600" b="1" dirty="0"/>
              <a:t>la vida social que le demandan cambios.</a:t>
            </a:r>
          </a:p>
        </p:txBody>
      </p:sp>
      <p:sp>
        <p:nvSpPr>
          <p:cNvPr id="4" name="AutoShape 52"/>
          <p:cNvSpPr>
            <a:spLocks noChangeArrowheads="1"/>
          </p:cNvSpPr>
          <p:nvPr/>
        </p:nvSpPr>
        <p:spPr bwMode="gray">
          <a:xfrm>
            <a:off x="1980878" y="385470"/>
            <a:ext cx="5976664" cy="758652"/>
          </a:xfrm>
          <a:prstGeom prst="roundRect">
            <a:avLst>
              <a:gd name="adj" fmla="val 50000"/>
            </a:avLst>
          </a:prstGeom>
          <a:gradFill>
            <a:gsLst>
              <a:gs pos="0">
                <a:schemeClr val="accent2">
                  <a:lumMod val="60000"/>
                  <a:lumOff val="40000"/>
                </a:schemeClr>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r>
              <a:rPr lang="es-MX" sz="3200" b="1" dirty="0" smtClean="0"/>
              <a:t>FAMILIA COMO SISTEMA</a:t>
            </a:r>
            <a:endParaRPr lang="es-MX" sz="3200" b="1" dirty="0"/>
          </a:p>
        </p:txBody>
      </p:sp>
      <p:sp>
        <p:nvSpPr>
          <p:cNvPr id="5" name="AutoShape 52"/>
          <p:cNvSpPr>
            <a:spLocks noChangeArrowheads="1"/>
          </p:cNvSpPr>
          <p:nvPr/>
        </p:nvSpPr>
        <p:spPr bwMode="gray">
          <a:xfrm>
            <a:off x="899592" y="1484784"/>
            <a:ext cx="7586600" cy="645415"/>
          </a:xfrm>
          <a:prstGeom prst="roundRect">
            <a:avLst>
              <a:gd name="adj" fmla="val 50000"/>
            </a:avLst>
          </a:prstGeom>
          <a:gradFill>
            <a:gsLst>
              <a:gs pos="0">
                <a:srgbClr val="0070C0"/>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r>
              <a:rPr lang="es-MX" sz="2000" b="1" dirty="0"/>
              <a:t>Propiedades de los </a:t>
            </a:r>
            <a:r>
              <a:rPr lang="es-MX" sz="2000" b="1" dirty="0" smtClean="0"/>
              <a:t>sistemas aplicables </a:t>
            </a:r>
            <a:r>
              <a:rPr lang="es-MX" sz="2000" b="1" dirty="0"/>
              <a:t>al grupo familiar</a:t>
            </a:r>
          </a:p>
        </p:txBody>
      </p:sp>
    </p:spTree>
    <p:extLst>
      <p:ext uri="{BB962C8B-B14F-4D97-AF65-F5344CB8AC3E}">
        <p14:creationId xmlns:p14="http://schemas.microsoft.com/office/powerpoint/2010/main" val="6485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par>
                          <p:cTn id="10" fill="hold">
                            <p:stCondLst>
                              <p:cond delay="2000"/>
                            </p:stCondLst>
                            <p:childTnLst>
                              <p:par>
                                <p:cTn id="11" presetID="2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ppt_x</p:attrName>
                                        </p:attrNameLst>
                                      </p:cBhvr>
                                      <p:tavLst>
                                        <p:tav tm="0">
                                          <p:val>
                                            <p:strVal val="#ppt_x-.2"/>
                                          </p:val>
                                        </p:tav>
                                        <p:tav tm="100000">
                                          <p:val>
                                            <p:strVal val="#ppt_x"/>
                                          </p:val>
                                        </p:tav>
                                      </p:tavLst>
                                    </p:anim>
                                    <p:anim calcmode="lin" valueType="num">
                                      <p:cBhvr>
                                        <p:cTn id="14"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2000"/>
                                        <p:tgtEl>
                                          <p:spTgt spid="5"/>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53394" y="2420888"/>
            <a:ext cx="7595070" cy="3303468"/>
          </a:xfrm>
          <a:prstGeom prst="rect">
            <a:avLst/>
          </a:prstGeom>
        </p:spPr>
        <p:txBody>
          <a:bodyPr wrap="square">
            <a:spAutoFit/>
          </a:bodyPr>
          <a:lstStyle/>
          <a:p>
            <a:pPr>
              <a:lnSpc>
                <a:spcPct val="150000"/>
              </a:lnSpc>
            </a:pPr>
            <a:r>
              <a:rPr lang="es-MX" sz="2800" b="1" dirty="0"/>
              <a:t>6. </a:t>
            </a:r>
            <a:r>
              <a:rPr lang="es-MX" sz="2800" b="1" u="sng" dirty="0"/>
              <a:t>Tendencias al </a:t>
            </a:r>
            <a:r>
              <a:rPr lang="es-MX" sz="2800" b="1" u="sng" dirty="0" smtClean="0"/>
              <a:t>equilibrio</a:t>
            </a:r>
            <a:r>
              <a:rPr lang="es-MX" sz="2800" b="1" dirty="0" smtClean="0"/>
              <a:t>:</a:t>
            </a:r>
          </a:p>
          <a:p>
            <a:pPr>
              <a:lnSpc>
                <a:spcPts val="4000"/>
              </a:lnSpc>
            </a:pPr>
            <a:r>
              <a:rPr lang="es-MX" sz="2800" b="1" dirty="0" smtClean="0"/>
              <a:t> </a:t>
            </a:r>
            <a:r>
              <a:rPr lang="es-MX" sz="2800" b="1" dirty="0"/>
              <a:t>Es la característica del sistema familiar de restablecer el equilibrio del grupo como un todo; la tendencia a buscar la estabilidad y la </a:t>
            </a:r>
            <a:r>
              <a:rPr lang="es-MX" sz="2800" b="1" dirty="0" smtClean="0"/>
              <a:t>armonía </a:t>
            </a:r>
            <a:r>
              <a:rPr lang="es-MX" sz="2800" b="1" dirty="0"/>
              <a:t>y favorecer la continuidad del sistema.</a:t>
            </a:r>
          </a:p>
        </p:txBody>
      </p:sp>
      <p:sp>
        <p:nvSpPr>
          <p:cNvPr id="4" name="AutoShape 52"/>
          <p:cNvSpPr>
            <a:spLocks noChangeArrowheads="1"/>
          </p:cNvSpPr>
          <p:nvPr/>
        </p:nvSpPr>
        <p:spPr bwMode="gray">
          <a:xfrm>
            <a:off x="1980878" y="385470"/>
            <a:ext cx="5976664" cy="758652"/>
          </a:xfrm>
          <a:prstGeom prst="roundRect">
            <a:avLst>
              <a:gd name="adj" fmla="val 50000"/>
            </a:avLst>
          </a:prstGeom>
          <a:gradFill>
            <a:gsLst>
              <a:gs pos="0">
                <a:schemeClr val="accent2">
                  <a:lumMod val="60000"/>
                  <a:lumOff val="40000"/>
                </a:schemeClr>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r>
              <a:rPr lang="es-MX" sz="3200" b="1" dirty="0" smtClean="0"/>
              <a:t>FAMILIA COMO SISTEMA</a:t>
            </a:r>
            <a:endParaRPr lang="es-MX" sz="3200" b="1" dirty="0"/>
          </a:p>
        </p:txBody>
      </p:sp>
      <p:sp>
        <p:nvSpPr>
          <p:cNvPr id="5" name="AutoShape 52"/>
          <p:cNvSpPr>
            <a:spLocks noChangeArrowheads="1"/>
          </p:cNvSpPr>
          <p:nvPr/>
        </p:nvSpPr>
        <p:spPr bwMode="gray">
          <a:xfrm>
            <a:off x="899592" y="1484784"/>
            <a:ext cx="7586600" cy="645415"/>
          </a:xfrm>
          <a:prstGeom prst="roundRect">
            <a:avLst>
              <a:gd name="adj" fmla="val 50000"/>
            </a:avLst>
          </a:prstGeom>
          <a:gradFill>
            <a:gsLst>
              <a:gs pos="0">
                <a:srgbClr val="0070C0"/>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r>
              <a:rPr lang="es-MX" sz="2000" b="1" dirty="0"/>
              <a:t>Propiedades de los </a:t>
            </a:r>
            <a:r>
              <a:rPr lang="es-MX" sz="2000" b="1" dirty="0" smtClean="0"/>
              <a:t>sistemas aplicables </a:t>
            </a:r>
            <a:r>
              <a:rPr lang="es-MX" sz="2000" b="1" dirty="0"/>
              <a:t>al grupo familiar</a:t>
            </a:r>
          </a:p>
        </p:txBody>
      </p:sp>
    </p:spTree>
    <p:extLst>
      <p:ext uri="{BB962C8B-B14F-4D97-AF65-F5344CB8AC3E}">
        <p14:creationId xmlns:p14="http://schemas.microsoft.com/office/powerpoint/2010/main" val="323010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par>
                          <p:cTn id="10" fill="hold">
                            <p:stCondLst>
                              <p:cond delay="2000"/>
                            </p:stCondLst>
                            <p:childTnLst>
                              <p:par>
                                <p:cTn id="11" presetID="2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ppt_x</p:attrName>
                                        </p:attrNameLst>
                                      </p:cBhvr>
                                      <p:tavLst>
                                        <p:tav tm="0">
                                          <p:val>
                                            <p:strVal val="#ppt_x-.2"/>
                                          </p:val>
                                        </p:tav>
                                        <p:tav tm="100000">
                                          <p:val>
                                            <p:strVal val="#ppt_x"/>
                                          </p:val>
                                        </p:tav>
                                      </p:tavLst>
                                    </p:anim>
                                    <p:anim calcmode="lin" valueType="num">
                                      <p:cBhvr>
                                        <p:cTn id="14"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2000"/>
                                        <p:tgtEl>
                                          <p:spTgt spid="5"/>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2276872"/>
            <a:ext cx="7920880" cy="3801041"/>
          </a:xfrm>
          <a:prstGeom prst="rect">
            <a:avLst/>
          </a:prstGeom>
        </p:spPr>
        <p:txBody>
          <a:bodyPr wrap="square">
            <a:spAutoFit/>
          </a:bodyPr>
          <a:lstStyle/>
          <a:p>
            <a:r>
              <a:rPr lang="es-MX" sz="2400" b="1" dirty="0"/>
              <a:t>7. </a:t>
            </a:r>
            <a:r>
              <a:rPr lang="es-MX" sz="2400" b="1" u="sng" dirty="0" smtClean="0"/>
              <a:t>Retroalimentación</a:t>
            </a:r>
            <a:r>
              <a:rPr lang="es-MX" sz="2400" b="1" dirty="0" smtClean="0"/>
              <a:t>:</a:t>
            </a:r>
          </a:p>
          <a:p>
            <a:pPr marL="342900" indent="-342900">
              <a:spcBef>
                <a:spcPts val="600"/>
              </a:spcBef>
              <a:spcAft>
                <a:spcPts val="600"/>
              </a:spcAft>
              <a:buFont typeface="Arial" pitchFamily="34" charset="0"/>
              <a:buChar char="•"/>
            </a:pPr>
            <a:r>
              <a:rPr lang="es-MX" sz="2400" b="1" dirty="0" smtClean="0"/>
              <a:t> </a:t>
            </a:r>
            <a:r>
              <a:rPr lang="es-MX" sz="2400" b="1" dirty="0"/>
              <a:t>Esta propiedad permite aprovechar la información con fines correctivos y reguladores.</a:t>
            </a:r>
          </a:p>
          <a:p>
            <a:pPr marL="342900" indent="-342900">
              <a:spcBef>
                <a:spcPts val="600"/>
              </a:spcBef>
              <a:spcAft>
                <a:spcPts val="600"/>
              </a:spcAft>
              <a:buFont typeface="Arial" pitchFamily="34" charset="0"/>
              <a:buChar char="•"/>
            </a:pPr>
            <a:r>
              <a:rPr lang="es-MX" sz="2400" b="1" dirty="0"/>
              <a:t>Son los procesos que generan la autorregulación del </a:t>
            </a:r>
            <a:r>
              <a:rPr lang="es-MX" sz="2400" b="1" dirty="0" smtClean="0"/>
              <a:t>sistema. </a:t>
            </a:r>
          </a:p>
          <a:p>
            <a:pPr marL="342900" indent="-342900">
              <a:spcBef>
                <a:spcPts val="600"/>
              </a:spcBef>
              <a:spcAft>
                <a:spcPts val="600"/>
              </a:spcAft>
              <a:buFont typeface="Arial" pitchFamily="34" charset="0"/>
              <a:buChar char="•"/>
            </a:pPr>
            <a:r>
              <a:rPr lang="es-MX" sz="2400" b="1" dirty="0" smtClean="0"/>
              <a:t>Generalmente</a:t>
            </a:r>
            <a:r>
              <a:rPr lang="es-MX" sz="2400" b="1" dirty="0"/>
              <a:t>, la familia se vale de otras instituciones que sirven de dispositivos para la retroalimentación, digamos por ejemplo: la escuela, el centro laboral, centros de </a:t>
            </a:r>
            <a:r>
              <a:rPr lang="es-MX" sz="2400" b="1" dirty="0" smtClean="0"/>
              <a:t>salud.</a:t>
            </a:r>
            <a:endParaRPr lang="es-MX" sz="2400" b="1" dirty="0"/>
          </a:p>
        </p:txBody>
      </p:sp>
      <p:sp>
        <p:nvSpPr>
          <p:cNvPr id="4" name="AutoShape 52"/>
          <p:cNvSpPr>
            <a:spLocks noChangeArrowheads="1"/>
          </p:cNvSpPr>
          <p:nvPr/>
        </p:nvSpPr>
        <p:spPr bwMode="gray">
          <a:xfrm>
            <a:off x="1980878" y="385470"/>
            <a:ext cx="5976664" cy="758652"/>
          </a:xfrm>
          <a:prstGeom prst="roundRect">
            <a:avLst>
              <a:gd name="adj" fmla="val 50000"/>
            </a:avLst>
          </a:prstGeom>
          <a:gradFill>
            <a:gsLst>
              <a:gs pos="0">
                <a:schemeClr val="accent2">
                  <a:lumMod val="60000"/>
                  <a:lumOff val="40000"/>
                </a:schemeClr>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r>
              <a:rPr lang="es-MX" sz="3200" b="1" dirty="0" smtClean="0"/>
              <a:t>FAMILIA COMO SISTEMA</a:t>
            </a:r>
            <a:endParaRPr lang="es-MX" sz="3200" b="1" dirty="0"/>
          </a:p>
        </p:txBody>
      </p:sp>
      <p:sp>
        <p:nvSpPr>
          <p:cNvPr id="5" name="AutoShape 52"/>
          <p:cNvSpPr>
            <a:spLocks noChangeArrowheads="1"/>
          </p:cNvSpPr>
          <p:nvPr/>
        </p:nvSpPr>
        <p:spPr bwMode="gray">
          <a:xfrm>
            <a:off x="899592" y="1484784"/>
            <a:ext cx="7586600" cy="645415"/>
          </a:xfrm>
          <a:prstGeom prst="roundRect">
            <a:avLst>
              <a:gd name="adj" fmla="val 50000"/>
            </a:avLst>
          </a:prstGeom>
          <a:gradFill>
            <a:gsLst>
              <a:gs pos="0">
                <a:srgbClr val="0070C0"/>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lstStyle/>
          <a:p>
            <a:r>
              <a:rPr lang="es-MX" sz="2000" b="1" dirty="0"/>
              <a:t>Propiedades de los </a:t>
            </a:r>
            <a:r>
              <a:rPr lang="es-MX" sz="2000" b="1" dirty="0" smtClean="0"/>
              <a:t>sistemas aplicables </a:t>
            </a:r>
            <a:r>
              <a:rPr lang="es-MX" sz="2000" b="1" dirty="0"/>
              <a:t>al grupo familiar</a:t>
            </a:r>
          </a:p>
        </p:txBody>
      </p:sp>
    </p:spTree>
    <p:extLst>
      <p:ext uri="{BB962C8B-B14F-4D97-AF65-F5344CB8AC3E}">
        <p14:creationId xmlns:p14="http://schemas.microsoft.com/office/powerpoint/2010/main" val="406758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par>
                          <p:cTn id="10" fill="hold">
                            <p:stCondLst>
                              <p:cond delay="2000"/>
                            </p:stCondLst>
                            <p:childTnLst>
                              <p:par>
                                <p:cTn id="11" presetID="2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ppt_x</p:attrName>
                                        </p:attrNameLst>
                                      </p:cBhvr>
                                      <p:tavLst>
                                        <p:tav tm="0">
                                          <p:val>
                                            <p:strVal val="#ppt_x-.2"/>
                                          </p:val>
                                        </p:tav>
                                        <p:tav tm="100000">
                                          <p:val>
                                            <p:strVal val="#ppt_x"/>
                                          </p:val>
                                        </p:tav>
                                      </p:tavLst>
                                    </p:anim>
                                    <p:anim calcmode="lin" valueType="num">
                                      <p:cBhvr>
                                        <p:cTn id="14"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2000"/>
                                        <p:tgtEl>
                                          <p:spTgt spid="5"/>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12795" y="116869"/>
            <a:ext cx="7403765" cy="1080119"/>
            <a:chOff x="1027" y="1069"/>
            <a:chExt cx="3984" cy="912"/>
          </a:xfrm>
          <a:gradFill>
            <a:gsLst>
              <a:gs pos="0">
                <a:schemeClr val="accent6"/>
              </a:gs>
              <a:gs pos="50000">
                <a:schemeClr val="bg1"/>
              </a:gs>
              <a:gs pos="100000">
                <a:schemeClr val="bg1">
                  <a:gamma/>
                  <a:shade val="46275"/>
                  <a:invGamma/>
                </a:schemeClr>
              </a:gs>
            </a:gsLst>
            <a:lin ang="2700000" scaled="1"/>
          </a:gradFill>
        </p:grpSpPr>
        <p:sp>
          <p:nvSpPr>
            <p:cNvPr id="3" name="AutoShape 3"/>
            <p:cNvSpPr>
              <a:spLocks noChangeArrowheads="1"/>
            </p:cNvSpPr>
            <p:nvPr/>
          </p:nvSpPr>
          <p:spPr bwMode="gray">
            <a:xfrm>
              <a:off x="1027" y="1069"/>
              <a:ext cx="3984" cy="912"/>
            </a:xfrm>
            <a:prstGeom prst="roundRect">
              <a:avLst>
                <a:gd name="adj" fmla="val 10889"/>
              </a:avLst>
            </a:prstGeom>
            <a:grp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buClr>
                  <a:srgbClr val="000000"/>
                </a:buClr>
                <a:buSzPct val="100000"/>
                <a:buFont typeface="Times New Roman" pitchFamily="18" charset="0"/>
                <a:buNone/>
              </a:pPr>
              <a:endParaRPr lang="es-VE" b="1" dirty="0" smtClean="0">
                <a:ea typeface="DejaVu Sans"/>
                <a:cs typeface="DejaVu Sans"/>
              </a:endParaRPr>
            </a:p>
          </p:txBody>
        </p:sp>
        <p:sp>
          <p:nvSpPr>
            <p:cNvPr id="4" name="Freeform 6"/>
            <p:cNvSpPr>
              <a:spLocks/>
            </p:cNvSpPr>
            <p:nvPr/>
          </p:nvSpPr>
          <p:spPr bwMode="gray">
            <a:xfrm>
              <a:off x="1041" y="1138"/>
              <a:ext cx="387"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pPr algn="ctr" fontAlgn="base">
                <a:spcBef>
                  <a:spcPct val="0"/>
                </a:spcBef>
                <a:spcAft>
                  <a:spcPct val="0"/>
                </a:spcAft>
                <a:buClr>
                  <a:srgbClr val="000000"/>
                </a:buClr>
                <a:buSzPct val="100000"/>
                <a:buFont typeface="Times New Roman" pitchFamily="18" charset="0"/>
                <a:buNone/>
                <a:defRPr/>
              </a:pPr>
              <a:endParaRPr lang="es-VE">
                <a:solidFill>
                  <a:srgbClr val="FFFFE1"/>
                </a:solidFill>
                <a:ea typeface="DejaVu Sans"/>
                <a:cs typeface="DejaVu Sans"/>
              </a:endParaRPr>
            </a:p>
          </p:txBody>
        </p:sp>
      </p:grpSp>
      <p:sp>
        <p:nvSpPr>
          <p:cNvPr id="12" name="11 Rectángulo"/>
          <p:cNvSpPr/>
          <p:nvPr/>
        </p:nvSpPr>
        <p:spPr>
          <a:xfrm>
            <a:off x="1273327" y="2867140"/>
            <a:ext cx="6899073" cy="954107"/>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2"/>
            </a:solidFill>
          </a:ln>
        </p:spPr>
        <p:txBody>
          <a:bodyPr wrap="square">
            <a:spAutoFit/>
          </a:bodyPr>
          <a:lstStyle/>
          <a:p>
            <a:pPr algn="ctr"/>
            <a:r>
              <a:rPr lang="es-MX" sz="2800" b="1" dirty="0">
                <a:latin typeface="Arial" pitchFamily="34" charset="0"/>
                <a:cs typeface="Arial" pitchFamily="34" charset="0"/>
              </a:rPr>
              <a:t>Producción y desencadenamiento de </a:t>
            </a:r>
            <a:r>
              <a:rPr lang="es-MX" sz="2800" b="1" dirty="0" smtClean="0">
                <a:latin typeface="Arial" pitchFamily="34" charset="0"/>
                <a:cs typeface="Arial" pitchFamily="34" charset="0"/>
              </a:rPr>
              <a:t>la enfermedad</a:t>
            </a:r>
            <a:endParaRPr lang="es-MX" sz="2800" b="1" dirty="0">
              <a:latin typeface="Arial" pitchFamily="34" charset="0"/>
              <a:cs typeface="Arial" pitchFamily="34" charset="0"/>
            </a:endParaRPr>
          </a:p>
        </p:txBody>
      </p:sp>
      <p:sp>
        <p:nvSpPr>
          <p:cNvPr id="18" name="17 Rectángulo"/>
          <p:cNvSpPr/>
          <p:nvPr/>
        </p:nvSpPr>
        <p:spPr>
          <a:xfrm>
            <a:off x="1298407" y="1875891"/>
            <a:ext cx="6873993" cy="523220"/>
          </a:xfrm>
          <a:prstGeom prst="rect">
            <a:avLst/>
          </a:prstGeom>
          <a:gradFill flip="none" rotWithShape="1">
            <a:gsLst>
              <a:gs pos="3000">
                <a:schemeClr val="bg1">
                  <a:lumMod val="75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rgbClr val="FF0000"/>
            </a:solidFill>
          </a:ln>
        </p:spPr>
        <p:txBody>
          <a:bodyPr wrap="square">
            <a:spAutoFit/>
          </a:bodyPr>
          <a:lstStyle/>
          <a:p>
            <a:pPr algn="ctr"/>
            <a:r>
              <a:rPr lang="es-MX" sz="2800" b="1" dirty="0">
                <a:latin typeface="Arial" pitchFamily="34" charset="0"/>
                <a:cs typeface="Arial" pitchFamily="34" charset="0"/>
              </a:rPr>
              <a:t>Mantenimiento de la salud</a:t>
            </a:r>
          </a:p>
        </p:txBody>
      </p:sp>
      <p:sp>
        <p:nvSpPr>
          <p:cNvPr id="19" name="18 Rectángulo"/>
          <p:cNvSpPr/>
          <p:nvPr/>
        </p:nvSpPr>
        <p:spPr>
          <a:xfrm>
            <a:off x="1301140" y="5421108"/>
            <a:ext cx="6871260" cy="523220"/>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rgbClr val="FF0000"/>
            </a:solidFill>
          </a:ln>
        </p:spPr>
        <p:txBody>
          <a:bodyPr wrap="square">
            <a:spAutoFit/>
          </a:bodyPr>
          <a:lstStyle/>
          <a:p>
            <a:pPr algn="ctr"/>
            <a:r>
              <a:rPr lang="es-MX" sz="2800" b="1" dirty="0">
                <a:latin typeface="Arial" pitchFamily="34" charset="0"/>
                <a:cs typeface="Arial" pitchFamily="34" charset="0"/>
              </a:rPr>
              <a:t>Rehabilitación</a:t>
            </a:r>
          </a:p>
        </p:txBody>
      </p:sp>
      <p:sp>
        <p:nvSpPr>
          <p:cNvPr id="20" name="19 Rectángulo"/>
          <p:cNvSpPr/>
          <p:nvPr/>
        </p:nvSpPr>
        <p:spPr>
          <a:xfrm>
            <a:off x="1298407" y="4390345"/>
            <a:ext cx="6873993" cy="523220"/>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rgbClr val="FF0000"/>
            </a:solidFill>
          </a:ln>
        </p:spPr>
        <p:txBody>
          <a:bodyPr wrap="square">
            <a:spAutoFit/>
          </a:bodyPr>
          <a:lstStyle/>
          <a:p>
            <a:pPr algn="ctr"/>
            <a:r>
              <a:rPr lang="es-MX" sz="2800" b="1" dirty="0">
                <a:latin typeface="Arial" pitchFamily="34" charset="0"/>
                <a:cs typeface="Arial" pitchFamily="34" charset="0"/>
              </a:rPr>
              <a:t>Proceso de curación</a:t>
            </a:r>
          </a:p>
        </p:txBody>
      </p:sp>
      <p:sp>
        <p:nvSpPr>
          <p:cNvPr id="5" name="4 Rectángulo"/>
          <p:cNvSpPr/>
          <p:nvPr/>
        </p:nvSpPr>
        <p:spPr>
          <a:xfrm>
            <a:off x="1023858" y="116632"/>
            <a:ext cx="7292703" cy="954107"/>
          </a:xfrm>
          <a:prstGeom prst="rect">
            <a:avLst/>
          </a:prstGeom>
        </p:spPr>
        <p:txBody>
          <a:bodyPr wrap="square">
            <a:spAutoFit/>
          </a:bodyPr>
          <a:lstStyle/>
          <a:p>
            <a:pPr algn="ctr" fontAlgn="base">
              <a:spcBef>
                <a:spcPct val="0"/>
              </a:spcBef>
              <a:spcAft>
                <a:spcPct val="0"/>
              </a:spcAft>
              <a:buClr>
                <a:srgbClr val="000000"/>
              </a:buClr>
              <a:buSzPct val="100000"/>
              <a:buFont typeface="Times New Roman" pitchFamily="18" charset="0"/>
              <a:buNone/>
            </a:pPr>
            <a:r>
              <a:rPr lang="es-MX" sz="2800" b="1" dirty="0">
                <a:latin typeface="Arial" pitchFamily="34" charset="0"/>
                <a:ea typeface="DejaVu Sans"/>
                <a:cs typeface="Arial" pitchFamily="34" charset="0"/>
              </a:rPr>
              <a:t>La familia </a:t>
            </a:r>
            <a:r>
              <a:rPr lang="es-MX" sz="2800" b="1" dirty="0" smtClean="0">
                <a:latin typeface="Arial" pitchFamily="34" charset="0"/>
                <a:ea typeface="DejaVu Sans"/>
                <a:cs typeface="Arial" pitchFamily="34" charset="0"/>
              </a:rPr>
              <a:t>y </a:t>
            </a:r>
            <a:r>
              <a:rPr lang="es-MX" sz="2800" b="1" dirty="0">
                <a:latin typeface="Arial" pitchFamily="34" charset="0"/>
                <a:ea typeface="DejaVu Sans"/>
                <a:cs typeface="Arial" pitchFamily="34" charset="0"/>
              </a:rPr>
              <a:t>su función </a:t>
            </a:r>
          </a:p>
          <a:p>
            <a:pPr algn="ctr" fontAlgn="base">
              <a:spcBef>
                <a:spcPct val="0"/>
              </a:spcBef>
              <a:spcAft>
                <a:spcPct val="0"/>
              </a:spcAft>
              <a:buClr>
                <a:srgbClr val="000000"/>
              </a:buClr>
              <a:buSzPct val="100000"/>
              <a:buFont typeface="Times New Roman" pitchFamily="18" charset="0"/>
              <a:buNone/>
            </a:pPr>
            <a:r>
              <a:rPr lang="es-MX" sz="2800" b="1" dirty="0">
                <a:latin typeface="Arial" pitchFamily="34" charset="0"/>
                <a:ea typeface="DejaVu Sans"/>
                <a:cs typeface="Arial" pitchFamily="34" charset="0"/>
              </a:rPr>
              <a:t>mediadora del proceso salud-enfermedad</a:t>
            </a:r>
          </a:p>
        </p:txBody>
      </p:sp>
    </p:spTree>
    <p:extLst>
      <p:ext uri="{BB962C8B-B14F-4D97-AF65-F5344CB8AC3E}">
        <p14:creationId xmlns:p14="http://schemas.microsoft.com/office/powerpoint/2010/main" val="140521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20"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87624" y="2490135"/>
            <a:ext cx="6715967" cy="3444997"/>
          </a:xfrm>
        </p:spPr>
        <p:txBody>
          <a:bodyPr>
            <a:normAutofit/>
          </a:bodyPr>
          <a:lstStyle/>
          <a:p>
            <a:pPr algn="just"/>
            <a:r>
              <a:rPr lang="es-ES" sz="2800" dirty="0" smtClean="0">
                <a:latin typeface="Arial" panose="020B0604020202020204" pitchFamily="34" charset="0"/>
                <a:cs typeface="Arial" panose="020B0604020202020204" pitchFamily="34" charset="0"/>
              </a:rPr>
              <a:t>Que los educandos apliquen </a:t>
            </a:r>
            <a:r>
              <a:rPr lang="es-ES" sz="2800" dirty="0">
                <a:latin typeface="Arial" panose="020B0604020202020204" pitchFamily="34" charset="0"/>
                <a:cs typeface="Arial" panose="020B0604020202020204" pitchFamily="34" charset="0"/>
              </a:rPr>
              <a:t>los conocimientos adquiridos </a:t>
            </a:r>
            <a:r>
              <a:rPr lang="es-ES" sz="2800" dirty="0" smtClean="0">
                <a:latin typeface="Arial" panose="020B0604020202020204" pitchFamily="34" charset="0"/>
                <a:cs typeface="Arial" panose="020B0604020202020204" pitchFamily="34" charset="0"/>
              </a:rPr>
              <a:t>acerca de los principales problemas de salud de la familia en </a:t>
            </a:r>
            <a:r>
              <a:rPr lang="es-ES" sz="2800" dirty="0">
                <a:latin typeface="Arial" panose="020B0604020202020204" pitchFamily="34" charset="0"/>
                <a:cs typeface="Arial" panose="020B0604020202020204" pitchFamily="34" charset="0"/>
              </a:rPr>
              <a:t>la resolución de problemas propios de la </a:t>
            </a:r>
            <a:r>
              <a:rPr lang="es-ES" sz="2800" dirty="0" smtClean="0">
                <a:latin typeface="Arial" panose="020B0604020202020204" pitchFamily="34" charset="0"/>
                <a:cs typeface="Arial" panose="020B0604020202020204" pitchFamily="34" charset="0"/>
              </a:rPr>
              <a:t>medicina familiar, </a:t>
            </a:r>
            <a:r>
              <a:rPr lang="es-ES" sz="2800" dirty="0">
                <a:latin typeface="Arial" panose="020B0604020202020204" pitchFamily="34" charset="0"/>
                <a:cs typeface="Arial" panose="020B0604020202020204" pitchFamily="34" charset="0"/>
              </a:rPr>
              <a:t>a partir del vínculo entre los componentes académico, investigativo y laboral”. </a:t>
            </a:r>
            <a:endParaRPr lang="es-MX" sz="2800" dirty="0">
              <a:latin typeface="Arial" panose="020B0604020202020204" pitchFamily="34" charset="0"/>
              <a:cs typeface="Arial" panose="020B0604020202020204" pitchFamily="34" charset="0"/>
            </a:endParaRPr>
          </a:p>
        </p:txBody>
      </p:sp>
      <p:sp>
        <p:nvSpPr>
          <p:cNvPr id="4" name="AutoShape 52"/>
          <p:cNvSpPr>
            <a:spLocks noGrp="1" noChangeArrowheads="1"/>
          </p:cNvSpPr>
          <p:nvPr>
            <p:ph type="title"/>
          </p:nvPr>
        </p:nvSpPr>
        <p:spPr bwMode="gray">
          <a:xfrm>
            <a:off x="1176865" y="1268760"/>
            <a:ext cx="6798734" cy="720080"/>
          </a:xfrm>
          <a:prstGeom prst="roundRect">
            <a:avLst>
              <a:gd name="adj" fmla="val 50000"/>
            </a:avLst>
          </a:prstGeom>
          <a:gradFill>
            <a:gsLst>
              <a:gs pos="0">
                <a:srgbClr val="0070C0"/>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noAutofit/>
          </a:bodyPr>
          <a:lstStyle/>
          <a:p>
            <a:pPr marL="342900" lvl="0" indent="-342900">
              <a:spcBef>
                <a:spcPct val="20000"/>
              </a:spcBef>
            </a:pPr>
            <a:r>
              <a:rPr lang="es-ES" sz="3200" b="1" dirty="0" smtClean="0">
                <a:solidFill>
                  <a:prstClr val="black"/>
                </a:solidFill>
                <a:latin typeface="Arial" pitchFamily="34" charset="0"/>
                <a:cs typeface="Arial" pitchFamily="34" charset="0"/>
              </a:rPr>
              <a:t>Objetivo </a:t>
            </a:r>
            <a:endParaRPr lang="es-ES" sz="32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7293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rrowheads="1"/>
          </p:cNvSpPr>
          <p:nvPr/>
        </p:nvSpPr>
        <p:spPr bwMode="gray">
          <a:xfrm>
            <a:off x="2427044" y="121705"/>
            <a:ext cx="4320480" cy="764704"/>
          </a:xfrm>
          <a:prstGeom prst="roundRect">
            <a:avLst>
              <a:gd name="adj" fmla="val 10889"/>
            </a:avLst>
          </a:prstGeom>
          <a:gradFill>
            <a:gsLst>
              <a:gs pos="0">
                <a:schemeClr val="accent6"/>
              </a:gs>
              <a:gs pos="50000">
                <a:schemeClr val="bg1"/>
              </a:gs>
              <a:gs pos="100000">
                <a:schemeClr val="bg1">
                  <a:gamma/>
                  <a:shade val="46275"/>
                  <a:invGamma/>
                </a:schemeClr>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buClr>
                <a:srgbClr val="000000"/>
              </a:buClr>
              <a:buSzPct val="100000"/>
              <a:buFont typeface="Times New Roman" pitchFamily="18" charset="0"/>
              <a:buNone/>
            </a:pPr>
            <a:r>
              <a:rPr lang="es-VE" sz="4000" b="1" dirty="0" smtClean="0">
                <a:latin typeface="Arial" pitchFamily="34" charset="0"/>
                <a:ea typeface="DejaVu Sans"/>
                <a:cs typeface="Arial" pitchFamily="34" charset="0"/>
              </a:rPr>
              <a:t>Familia y Salud</a:t>
            </a:r>
          </a:p>
        </p:txBody>
      </p:sp>
      <p:grpSp>
        <p:nvGrpSpPr>
          <p:cNvPr id="18" name="Group 52"/>
          <p:cNvGrpSpPr>
            <a:grpSpLocks/>
          </p:cNvGrpSpPr>
          <p:nvPr/>
        </p:nvGrpSpPr>
        <p:grpSpPr bwMode="auto">
          <a:xfrm>
            <a:off x="1523999" y="1052736"/>
            <a:ext cx="5927725" cy="879458"/>
            <a:chOff x="945" y="1095"/>
            <a:chExt cx="3919" cy="460"/>
          </a:xfrm>
        </p:grpSpPr>
        <p:sp>
          <p:nvSpPr>
            <p:cNvPr id="19" name="AutoShape 53"/>
            <p:cNvSpPr>
              <a:spLocks noChangeArrowheads="1"/>
            </p:cNvSpPr>
            <p:nvPr/>
          </p:nvSpPr>
          <p:spPr bwMode="gray">
            <a:xfrm>
              <a:off x="945" y="1095"/>
              <a:ext cx="3919" cy="460"/>
            </a:xfrm>
            <a:prstGeom prst="roundRect">
              <a:avLst>
                <a:gd name="adj" fmla="val 50000"/>
              </a:avLst>
            </a:prstGeom>
            <a:gradFill rotWithShape="1">
              <a:gsLst>
                <a:gs pos="0">
                  <a:srgbClr val="6C6B32"/>
                </a:gs>
                <a:gs pos="50000">
                  <a:srgbClr val="EAE76B"/>
                </a:gs>
                <a:gs pos="100000">
                  <a:srgbClr val="6C6B32"/>
                </a:gs>
              </a:gsLst>
              <a:lin ang="5400000" scaled="1"/>
            </a:gradFill>
            <a:ln>
              <a:noFill/>
            </a:ln>
            <a:effectLst>
              <a:outerShdw dist="63500" dir="3187806" algn="ctr" rotWithShape="0">
                <a:srgbClr val="1C1C1C">
                  <a:alpha val="50000"/>
                </a:srgbClr>
              </a:outerShdw>
            </a:effectLst>
            <a:extLst>
              <a:ext uri="{91240B29-F687-4F45-9708-019B960494DF}">
                <a14:hiddenLine xmlns:a14="http://schemas.microsoft.com/office/drawing/2010/main" w="9525" algn="ctr">
                  <a:solidFill>
                    <a:srgbClr val="3366CC"/>
                  </a:solidFill>
                  <a:round/>
                  <a:headEnd/>
                  <a:tailEnd/>
                </a14:hiddenLine>
              </a:ext>
            </a:extLst>
          </p:spPr>
          <p:txBody>
            <a:bodyPr wrap="none" anchor="ctr"/>
            <a:lstStyle/>
            <a:p>
              <a:pPr algn="ctr" eaLnBrk="0" fontAlgn="base" hangingPunct="0">
                <a:spcBef>
                  <a:spcPct val="0"/>
                </a:spcBef>
                <a:spcAft>
                  <a:spcPct val="0"/>
                </a:spcAft>
              </a:pPr>
              <a:endParaRPr lang="es-ES_tradnl" b="1" smtClean="0">
                <a:solidFill>
                  <a:srgbClr val="000000"/>
                </a:solidFill>
              </a:endParaRPr>
            </a:p>
          </p:txBody>
        </p:sp>
        <p:sp>
          <p:nvSpPr>
            <p:cNvPr id="20" name="AutoShape 54"/>
            <p:cNvSpPr>
              <a:spLocks noChangeArrowheads="1"/>
            </p:cNvSpPr>
            <p:nvPr/>
          </p:nvSpPr>
          <p:spPr bwMode="gray">
            <a:xfrm>
              <a:off x="995" y="1133"/>
              <a:ext cx="3822" cy="361"/>
            </a:xfrm>
            <a:prstGeom prst="roundRect">
              <a:avLst>
                <a:gd name="adj" fmla="val 50000"/>
              </a:avLst>
            </a:prstGeom>
            <a:gradFill rotWithShape="1">
              <a:gsLst>
                <a:gs pos="0">
                  <a:srgbClr val="FFFF99">
                    <a:gamma/>
                    <a:shade val="75686"/>
                    <a:invGamma/>
                  </a:srgbClr>
                </a:gs>
                <a:gs pos="50000">
                  <a:srgbClr val="FFFF99">
                    <a:alpha val="87000"/>
                  </a:srgbClr>
                </a:gs>
                <a:gs pos="100000">
                  <a:srgbClr val="FFFF99">
                    <a:gamma/>
                    <a:shade val="75686"/>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eaLnBrk="0" fontAlgn="base" hangingPunct="0">
                <a:spcBef>
                  <a:spcPct val="0"/>
                </a:spcBef>
                <a:spcAft>
                  <a:spcPct val="0"/>
                </a:spcAft>
                <a:defRPr/>
              </a:pPr>
              <a:endParaRPr lang="es-MX" sz="2800" b="1" dirty="0" smtClean="0">
                <a:solidFill>
                  <a:prstClr val="black"/>
                </a:solidFill>
                <a:latin typeface="Arial" pitchFamily="34" charset="0"/>
                <a:cs typeface="Arial" pitchFamily="34" charset="0"/>
              </a:endParaRPr>
            </a:p>
            <a:p>
              <a:pPr lvl="0" algn="ctr" eaLnBrk="0" fontAlgn="base" hangingPunct="0">
                <a:spcBef>
                  <a:spcPct val="0"/>
                </a:spcBef>
                <a:spcAft>
                  <a:spcPct val="0"/>
                </a:spcAft>
                <a:defRPr/>
              </a:pPr>
              <a:r>
                <a:rPr lang="es-MX" sz="3200" b="1" dirty="0" smtClean="0">
                  <a:solidFill>
                    <a:prstClr val="black"/>
                  </a:solidFill>
                  <a:latin typeface="Arial" pitchFamily="34" charset="0"/>
                  <a:cs typeface="Arial" pitchFamily="34" charset="0"/>
                </a:rPr>
                <a:t>Niveles para abordar </a:t>
              </a:r>
              <a:r>
                <a:rPr lang="es-MX" sz="3200" b="1" dirty="0">
                  <a:solidFill>
                    <a:prstClr val="black"/>
                  </a:solidFill>
                  <a:latin typeface="Arial" pitchFamily="34" charset="0"/>
                  <a:cs typeface="Arial" pitchFamily="34" charset="0"/>
                </a:rPr>
                <a:t>la salud</a:t>
              </a:r>
            </a:p>
            <a:p>
              <a:pPr algn="ctr" eaLnBrk="0" fontAlgn="base" hangingPunct="0">
                <a:spcBef>
                  <a:spcPct val="0"/>
                </a:spcBef>
                <a:spcAft>
                  <a:spcPct val="0"/>
                </a:spcAft>
                <a:defRPr/>
              </a:pPr>
              <a:endParaRPr lang="es-ES_tradnl" sz="2400" b="1" dirty="0">
                <a:solidFill>
                  <a:srgbClr val="000000"/>
                </a:solidFill>
              </a:endParaRPr>
            </a:p>
          </p:txBody>
        </p:sp>
      </p:grpSp>
      <p:sp>
        <p:nvSpPr>
          <p:cNvPr id="21" name="Oval 34"/>
          <p:cNvSpPr>
            <a:spLocks noChangeArrowheads="1"/>
          </p:cNvSpPr>
          <p:nvPr/>
        </p:nvSpPr>
        <p:spPr bwMode="gray">
          <a:xfrm>
            <a:off x="300036" y="2098522"/>
            <a:ext cx="3180431" cy="2050560"/>
          </a:xfrm>
          <a:prstGeom prst="ellipse">
            <a:avLst/>
          </a:prstGeom>
          <a:gradFill rotWithShape="1">
            <a:gsLst>
              <a:gs pos="32000">
                <a:srgbClr val="00B050">
                  <a:alpha val="39000"/>
                </a:srgbClr>
              </a:gs>
              <a:gs pos="100000">
                <a:schemeClr val="folHlink">
                  <a:alpha val="45000"/>
                </a:schemeClr>
              </a:gs>
              <a:gs pos="100000">
                <a:schemeClr val="folHlink">
                  <a:gamma/>
                  <a:shade val="63529"/>
                  <a:invGamma/>
                  <a:alpha val="89999"/>
                </a:schemeClr>
              </a:gs>
            </a:gsLst>
            <a:lin ang="5400000" scaled="1"/>
          </a:gradFill>
          <a:ln>
            <a:noFill/>
          </a:ln>
          <a:effectLst/>
          <a:extLst/>
        </p:spPr>
        <p:txBody>
          <a:bodyPr wrap="none" anchor="ctr"/>
          <a:lstStyle/>
          <a:p>
            <a:pPr algn="ctr" eaLnBrk="0" fontAlgn="base" hangingPunct="0">
              <a:spcBef>
                <a:spcPct val="0"/>
              </a:spcBef>
              <a:spcAft>
                <a:spcPct val="0"/>
              </a:spcAft>
              <a:defRPr/>
            </a:pPr>
            <a:r>
              <a:rPr lang="es-ES_tradnl" sz="2800" b="1" dirty="0" smtClean="0">
                <a:solidFill>
                  <a:srgbClr val="000000"/>
                </a:solidFill>
                <a:latin typeface="Arial" pitchFamily="34" charset="0"/>
                <a:cs typeface="Arial" pitchFamily="34" charset="0"/>
              </a:rPr>
              <a:t>Individual </a:t>
            </a:r>
          </a:p>
          <a:p>
            <a:pPr algn="ctr" eaLnBrk="0" fontAlgn="base" hangingPunct="0">
              <a:spcBef>
                <a:spcPct val="0"/>
              </a:spcBef>
              <a:spcAft>
                <a:spcPct val="0"/>
              </a:spcAft>
              <a:defRPr/>
            </a:pPr>
            <a:r>
              <a:rPr lang="es-ES_tradnl" sz="2800" b="1" dirty="0" smtClean="0">
                <a:solidFill>
                  <a:srgbClr val="000000"/>
                </a:solidFill>
                <a:latin typeface="Arial" pitchFamily="34" charset="0"/>
                <a:cs typeface="Arial" pitchFamily="34" charset="0"/>
              </a:rPr>
              <a:t>o</a:t>
            </a:r>
          </a:p>
          <a:p>
            <a:pPr eaLnBrk="0" fontAlgn="base" hangingPunct="0">
              <a:spcBef>
                <a:spcPct val="0"/>
              </a:spcBef>
              <a:spcAft>
                <a:spcPct val="0"/>
              </a:spcAft>
              <a:defRPr/>
            </a:pPr>
            <a:r>
              <a:rPr lang="es-ES_tradnl" sz="2800" b="1" dirty="0" smtClean="0">
                <a:solidFill>
                  <a:srgbClr val="000000"/>
                </a:solidFill>
                <a:latin typeface="Arial" pitchFamily="34" charset="0"/>
                <a:cs typeface="Arial" pitchFamily="34" charset="0"/>
              </a:rPr>
              <a:t>   personal</a:t>
            </a:r>
            <a:endParaRPr lang="es-ES_tradnl" sz="2800" b="1" dirty="0">
              <a:solidFill>
                <a:srgbClr val="000000"/>
              </a:solidFill>
              <a:latin typeface="Arial" pitchFamily="34" charset="0"/>
              <a:cs typeface="Arial" pitchFamily="34" charset="0"/>
            </a:endParaRPr>
          </a:p>
        </p:txBody>
      </p:sp>
      <p:sp>
        <p:nvSpPr>
          <p:cNvPr id="22" name="Freeform 18"/>
          <p:cNvSpPr>
            <a:spLocks/>
          </p:cNvSpPr>
          <p:nvPr/>
        </p:nvSpPr>
        <p:spPr bwMode="gray">
          <a:xfrm>
            <a:off x="5004048" y="2098521"/>
            <a:ext cx="3672408" cy="1872207"/>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28000">
                <a:schemeClr val="bg1">
                  <a:alpha val="51000"/>
                  <a:lumMod val="79000"/>
                </a:schemeClr>
              </a:gs>
              <a:gs pos="80000">
                <a:schemeClr val="hlink">
                  <a:alpha val="40000"/>
                </a:schemeClr>
              </a:gs>
            </a:gsLst>
            <a:lin ang="5400000" scaled="1"/>
          </a:gradFill>
          <a:ln>
            <a:noFill/>
          </a:ln>
          <a:extLst/>
        </p:spPr>
        <p:txBody>
          <a:bodyPr/>
          <a:lstStyle/>
          <a:p>
            <a:pPr algn="ctr" eaLnBrk="0" fontAlgn="base" hangingPunct="0">
              <a:spcBef>
                <a:spcPct val="0"/>
              </a:spcBef>
              <a:spcAft>
                <a:spcPct val="0"/>
              </a:spcAft>
            </a:pPr>
            <a:endParaRPr lang="es-MX" sz="2800" b="1" dirty="0" smtClean="0">
              <a:solidFill>
                <a:srgbClr val="000000"/>
              </a:solidFill>
            </a:endParaRPr>
          </a:p>
          <a:p>
            <a:pPr algn="ctr" eaLnBrk="0" fontAlgn="base" hangingPunct="0">
              <a:lnSpc>
                <a:spcPts val="2880"/>
              </a:lnSpc>
              <a:spcBef>
                <a:spcPct val="0"/>
              </a:spcBef>
              <a:spcAft>
                <a:spcPct val="0"/>
              </a:spcAft>
            </a:pPr>
            <a:r>
              <a:rPr lang="es-ES" sz="2800" b="1" dirty="0" err="1" smtClean="0">
                <a:solidFill>
                  <a:srgbClr val="000000"/>
                </a:solidFill>
                <a:latin typeface="Arial" pitchFamily="34" charset="0"/>
                <a:cs typeface="Arial" pitchFamily="34" charset="0"/>
              </a:rPr>
              <a:t>Microsocial</a:t>
            </a:r>
            <a:r>
              <a:rPr lang="es-ES" sz="2800" b="1" dirty="0" smtClean="0">
                <a:solidFill>
                  <a:srgbClr val="000000"/>
                </a:solidFill>
                <a:latin typeface="Arial" pitchFamily="34" charset="0"/>
                <a:cs typeface="Arial" pitchFamily="34" charset="0"/>
              </a:rPr>
              <a:t> </a:t>
            </a:r>
          </a:p>
          <a:p>
            <a:pPr algn="ctr" eaLnBrk="0" fontAlgn="base" hangingPunct="0">
              <a:lnSpc>
                <a:spcPts val="2880"/>
              </a:lnSpc>
              <a:spcBef>
                <a:spcPct val="0"/>
              </a:spcBef>
              <a:spcAft>
                <a:spcPct val="0"/>
              </a:spcAft>
            </a:pPr>
            <a:r>
              <a:rPr lang="es-ES" sz="2800" b="1" dirty="0">
                <a:solidFill>
                  <a:srgbClr val="000000"/>
                </a:solidFill>
                <a:latin typeface="Arial" pitchFamily="34" charset="0"/>
                <a:cs typeface="Arial" pitchFamily="34" charset="0"/>
              </a:rPr>
              <a:t>o</a:t>
            </a:r>
            <a:endParaRPr lang="es-ES" sz="2800" b="1" dirty="0" smtClean="0">
              <a:solidFill>
                <a:srgbClr val="000000"/>
              </a:solidFill>
              <a:latin typeface="Arial" pitchFamily="34" charset="0"/>
              <a:cs typeface="Arial" pitchFamily="34" charset="0"/>
            </a:endParaRPr>
          </a:p>
          <a:p>
            <a:pPr algn="ctr" eaLnBrk="0" fontAlgn="base" hangingPunct="0">
              <a:lnSpc>
                <a:spcPts val="2880"/>
              </a:lnSpc>
              <a:spcBef>
                <a:spcPct val="0"/>
              </a:spcBef>
              <a:spcAft>
                <a:spcPct val="0"/>
              </a:spcAft>
            </a:pPr>
            <a:r>
              <a:rPr lang="es-ES" sz="2800" b="1" dirty="0" smtClean="0">
                <a:solidFill>
                  <a:srgbClr val="000000"/>
                </a:solidFill>
                <a:latin typeface="Arial" pitchFamily="34" charset="0"/>
                <a:cs typeface="Arial" pitchFamily="34" charset="0"/>
              </a:rPr>
              <a:t>familiar</a:t>
            </a:r>
            <a:endParaRPr lang="es-MX" sz="2800" b="1" dirty="0" smtClean="0">
              <a:solidFill>
                <a:srgbClr val="000000"/>
              </a:solidFill>
              <a:latin typeface="Arial" pitchFamily="34" charset="0"/>
              <a:cs typeface="Arial" pitchFamily="34" charset="0"/>
            </a:endParaRPr>
          </a:p>
        </p:txBody>
      </p:sp>
      <p:sp>
        <p:nvSpPr>
          <p:cNvPr id="23" name="Oval 39"/>
          <p:cNvSpPr>
            <a:spLocks noChangeArrowheads="1"/>
          </p:cNvSpPr>
          <p:nvPr/>
        </p:nvSpPr>
        <p:spPr bwMode="gray">
          <a:xfrm>
            <a:off x="2427044" y="3970728"/>
            <a:ext cx="4248471" cy="2122568"/>
          </a:xfrm>
          <a:prstGeom prst="ellipse">
            <a:avLst/>
          </a:prstGeom>
          <a:gradFill flip="none" rotWithShape="1">
            <a:gsLst>
              <a:gs pos="0">
                <a:srgbClr val="FFC000"/>
              </a:gs>
              <a:gs pos="64000">
                <a:schemeClr val="accent2">
                  <a:alpha val="43000"/>
                  <a:lumMod val="0"/>
                  <a:lumOff val="100000"/>
                </a:schemeClr>
              </a:gs>
              <a:gs pos="100000">
                <a:schemeClr val="accent2">
                  <a:gamma/>
                  <a:shade val="26275"/>
                  <a:invGamma/>
                  <a:alpha val="18000"/>
                </a:schemeClr>
              </a:gs>
            </a:gsLst>
            <a:path path="shape">
              <a:fillToRect l="50000" t="50000" r="50000" b="50000"/>
            </a:path>
            <a:tileRect/>
          </a:gradFill>
          <a:ln>
            <a:noFill/>
          </a:ln>
          <a:effectLst/>
          <a:extLst/>
        </p:spPr>
        <p:txBody>
          <a:bodyPr wrap="none" anchor="ctr"/>
          <a:lstStyle/>
          <a:p>
            <a:pPr algn="ctr" eaLnBrk="0" fontAlgn="base" hangingPunct="0">
              <a:lnSpc>
                <a:spcPts val="2880"/>
              </a:lnSpc>
              <a:spcBef>
                <a:spcPct val="0"/>
              </a:spcBef>
              <a:spcAft>
                <a:spcPct val="0"/>
              </a:spcAft>
            </a:pPr>
            <a:endParaRPr lang="es-MX" sz="2800" b="1" dirty="0" smtClean="0">
              <a:solidFill>
                <a:srgbClr val="000000"/>
              </a:solidFill>
              <a:latin typeface="Arial" pitchFamily="34" charset="0"/>
              <a:cs typeface="Arial" pitchFamily="34" charset="0"/>
            </a:endParaRPr>
          </a:p>
          <a:p>
            <a:pPr algn="ctr" eaLnBrk="0" fontAlgn="base" hangingPunct="0">
              <a:lnSpc>
                <a:spcPts val="2880"/>
              </a:lnSpc>
              <a:spcBef>
                <a:spcPct val="0"/>
              </a:spcBef>
              <a:spcAft>
                <a:spcPct val="0"/>
              </a:spcAft>
            </a:pPr>
            <a:r>
              <a:rPr lang="es-MX" sz="2800" b="1" dirty="0" err="1" smtClean="0">
                <a:solidFill>
                  <a:srgbClr val="000000"/>
                </a:solidFill>
                <a:latin typeface="Arial" pitchFamily="34" charset="0"/>
                <a:cs typeface="Arial" pitchFamily="34" charset="0"/>
              </a:rPr>
              <a:t>Macrosocial</a:t>
            </a:r>
            <a:endParaRPr lang="es-MX" sz="2800" b="1" dirty="0">
              <a:solidFill>
                <a:srgbClr val="000000"/>
              </a:solidFill>
              <a:latin typeface="Arial" pitchFamily="34" charset="0"/>
              <a:cs typeface="Arial" pitchFamily="34" charset="0"/>
            </a:endParaRPr>
          </a:p>
          <a:p>
            <a:pPr algn="ctr" eaLnBrk="0" fontAlgn="base" hangingPunct="0">
              <a:lnSpc>
                <a:spcPts val="2880"/>
              </a:lnSpc>
              <a:spcBef>
                <a:spcPct val="0"/>
              </a:spcBef>
              <a:spcAft>
                <a:spcPct val="0"/>
              </a:spcAft>
            </a:pPr>
            <a:r>
              <a:rPr lang="es-MX" sz="2800" b="1" dirty="0">
                <a:solidFill>
                  <a:srgbClr val="000000"/>
                </a:solidFill>
                <a:latin typeface="Arial" pitchFamily="34" charset="0"/>
                <a:cs typeface="Arial" pitchFamily="34" charset="0"/>
              </a:rPr>
              <a:t>o </a:t>
            </a:r>
          </a:p>
          <a:p>
            <a:pPr algn="ctr" eaLnBrk="0" fontAlgn="base" hangingPunct="0">
              <a:lnSpc>
                <a:spcPts val="2880"/>
              </a:lnSpc>
              <a:spcBef>
                <a:spcPct val="0"/>
              </a:spcBef>
              <a:spcAft>
                <a:spcPct val="0"/>
              </a:spcAft>
            </a:pPr>
            <a:r>
              <a:rPr lang="es-MX" sz="2800" b="1" dirty="0">
                <a:solidFill>
                  <a:srgbClr val="000000"/>
                </a:solidFill>
                <a:latin typeface="Arial" pitchFamily="34" charset="0"/>
                <a:cs typeface="Arial" pitchFamily="34" charset="0"/>
              </a:rPr>
              <a:t>comunitario</a:t>
            </a:r>
          </a:p>
          <a:p>
            <a:endParaRPr lang="es-MX" sz="2600" b="1" dirty="0">
              <a:latin typeface="Arial" pitchFamily="34" charset="0"/>
              <a:cs typeface="Arial" pitchFamily="34" charset="0"/>
            </a:endParaRPr>
          </a:p>
        </p:txBody>
      </p:sp>
    </p:spTree>
    <p:extLst>
      <p:ext uri="{BB962C8B-B14F-4D97-AF65-F5344CB8AC3E}">
        <p14:creationId xmlns:p14="http://schemas.microsoft.com/office/powerpoint/2010/main" val="339331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gray">
          <a:xfrm>
            <a:off x="2729014" y="551672"/>
            <a:ext cx="3744416" cy="692696"/>
          </a:xfrm>
          <a:prstGeom prst="roundRect">
            <a:avLst>
              <a:gd name="adj" fmla="val 10889"/>
            </a:avLst>
          </a:prstGeom>
          <a:gradFill>
            <a:gsLst>
              <a:gs pos="0">
                <a:schemeClr val="accent6"/>
              </a:gs>
              <a:gs pos="50000">
                <a:schemeClr val="bg1"/>
              </a:gs>
              <a:gs pos="100000">
                <a:schemeClr val="bg1">
                  <a:gamma/>
                  <a:shade val="46275"/>
                  <a:invGamma/>
                </a:schemeClr>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buClr>
                <a:srgbClr val="000000"/>
              </a:buClr>
              <a:buSzPct val="100000"/>
              <a:buFont typeface="Times New Roman" pitchFamily="18" charset="0"/>
              <a:buNone/>
            </a:pPr>
            <a:r>
              <a:rPr lang="es-VE" sz="3600" b="1" dirty="0" smtClean="0">
                <a:solidFill>
                  <a:prstClr val="black"/>
                </a:solidFill>
                <a:latin typeface="Arial" pitchFamily="34" charset="0"/>
                <a:ea typeface="DejaVu Sans"/>
                <a:cs typeface="Arial" pitchFamily="34" charset="0"/>
              </a:rPr>
              <a:t>Familia y Salud</a:t>
            </a:r>
          </a:p>
        </p:txBody>
      </p:sp>
      <p:grpSp>
        <p:nvGrpSpPr>
          <p:cNvPr id="3" name="Diagram 2"/>
          <p:cNvGrpSpPr>
            <a:grpSpLocks/>
          </p:cNvGrpSpPr>
          <p:nvPr/>
        </p:nvGrpSpPr>
        <p:grpSpPr bwMode="auto">
          <a:xfrm>
            <a:off x="956464" y="1772816"/>
            <a:ext cx="5784024" cy="4896543"/>
            <a:chOff x="1842" y="847"/>
            <a:chExt cx="2349" cy="2025"/>
          </a:xfrm>
        </p:grpSpPr>
        <p:sp>
          <p:nvSpPr>
            <p:cNvPr id="4" name="_s11268"/>
            <p:cNvSpPr>
              <a:spLocks noChangeArrowheads="1" noTextEdit="1"/>
            </p:cNvSpPr>
            <p:nvPr/>
          </p:nvSpPr>
          <p:spPr bwMode="auto">
            <a:xfrm>
              <a:off x="1842" y="1414"/>
              <a:ext cx="1458" cy="1458"/>
            </a:xfrm>
            <a:custGeom>
              <a:avLst/>
              <a:gdLst>
                <a:gd name="G0" fmla="+- 3600 0 0"/>
                <a:gd name="G1" fmla="+- 21600 0 3600"/>
                <a:gd name="G2" fmla="+- 21600 0 36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gradFill flip="none" rotWithShape="1">
              <a:gsLst>
                <a:gs pos="38000">
                  <a:srgbClr val="FF0000"/>
                </a:gs>
                <a:gs pos="90000">
                  <a:schemeClr val="folHlink"/>
                </a:gs>
              </a:gsLst>
              <a:path path="circle">
                <a:fillToRect l="100000" t="100000"/>
              </a:path>
              <a:tileRect r="-100000" b="-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sp>
          <p:nvSpPr>
            <p:cNvPr id="5" name="_s11269"/>
            <p:cNvSpPr>
              <a:spLocks/>
            </p:cNvSpPr>
            <p:nvPr/>
          </p:nvSpPr>
          <p:spPr bwMode="auto">
            <a:xfrm>
              <a:off x="3802" y="1495"/>
              <a:ext cx="389" cy="324"/>
            </a:xfrm>
            <a:prstGeom prst="callout2">
              <a:avLst>
                <a:gd name="adj1" fmla="val 240020"/>
                <a:gd name="adj2" fmla="val -305"/>
                <a:gd name="adj3" fmla="val 117114"/>
                <a:gd name="adj4" fmla="val -11975"/>
                <a:gd name="adj5" fmla="val 200000"/>
                <a:gd name="adj6" fmla="val -160032"/>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bodyPr>
            <a:lstStyle/>
            <a:p>
              <a:endParaRPr lang="es-MX">
                <a:solidFill>
                  <a:prstClr val="black"/>
                </a:solidFill>
              </a:endParaRPr>
            </a:p>
          </p:txBody>
        </p:sp>
        <p:sp>
          <p:nvSpPr>
            <p:cNvPr id="6" name="_s11270"/>
            <p:cNvSpPr>
              <a:spLocks noChangeArrowheads="1" noTextEdit="1"/>
            </p:cNvSpPr>
            <p:nvPr/>
          </p:nvSpPr>
          <p:spPr bwMode="auto">
            <a:xfrm>
              <a:off x="2085" y="1657"/>
              <a:ext cx="972" cy="97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flip="none" rotWithShape="1">
              <a:gsLst>
                <a:gs pos="44000">
                  <a:srgbClr val="FFC000"/>
                </a:gs>
                <a:gs pos="54000">
                  <a:srgbClr val="CCCC00"/>
                </a:gs>
              </a:gsLst>
              <a:path path="circle">
                <a:fillToRect l="100000" t="100000"/>
              </a:path>
              <a:tileRect r="-100000" b="-100000"/>
            </a:gradFill>
            <a:ln w="9525">
              <a:solidFill>
                <a:srgbClr val="CCCC00"/>
              </a:solidFill>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sp>
          <p:nvSpPr>
            <p:cNvPr id="7" name="_s11271"/>
            <p:cNvSpPr>
              <a:spLocks/>
            </p:cNvSpPr>
            <p:nvPr/>
          </p:nvSpPr>
          <p:spPr bwMode="auto">
            <a:xfrm>
              <a:off x="3802" y="1171"/>
              <a:ext cx="389" cy="324"/>
            </a:xfrm>
            <a:prstGeom prst="callout2">
              <a:avLst>
                <a:gd name="adj1" fmla="val 153779"/>
                <a:gd name="adj2" fmla="val -481"/>
                <a:gd name="adj3" fmla="val 62840"/>
                <a:gd name="adj4" fmla="val -10270"/>
                <a:gd name="adj5" fmla="val 300000"/>
                <a:gd name="adj6" fmla="val -222625"/>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bodyPr>
            <a:lstStyle/>
            <a:p>
              <a:endParaRPr lang="es-MX">
                <a:solidFill>
                  <a:prstClr val="black"/>
                </a:solidFill>
              </a:endParaRPr>
            </a:p>
          </p:txBody>
        </p:sp>
        <p:sp>
          <p:nvSpPr>
            <p:cNvPr id="8" name="_s11272"/>
            <p:cNvSpPr>
              <a:spLocks noChangeArrowheads="1" noTextEdit="1"/>
            </p:cNvSpPr>
            <p:nvPr/>
          </p:nvSpPr>
          <p:spPr bwMode="auto">
            <a:xfrm>
              <a:off x="2328" y="1900"/>
              <a:ext cx="486" cy="486"/>
            </a:xfrm>
            <a:prstGeom prst="ellipse">
              <a:avLst/>
            </a:prstGeom>
            <a:gradFill rotWithShape="1">
              <a:gsLst>
                <a:gs pos="0">
                  <a:srgbClr val="00B0F0"/>
                </a:gs>
                <a:gs pos="100000">
                  <a:srgbClr val="CCFFCC"/>
                </a:gs>
              </a:gsLst>
              <a:path path="shape">
                <a:fillToRect l="50000" t="50000" r="50000" b="50000"/>
              </a:path>
            </a:gradFill>
            <a:ln w="9525">
              <a:solidFill>
                <a:srgbClr val="CCFFCC"/>
              </a:solidFill>
              <a:round/>
              <a:headEnd/>
              <a:tailEnd/>
            </a:ln>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sp>
          <p:nvSpPr>
            <p:cNvPr id="9" name="_s11273"/>
            <p:cNvSpPr>
              <a:spLocks/>
            </p:cNvSpPr>
            <p:nvPr/>
          </p:nvSpPr>
          <p:spPr bwMode="auto">
            <a:xfrm>
              <a:off x="3802" y="847"/>
              <a:ext cx="389" cy="324"/>
            </a:xfrm>
            <a:prstGeom prst="callout2">
              <a:avLst>
                <a:gd name="adj1" fmla="val 96933"/>
                <a:gd name="adj2" fmla="val -2127"/>
                <a:gd name="adj3" fmla="val 23061"/>
                <a:gd name="adj4" fmla="val -8412"/>
                <a:gd name="adj5" fmla="val 400000"/>
                <a:gd name="adj6" fmla="val -316440"/>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bodyPr>
            <a:lstStyle/>
            <a:p>
              <a:pPr fontAlgn="base">
                <a:spcBef>
                  <a:spcPct val="0"/>
                </a:spcBef>
                <a:spcAft>
                  <a:spcPct val="0"/>
                </a:spcAft>
              </a:pPr>
              <a:r>
                <a:rPr lang="es-MX" sz="2000" b="1" dirty="0">
                  <a:solidFill>
                    <a:prstClr val="black"/>
                  </a:solidFill>
                  <a:latin typeface="Arial" pitchFamily="34" charset="0"/>
                  <a:cs typeface="Arial" pitchFamily="34" charset="0"/>
                </a:rPr>
                <a:t>corresponde a la </a:t>
              </a:r>
              <a:endParaRPr lang="es-MX" sz="2000" b="1" dirty="0" smtClean="0">
                <a:solidFill>
                  <a:prstClr val="black"/>
                </a:solidFill>
                <a:latin typeface="Arial" pitchFamily="34" charset="0"/>
                <a:cs typeface="Arial" pitchFamily="34" charset="0"/>
              </a:endParaRPr>
            </a:p>
            <a:p>
              <a:pPr fontAlgn="base">
                <a:spcBef>
                  <a:spcPct val="0"/>
                </a:spcBef>
                <a:spcAft>
                  <a:spcPct val="0"/>
                </a:spcAft>
              </a:pPr>
              <a:r>
                <a:rPr lang="es-MX" sz="2000" b="1" dirty="0" smtClean="0">
                  <a:solidFill>
                    <a:prstClr val="black"/>
                  </a:solidFill>
                  <a:latin typeface="Arial" pitchFamily="34" charset="0"/>
                  <a:cs typeface="Arial" pitchFamily="34" charset="0"/>
                </a:rPr>
                <a:t>propia persona</a:t>
              </a:r>
              <a:endParaRPr kumimoji="1" lang="es-ES" sz="2000" b="1" dirty="0" smtClean="0">
                <a:solidFill>
                  <a:srgbClr val="FFFFFF"/>
                </a:solidFill>
                <a:latin typeface="Arial" pitchFamily="34" charset="0"/>
                <a:cs typeface="Arial" pitchFamily="34" charset="0"/>
              </a:endParaRPr>
            </a:p>
            <a:p>
              <a:pPr fontAlgn="base">
                <a:spcBef>
                  <a:spcPct val="0"/>
                </a:spcBef>
                <a:spcAft>
                  <a:spcPct val="0"/>
                </a:spcAft>
              </a:pPr>
              <a:endParaRPr lang="es-MX" sz="2000" dirty="0" smtClean="0">
                <a:solidFill>
                  <a:prstClr val="black"/>
                </a:solidFill>
              </a:endParaRPr>
            </a:p>
            <a:p>
              <a:pPr fontAlgn="base">
                <a:spcBef>
                  <a:spcPct val="0"/>
                </a:spcBef>
                <a:spcAft>
                  <a:spcPct val="0"/>
                </a:spcAft>
              </a:pPr>
              <a:endParaRPr lang="es-MX" sz="2000" b="1" dirty="0" smtClean="0">
                <a:solidFill>
                  <a:prstClr val="black"/>
                </a:solidFill>
                <a:latin typeface="Arial" pitchFamily="34" charset="0"/>
                <a:cs typeface="Arial" pitchFamily="34" charset="0"/>
              </a:endParaRPr>
            </a:p>
            <a:p>
              <a:pPr fontAlgn="base">
                <a:spcBef>
                  <a:spcPct val="0"/>
                </a:spcBef>
                <a:spcAft>
                  <a:spcPct val="0"/>
                </a:spcAft>
              </a:pPr>
              <a:r>
                <a:rPr lang="es-MX" sz="2000" b="1" dirty="0" smtClean="0">
                  <a:solidFill>
                    <a:prstClr val="black"/>
                  </a:solidFill>
                  <a:latin typeface="Arial" pitchFamily="34" charset="0"/>
                  <a:cs typeface="Arial" pitchFamily="34" charset="0"/>
                </a:rPr>
                <a:t>relacionado </a:t>
              </a:r>
              <a:r>
                <a:rPr lang="es-MX" sz="2000" b="1" dirty="0">
                  <a:solidFill>
                    <a:prstClr val="black"/>
                  </a:solidFill>
                  <a:latin typeface="Arial" pitchFamily="34" charset="0"/>
                  <a:cs typeface="Arial" pitchFamily="34" charset="0"/>
                </a:rPr>
                <a:t>con su </a:t>
              </a:r>
            </a:p>
            <a:p>
              <a:pPr fontAlgn="base">
                <a:spcBef>
                  <a:spcPct val="0"/>
                </a:spcBef>
                <a:spcAft>
                  <a:spcPct val="0"/>
                </a:spcAft>
              </a:pPr>
              <a:r>
                <a:rPr lang="es-MX" sz="2000" b="1" dirty="0">
                  <a:solidFill>
                    <a:prstClr val="black"/>
                  </a:solidFill>
                  <a:latin typeface="Arial" pitchFamily="34" charset="0"/>
                  <a:cs typeface="Arial" pitchFamily="34" charset="0"/>
                </a:rPr>
                <a:t>microambiente</a:t>
              </a:r>
              <a:endParaRPr kumimoji="1" lang="es-ES" sz="2000" b="1" dirty="0">
                <a:solidFill>
                  <a:srgbClr val="FFFF00"/>
                </a:solidFill>
                <a:latin typeface="Arial" pitchFamily="34" charset="0"/>
                <a:cs typeface="Arial" pitchFamily="34" charset="0"/>
              </a:endParaRPr>
            </a:p>
            <a:p>
              <a:pPr fontAlgn="base">
                <a:spcBef>
                  <a:spcPct val="0"/>
                </a:spcBef>
                <a:spcAft>
                  <a:spcPct val="0"/>
                </a:spcAft>
              </a:pPr>
              <a:endParaRPr kumimoji="1" lang="es-ES" sz="2000" b="1" dirty="0" smtClean="0">
                <a:solidFill>
                  <a:srgbClr val="FFFFFF"/>
                </a:solidFill>
                <a:cs typeface="Arial" charset="0"/>
              </a:endParaRPr>
            </a:p>
            <a:p>
              <a:pPr fontAlgn="base">
                <a:spcBef>
                  <a:spcPct val="0"/>
                </a:spcBef>
                <a:spcAft>
                  <a:spcPct val="0"/>
                </a:spcAft>
              </a:pPr>
              <a:endParaRPr kumimoji="1" lang="es-ES" sz="2000" b="1" dirty="0">
                <a:solidFill>
                  <a:srgbClr val="FFFFFF"/>
                </a:solidFill>
                <a:cs typeface="Arial" charset="0"/>
              </a:endParaRPr>
            </a:p>
            <a:p>
              <a:pPr fontAlgn="base">
                <a:spcBef>
                  <a:spcPct val="0"/>
                </a:spcBef>
                <a:spcAft>
                  <a:spcPct val="0"/>
                </a:spcAft>
              </a:pPr>
              <a:r>
                <a:rPr lang="es-MX" sz="2000" b="1" dirty="0" smtClean="0">
                  <a:solidFill>
                    <a:prstClr val="black"/>
                  </a:solidFill>
                  <a:latin typeface="Arial" pitchFamily="34" charset="0"/>
                  <a:cs typeface="Arial" pitchFamily="34" charset="0"/>
                </a:rPr>
                <a:t>establece </a:t>
              </a:r>
              <a:r>
                <a:rPr lang="es-MX" sz="2000" b="1" dirty="0">
                  <a:solidFill>
                    <a:prstClr val="black"/>
                  </a:solidFill>
                  <a:latin typeface="Arial" pitchFamily="34" charset="0"/>
                  <a:cs typeface="Arial" pitchFamily="34" charset="0"/>
                </a:rPr>
                <a:t>la relación </a:t>
              </a:r>
              <a:endParaRPr lang="es-MX" sz="2000" b="1" dirty="0" smtClean="0">
                <a:solidFill>
                  <a:prstClr val="black"/>
                </a:solidFill>
                <a:latin typeface="Arial" pitchFamily="34" charset="0"/>
                <a:cs typeface="Arial" pitchFamily="34" charset="0"/>
              </a:endParaRPr>
            </a:p>
            <a:p>
              <a:pPr fontAlgn="base">
                <a:spcBef>
                  <a:spcPct val="0"/>
                </a:spcBef>
                <a:spcAft>
                  <a:spcPct val="0"/>
                </a:spcAft>
              </a:pPr>
              <a:r>
                <a:rPr lang="es-MX" sz="2000" b="1" dirty="0" smtClean="0">
                  <a:solidFill>
                    <a:prstClr val="black"/>
                  </a:solidFill>
                  <a:latin typeface="Arial" pitchFamily="34" charset="0"/>
                  <a:cs typeface="Arial" pitchFamily="34" charset="0"/>
                </a:rPr>
                <a:t>entre </a:t>
              </a:r>
              <a:r>
                <a:rPr lang="es-MX" sz="2000" b="1" dirty="0">
                  <a:solidFill>
                    <a:prstClr val="black"/>
                  </a:solidFill>
                  <a:latin typeface="Arial" pitchFamily="34" charset="0"/>
                  <a:cs typeface="Arial" pitchFamily="34" charset="0"/>
                </a:rPr>
                <a:t>la persona y </a:t>
              </a:r>
              <a:endParaRPr lang="es-MX" sz="2000" b="1" dirty="0" smtClean="0">
                <a:solidFill>
                  <a:prstClr val="black"/>
                </a:solidFill>
                <a:latin typeface="Arial" pitchFamily="34" charset="0"/>
                <a:cs typeface="Arial" pitchFamily="34" charset="0"/>
              </a:endParaRPr>
            </a:p>
            <a:p>
              <a:pPr fontAlgn="base">
                <a:spcBef>
                  <a:spcPct val="0"/>
                </a:spcBef>
                <a:spcAft>
                  <a:spcPct val="0"/>
                </a:spcAft>
              </a:pPr>
              <a:r>
                <a:rPr lang="es-MX" sz="2000" b="1" dirty="0" smtClean="0">
                  <a:solidFill>
                    <a:prstClr val="black"/>
                  </a:solidFill>
                  <a:latin typeface="Arial" pitchFamily="34" charset="0"/>
                  <a:cs typeface="Arial" pitchFamily="34" charset="0"/>
                </a:rPr>
                <a:t>la </a:t>
              </a:r>
              <a:r>
                <a:rPr lang="es-MX" sz="2000" b="1" dirty="0">
                  <a:solidFill>
                    <a:prstClr val="black"/>
                  </a:solidFill>
                  <a:latin typeface="Arial" pitchFamily="34" charset="0"/>
                  <a:cs typeface="Arial" pitchFamily="34" charset="0"/>
                </a:rPr>
                <a:t>comunidad</a:t>
              </a:r>
              <a:endParaRPr kumimoji="1" lang="es-ES" sz="2000" b="1" dirty="0" smtClean="0">
                <a:solidFill>
                  <a:srgbClr val="FFFFFF"/>
                </a:solidFill>
                <a:latin typeface="Arial" pitchFamily="34" charset="0"/>
                <a:cs typeface="Arial" pitchFamily="34" charset="0"/>
              </a:endParaRPr>
            </a:p>
          </p:txBody>
        </p:sp>
      </p:grpSp>
    </p:spTree>
    <p:extLst>
      <p:ext uri="{BB962C8B-B14F-4D97-AF65-F5344CB8AC3E}">
        <p14:creationId xmlns:p14="http://schemas.microsoft.com/office/powerpoint/2010/main" val="303275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528916"/>
            <a:ext cx="8064896" cy="1107996"/>
          </a:xfrm>
          <a:prstGeom prst="rect">
            <a:avLst/>
          </a:prstGeom>
        </p:spPr>
        <p:txBody>
          <a:bodyPr wrap="square">
            <a:spAutoFit/>
          </a:bodyPr>
          <a:lstStyle/>
          <a:p>
            <a:r>
              <a:rPr lang="es-MX" sz="2200" b="1" i="1" u="sng" dirty="0">
                <a:solidFill>
                  <a:prstClr val="black"/>
                </a:solidFill>
                <a:latin typeface="Arial" pitchFamily="34" charset="0"/>
                <a:cs typeface="Arial" pitchFamily="34" charset="0"/>
              </a:rPr>
              <a:t>El </a:t>
            </a:r>
            <a:r>
              <a:rPr lang="es-MX" sz="2200" b="1" i="1" u="sng" dirty="0" smtClean="0">
                <a:solidFill>
                  <a:prstClr val="black"/>
                </a:solidFill>
                <a:latin typeface="Arial" pitchFamily="34" charset="0"/>
                <a:cs typeface="Arial" pitchFamily="34" charset="0"/>
              </a:rPr>
              <a:t>círculo</a:t>
            </a:r>
            <a:r>
              <a:rPr lang="es-MX" sz="2200" b="1" u="sng" dirty="0" smtClean="0">
                <a:solidFill>
                  <a:prstClr val="black"/>
                </a:solidFill>
                <a:latin typeface="Arial" pitchFamily="34" charset="0"/>
                <a:cs typeface="Arial" pitchFamily="34" charset="0"/>
              </a:rPr>
              <a:t> interior</a:t>
            </a:r>
            <a:r>
              <a:rPr lang="es-MX" sz="2200" b="1" dirty="0" smtClean="0">
                <a:solidFill>
                  <a:prstClr val="black"/>
                </a:solidFill>
                <a:latin typeface="Arial" pitchFamily="34" charset="0"/>
                <a:cs typeface="Arial" pitchFamily="34" charset="0"/>
              </a:rPr>
              <a:t>  </a:t>
            </a:r>
            <a:r>
              <a:rPr lang="es-MX" sz="2200" b="1" dirty="0">
                <a:solidFill>
                  <a:prstClr val="black"/>
                </a:solidFill>
                <a:latin typeface="Arial" pitchFamily="34" charset="0"/>
                <a:cs typeface="Arial" pitchFamily="34" charset="0"/>
              </a:rPr>
              <a:t>corresponde a la propia persona, su capacidad de atender su higiene, vestirse, alimentarse, medicarse, etc., responde al nivel mínimo de atención.</a:t>
            </a:r>
          </a:p>
        </p:txBody>
      </p:sp>
      <p:sp>
        <p:nvSpPr>
          <p:cNvPr id="3" name="2 Rectángulo"/>
          <p:cNvSpPr/>
          <p:nvPr/>
        </p:nvSpPr>
        <p:spPr>
          <a:xfrm>
            <a:off x="827584" y="2745502"/>
            <a:ext cx="7632848" cy="2123658"/>
          </a:xfrm>
          <a:prstGeom prst="rect">
            <a:avLst/>
          </a:prstGeom>
        </p:spPr>
        <p:txBody>
          <a:bodyPr wrap="square">
            <a:spAutoFit/>
          </a:bodyPr>
          <a:lstStyle/>
          <a:p>
            <a:r>
              <a:rPr lang="es-MX" sz="2200" b="1" i="1" u="sng" dirty="0">
                <a:solidFill>
                  <a:prstClr val="black"/>
                </a:solidFill>
                <a:latin typeface="Arial" pitchFamily="34" charset="0"/>
                <a:cs typeface="Arial" pitchFamily="34" charset="0"/>
              </a:rPr>
              <a:t>El segundo círculo</a:t>
            </a:r>
            <a:r>
              <a:rPr lang="es-MX" sz="2200" b="1" dirty="0">
                <a:solidFill>
                  <a:prstClr val="black"/>
                </a:solidFill>
                <a:latin typeface="Arial" pitchFamily="34" charset="0"/>
                <a:cs typeface="Arial" pitchFamily="34" charset="0"/>
              </a:rPr>
              <a:t>  </a:t>
            </a:r>
            <a:r>
              <a:rPr lang="es-MX" sz="2200" b="1" dirty="0" smtClean="0">
                <a:solidFill>
                  <a:prstClr val="black"/>
                </a:solidFill>
                <a:latin typeface="Arial" pitchFamily="34" charset="0"/>
                <a:cs typeface="Arial" pitchFamily="34" charset="0"/>
              </a:rPr>
              <a:t>la familia  </a:t>
            </a:r>
            <a:r>
              <a:rPr lang="es-MX" sz="2200" b="1" dirty="0">
                <a:solidFill>
                  <a:prstClr val="black"/>
                </a:solidFill>
                <a:latin typeface="Arial" pitchFamily="34" charset="0"/>
                <a:cs typeface="Arial" pitchFamily="34" charset="0"/>
              </a:rPr>
              <a:t>determina las relaciones existentes entre sus </a:t>
            </a:r>
            <a:r>
              <a:rPr lang="es-MX" sz="2200" b="1" dirty="0" smtClean="0">
                <a:solidFill>
                  <a:prstClr val="black"/>
                </a:solidFill>
                <a:latin typeface="Arial" pitchFamily="34" charset="0"/>
                <a:cs typeface="Arial" pitchFamily="34" charset="0"/>
              </a:rPr>
              <a:t>miembros, donde </a:t>
            </a:r>
            <a:r>
              <a:rPr lang="es-MX" sz="2200" b="1" dirty="0">
                <a:solidFill>
                  <a:prstClr val="black"/>
                </a:solidFill>
                <a:latin typeface="Arial" pitchFamily="34" charset="0"/>
                <a:cs typeface="Arial" pitchFamily="34" charset="0"/>
              </a:rPr>
              <a:t>cada miembro se desarrolla con sus propias características y motivaciones </a:t>
            </a:r>
            <a:r>
              <a:rPr lang="es-MX" sz="2200" b="1" dirty="0" smtClean="0">
                <a:solidFill>
                  <a:prstClr val="black"/>
                </a:solidFill>
                <a:latin typeface="Arial" pitchFamily="34" charset="0"/>
                <a:cs typeface="Arial" pitchFamily="34" charset="0"/>
              </a:rPr>
              <a:t> en </a:t>
            </a:r>
            <a:r>
              <a:rPr lang="es-MX" sz="2200" b="1" dirty="0">
                <a:solidFill>
                  <a:prstClr val="black"/>
                </a:solidFill>
                <a:latin typeface="Arial" pitchFamily="34" charset="0"/>
                <a:cs typeface="Arial" pitchFamily="34" charset="0"/>
              </a:rPr>
              <a:t>función del conjunto de reglas, normas y valores que establece la familia, la ayuda recibida y los aportes brindados. </a:t>
            </a:r>
          </a:p>
        </p:txBody>
      </p:sp>
      <p:sp>
        <p:nvSpPr>
          <p:cNvPr id="4" name="3 Rectángulo"/>
          <p:cNvSpPr/>
          <p:nvPr/>
        </p:nvSpPr>
        <p:spPr>
          <a:xfrm>
            <a:off x="827584" y="4869160"/>
            <a:ext cx="7632848" cy="1446550"/>
          </a:xfrm>
          <a:prstGeom prst="rect">
            <a:avLst/>
          </a:prstGeom>
        </p:spPr>
        <p:txBody>
          <a:bodyPr wrap="square">
            <a:spAutoFit/>
          </a:bodyPr>
          <a:lstStyle/>
          <a:p>
            <a:r>
              <a:rPr lang="es-MX" sz="2200" b="1" i="1" u="sng" dirty="0">
                <a:solidFill>
                  <a:prstClr val="black"/>
                </a:solidFill>
                <a:latin typeface="Arial" pitchFamily="34" charset="0"/>
                <a:cs typeface="Arial" pitchFamily="34" charset="0"/>
              </a:rPr>
              <a:t>El tercer círculo</a:t>
            </a:r>
            <a:r>
              <a:rPr lang="es-MX" sz="2200" b="1" dirty="0">
                <a:solidFill>
                  <a:prstClr val="black"/>
                </a:solidFill>
                <a:latin typeface="Arial" pitchFamily="34" charset="0"/>
                <a:cs typeface="Arial" pitchFamily="34" charset="0"/>
              </a:rPr>
              <a:t> </a:t>
            </a:r>
            <a:r>
              <a:rPr lang="es-MX" sz="2200" b="1" dirty="0" smtClean="0">
                <a:solidFill>
                  <a:prstClr val="black"/>
                </a:solidFill>
                <a:latin typeface="Arial" pitchFamily="34" charset="0"/>
                <a:cs typeface="Arial" pitchFamily="34" charset="0"/>
              </a:rPr>
              <a:t> establece </a:t>
            </a:r>
            <a:r>
              <a:rPr lang="es-MX" sz="2200" b="1" dirty="0">
                <a:solidFill>
                  <a:prstClr val="black"/>
                </a:solidFill>
                <a:latin typeface="Arial" pitchFamily="34" charset="0"/>
                <a:cs typeface="Arial" pitchFamily="34" charset="0"/>
              </a:rPr>
              <a:t>la relación entre la persona y la comunidad, y se valora su integración a esta, sus funciones sociales, la ayuda recibida de la sociedad y los aportes brindados.</a:t>
            </a:r>
          </a:p>
        </p:txBody>
      </p:sp>
      <p:sp>
        <p:nvSpPr>
          <p:cNvPr id="5" name="AutoShape 3"/>
          <p:cNvSpPr>
            <a:spLocks noChangeArrowheads="1"/>
          </p:cNvSpPr>
          <p:nvPr/>
        </p:nvSpPr>
        <p:spPr bwMode="gray">
          <a:xfrm>
            <a:off x="2627784" y="404664"/>
            <a:ext cx="3816424" cy="764704"/>
          </a:xfrm>
          <a:prstGeom prst="roundRect">
            <a:avLst>
              <a:gd name="adj" fmla="val 10889"/>
            </a:avLst>
          </a:prstGeom>
          <a:gradFill>
            <a:gsLst>
              <a:gs pos="0">
                <a:schemeClr val="accent6"/>
              </a:gs>
              <a:gs pos="50000">
                <a:schemeClr val="bg1"/>
              </a:gs>
              <a:gs pos="100000">
                <a:schemeClr val="bg1">
                  <a:gamma/>
                  <a:shade val="46275"/>
                  <a:invGamma/>
                </a:schemeClr>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buClr>
                <a:srgbClr val="000000"/>
              </a:buClr>
              <a:buSzPct val="100000"/>
              <a:buFont typeface="Times New Roman" pitchFamily="18" charset="0"/>
              <a:buNone/>
            </a:pPr>
            <a:r>
              <a:rPr lang="es-VE" sz="3600" b="1" dirty="0" smtClean="0">
                <a:solidFill>
                  <a:prstClr val="black"/>
                </a:solidFill>
                <a:latin typeface="Arial" pitchFamily="34" charset="0"/>
                <a:ea typeface="DejaVu Sans"/>
                <a:cs typeface="Arial" pitchFamily="34" charset="0"/>
              </a:rPr>
              <a:t>Familia y Salud</a:t>
            </a:r>
          </a:p>
        </p:txBody>
      </p:sp>
    </p:spTree>
    <p:extLst>
      <p:ext uri="{BB962C8B-B14F-4D97-AF65-F5344CB8AC3E}">
        <p14:creationId xmlns:p14="http://schemas.microsoft.com/office/powerpoint/2010/main" val="308722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43908" y="1916832"/>
            <a:ext cx="4680520" cy="4031873"/>
          </a:xfrm>
          <a:prstGeom prst="rect">
            <a:avLst/>
          </a:prstGeom>
          <a:noFill/>
        </p:spPr>
        <p:txBody>
          <a:bodyPr wrap="square">
            <a:spAutoFit/>
          </a:bodyPr>
          <a:lstStyle/>
          <a:p>
            <a:r>
              <a:rPr lang="es-MX" sz="3200" b="1" dirty="0">
                <a:latin typeface="Arial" pitchFamily="34" charset="0"/>
                <a:cs typeface="Arial" pitchFamily="34" charset="0"/>
              </a:rPr>
              <a:t>La OMS plantea que la salud de la familia se evalúa a partir de la capacidad de cumplir sus funciones, adaptarse y superar las crisis con sus propios recursos.</a:t>
            </a:r>
          </a:p>
        </p:txBody>
      </p:sp>
      <p:sp>
        <p:nvSpPr>
          <p:cNvPr id="3" name="AutoShape 3"/>
          <p:cNvSpPr>
            <a:spLocks noChangeArrowheads="1"/>
          </p:cNvSpPr>
          <p:nvPr/>
        </p:nvSpPr>
        <p:spPr bwMode="gray">
          <a:xfrm>
            <a:off x="2483768" y="332656"/>
            <a:ext cx="3600400" cy="908720"/>
          </a:xfrm>
          <a:prstGeom prst="roundRect">
            <a:avLst>
              <a:gd name="adj" fmla="val 10889"/>
            </a:avLst>
          </a:prstGeom>
          <a:gradFill>
            <a:gsLst>
              <a:gs pos="0">
                <a:schemeClr val="accent6"/>
              </a:gs>
              <a:gs pos="50000">
                <a:schemeClr val="bg1"/>
              </a:gs>
              <a:gs pos="100000">
                <a:schemeClr val="bg1">
                  <a:gamma/>
                  <a:shade val="46275"/>
                  <a:invGamma/>
                </a:schemeClr>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buClr>
                <a:srgbClr val="000000"/>
              </a:buClr>
              <a:buSzPct val="100000"/>
              <a:buFont typeface="Times New Roman" pitchFamily="18" charset="0"/>
              <a:buNone/>
            </a:pPr>
            <a:r>
              <a:rPr lang="es-VE" sz="3600" b="1" dirty="0" smtClean="0">
                <a:latin typeface="Arial" pitchFamily="34" charset="0"/>
                <a:ea typeface="DejaVu Sans"/>
                <a:cs typeface="Arial" pitchFamily="34" charset="0"/>
              </a:rPr>
              <a:t>Familia y Salud</a:t>
            </a:r>
          </a:p>
        </p:txBody>
      </p:sp>
      <p:pic>
        <p:nvPicPr>
          <p:cNvPr id="6" name="Picture 3" descr="be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353524"/>
            <a:ext cx="2680164" cy="231583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descr="matrimoni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556792"/>
            <a:ext cx="2680164" cy="273630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52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5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68224" y="1772816"/>
            <a:ext cx="7560840" cy="4161204"/>
          </a:xfrm>
          <a:prstGeom prst="rect">
            <a:avLst/>
          </a:prstGeom>
          <a:noFill/>
        </p:spPr>
        <p:txBody>
          <a:bodyPr wrap="square">
            <a:spAutoFit/>
          </a:bodyPr>
          <a:lstStyle/>
          <a:p>
            <a:pPr>
              <a:lnSpc>
                <a:spcPts val="4000"/>
              </a:lnSpc>
            </a:pPr>
            <a:r>
              <a:rPr lang="es-MX" sz="2800" b="1" dirty="0" smtClean="0">
                <a:latin typeface="Arial" pitchFamily="34" charset="0"/>
                <a:cs typeface="Arial" pitchFamily="34" charset="0"/>
              </a:rPr>
              <a:t>La </a:t>
            </a:r>
            <a:r>
              <a:rPr lang="es-MX" sz="2800" b="1" dirty="0">
                <a:latin typeface="Arial" pitchFamily="34" charset="0"/>
                <a:cs typeface="Arial" pitchFamily="34" charset="0"/>
              </a:rPr>
              <a:t>interacción entre </a:t>
            </a:r>
            <a:r>
              <a:rPr lang="es-MX" sz="2800" b="1" u="sng" dirty="0">
                <a:latin typeface="Arial" pitchFamily="34" charset="0"/>
                <a:cs typeface="Arial" pitchFamily="34" charset="0"/>
              </a:rPr>
              <a:t>factores personales </a:t>
            </a:r>
            <a:r>
              <a:rPr lang="es-MX" sz="2800" b="1" dirty="0">
                <a:latin typeface="Arial" pitchFamily="34" charset="0"/>
                <a:cs typeface="Arial" pitchFamily="34" charset="0"/>
              </a:rPr>
              <a:t> </a:t>
            </a:r>
            <a:r>
              <a:rPr lang="es-MX" sz="2800" b="1" dirty="0" smtClean="0">
                <a:latin typeface="Arial" pitchFamily="34" charset="0"/>
                <a:cs typeface="Arial" pitchFamily="34" charset="0"/>
              </a:rPr>
              <a:t>(psicológicos</a:t>
            </a:r>
            <a:r>
              <a:rPr lang="es-MX" sz="2800" b="1" dirty="0">
                <a:latin typeface="Arial" pitchFamily="34" charset="0"/>
                <a:cs typeface="Arial" pitchFamily="34" charset="0"/>
              </a:rPr>
              <a:t>, biológicos, </a:t>
            </a:r>
            <a:r>
              <a:rPr lang="es-MX" sz="2800" b="1" dirty="0" smtClean="0">
                <a:latin typeface="Arial" pitchFamily="34" charset="0"/>
                <a:cs typeface="Arial" pitchFamily="34" charset="0"/>
              </a:rPr>
              <a:t>sociales), </a:t>
            </a:r>
            <a:r>
              <a:rPr lang="es-MX" sz="2800" b="1" u="sng" dirty="0">
                <a:latin typeface="Arial" pitchFamily="34" charset="0"/>
                <a:cs typeface="Arial" pitchFamily="34" charset="0"/>
              </a:rPr>
              <a:t>factores propios del grupo </a:t>
            </a:r>
            <a:r>
              <a:rPr lang="es-MX" sz="2800" b="1" u="sng" dirty="0" smtClean="0">
                <a:latin typeface="Arial" pitchFamily="34" charset="0"/>
                <a:cs typeface="Arial" pitchFamily="34" charset="0"/>
              </a:rPr>
              <a:t>familiar</a:t>
            </a:r>
            <a:r>
              <a:rPr lang="es-MX" sz="2800" b="1" dirty="0" smtClean="0">
                <a:latin typeface="Arial" pitchFamily="34" charset="0"/>
                <a:cs typeface="Arial" pitchFamily="34" charset="0"/>
              </a:rPr>
              <a:t> (funcionalidad</a:t>
            </a:r>
            <a:r>
              <a:rPr lang="es-MX" sz="2800" b="1" dirty="0">
                <a:latin typeface="Arial" pitchFamily="34" charset="0"/>
                <a:cs typeface="Arial" pitchFamily="34" charset="0"/>
              </a:rPr>
              <a:t>, </a:t>
            </a:r>
            <a:r>
              <a:rPr lang="es-MX" sz="2800" b="1" dirty="0" smtClean="0">
                <a:latin typeface="Arial" pitchFamily="34" charset="0"/>
                <a:cs typeface="Arial" pitchFamily="34" charset="0"/>
              </a:rPr>
              <a:t>estructura</a:t>
            </a:r>
            <a:r>
              <a:rPr lang="es-MX" sz="2800" b="1" dirty="0">
                <a:latin typeface="Arial" pitchFamily="34" charset="0"/>
                <a:cs typeface="Arial" pitchFamily="34" charset="0"/>
              </a:rPr>
              <a:t>, economía familiar, etapa de ciclo vital, afrontamiento a las </a:t>
            </a:r>
            <a:r>
              <a:rPr lang="es-MX" sz="2800" b="1" dirty="0" smtClean="0">
                <a:latin typeface="Arial" pitchFamily="34" charset="0"/>
                <a:cs typeface="Arial" pitchFamily="34" charset="0"/>
              </a:rPr>
              <a:t>crisis) y </a:t>
            </a:r>
            <a:r>
              <a:rPr lang="es-MX" sz="2800" b="1" u="sng" dirty="0">
                <a:latin typeface="Arial" pitchFamily="34" charset="0"/>
                <a:cs typeface="Arial" pitchFamily="34" charset="0"/>
              </a:rPr>
              <a:t>factores sociológicos</a:t>
            </a:r>
            <a:r>
              <a:rPr lang="es-MX" sz="2800" b="1" dirty="0">
                <a:latin typeface="Arial" pitchFamily="34" charset="0"/>
                <a:cs typeface="Arial" pitchFamily="34" charset="0"/>
              </a:rPr>
              <a:t> como el modo de vida de la </a:t>
            </a:r>
            <a:r>
              <a:rPr lang="es-MX" sz="2800" b="1" dirty="0" smtClean="0">
                <a:latin typeface="Arial" pitchFamily="34" charset="0"/>
                <a:cs typeface="Arial" pitchFamily="34" charset="0"/>
              </a:rPr>
              <a:t>comunidad y </a:t>
            </a:r>
            <a:r>
              <a:rPr lang="es-MX" sz="2800" b="1" dirty="0">
                <a:latin typeface="Arial" pitchFamily="34" charset="0"/>
                <a:cs typeface="Arial" pitchFamily="34" charset="0"/>
              </a:rPr>
              <a:t>de la sociedad.</a:t>
            </a:r>
          </a:p>
        </p:txBody>
      </p:sp>
      <p:sp>
        <p:nvSpPr>
          <p:cNvPr id="3" name="AutoShape 3"/>
          <p:cNvSpPr>
            <a:spLocks noChangeArrowheads="1"/>
          </p:cNvSpPr>
          <p:nvPr/>
        </p:nvSpPr>
        <p:spPr bwMode="gray">
          <a:xfrm>
            <a:off x="971600" y="260648"/>
            <a:ext cx="6912768" cy="908720"/>
          </a:xfrm>
          <a:prstGeom prst="roundRect">
            <a:avLst>
              <a:gd name="adj" fmla="val 10889"/>
            </a:avLst>
          </a:prstGeom>
          <a:gradFill>
            <a:gsLst>
              <a:gs pos="0">
                <a:schemeClr val="accent6"/>
              </a:gs>
              <a:gs pos="50000">
                <a:schemeClr val="bg1"/>
              </a:gs>
              <a:gs pos="100000">
                <a:schemeClr val="bg1">
                  <a:gamma/>
                  <a:shade val="46275"/>
                  <a:invGamma/>
                </a:schemeClr>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buClr>
                <a:srgbClr val="000000"/>
              </a:buClr>
              <a:buSzPct val="100000"/>
            </a:pPr>
            <a:endParaRPr lang="es-MX" sz="3600" b="1" dirty="0" smtClean="0">
              <a:latin typeface="Arial" pitchFamily="34" charset="0"/>
              <a:cs typeface="Arial" pitchFamily="34" charset="0"/>
            </a:endParaRPr>
          </a:p>
          <a:p>
            <a:pPr algn="ctr" fontAlgn="base">
              <a:spcBef>
                <a:spcPct val="0"/>
              </a:spcBef>
              <a:spcAft>
                <a:spcPct val="0"/>
              </a:spcAft>
              <a:buClr>
                <a:srgbClr val="000000"/>
              </a:buClr>
              <a:buSzPct val="100000"/>
            </a:pPr>
            <a:r>
              <a:rPr lang="es-MX" sz="3600" b="1" dirty="0" smtClean="0">
                <a:latin typeface="Arial" pitchFamily="34" charset="0"/>
                <a:cs typeface="Arial" pitchFamily="34" charset="0"/>
              </a:rPr>
              <a:t>La </a:t>
            </a:r>
            <a:r>
              <a:rPr lang="es-MX" sz="3600" b="1" dirty="0">
                <a:latin typeface="Arial" pitchFamily="34" charset="0"/>
                <a:cs typeface="Arial" pitchFamily="34" charset="0"/>
              </a:rPr>
              <a:t>salud familiar depende de:</a:t>
            </a:r>
          </a:p>
          <a:p>
            <a:pPr algn="ctr" fontAlgn="base">
              <a:spcBef>
                <a:spcPct val="0"/>
              </a:spcBef>
              <a:spcAft>
                <a:spcPct val="0"/>
              </a:spcAft>
              <a:buClr>
                <a:srgbClr val="000000"/>
              </a:buClr>
              <a:buSzPct val="100000"/>
              <a:buFont typeface="Times New Roman" pitchFamily="18" charset="0"/>
              <a:buNone/>
            </a:pPr>
            <a:endParaRPr lang="es-VE" sz="3600" b="1" dirty="0" smtClean="0">
              <a:latin typeface="Arial" pitchFamily="34" charset="0"/>
              <a:ea typeface="DejaVu Sans"/>
              <a:cs typeface="Arial" pitchFamily="34" charset="0"/>
            </a:endParaRPr>
          </a:p>
        </p:txBody>
      </p:sp>
    </p:spTree>
    <p:extLst>
      <p:ext uri="{BB962C8B-B14F-4D97-AF65-F5344CB8AC3E}">
        <p14:creationId xmlns:p14="http://schemas.microsoft.com/office/powerpoint/2010/main" val="289023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55576" y="1916832"/>
            <a:ext cx="7920880" cy="3836948"/>
          </a:xfrm>
          <a:prstGeom prst="rect">
            <a:avLst/>
          </a:prstGeom>
          <a:noFill/>
        </p:spPr>
        <p:txBody>
          <a:bodyPr wrap="square">
            <a:spAutoFit/>
          </a:bodyPr>
          <a:lstStyle/>
          <a:p>
            <a:pPr>
              <a:lnSpc>
                <a:spcPts val="4000"/>
              </a:lnSpc>
              <a:spcBef>
                <a:spcPts val="600"/>
              </a:spcBef>
              <a:spcAft>
                <a:spcPts val="600"/>
              </a:spcAft>
            </a:pPr>
            <a:r>
              <a:rPr lang="es-MX" sz="2800" b="1" dirty="0">
                <a:latin typeface="Arial" pitchFamily="34" charset="0"/>
                <a:cs typeface="Arial" pitchFamily="34" charset="0"/>
              </a:rPr>
              <a:t>Salud familiar integral </a:t>
            </a:r>
            <a:r>
              <a:rPr lang="es-MX" sz="2800" b="1" u="sng" dirty="0">
                <a:latin typeface="Arial" pitchFamily="34" charset="0"/>
                <a:cs typeface="Arial" pitchFamily="34" charset="0"/>
              </a:rPr>
              <a:t>no quiere decir salud exclusiva en la </a:t>
            </a:r>
            <a:r>
              <a:rPr lang="es-MX" sz="2800" b="1" u="sng" dirty="0" smtClean="0">
                <a:latin typeface="Arial" pitchFamily="34" charset="0"/>
                <a:cs typeface="Arial" pitchFamily="34" charset="0"/>
              </a:rPr>
              <a:t>familia</a:t>
            </a:r>
            <a:r>
              <a:rPr lang="es-MX" sz="2800" b="1" dirty="0" smtClean="0">
                <a:latin typeface="Arial" pitchFamily="34" charset="0"/>
                <a:cs typeface="Arial" pitchFamily="34" charset="0"/>
              </a:rPr>
              <a:t>, </a:t>
            </a:r>
            <a:r>
              <a:rPr lang="es-MX" sz="2800" b="1" dirty="0">
                <a:latin typeface="Arial" pitchFamily="34" charset="0"/>
                <a:cs typeface="Arial" pitchFamily="34" charset="0"/>
              </a:rPr>
              <a:t>ni que las acciones de salud se restrinjan a ella. </a:t>
            </a:r>
            <a:endParaRPr lang="es-MX" sz="2800" b="1" dirty="0" smtClean="0">
              <a:latin typeface="Arial" pitchFamily="34" charset="0"/>
              <a:cs typeface="Arial" pitchFamily="34" charset="0"/>
            </a:endParaRPr>
          </a:p>
          <a:p>
            <a:pPr>
              <a:lnSpc>
                <a:spcPts val="4000"/>
              </a:lnSpc>
              <a:spcBef>
                <a:spcPts val="600"/>
              </a:spcBef>
              <a:spcAft>
                <a:spcPts val="600"/>
              </a:spcAft>
            </a:pPr>
            <a:r>
              <a:rPr lang="es-MX" sz="2800" b="1" dirty="0" smtClean="0">
                <a:latin typeface="Arial" pitchFamily="34" charset="0"/>
                <a:cs typeface="Arial" pitchFamily="34" charset="0"/>
              </a:rPr>
              <a:t>Todo </a:t>
            </a:r>
            <a:r>
              <a:rPr lang="es-MX" sz="2800" b="1" dirty="0">
                <a:latin typeface="Arial" pitchFamily="34" charset="0"/>
                <a:cs typeface="Arial" pitchFamily="34" charset="0"/>
              </a:rPr>
              <a:t>lo contrario, se reconocen los factores  socioculturales que determinan el bienestar y se enfatiza en que la mayoría de las intervenciones se hacen con la persona.</a:t>
            </a:r>
          </a:p>
        </p:txBody>
      </p:sp>
      <p:sp>
        <p:nvSpPr>
          <p:cNvPr id="4" name="AutoShape 3"/>
          <p:cNvSpPr>
            <a:spLocks noChangeArrowheads="1"/>
          </p:cNvSpPr>
          <p:nvPr/>
        </p:nvSpPr>
        <p:spPr bwMode="gray">
          <a:xfrm>
            <a:off x="2868049" y="404664"/>
            <a:ext cx="3695934" cy="908720"/>
          </a:xfrm>
          <a:prstGeom prst="roundRect">
            <a:avLst>
              <a:gd name="adj" fmla="val 10889"/>
            </a:avLst>
          </a:prstGeom>
          <a:gradFill>
            <a:gsLst>
              <a:gs pos="0">
                <a:schemeClr val="accent6"/>
              </a:gs>
              <a:gs pos="50000">
                <a:schemeClr val="bg1"/>
              </a:gs>
              <a:gs pos="100000">
                <a:schemeClr val="bg1">
                  <a:gamma/>
                  <a:shade val="46275"/>
                  <a:invGamma/>
                </a:schemeClr>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buClr>
                <a:srgbClr val="000000"/>
              </a:buClr>
              <a:buSzPct val="100000"/>
              <a:buFont typeface="Times New Roman" pitchFamily="18" charset="0"/>
              <a:buNone/>
            </a:pPr>
            <a:r>
              <a:rPr lang="es-VE" sz="3600" b="1" dirty="0" smtClean="0">
                <a:latin typeface="Arial" pitchFamily="34" charset="0"/>
                <a:ea typeface="DejaVu Sans"/>
                <a:cs typeface="Arial" pitchFamily="34" charset="0"/>
              </a:rPr>
              <a:t>Salud Familiar </a:t>
            </a:r>
          </a:p>
        </p:txBody>
      </p:sp>
    </p:spTree>
    <p:extLst>
      <p:ext uri="{BB962C8B-B14F-4D97-AF65-F5344CB8AC3E}">
        <p14:creationId xmlns:p14="http://schemas.microsoft.com/office/powerpoint/2010/main" val="272127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2204864"/>
            <a:ext cx="7848872" cy="2246769"/>
          </a:xfrm>
          <a:prstGeom prst="rect">
            <a:avLst/>
          </a:prstGeom>
          <a:noFill/>
        </p:spPr>
        <p:txBody>
          <a:bodyPr wrap="square">
            <a:spAutoFit/>
          </a:bodyPr>
          <a:lstStyle/>
          <a:p>
            <a:r>
              <a:rPr lang="es-MX" sz="2800" b="1" dirty="0" smtClean="0">
                <a:latin typeface="Arial" pitchFamily="34" charset="0"/>
                <a:cs typeface="Arial" pitchFamily="34" charset="0"/>
              </a:rPr>
              <a:t>Para </a:t>
            </a:r>
            <a:r>
              <a:rPr lang="es-MX" sz="2800" b="1" dirty="0">
                <a:latin typeface="Arial" pitchFamily="34" charset="0"/>
                <a:cs typeface="Arial" pitchFamily="34" charset="0"/>
              </a:rPr>
              <a:t>promover salud, prevenir enfermedades y recuperar la sanidad de las personas es necesario involucrarse en los problemas de ellas, sus familias y la comunidad con un enfoque integral </a:t>
            </a:r>
            <a:r>
              <a:rPr lang="es-MX" sz="2800" b="1" dirty="0" smtClean="0">
                <a:latin typeface="Arial" pitchFamily="34" charset="0"/>
                <a:cs typeface="Arial" pitchFamily="34" charset="0"/>
              </a:rPr>
              <a:t> en </a:t>
            </a:r>
            <a:r>
              <a:rPr lang="es-MX" sz="2800" b="1" dirty="0">
                <a:latin typeface="Arial" pitchFamily="34" charset="0"/>
                <a:cs typeface="Arial" pitchFamily="34" charset="0"/>
              </a:rPr>
              <a:t>todas sus dimensiones.</a:t>
            </a:r>
          </a:p>
        </p:txBody>
      </p:sp>
      <p:sp>
        <p:nvSpPr>
          <p:cNvPr id="8" name="AutoShape 3"/>
          <p:cNvSpPr>
            <a:spLocks noChangeArrowheads="1"/>
          </p:cNvSpPr>
          <p:nvPr/>
        </p:nvSpPr>
        <p:spPr bwMode="gray">
          <a:xfrm>
            <a:off x="2699792" y="332656"/>
            <a:ext cx="3816424" cy="836712"/>
          </a:xfrm>
          <a:prstGeom prst="roundRect">
            <a:avLst>
              <a:gd name="adj" fmla="val 10889"/>
            </a:avLst>
          </a:prstGeom>
          <a:gradFill>
            <a:gsLst>
              <a:gs pos="0">
                <a:schemeClr val="accent6"/>
              </a:gs>
              <a:gs pos="50000">
                <a:schemeClr val="bg1"/>
              </a:gs>
              <a:gs pos="100000">
                <a:schemeClr val="bg1">
                  <a:gamma/>
                  <a:shade val="46275"/>
                  <a:invGamma/>
                </a:schemeClr>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buClr>
                <a:srgbClr val="000000"/>
              </a:buClr>
              <a:buSzPct val="100000"/>
              <a:buFont typeface="Times New Roman" pitchFamily="18" charset="0"/>
              <a:buNone/>
            </a:pPr>
            <a:r>
              <a:rPr lang="es-VE" sz="3600" b="1" dirty="0" smtClean="0">
                <a:latin typeface="Arial" pitchFamily="34" charset="0"/>
                <a:ea typeface="DejaVu Sans"/>
                <a:cs typeface="Arial" pitchFamily="34" charset="0"/>
              </a:rPr>
              <a:t>Salud Familiar </a:t>
            </a:r>
          </a:p>
        </p:txBody>
      </p:sp>
    </p:spTree>
    <p:extLst>
      <p:ext uri="{BB962C8B-B14F-4D97-AF65-F5344CB8AC3E}">
        <p14:creationId xmlns:p14="http://schemas.microsoft.com/office/powerpoint/2010/main" val="287456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700808"/>
            <a:ext cx="8227640" cy="5043190"/>
          </a:xfrm>
          <a:noFill/>
        </p:spPr>
        <p:txBody>
          <a:bodyPr>
            <a:noAutofit/>
          </a:bodyPr>
          <a:lstStyle/>
          <a:p>
            <a:pPr marL="0" indent="0">
              <a:buNone/>
            </a:pPr>
            <a:r>
              <a:rPr lang="es-ES" b="1" dirty="0" smtClean="0">
                <a:solidFill>
                  <a:schemeClr val="tx1"/>
                </a:solidFill>
                <a:latin typeface="Arial" pitchFamily="34" charset="0"/>
                <a:cs typeface="Arial" pitchFamily="34" charset="0"/>
              </a:rPr>
              <a:t> - La salud familiar no es un estado, </a:t>
            </a:r>
          </a:p>
          <a:p>
            <a:pPr marL="0" indent="0">
              <a:buNone/>
            </a:pPr>
            <a:r>
              <a:rPr lang="es-ES" b="1" dirty="0">
                <a:solidFill>
                  <a:schemeClr val="tx1"/>
                </a:solidFill>
                <a:latin typeface="Arial" pitchFamily="34" charset="0"/>
                <a:cs typeface="Arial" pitchFamily="34" charset="0"/>
              </a:rPr>
              <a:t> </a:t>
            </a:r>
            <a:r>
              <a:rPr lang="es-ES" b="1" dirty="0" smtClean="0">
                <a:solidFill>
                  <a:schemeClr val="tx1"/>
                </a:solidFill>
                <a:latin typeface="Arial" pitchFamily="34" charset="0"/>
                <a:cs typeface="Arial" pitchFamily="34" charset="0"/>
              </a:rPr>
              <a:t>   sino un proceso continuo. </a:t>
            </a:r>
          </a:p>
          <a:p>
            <a:pPr marL="0" indent="0">
              <a:buNone/>
            </a:pPr>
            <a:endParaRPr lang="es-ES" b="1" dirty="0" smtClean="0">
              <a:solidFill>
                <a:schemeClr val="tx1"/>
              </a:solidFill>
              <a:latin typeface="Arial" pitchFamily="34" charset="0"/>
              <a:cs typeface="Arial" pitchFamily="34" charset="0"/>
            </a:endParaRPr>
          </a:p>
          <a:p>
            <a:pPr marL="0" indent="0">
              <a:lnSpc>
                <a:spcPts val="3500"/>
              </a:lnSpc>
              <a:spcBef>
                <a:spcPts val="0"/>
              </a:spcBef>
              <a:buNone/>
            </a:pPr>
            <a:r>
              <a:rPr lang="es-ES" b="1" dirty="0" smtClean="0">
                <a:solidFill>
                  <a:schemeClr val="tx1"/>
                </a:solidFill>
                <a:latin typeface="Arial" pitchFamily="34" charset="0"/>
                <a:cs typeface="Arial" pitchFamily="34" charset="0"/>
              </a:rPr>
              <a:t> - La salud familiar se construye a diario, en la propia dinámica interna que establecen los miembros, en la toma de decisiones, en el enfrentamiento ante cada nueva situación, en la forma en que se educan   y socializan a los miembros.</a:t>
            </a:r>
            <a:endParaRPr lang="es-ES" b="1" dirty="0">
              <a:solidFill>
                <a:schemeClr val="tx1"/>
              </a:solidFill>
              <a:latin typeface="Arial" pitchFamily="34" charset="0"/>
              <a:cs typeface="Arial" pitchFamily="34" charset="0"/>
            </a:endParaRPr>
          </a:p>
        </p:txBody>
      </p:sp>
      <p:sp>
        <p:nvSpPr>
          <p:cNvPr id="7" name="AutoShape 3"/>
          <p:cNvSpPr>
            <a:spLocks noChangeArrowheads="1"/>
          </p:cNvSpPr>
          <p:nvPr/>
        </p:nvSpPr>
        <p:spPr bwMode="gray">
          <a:xfrm>
            <a:off x="2781164" y="332656"/>
            <a:ext cx="3888432" cy="764704"/>
          </a:xfrm>
          <a:prstGeom prst="roundRect">
            <a:avLst>
              <a:gd name="adj" fmla="val 10889"/>
            </a:avLst>
          </a:prstGeom>
          <a:gradFill>
            <a:gsLst>
              <a:gs pos="0">
                <a:schemeClr val="accent6"/>
              </a:gs>
              <a:gs pos="50000">
                <a:schemeClr val="bg1"/>
              </a:gs>
              <a:gs pos="100000">
                <a:schemeClr val="bg1">
                  <a:gamma/>
                  <a:shade val="46275"/>
                  <a:invGamma/>
                </a:schemeClr>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buClr>
                <a:srgbClr val="000000"/>
              </a:buClr>
              <a:buSzPct val="100000"/>
              <a:buFont typeface="Times New Roman" pitchFamily="18" charset="0"/>
              <a:buNone/>
            </a:pPr>
            <a:r>
              <a:rPr lang="es-VE" sz="3600" b="1" dirty="0" smtClean="0">
                <a:latin typeface="Arial" pitchFamily="34" charset="0"/>
                <a:ea typeface="DejaVu Sans"/>
                <a:cs typeface="Arial" pitchFamily="34" charset="0"/>
              </a:rPr>
              <a:t>Salud Familiar </a:t>
            </a:r>
          </a:p>
        </p:txBody>
      </p:sp>
    </p:spTree>
    <p:extLst>
      <p:ext uri="{BB962C8B-B14F-4D97-AF65-F5344CB8AC3E}">
        <p14:creationId xmlns:p14="http://schemas.microsoft.com/office/powerpoint/2010/main" val="135928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9" name="Picture 3" descr="CAS9MJ8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050" y="2293890"/>
            <a:ext cx="2563118" cy="265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1524719" y="1055638"/>
            <a:ext cx="6143625" cy="1077218"/>
          </a:xfrm>
          <a:prstGeom prst="rect">
            <a:avLst/>
          </a:prstGeom>
          <a:solidFill>
            <a:schemeClr val="accent6">
              <a:lumMod val="40000"/>
              <a:lumOff val="60000"/>
              <a:alpha val="63000"/>
            </a:schemeClr>
          </a:solidFill>
          <a:ln w="38100" cmpd="dbl">
            <a:solidFill>
              <a:schemeClr val="tx2"/>
            </a:solidFill>
          </a:ln>
        </p:spPr>
        <p:txBody>
          <a:bodyPr>
            <a:spAutoFit/>
          </a:bodyPr>
          <a:lstStyle/>
          <a:p>
            <a:pPr algn="ctr" fontAlgn="base">
              <a:spcBef>
                <a:spcPct val="0"/>
              </a:spcBef>
              <a:spcAft>
                <a:spcPct val="0"/>
              </a:spcAft>
              <a:defRPr/>
            </a:pPr>
            <a:r>
              <a:rPr lang="es-ES" sz="3200" b="1" i="1" dirty="0">
                <a:solidFill>
                  <a:srgbClr val="000000"/>
                </a:solidFill>
                <a:latin typeface="Arial" pitchFamily="34" charset="0"/>
                <a:cs typeface="Arial" pitchFamily="34" charset="0"/>
              </a:rPr>
              <a:t>Es el resultado de la       interrelación dinámica </a:t>
            </a:r>
            <a:r>
              <a:rPr lang="es-ES" sz="3200" b="1" i="1" dirty="0" smtClean="0">
                <a:solidFill>
                  <a:srgbClr val="000000"/>
                </a:solidFill>
                <a:latin typeface="Arial" pitchFamily="34" charset="0"/>
                <a:cs typeface="Arial" pitchFamily="34" charset="0"/>
              </a:rPr>
              <a:t>de</a:t>
            </a:r>
            <a:endParaRPr lang="es-ES" sz="3200" b="1" dirty="0">
              <a:solidFill>
                <a:srgbClr val="FFFFE1"/>
              </a:solidFill>
              <a:latin typeface="Arial" pitchFamily="34" charset="0"/>
              <a:cs typeface="Arial" pitchFamily="34" charset="0"/>
            </a:endParaRPr>
          </a:p>
        </p:txBody>
      </p:sp>
      <p:sp>
        <p:nvSpPr>
          <p:cNvPr id="8" name="7 CuadroTexto"/>
          <p:cNvSpPr txBox="1">
            <a:spLocks noChangeArrowheads="1"/>
          </p:cNvSpPr>
          <p:nvPr/>
        </p:nvSpPr>
        <p:spPr bwMode="auto">
          <a:xfrm>
            <a:off x="2051720" y="4955684"/>
            <a:ext cx="2736469" cy="1569660"/>
          </a:xfrm>
          <a:prstGeom prst="rect">
            <a:avLst/>
          </a:prstGeom>
          <a:solidFill>
            <a:srgbClr val="00B0F0">
              <a:alpha val="48000"/>
            </a:srgbClr>
          </a:solidFill>
          <a:ln w="9525">
            <a:solidFill>
              <a:schemeClr val="tx2"/>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kumimoji="1" lang="es-ES" sz="3200" b="1" dirty="0" smtClean="0">
                <a:solidFill>
                  <a:srgbClr val="000000"/>
                </a:solidFill>
              </a:rPr>
              <a:t>Condiciones Materiales de Vida</a:t>
            </a:r>
          </a:p>
        </p:txBody>
      </p:sp>
      <p:sp>
        <p:nvSpPr>
          <p:cNvPr id="9" name="8 CuadroTexto"/>
          <p:cNvSpPr txBox="1">
            <a:spLocks noChangeArrowheads="1"/>
          </p:cNvSpPr>
          <p:nvPr/>
        </p:nvSpPr>
        <p:spPr bwMode="auto">
          <a:xfrm>
            <a:off x="135230" y="3626991"/>
            <a:ext cx="3385820" cy="1077218"/>
          </a:xfrm>
          <a:prstGeom prst="rect">
            <a:avLst/>
          </a:prstGeom>
          <a:solidFill>
            <a:srgbClr val="00B050">
              <a:alpha val="45000"/>
            </a:srgbClr>
          </a:solidFill>
          <a:ln w="9525">
            <a:solidFill>
              <a:schemeClr val="tx2"/>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kumimoji="1" lang="es-ES" sz="3200" b="1" dirty="0" smtClean="0">
                <a:solidFill>
                  <a:srgbClr val="000000"/>
                </a:solidFill>
              </a:rPr>
              <a:t>Funcionamiento de la Familia</a:t>
            </a:r>
          </a:p>
        </p:txBody>
      </p:sp>
      <p:sp>
        <p:nvSpPr>
          <p:cNvPr id="11" name="10 CuadroTexto"/>
          <p:cNvSpPr txBox="1">
            <a:spLocks noChangeArrowheads="1"/>
          </p:cNvSpPr>
          <p:nvPr/>
        </p:nvSpPr>
        <p:spPr bwMode="auto">
          <a:xfrm>
            <a:off x="5013621" y="4967561"/>
            <a:ext cx="2654723" cy="1569660"/>
          </a:xfrm>
          <a:prstGeom prst="rect">
            <a:avLst/>
          </a:prstGeom>
          <a:solidFill>
            <a:schemeClr val="accent3">
              <a:lumMod val="50000"/>
              <a:alpha val="36000"/>
            </a:schemeClr>
          </a:solidFill>
          <a:ln>
            <a:solidFill>
              <a:schemeClr val="tx2"/>
            </a:solid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kumimoji="1" lang="es-ES" sz="3200" b="1" dirty="0" smtClean="0">
                <a:solidFill>
                  <a:srgbClr val="000000"/>
                </a:solidFill>
              </a:rPr>
              <a:t>Salud de los Integrantes de la Familia</a:t>
            </a:r>
          </a:p>
        </p:txBody>
      </p:sp>
      <p:sp>
        <p:nvSpPr>
          <p:cNvPr id="12" name="AutoShape 3"/>
          <p:cNvSpPr>
            <a:spLocks noChangeArrowheads="1"/>
          </p:cNvSpPr>
          <p:nvPr/>
        </p:nvSpPr>
        <p:spPr bwMode="gray">
          <a:xfrm>
            <a:off x="2051720" y="175132"/>
            <a:ext cx="4796469" cy="620688"/>
          </a:xfrm>
          <a:prstGeom prst="roundRect">
            <a:avLst>
              <a:gd name="adj" fmla="val 10889"/>
            </a:avLst>
          </a:prstGeom>
          <a:gradFill>
            <a:gsLst>
              <a:gs pos="0">
                <a:schemeClr val="accent6"/>
              </a:gs>
              <a:gs pos="50000">
                <a:schemeClr val="bg1"/>
              </a:gs>
              <a:gs pos="100000">
                <a:schemeClr val="bg1">
                  <a:gamma/>
                  <a:shade val="46275"/>
                  <a:invGamma/>
                </a:schemeClr>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buClr>
                <a:srgbClr val="000000"/>
              </a:buClr>
              <a:buSzPct val="100000"/>
              <a:buFont typeface="Times New Roman" pitchFamily="18" charset="0"/>
              <a:buNone/>
            </a:pPr>
            <a:r>
              <a:rPr lang="es-VE" sz="3600" b="1" dirty="0" smtClean="0">
                <a:latin typeface="Arial" pitchFamily="34" charset="0"/>
                <a:ea typeface="DejaVu Sans"/>
                <a:cs typeface="Arial" pitchFamily="34" charset="0"/>
              </a:rPr>
              <a:t>Salud Familiar </a:t>
            </a:r>
          </a:p>
        </p:txBody>
      </p:sp>
      <p:sp>
        <p:nvSpPr>
          <p:cNvPr id="2" name="1 CuadroTexto"/>
          <p:cNvSpPr txBox="1"/>
          <p:nvPr/>
        </p:nvSpPr>
        <p:spPr>
          <a:xfrm>
            <a:off x="6108192" y="3284984"/>
            <a:ext cx="2710999" cy="1569660"/>
          </a:xfrm>
          <a:prstGeom prst="rect">
            <a:avLst/>
          </a:prstGeom>
          <a:solidFill>
            <a:schemeClr val="tx2">
              <a:lumMod val="40000"/>
              <a:lumOff val="60000"/>
              <a:alpha val="42000"/>
            </a:schemeClr>
          </a:solidFill>
          <a:ln>
            <a:solidFill>
              <a:schemeClr val="tx2"/>
            </a:solidFill>
          </a:ln>
        </p:spPr>
        <p:txBody>
          <a:bodyPr wrap="none" rtlCol="0">
            <a:spAutoFit/>
          </a:bodyPr>
          <a:lstStyle/>
          <a:p>
            <a:r>
              <a:rPr lang="es-MX" sz="3200" b="1" dirty="0" smtClean="0">
                <a:latin typeface="Arial" pitchFamily="34" charset="0"/>
                <a:cs typeface="Arial" pitchFamily="34" charset="0"/>
              </a:rPr>
              <a:t>Estructura y </a:t>
            </a:r>
          </a:p>
          <a:p>
            <a:r>
              <a:rPr lang="es-MX" sz="3200" b="1" dirty="0" smtClean="0">
                <a:latin typeface="Arial" pitchFamily="34" charset="0"/>
                <a:cs typeface="Arial" pitchFamily="34" charset="0"/>
              </a:rPr>
              <a:t>composición</a:t>
            </a:r>
          </a:p>
          <a:p>
            <a:r>
              <a:rPr lang="es-MX" sz="3200" b="1" dirty="0">
                <a:latin typeface="Arial" pitchFamily="34" charset="0"/>
                <a:cs typeface="Arial" pitchFamily="34" charset="0"/>
              </a:rPr>
              <a:t>d</a:t>
            </a:r>
            <a:r>
              <a:rPr lang="es-MX" sz="3200" b="1" dirty="0" smtClean="0">
                <a:latin typeface="Arial" pitchFamily="34" charset="0"/>
                <a:cs typeface="Arial" pitchFamily="34" charset="0"/>
              </a:rPr>
              <a:t>e la Familia</a:t>
            </a:r>
            <a:endParaRPr lang="es-MX" sz="3200" b="1" dirty="0">
              <a:latin typeface="Arial" pitchFamily="34" charset="0"/>
              <a:cs typeface="Arial" pitchFamily="34" charset="0"/>
            </a:endParaRPr>
          </a:p>
        </p:txBody>
      </p:sp>
      <p:sp>
        <p:nvSpPr>
          <p:cNvPr id="3" name="2 Flecha curvada hacia abajo"/>
          <p:cNvSpPr/>
          <p:nvPr/>
        </p:nvSpPr>
        <p:spPr>
          <a:xfrm rot="6204864" flipV="1">
            <a:off x="-4158" y="2345435"/>
            <a:ext cx="1773014" cy="75442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4" name="13 Flecha curvada hacia abajo"/>
          <p:cNvSpPr/>
          <p:nvPr/>
        </p:nvSpPr>
        <p:spPr>
          <a:xfrm rot="3499855">
            <a:off x="7610888" y="2090472"/>
            <a:ext cx="1709690" cy="7626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181361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9159"/>
                                        </p:tgtEl>
                                        <p:attrNameLst>
                                          <p:attrName>style.visibility</p:attrName>
                                        </p:attrNameLst>
                                      </p:cBhvr>
                                      <p:to>
                                        <p:strVal val="visible"/>
                                      </p:to>
                                    </p:set>
                                    <p:anim calcmode="lin" valueType="num">
                                      <p:cBhvr>
                                        <p:cTn id="19" dur="500" fill="hold"/>
                                        <p:tgtEl>
                                          <p:spTgt spid="49159"/>
                                        </p:tgtEl>
                                        <p:attrNameLst>
                                          <p:attrName>ppt_w</p:attrName>
                                        </p:attrNameLst>
                                      </p:cBhvr>
                                      <p:tavLst>
                                        <p:tav tm="0">
                                          <p:val>
                                            <p:fltVal val="0"/>
                                          </p:val>
                                        </p:tav>
                                        <p:tav tm="100000">
                                          <p:val>
                                            <p:strVal val="#ppt_w"/>
                                          </p:val>
                                        </p:tav>
                                      </p:tavLst>
                                    </p:anim>
                                    <p:anim calcmode="lin" valueType="num">
                                      <p:cBhvr>
                                        <p:cTn id="20" dur="500" fill="hold"/>
                                        <p:tgtEl>
                                          <p:spTgt spid="49159"/>
                                        </p:tgtEl>
                                        <p:attrNameLst>
                                          <p:attrName>ppt_h</p:attrName>
                                        </p:attrNameLst>
                                      </p:cBhvr>
                                      <p:tavLst>
                                        <p:tav tm="0">
                                          <p:val>
                                            <p:fltVal val="0"/>
                                          </p:val>
                                        </p:tav>
                                        <p:tav tm="100000">
                                          <p:val>
                                            <p:strVal val="#ppt_h"/>
                                          </p:val>
                                        </p:tav>
                                      </p:tavLst>
                                    </p:anim>
                                    <p:animEffect transition="in" filter="fade">
                                      <p:cBhvr>
                                        <p:cTn id="21" dur="500"/>
                                        <p:tgtEl>
                                          <p:spTgt spid="49159"/>
                                        </p:tgtEl>
                                      </p:cBhvr>
                                    </p:animEffect>
                                  </p:childTnLst>
                                </p:cTn>
                              </p:par>
                            </p:childTnLst>
                          </p:cTn>
                        </p:par>
                        <p:par>
                          <p:cTn id="22" fill="hold">
                            <p:stCondLst>
                              <p:cond delay="2000"/>
                            </p:stCondLst>
                            <p:childTnLst>
                              <p:par>
                                <p:cTn id="23" presetID="26"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childTnLst>
                          </p:cTn>
                        </p:par>
                        <p:par>
                          <p:cTn id="39" fill="hold">
                            <p:stCondLst>
                              <p:cond delay="4000"/>
                            </p:stCondLst>
                            <p:childTnLst>
                              <p:par>
                                <p:cTn id="40" presetID="26"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80">
                                          <p:stCondLst>
                                            <p:cond delay="0"/>
                                          </p:stCondLst>
                                        </p:cTn>
                                        <p:tgtEl>
                                          <p:spTgt spid="3"/>
                                        </p:tgtEl>
                                      </p:cBhvr>
                                    </p:animEffect>
                                    <p:anim calcmode="lin" valueType="num">
                                      <p:cBhvr>
                                        <p:cTn id="4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8" dur="26">
                                          <p:stCondLst>
                                            <p:cond delay="650"/>
                                          </p:stCondLst>
                                        </p:cTn>
                                        <p:tgtEl>
                                          <p:spTgt spid="3"/>
                                        </p:tgtEl>
                                      </p:cBhvr>
                                      <p:to x="100000" y="60000"/>
                                    </p:animScale>
                                    <p:animScale>
                                      <p:cBhvr>
                                        <p:cTn id="49" dur="166" decel="50000">
                                          <p:stCondLst>
                                            <p:cond delay="676"/>
                                          </p:stCondLst>
                                        </p:cTn>
                                        <p:tgtEl>
                                          <p:spTgt spid="3"/>
                                        </p:tgtEl>
                                      </p:cBhvr>
                                      <p:to x="100000" y="100000"/>
                                    </p:animScale>
                                    <p:animScale>
                                      <p:cBhvr>
                                        <p:cTn id="50" dur="26">
                                          <p:stCondLst>
                                            <p:cond delay="1312"/>
                                          </p:stCondLst>
                                        </p:cTn>
                                        <p:tgtEl>
                                          <p:spTgt spid="3"/>
                                        </p:tgtEl>
                                      </p:cBhvr>
                                      <p:to x="100000" y="80000"/>
                                    </p:animScale>
                                    <p:animScale>
                                      <p:cBhvr>
                                        <p:cTn id="51" dur="166" decel="50000">
                                          <p:stCondLst>
                                            <p:cond delay="1338"/>
                                          </p:stCondLst>
                                        </p:cTn>
                                        <p:tgtEl>
                                          <p:spTgt spid="3"/>
                                        </p:tgtEl>
                                      </p:cBhvr>
                                      <p:to x="100000" y="100000"/>
                                    </p:animScale>
                                    <p:animScale>
                                      <p:cBhvr>
                                        <p:cTn id="52" dur="26">
                                          <p:stCondLst>
                                            <p:cond delay="1642"/>
                                          </p:stCondLst>
                                        </p:cTn>
                                        <p:tgtEl>
                                          <p:spTgt spid="3"/>
                                        </p:tgtEl>
                                      </p:cBhvr>
                                      <p:to x="100000" y="90000"/>
                                    </p:animScale>
                                    <p:animScale>
                                      <p:cBhvr>
                                        <p:cTn id="53" dur="166" decel="50000">
                                          <p:stCondLst>
                                            <p:cond delay="1668"/>
                                          </p:stCondLst>
                                        </p:cTn>
                                        <p:tgtEl>
                                          <p:spTgt spid="3"/>
                                        </p:tgtEl>
                                      </p:cBhvr>
                                      <p:to x="100000" y="100000"/>
                                    </p:animScale>
                                    <p:animScale>
                                      <p:cBhvr>
                                        <p:cTn id="54" dur="26">
                                          <p:stCondLst>
                                            <p:cond delay="1808"/>
                                          </p:stCondLst>
                                        </p:cTn>
                                        <p:tgtEl>
                                          <p:spTgt spid="3"/>
                                        </p:tgtEl>
                                      </p:cBhvr>
                                      <p:to x="100000" y="95000"/>
                                    </p:animScale>
                                    <p:animScale>
                                      <p:cBhvr>
                                        <p:cTn id="55" dur="166" decel="50000">
                                          <p:stCondLst>
                                            <p:cond delay="1834"/>
                                          </p:stCondLst>
                                        </p:cTn>
                                        <p:tgtEl>
                                          <p:spTgt spid="3"/>
                                        </p:tgtEl>
                                      </p:cBhvr>
                                      <p:to x="100000" y="100000"/>
                                    </p:animScale>
                                  </p:childTnLst>
                                </p:cTn>
                              </p:par>
                            </p:childTnLst>
                          </p:cTn>
                        </p:par>
                        <p:par>
                          <p:cTn id="56" fill="hold">
                            <p:stCondLst>
                              <p:cond delay="6000"/>
                            </p:stCondLst>
                            <p:childTnLst>
                              <p:par>
                                <p:cTn id="57" presetID="29"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1000" fill="hold"/>
                                        <p:tgtEl>
                                          <p:spTgt spid="9"/>
                                        </p:tgtEl>
                                        <p:attrNameLst>
                                          <p:attrName>ppt_x</p:attrName>
                                        </p:attrNameLst>
                                      </p:cBhvr>
                                      <p:tavLst>
                                        <p:tav tm="0">
                                          <p:val>
                                            <p:strVal val="#ppt_x-.2"/>
                                          </p:val>
                                        </p:tav>
                                        <p:tav tm="100000">
                                          <p:val>
                                            <p:strVal val="#ppt_x"/>
                                          </p:val>
                                        </p:tav>
                                      </p:tavLst>
                                    </p:anim>
                                    <p:anim calcmode="lin" valueType="num">
                                      <p:cBhvr>
                                        <p:cTn id="6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61" dur="1000"/>
                                        <p:tgtEl>
                                          <p:spTgt spid="9"/>
                                        </p:tgtEl>
                                      </p:cBhvr>
                                    </p:animEffect>
                                  </p:childTnLst>
                                </p:cTn>
                              </p:par>
                            </p:childTnLst>
                          </p:cTn>
                        </p:par>
                        <p:par>
                          <p:cTn id="62" fill="hold">
                            <p:stCondLst>
                              <p:cond delay="7000"/>
                            </p:stCondLst>
                            <p:childTnLst>
                              <p:par>
                                <p:cTn id="63" presetID="29" presetClass="entr" presetSubtype="0"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1000" fill="hold"/>
                                        <p:tgtEl>
                                          <p:spTgt spid="8"/>
                                        </p:tgtEl>
                                        <p:attrNameLst>
                                          <p:attrName>ppt_x</p:attrName>
                                        </p:attrNameLst>
                                      </p:cBhvr>
                                      <p:tavLst>
                                        <p:tav tm="0">
                                          <p:val>
                                            <p:strVal val="#ppt_x-.2"/>
                                          </p:val>
                                        </p:tav>
                                        <p:tav tm="100000">
                                          <p:val>
                                            <p:strVal val="#ppt_x"/>
                                          </p:val>
                                        </p:tav>
                                      </p:tavLst>
                                    </p:anim>
                                    <p:anim calcmode="lin" valueType="num">
                                      <p:cBhvr>
                                        <p:cTn id="6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67" dur="1000"/>
                                        <p:tgtEl>
                                          <p:spTgt spid="8"/>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9" presetClass="entr" presetSubtype="0" fill="hold" grpId="0"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ppt_x</p:attrName>
                                        </p:attrNameLst>
                                      </p:cBhvr>
                                      <p:tavLst>
                                        <p:tav tm="0">
                                          <p:val>
                                            <p:strVal val="#ppt_x-.2"/>
                                          </p:val>
                                        </p:tav>
                                        <p:tav tm="100000">
                                          <p:val>
                                            <p:strVal val="#ppt_x"/>
                                          </p:val>
                                        </p:tav>
                                      </p:tavLst>
                                    </p:anim>
                                    <p:anim calcmode="lin" valueType="num">
                                      <p:cBhvr>
                                        <p:cTn id="7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7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2" grpId="0" animBg="1"/>
      <p:bldP spid="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2420888"/>
            <a:ext cx="7848872" cy="3268960"/>
          </a:xfrm>
          <a:noFill/>
        </p:spPr>
        <p:txBody>
          <a:bodyPr>
            <a:noAutofit/>
          </a:bodyPr>
          <a:lstStyle/>
          <a:p>
            <a:pPr marL="0" indent="0">
              <a:lnSpc>
                <a:spcPts val="3900"/>
              </a:lnSpc>
              <a:spcBef>
                <a:spcPts val="0"/>
              </a:spcBef>
              <a:buNone/>
            </a:pPr>
            <a:r>
              <a:rPr lang="es-ES" b="1" dirty="0" smtClean="0">
                <a:solidFill>
                  <a:schemeClr val="tx1"/>
                </a:solidFill>
                <a:latin typeface="Arial" pitchFamily="34" charset="0"/>
                <a:cs typeface="Arial" pitchFamily="34" charset="0"/>
              </a:rPr>
              <a:t>Varía en dependencia de la capacidad de la familia para afrontar los acontecimientos propios del ciclo vital o los accidentales y  de emplear adecuadamente los recursos protectores con que cuenta.</a:t>
            </a:r>
          </a:p>
          <a:p>
            <a:pPr>
              <a:lnSpc>
                <a:spcPts val="3900"/>
              </a:lnSpc>
              <a:spcBef>
                <a:spcPts val="0"/>
              </a:spcBef>
              <a:buFontTx/>
              <a:buChar char="-"/>
            </a:pPr>
            <a:endParaRPr lang="es-ES" b="1" dirty="0">
              <a:solidFill>
                <a:schemeClr val="tx1"/>
              </a:solidFill>
              <a:latin typeface="Arial" pitchFamily="34" charset="0"/>
              <a:cs typeface="Arial" pitchFamily="34" charset="0"/>
            </a:endParaRPr>
          </a:p>
        </p:txBody>
      </p:sp>
      <p:sp>
        <p:nvSpPr>
          <p:cNvPr id="7" name="AutoShape 3"/>
          <p:cNvSpPr>
            <a:spLocks noChangeArrowheads="1"/>
          </p:cNvSpPr>
          <p:nvPr/>
        </p:nvSpPr>
        <p:spPr bwMode="gray">
          <a:xfrm>
            <a:off x="2627784" y="404664"/>
            <a:ext cx="3960440" cy="764704"/>
          </a:xfrm>
          <a:prstGeom prst="roundRect">
            <a:avLst>
              <a:gd name="adj" fmla="val 10889"/>
            </a:avLst>
          </a:prstGeom>
          <a:gradFill>
            <a:gsLst>
              <a:gs pos="0">
                <a:schemeClr val="accent6"/>
              </a:gs>
              <a:gs pos="50000">
                <a:schemeClr val="bg1"/>
              </a:gs>
              <a:gs pos="100000">
                <a:schemeClr val="bg1">
                  <a:gamma/>
                  <a:shade val="46275"/>
                  <a:invGamma/>
                </a:schemeClr>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buClr>
                <a:srgbClr val="000000"/>
              </a:buClr>
              <a:buSzPct val="100000"/>
              <a:buFont typeface="Times New Roman" pitchFamily="18" charset="0"/>
              <a:buNone/>
            </a:pPr>
            <a:r>
              <a:rPr lang="es-VE" sz="3600" b="1" dirty="0" smtClean="0">
                <a:latin typeface="Arial" pitchFamily="34" charset="0"/>
                <a:ea typeface="DejaVu Sans"/>
                <a:cs typeface="Arial" pitchFamily="34" charset="0"/>
              </a:rPr>
              <a:t>Salud Familiar </a:t>
            </a:r>
          </a:p>
        </p:txBody>
      </p:sp>
    </p:spTree>
    <p:extLst>
      <p:ext uri="{BB962C8B-B14F-4D97-AF65-F5344CB8AC3E}">
        <p14:creationId xmlns:p14="http://schemas.microsoft.com/office/powerpoint/2010/main" val="143082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a:p>
        </p:txBody>
      </p:sp>
      <p:sp>
        <p:nvSpPr>
          <p:cNvPr id="4" name="AutoShape 52"/>
          <p:cNvSpPr>
            <a:spLocks noGrp="1" noChangeArrowheads="1"/>
          </p:cNvSpPr>
          <p:nvPr>
            <p:ph type="title"/>
          </p:nvPr>
        </p:nvSpPr>
        <p:spPr bwMode="gray">
          <a:xfrm>
            <a:off x="1176865" y="1196752"/>
            <a:ext cx="6798734" cy="720080"/>
          </a:xfrm>
          <a:prstGeom prst="roundRect">
            <a:avLst>
              <a:gd name="adj" fmla="val 50000"/>
            </a:avLst>
          </a:prstGeom>
          <a:gradFill>
            <a:gsLst>
              <a:gs pos="0">
                <a:srgbClr val="0070C0"/>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noAutofit/>
          </a:bodyPr>
          <a:lstStyle/>
          <a:p>
            <a:pPr marL="342900" lvl="0" indent="-342900">
              <a:spcBef>
                <a:spcPct val="20000"/>
              </a:spcBef>
            </a:pPr>
            <a:r>
              <a:rPr lang="es-ES" sz="3200" b="1" dirty="0" smtClean="0">
                <a:solidFill>
                  <a:prstClr val="black"/>
                </a:solidFill>
                <a:latin typeface="Arial" pitchFamily="34" charset="0"/>
                <a:cs typeface="Arial" pitchFamily="34" charset="0"/>
              </a:rPr>
              <a:t>Rememoración del contenido </a:t>
            </a:r>
            <a:endParaRPr lang="es-ES" sz="32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08620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916832"/>
            <a:ext cx="7920880" cy="3888432"/>
          </a:xfrm>
          <a:noFill/>
        </p:spPr>
        <p:txBody>
          <a:bodyPr>
            <a:noAutofit/>
          </a:bodyPr>
          <a:lstStyle/>
          <a:p>
            <a:pPr marL="0" indent="0">
              <a:lnSpc>
                <a:spcPts val="3900"/>
              </a:lnSpc>
              <a:spcBef>
                <a:spcPts val="0"/>
              </a:spcBef>
              <a:buNone/>
            </a:pPr>
            <a:r>
              <a:rPr lang="es-ES" b="1" dirty="0" smtClean="0">
                <a:solidFill>
                  <a:schemeClr val="tx1"/>
                </a:solidFill>
                <a:latin typeface="Arial" pitchFamily="34" charset="0"/>
                <a:cs typeface="Arial" pitchFamily="34" charset="0"/>
              </a:rPr>
              <a:t>La familia aporta con sus características y regularidades internas, toda una riqueza de contenido al proceso salud-enfermedad, que lo hace muy específico para cada una de estas de acuerdo con sus normas, valores, modelos cognitivos de salud, funcionamiento familiar y modo de vida.</a:t>
            </a:r>
          </a:p>
          <a:p>
            <a:pPr>
              <a:lnSpc>
                <a:spcPts val="3900"/>
              </a:lnSpc>
              <a:spcBef>
                <a:spcPts val="0"/>
              </a:spcBef>
              <a:buFontTx/>
              <a:buChar char="-"/>
            </a:pPr>
            <a:endParaRPr lang="es-ES" b="1" dirty="0">
              <a:solidFill>
                <a:schemeClr val="tx1"/>
              </a:solidFill>
              <a:latin typeface="Arial" pitchFamily="34" charset="0"/>
              <a:cs typeface="Arial" pitchFamily="34" charset="0"/>
            </a:endParaRPr>
          </a:p>
        </p:txBody>
      </p:sp>
      <p:sp>
        <p:nvSpPr>
          <p:cNvPr id="7" name="AutoShape 3"/>
          <p:cNvSpPr>
            <a:spLocks noChangeArrowheads="1"/>
          </p:cNvSpPr>
          <p:nvPr/>
        </p:nvSpPr>
        <p:spPr bwMode="gray">
          <a:xfrm>
            <a:off x="2627784" y="404664"/>
            <a:ext cx="3960440" cy="764704"/>
          </a:xfrm>
          <a:prstGeom prst="roundRect">
            <a:avLst>
              <a:gd name="adj" fmla="val 10889"/>
            </a:avLst>
          </a:prstGeom>
          <a:gradFill>
            <a:gsLst>
              <a:gs pos="0">
                <a:schemeClr val="accent6"/>
              </a:gs>
              <a:gs pos="50000">
                <a:schemeClr val="bg1"/>
              </a:gs>
              <a:gs pos="100000">
                <a:schemeClr val="bg1">
                  <a:gamma/>
                  <a:shade val="46275"/>
                  <a:invGamma/>
                </a:schemeClr>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buClr>
                <a:srgbClr val="000000"/>
              </a:buClr>
              <a:buSzPct val="100000"/>
              <a:buFont typeface="Times New Roman" pitchFamily="18" charset="0"/>
              <a:buNone/>
            </a:pPr>
            <a:r>
              <a:rPr lang="es-VE" sz="3600" b="1" dirty="0" smtClean="0">
                <a:latin typeface="Arial" pitchFamily="34" charset="0"/>
                <a:ea typeface="DejaVu Sans"/>
                <a:cs typeface="Arial" pitchFamily="34" charset="0"/>
              </a:rPr>
              <a:t>Salud Familiar </a:t>
            </a:r>
          </a:p>
        </p:txBody>
      </p:sp>
    </p:spTree>
    <p:extLst>
      <p:ext uri="{BB962C8B-B14F-4D97-AF65-F5344CB8AC3E}">
        <p14:creationId xmlns:p14="http://schemas.microsoft.com/office/powerpoint/2010/main" val="373906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988840"/>
            <a:ext cx="7992888" cy="3268960"/>
          </a:xfrm>
          <a:noFill/>
        </p:spPr>
        <p:txBody>
          <a:bodyPr>
            <a:noAutofit/>
          </a:bodyPr>
          <a:lstStyle/>
          <a:p>
            <a:pPr marL="0" indent="0">
              <a:lnSpc>
                <a:spcPts val="3900"/>
              </a:lnSpc>
              <a:spcBef>
                <a:spcPts val="0"/>
              </a:spcBef>
              <a:buNone/>
            </a:pPr>
            <a:r>
              <a:rPr lang="es-ES" b="1" dirty="0" smtClean="0">
                <a:solidFill>
                  <a:schemeClr val="tx1"/>
                </a:solidFill>
                <a:latin typeface="Arial" pitchFamily="34" charset="0"/>
                <a:cs typeface="Arial" pitchFamily="34" charset="0"/>
              </a:rPr>
              <a:t>Es la familia el eslabón primario sobre el cual debe estar encaminada toda acción dirigida a la promoción de salud, la prevención de enfermedades y otros daños a la salud</a:t>
            </a:r>
            <a:r>
              <a:rPr lang="es-ES" b="1" dirty="0">
                <a:latin typeface="Arial" pitchFamily="34" charset="0"/>
                <a:cs typeface="Arial" pitchFamily="34" charset="0"/>
              </a:rPr>
              <a:t> </a:t>
            </a:r>
            <a:r>
              <a:rPr lang="es-ES" b="1" dirty="0" smtClean="0">
                <a:latin typeface="Arial" pitchFamily="34" charset="0"/>
                <a:cs typeface="Arial" pitchFamily="34" charset="0"/>
              </a:rPr>
              <a:t>y constituye la más importante red de apoyo social en el afrontamiento efectivo</a:t>
            </a:r>
            <a:r>
              <a:rPr lang="es-ES" b="1" dirty="0" smtClean="0">
                <a:solidFill>
                  <a:schemeClr val="tx1"/>
                </a:solidFill>
                <a:latin typeface="Arial" pitchFamily="34" charset="0"/>
                <a:cs typeface="Arial" pitchFamily="34" charset="0"/>
              </a:rPr>
              <a:t> del tratamiento adecuado de las enfermedades y del proceso de rehabilitación y muerte.</a:t>
            </a:r>
          </a:p>
          <a:p>
            <a:pPr>
              <a:lnSpc>
                <a:spcPts val="3900"/>
              </a:lnSpc>
              <a:spcBef>
                <a:spcPts val="0"/>
              </a:spcBef>
              <a:buFontTx/>
              <a:buChar char="-"/>
            </a:pPr>
            <a:endParaRPr lang="es-ES" b="1" dirty="0">
              <a:solidFill>
                <a:schemeClr val="tx1"/>
              </a:solidFill>
              <a:latin typeface="Arial" pitchFamily="34" charset="0"/>
              <a:cs typeface="Arial" pitchFamily="34" charset="0"/>
            </a:endParaRPr>
          </a:p>
        </p:txBody>
      </p:sp>
      <p:sp>
        <p:nvSpPr>
          <p:cNvPr id="7" name="AutoShape 3"/>
          <p:cNvSpPr>
            <a:spLocks noChangeArrowheads="1"/>
          </p:cNvSpPr>
          <p:nvPr/>
        </p:nvSpPr>
        <p:spPr bwMode="gray">
          <a:xfrm>
            <a:off x="2627784" y="404664"/>
            <a:ext cx="3960440" cy="764704"/>
          </a:xfrm>
          <a:prstGeom prst="roundRect">
            <a:avLst>
              <a:gd name="adj" fmla="val 10889"/>
            </a:avLst>
          </a:prstGeom>
          <a:gradFill>
            <a:gsLst>
              <a:gs pos="0">
                <a:schemeClr val="accent6"/>
              </a:gs>
              <a:gs pos="50000">
                <a:schemeClr val="bg1"/>
              </a:gs>
              <a:gs pos="100000">
                <a:schemeClr val="bg1">
                  <a:gamma/>
                  <a:shade val="46275"/>
                  <a:invGamma/>
                </a:schemeClr>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buClr>
                <a:srgbClr val="000000"/>
              </a:buClr>
              <a:buSzPct val="100000"/>
              <a:buFont typeface="Times New Roman" pitchFamily="18" charset="0"/>
              <a:buNone/>
            </a:pPr>
            <a:r>
              <a:rPr lang="es-VE" sz="3600" b="1" dirty="0" smtClean="0">
                <a:latin typeface="Arial" pitchFamily="34" charset="0"/>
                <a:ea typeface="DejaVu Sans"/>
                <a:cs typeface="Arial" pitchFamily="34" charset="0"/>
              </a:rPr>
              <a:t>Salud Familiar </a:t>
            </a:r>
          </a:p>
        </p:txBody>
      </p:sp>
    </p:spTree>
    <p:extLst>
      <p:ext uri="{BB962C8B-B14F-4D97-AF65-F5344CB8AC3E}">
        <p14:creationId xmlns:p14="http://schemas.microsoft.com/office/powerpoint/2010/main" val="338153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Marcador de contenido 2"/>
          <p:cNvSpPr>
            <a:spLocks noGrp="1"/>
          </p:cNvSpPr>
          <p:nvPr>
            <p:ph idx="1"/>
          </p:nvPr>
        </p:nvSpPr>
        <p:spPr>
          <a:xfrm>
            <a:off x="683568" y="1600200"/>
            <a:ext cx="8460432" cy="5069160"/>
          </a:xfrm>
        </p:spPr>
        <p:txBody>
          <a:bodyPr/>
          <a:lstStyle/>
          <a:p>
            <a:r>
              <a:rPr lang="es-ES" b="1" dirty="0" smtClean="0"/>
              <a:t>Motivar el cuidado de la salud.</a:t>
            </a:r>
          </a:p>
          <a:p>
            <a:r>
              <a:rPr lang="es-ES" b="1" dirty="0" smtClean="0"/>
              <a:t>Desarrollar los hábitos de higiene personal y ambiental.</a:t>
            </a:r>
          </a:p>
          <a:p>
            <a:r>
              <a:rPr lang="es-ES" b="1" dirty="0" smtClean="0"/>
              <a:t>Aplicar buenos hábitos nutricionales.</a:t>
            </a:r>
          </a:p>
          <a:p>
            <a:r>
              <a:rPr lang="es-ES" b="1" dirty="0" smtClean="0"/>
              <a:t>Eliminar hábitos tóxicos.</a:t>
            </a:r>
          </a:p>
          <a:p>
            <a:r>
              <a:rPr lang="es-ES" b="1" dirty="0" smtClean="0"/>
              <a:t>Practicar ejercicios físicos y deportes.</a:t>
            </a:r>
          </a:p>
          <a:p>
            <a:r>
              <a:rPr lang="es-ES" b="1" dirty="0" smtClean="0"/>
              <a:t>Hacer buen uso del tiempo libre.</a:t>
            </a:r>
          </a:p>
          <a:p>
            <a:r>
              <a:rPr lang="es-ES" b="1" dirty="0" smtClean="0"/>
              <a:t>Inculcar buenos patrones de crianza infantil.</a:t>
            </a:r>
          </a:p>
          <a:p>
            <a:r>
              <a:rPr lang="es-ES" b="1" dirty="0" smtClean="0"/>
              <a:t>Promover la educación sexual.</a:t>
            </a:r>
          </a:p>
        </p:txBody>
      </p:sp>
      <p:sp>
        <p:nvSpPr>
          <p:cNvPr id="4" name="AutoShape 3"/>
          <p:cNvSpPr>
            <a:spLocks noChangeArrowheads="1"/>
          </p:cNvSpPr>
          <p:nvPr/>
        </p:nvSpPr>
        <p:spPr bwMode="gray">
          <a:xfrm>
            <a:off x="2195736" y="404664"/>
            <a:ext cx="4968552" cy="764704"/>
          </a:xfrm>
          <a:prstGeom prst="roundRect">
            <a:avLst>
              <a:gd name="adj" fmla="val 10889"/>
            </a:avLst>
          </a:prstGeom>
          <a:gradFill>
            <a:gsLst>
              <a:gs pos="0">
                <a:schemeClr val="accent6"/>
              </a:gs>
              <a:gs pos="50000">
                <a:schemeClr val="bg1"/>
              </a:gs>
              <a:gs pos="100000">
                <a:schemeClr val="bg1">
                  <a:gamma/>
                  <a:shade val="46275"/>
                  <a:invGamma/>
                </a:schemeClr>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buClr>
                <a:srgbClr val="000000"/>
              </a:buClr>
              <a:buSzPct val="100000"/>
              <a:buFont typeface="Times New Roman" pitchFamily="18" charset="0"/>
              <a:buNone/>
            </a:pPr>
            <a:r>
              <a:rPr lang="es-VE" sz="3600" b="1" dirty="0" smtClean="0">
                <a:latin typeface="Arial" pitchFamily="34" charset="0"/>
                <a:ea typeface="DejaVu Sans"/>
                <a:cs typeface="Arial" pitchFamily="34" charset="0"/>
              </a:rPr>
              <a:t>Promoción de Salud</a:t>
            </a:r>
          </a:p>
        </p:txBody>
      </p:sp>
    </p:spTree>
    <p:extLst>
      <p:ext uri="{BB962C8B-B14F-4D97-AF65-F5344CB8AC3E}">
        <p14:creationId xmlns:p14="http://schemas.microsoft.com/office/powerpoint/2010/main" val="288479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Marcador de contenido 2"/>
          <p:cNvSpPr>
            <a:spLocks noGrp="1"/>
          </p:cNvSpPr>
          <p:nvPr>
            <p:ph idx="1"/>
          </p:nvPr>
        </p:nvSpPr>
        <p:spPr>
          <a:xfrm>
            <a:off x="775556" y="1860848"/>
            <a:ext cx="8050088" cy="4997152"/>
          </a:xfrm>
        </p:spPr>
        <p:txBody>
          <a:bodyPr/>
          <a:lstStyle/>
          <a:p>
            <a:pPr>
              <a:lnSpc>
                <a:spcPct val="120000"/>
              </a:lnSpc>
              <a:spcBef>
                <a:spcPts val="600"/>
              </a:spcBef>
              <a:spcAft>
                <a:spcPts val="600"/>
              </a:spcAft>
            </a:pPr>
            <a:r>
              <a:rPr lang="es-ES" b="1" dirty="0" smtClean="0"/>
              <a:t>Identificar el factor de riesgo en un individuo o comunidad antes que se produzca el acontecimiento que predice.</a:t>
            </a:r>
          </a:p>
          <a:p>
            <a:pPr>
              <a:lnSpc>
                <a:spcPct val="120000"/>
              </a:lnSpc>
              <a:spcBef>
                <a:spcPts val="600"/>
              </a:spcBef>
              <a:spcAft>
                <a:spcPts val="600"/>
              </a:spcAft>
            </a:pPr>
            <a:r>
              <a:rPr lang="es-ES" b="1" dirty="0" smtClean="0"/>
              <a:t>Para poder prevenir, es necesario conocer el riesgo y sus consecuencias para la salud, modificándose actitudes, conductas, normas y condiciones familiares.</a:t>
            </a:r>
          </a:p>
        </p:txBody>
      </p:sp>
      <p:sp>
        <p:nvSpPr>
          <p:cNvPr id="5" name="AutoShape 3"/>
          <p:cNvSpPr>
            <a:spLocks noChangeArrowheads="1"/>
          </p:cNvSpPr>
          <p:nvPr/>
        </p:nvSpPr>
        <p:spPr bwMode="gray">
          <a:xfrm>
            <a:off x="1524236" y="404664"/>
            <a:ext cx="6552728" cy="764704"/>
          </a:xfrm>
          <a:prstGeom prst="roundRect">
            <a:avLst>
              <a:gd name="adj" fmla="val 10889"/>
            </a:avLst>
          </a:prstGeom>
          <a:gradFill>
            <a:gsLst>
              <a:gs pos="0">
                <a:schemeClr val="accent6"/>
              </a:gs>
              <a:gs pos="50000">
                <a:schemeClr val="bg1"/>
              </a:gs>
              <a:gs pos="100000">
                <a:schemeClr val="bg1">
                  <a:gamma/>
                  <a:shade val="46275"/>
                  <a:invGamma/>
                </a:schemeClr>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buClr>
                <a:srgbClr val="000000"/>
              </a:buClr>
              <a:buSzPct val="100000"/>
              <a:buFont typeface="Times New Roman" pitchFamily="18" charset="0"/>
              <a:buNone/>
            </a:pPr>
            <a:r>
              <a:rPr lang="es-VE" sz="3600" b="1" dirty="0" smtClean="0">
                <a:latin typeface="Arial" pitchFamily="34" charset="0"/>
                <a:ea typeface="DejaVu Sans"/>
                <a:cs typeface="Arial" pitchFamily="34" charset="0"/>
              </a:rPr>
              <a:t>Prevención de la enfermedad</a:t>
            </a:r>
          </a:p>
        </p:txBody>
      </p:sp>
    </p:spTree>
    <p:extLst>
      <p:ext uri="{BB962C8B-B14F-4D97-AF65-F5344CB8AC3E}">
        <p14:creationId xmlns:p14="http://schemas.microsoft.com/office/powerpoint/2010/main" val="310802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3" name="Group 41"/>
          <p:cNvGrpSpPr>
            <a:grpSpLocks/>
          </p:cNvGrpSpPr>
          <p:nvPr/>
        </p:nvGrpSpPr>
        <p:grpSpPr bwMode="auto">
          <a:xfrm>
            <a:off x="750972" y="263577"/>
            <a:ext cx="7632847" cy="1939153"/>
            <a:chOff x="1296" y="1624"/>
            <a:chExt cx="2976" cy="640"/>
          </a:xfrm>
          <a:gradFill>
            <a:gsLst>
              <a:gs pos="36000">
                <a:schemeClr val="accent2">
                  <a:lumMod val="60000"/>
                  <a:lumOff val="40000"/>
                </a:schemeClr>
              </a:gs>
              <a:gs pos="56000">
                <a:schemeClr val="bg1"/>
              </a:gs>
              <a:gs pos="100000">
                <a:schemeClr val="bg1">
                  <a:gamma/>
                  <a:shade val="46275"/>
                  <a:invGamma/>
                </a:schemeClr>
              </a:gs>
            </a:gsLst>
            <a:lin ang="2700000" scaled="1"/>
          </a:gradFill>
        </p:grpSpPr>
        <p:sp>
          <p:nvSpPr>
            <p:cNvPr id="90154" name="AutoShape 4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r>
                <a:rPr lang="en-US" sz="2000" i="0" dirty="0">
                  <a:latin typeface="Arial" charset="0"/>
                </a:rPr>
                <a:t>H</a:t>
              </a:r>
              <a:endParaRPr lang="es-VE" sz="2000" b="1" i="0" dirty="0">
                <a:latin typeface="+mn-lt"/>
              </a:endParaRPr>
            </a:p>
          </p:txBody>
        </p:sp>
        <p:sp>
          <p:nvSpPr>
            <p:cNvPr id="25612" name="AutoShape 4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s-VE" sz="1800" i="0"/>
            </a:p>
          </p:txBody>
        </p:sp>
        <p:sp>
          <p:nvSpPr>
            <p:cNvPr id="25613" name="Text Box 45"/>
            <p:cNvSpPr txBox="1">
              <a:spLocks noChangeArrowheads="1"/>
            </p:cNvSpPr>
            <p:nvPr/>
          </p:nvSpPr>
          <p:spPr bwMode="gray">
            <a:xfrm>
              <a:off x="1418" y="1624"/>
              <a:ext cx="189" cy="640"/>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en-US" sz="6000" dirty="0">
                <a:solidFill>
                  <a:schemeClr val="bg1"/>
                </a:solidFill>
              </a:endParaRPr>
            </a:p>
            <a:p>
              <a:pPr algn="ctr">
                <a:spcBef>
                  <a:spcPct val="0"/>
                </a:spcBef>
                <a:buClrTx/>
                <a:buSzTx/>
                <a:buFontTx/>
                <a:buNone/>
              </a:pPr>
              <a:r>
                <a:rPr lang="en-US" sz="6000" i="0" dirty="0" smtClean="0"/>
                <a:t>*</a:t>
              </a:r>
              <a:endParaRPr lang="en-US" sz="6000" i="0" dirty="0"/>
            </a:p>
          </p:txBody>
        </p:sp>
      </p:grpSp>
      <p:sp>
        <p:nvSpPr>
          <p:cNvPr id="25604" name="1 CuadroTexto"/>
          <p:cNvSpPr txBox="1">
            <a:spLocks noChangeArrowheads="1"/>
          </p:cNvSpPr>
          <p:nvPr/>
        </p:nvSpPr>
        <p:spPr bwMode="auto">
          <a:xfrm>
            <a:off x="1524000" y="2057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s-VE" sz="1800" i="0"/>
          </a:p>
        </p:txBody>
      </p:sp>
      <p:sp>
        <p:nvSpPr>
          <p:cNvPr id="25605" name="1 Rectángulo"/>
          <p:cNvSpPr>
            <a:spLocks noChangeArrowheads="1"/>
          </p:cNvSpPr>
          <p:nvPr/>
        </p:nvSpPr>
        <p:spPr bwMode="auto">
          <a:xfrm>
            <a:off x="3149600" y="3925888"/>
            <a:ext cx="3351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s-VE" sz="1800" i="0"/>
          </a:p>
        </p:txBody>
      </p:sp>
      <p:sp>
        <p:nvSpPr>
          <p:cNvPr id="25606" name="3 Rectángulo"/>
          <p:cNvSpPr>
            <a:spLocks noChangeArrowheads="1"/>
          </p:cNvSpPr>
          <p:nvPr/>
        </p:nvSpPr>
        <p:spPr bwMode="auto">
          <a:xfrm>
            <a:off x="2949575" y="3244850"/>
            <a:ext cx="3040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s-ES" sz="2000" b="1" i="0">
                <a:cs typeface="Arial" panose="020B0604020202020204" pitchFamily="34" charset="0"/>
              </a:rPr>
              <a:t> </a:t>
            </a:r>
          </a:p>
        </p:txBody>
      </p:sp>
      <p:sp>
        <p:nvSpPr>
          <p:cNvPr id="7" name="6 CuadroTexto"/>
          <p:cNvSpPr txBox="1"/>
          <p:nvPr/>
        </p:nvSpPr>
        <p:spPr>
          <a:xfrm>
            <a:off x="1858966" y="1201420"/>
            <a:ext cx="6524853" cy="830997"/>
          </a:xfrm>
          <a:prstGeom prst="rect">
            <a:avLst/>
          </a:prstGeom>
          <a:noFill/>
        </p:spPr>
        <p:txBody>
          <a:bodyPr wrap="square">
            <a:spAutoFit/>
          </a:bodyPr>
          <a:lstStyle/>
          <a:p>
            <a:pPr algn="ctr">
              <a:defRPr/>
            </a:pPr>
            <a:r>
              <a:rPr lang="es-ES" sz="2400" b="1" dirty="0" smtClean="0">
                <a:cs typeface="Arial" pitchFamily="34" charset="0"/>
              </a:rPr>
              <a:t>EL CONOCIMIENTO SOLO </a:t>
            </a:r>
            <a:r>
              <a:rPr lang="es-ES" sz="2400" b="1" i="0" dirty="0" smtClean="0">
                <a:cs typeface="Arial" pitchFamily="34" charset="0"/>
              </a:rPr>
              <a:t>NO REGULA EL COMPORTAMIENTO DEL SUJETO</a:t>
            </a:r>
            <a:endParaRPr lang="es-ES" sz="2400" b="1" i="0" dirty="0">
              <a:cs typeface="Arial" pitchFamily="34" charset="0"/>
            </a:endParaRPr>
          </a:p>
        </p:txBody>
      </p:sp>
      <p:sp>
        <p:nvSpPr>
          <p:cNvPr id="25608" name="7 Rectángulo"/>
          <p:cNvSpPr>
            <a:spLocks noChangeArrowheads="1"/>
          </p:cNvSpPr>
          <p:nvPr/>
        </p:nvSpPr>
        <p:spPr bwMode="auto">
          <a:xfrm>
            <a:off x="3741738" y="2773363"/>
            <a:ext cx="1897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s-ES" sz="1800" b="1" i="0">
                <a:cs typeface="Arial" panose="020B0604020202020204" pitchFamily="34" charset="0"/>
              </a:rPr>
              <a:t>   </a:t>
            </a:r>
            <a:endParaRPr lang="es-ES" sz="2000" b="1" i="0">
              <a:cs typeface="Arial" panose="020B0604020202020204" pitchFamily="34" charset="0"/>
            </a:endParaRPr>
          </a:p>
        </p:txBody>
      </p:sp>
      <p:sp>
        <p:nvSpPr>
          <p:cNvPr id="5" name="4 Rectángulo"/>
          <p:cNvSpPr/>
          <p:nvPr/>
        </p:nvSpPr>
        <p:spPr>
          <a:xfrm>
            <a:off x="3149600" y="2814638"/>
            <a:ext cx="3903663" cy="400050"/>
          </a:xfrm>
          <a:prstGeom prst="rect">
            <a:avLst/>
          </a:prstGeom>
        </p:spPr>
        <p:txBody>
          <a:bodyPr>
            <a:spAutoFit/>
          </a:bodyPr>
          <a:lstStyle/>
          <a:p>
            <a:pPr eaLnBrk="1" fontAlgn="auto" hangingPunct="1">
              <a:spcBef>
                <a:spcPts val="0"/>
              </a:spcBef>
              <a:spcAft>
                <a:spcPts val="0"/>
              </a:spcAft>
              <a:defRPr/>
            </a:pPr>
            <a:r>
              <a:rPr lang="es-ES" b="1" i="0" dirty="0">
                <a:cs typeface="Arial" pitchFamily="34" charset="0"/>
              </a:rPr>
              <a:t>  </a:t>
            </a:r>
            <a:endParaRPr lang="es-ES" sz="2000" b="1" i="0" dirty="0">
              <a:latin typeface="+mn-lt"/>
              <a:cs typeface="Arial" pitchFamily="34" charset="0"/>
            </a:endParaRPr>
          </a:p>
        </p:txBody>
      </p:sp>
      <p:pic>
        <p:nvPicPr>
          <p:cNvPr id="25610" name="Picture 2" descr="sociopat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2564" y="2242344"/>
            <a:ext cx="2514084" cy="3490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8038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7" name="Group 41"/>
          <p:cNvGrpSpPr>
            <a:grpSpLocks/>
          </p:cNvGrpSpPr>
          <p:nvPr/>
        </p:nvGrpSpPr>
        <p:grpSpPr bwMode="auto">
          <a:xfrm>
            <a:off x="2239963" y="1650625"/>
            <a:ext cx="5305425" cy="1006475"/>
            <a:chOff x="1296" y="1824"/>
            <a:chExt cx="2976" cy="432"/>
          </a:xfrm>
        </p:grpSpPr>
        <p:sp>
          <p:nvSpPr>
            <p:cNvPr id="90154" name="AutoShape 42"/>
            <p:cNvSpPr>
              <a:spLocks noChangeArrowheads="1"/>
            </p:cNvSpPr>
            <p:nvPr/>
          </p:nvSpPr>
          <p:spPr bwMode="gray">
            <a:xfrm>
              <a:off x="1536" y="1899"/>
              <a:ext cx="2736" cy="288"/>
            </a:xfrm>
            <a:prstGeom prst="roundRect">
              <a:avLst>
                <a:gd name="adj" fmla="val 16667"/>
              </a:avLst>
            </a:prstGeom>
            <a:gradFill rotWithShape="1">
              <a:gsLst>
                <a:gs pos="0">
                  <a:schemeClr val="accent2">
                    <a:gamma/>
                    <a:tint val="69804"/>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r>
                <a:rPr lang="en-US" sz="2000" i="0" dirty="0">
                  <a:latin typeface="Arial" charset="0"/>
                </a:rPr>
                <a:t>H</a:t>
              </a:r>
              <a:endParaRPr lang="es-VE" sz="2000" b="1" i="0" dirty="0">
                <a:latin typeface="+mn-lt"/>
              </a:endParaRPr>
            </a:p>
          </p:txBody>
        </p:sp>
        <p:sp>
          <p:nvSpPr>
            <p:cNvPr id="26646" name="AutoShape 43"/>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s-VE" sz="1800" i="0"/>
            </a:p>
          </p:txBody>
        </p:sp>
        <p:sp>
          <p:nvSpPr>
            <p:cNvPr id="26647" name="Text Box 45"/>
            <p:cNvSpPr txBox="1">
              <a:spLocks noChangeArrowheads="1"/>
            </p:cNvSpPr>
            <p:nvPr/>
          </p:nvSpPr>
          <p:spPr bwMode="gray">
            <a:xfrm>
              <a:off x="1408" y="1916"/>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sz="2400" i="0">
                  <a:solidFill>
                    <a:schemeClr val="bg1"/>
                  </a:solidFill>
                </a:rPr>
                <a:t>1</a:t>
              </a:r>
            </a:p>
          </p:txBody>
        </p:sp>
      </p:grpSp>
      <p:grpSp>
        <p:nvGrpSpPr>
          <p:cNvPr id="26628" name="Group 46"/>
          <p:cNvGrpSpPr>
            <a:grpSpLocks/>
          </p:cNvGrpSpPr>
          <p:nvPr/>
        </p:nvGrpSpPr>
        <p:grpSpPr bwMode="auto">
          <a:xfrm>
            <a:off x="2266950" y="2622550"/>
            <a:ext cx="5324475" cy="862013"/>
            <a:chOff x="1248" y="1824"/>
            <a:chExt cx="3024" cy="432"/>
          </a:xfrm>
        </p:grpSpPr>
        <p:sp>
          <p:nvSpPr>
            <p:cNvPr id="90159" name="AutoShape 47"/>
            <p:cNvSpPr>
              <a:spLocks noChangeArrowheads="1"/>
            </p:cNvSpPr>
            <p:nvPr/>
          </p:nvSpPr>
          <p:spPr bwMode="gray">
            <a:xfrm>
              <a:off x="1536" y="1899"/>
              <a:ext cx="2736" cy="288"/>
            </a:xfrm>
            <a:prstGeom prst="roundRect">
              <a:avLst>
                <a:gd name="adj" fmla="val 16667"/>
              </a:avLst>
            </a:prstGeom>
            <a:gradFill rotWithShape="1">
              <a:gsLst>
                <a:gs pos="0">
                  <a:schemeClr val="accent1">
                    <a:gamma/>
                    <a:tint val="63529"/>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s-VE" i="0">
                <a:latin typeface="Arial" charset="0"/>
              </a:endParaRPr>
            </a:p>
          </p:txBody>
        </p:sp>
        <p:sp>
          <p:nvSpPr>
            <p:cNvPr id="26642" name="AutoShape 48"/>
            <p:cNvSpPr>
              <a:spLocks noChangeArrowheads="1"/>
            </p:cNvSpPr>
            <p:nvPr/>
          </p:nvSpPr>
          <p:spPr bwMode="gray">
            <a:xfrm>
              <a:off x="1248"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s-VE" sz="1800" i="0"/>
            </a:p>
          </p:txBody>
        </p:sp>
        <p:sp>
          <p:nvSpPr>
            <p:cNvPr id="26643" name="Text Box 49"/>
            <p:cNvSpPr txBox="1">
              <a:spLocks noChangeArrowheads="1"/>
            </p:cNvSpPr>
            <p:nvPr/>
          </p:nvSpPr>
          <p:spPr bwMode="gray">
            <a:xfrm>
              <a:off x="1680" y="1934"/>
              <a:ext cx="2566" cy="252"/>
            </a:xfrm>
            <a:prstGeom prst="rect">
              <a:avLst/>
            </a:prstGeom>
            <a:gradFill>
              <a:gsLst>
                <a:gs pos="24000">
                  <a:schemeClr val="accent6">
                    <a:lumMod val="20000"/>
                    <a:lumOff val="80000"/>
                  </a:schemeClr>
                </a:gs>
                <a:gs pos="72000">
                  <a:schemeClr val="bg1"/>
                </a:gs>
                <a:gs pos="100000">
                  <a:schemeClr val="bg1">
                    <a:gamma/>
                    <a:shade val="46275"/>
                    <a:invGamma/>
                  </a:schemeClr>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en-US" sz="2000" b="1" i="0">
                <a:solidFill>
                  <a:schemeClr val="bg1"/>
                </a:solidFill>
              </a:endParaRPr>
            </a:p>
          </p:txBody>
        </p:sp>
        <p:sp>
          <p:nvSpPr>
            <p:cNvPr id="26644" name="Text Box 50"/>
            <p:cNvSpPr txBox="1">
              <a:spLocks noChangeArrowheads="1"/>
            </p:cNvSpPr>
            <p:nvPr/>
          </p:nvSpPr>
          <p:spPr bwMode="gray">
            <a:xfrm>
              <a:off x="1424" y="194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sz="2400" i="0">
                  <a:solidFill>
                    <a:schemeClr val="bg1"/>
                  </a:solidFill>
                </a:rPr>
                <a:t>2</a:t>
              </a:r>
            </a:p>
          </p:txBody>
        </p:sp>
      </p:grpSp>
      <p:grpSp>
        <p:nvGrpSpPr>
          <p:cNvPr id="26629" name="Group 51"/>
          <p:cNvGrpSpPr>
            <a:grpSpLocks/>
          </p:cNvGrpSpPr>
          <p:nvPr/>
        </p:nvGrpSpPr>
        <p:grpSpPr bwMode="auto">
          <a:xfrm>
            <a:off x="2309813" y="3444875"/>
            <a:ext cx="5215592" cy="1023938"/>
            <a:chOff x="1232" y="1875"/>
            <a:chExt cx="3002" cy="432"/>
          </a:xfrm>
          <a:gradFill>
            <a:gsLst>
              <a:gs pos="12000">
                <a:srgbClr val="FF0000"/>
              </a:gs>
              <a:gs pos="34000">
                <a:schemeClr val="accent2">
                  <a:lumMod val="60000"/>
                  <a:lumOff val="40000"/>
                </a:schemeClr>
              </a:gs>
              <a:gs pos="72000">
                <a:schemeClr val="bg1"/>
              </a:gs>
              <a:gs pos="100000">
                <a:schemeClr val="bg1">
                  <a:gamma/>
                  <a:shade val="46275"/>
                  <a:invGamma/>
                </a:schemeClr>
              </a:gs>
            </a:gsLst>
            <a:lin ang="2700000" scaled="1"/>
          </a:gradFill>
        </p:grpSpPr>
        <p:sp>
          <p:nvSpPr>
            <p:cNvPr id="90164" name="AutoShape 52"/>
            <p:cNvSpPr>
              <a:spLocks noChangeArrowheads="1"/>
            </p:cNvSpPr>
            <p:nvPr/>
          </p:nvSpPr>
          <p:spPr bwMode="gray">
            <a:xfrm>
              <a:off x="1498" y="1945"/>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s-VE" i="0" dirty="0">
                <a:latin typeface="Arial" charset="0"/>
              </a:endParaRPr>
            </a:p>
          </p:txBody>
        </p:sp>
        <p:sp>
          <p:nvSpPr>
            <p:cNvPr id="26639" name="AutoShape 53"/>
            <p:cNvSpPr>
              <a:spLocks noChangeArrowheads="1"/>
            </p:cNvSpPr>
            <p:nvPr/>
          </p:nvSpPr>
          <p:spPr bwMode="gray">
            <a:xfrm>
              <a:off x="1232" y="1875"/>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s-VE" sz="1800" i="0"/>
            </a:p>
          </p:txBody>
        </p:sp>
        <p:sp>
          <p:nvSpPr>
            <p:cNvPr id="26640" name="Text Box 55"/>
            <p:cNvSpPr txBox="1">
              <a:spLocks noChangeArrowheads="1"/>
            </p:cNvSpPr>
            <p:nvPr/>
          </p:nvSpPr>
          <p:spPr bwMode="gray">
            <a:xfrm>
              <a:off x="1343" y="1994"/>
              <a:ext cx="243" cy="195"/>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sz="2400" i="0" dirty="0">
                  <a:solidFill>
                    <a:schemeClr val="bg1"/>
                  </a:solidFill>
                </a:rPr>
                <a:t>3</a:t>
              </a:r>
            </a:p>
          </p:txBody>
        </p:sp>
      </p:grpSp>
      <p:sp>
        <p:nvSpPr>
          <p:cNvPr id="26630" name="1 CuadroTexto"/>
          <p:cNvSpPr txBox="1">
            <a:spLocks noChangeArrowheads="1"/>
          </p:cNvSpPr>
          <p:nvPr/>
        </p:nvSpPr>
        <p:spPr bwMode="auto">
          <a:xfrm>
            <a:off x="1524000" y="2057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s-VE" sz="1800" i="0"/>
          </a:p>
        </p:txBody>
      </p:sp>
      <p:sp>
        <p:nvSpPr>
          <p:cNvPr id="26631" name="1 Rectángulo"/>
          <p:cNvSpPr>
            <a:spLocks noChangeArrowheads="1"/>
          </p:cNvSpPr>
          <p:nvPr/>
        </p:nvSpPr>
        <p:spPr bwMode="auto">
          <a:xfrm>
            <a:off x="3149600" y="3925888"/>
            <a:ext cx="3351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s-VE" sz="1800" i="0"/>
          </a:p>
        </p:txBody>
      </p:sp>
      <p:sp>
        <p:nvSpPr>
          <p:cNvPr id="26632" name="3 Rectángulo"/>
          <p:cNvSpPr>
            <a:spLocks noChangeArrowheads="1"/>
          </p:cNvSpPr>
          <p:nvPr/>
        </p:nvSpPr>
        <p:spPr bwMode="auto">
          <a:xfrm>
            <a:off x="2949575" y="3244850"/>
            <a:ext cx="3040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s-ES" sz="2000" b="1" i="0">
                <a:cs typeface="Arial" panose="020B0604020202020204" pitchFamily="34" charset="0"/>
              </a:rPr>
              <a:t> </a:t>
            </a:r>
          </a:p>
        </p:txBody>
      </p:sp>
      <p:sp>
        <p:nvSpPr>
          <p:cNvPr id="7" name="6 CuadroTexto"/>
          <p:cNvSpPr txBox="1"/>
          <p:nvPr/>
        </p:nvSpPr>
        <p:spPr>
          <a:xfrm>
            <a:off x="3085692" y="2800327"/>
            <a:ext cx="4422487" cy="584200"/>
          </a:xfrm>
          <a:prstGeom prst="rect">
            <a:avLst/>
          </a:prstGeom>
          <a:gradFill>
            <a:gsLst>
              <a:gs pos="24000">
                <a:srgbClr val="0070C0"/>
              </a:gs>
              <a:gs pos="72000">
                <a:schemeClr val="bg1"/>
              </a:gs>
              <a:gs pos="100000">
                <a:schemeClr val="bg1">
                  <a:gamma/>
                  <a:shade val="46275"/>
                  <a:invGamma/>
                </a:schemeClr>
              </a:gs>
            </a:gsLst>
            <a:lin ang="2700000" scaled="1"/>
          </a:gradFill>
        </p:spPr>
        <p:txBody>
          <a:bodyPr wrap="square">
            <a:spAutoFit/>
          </a:bodyPr>
          <a:lstStyle/>
          <a:p>
            <a:pPr eaLnBrk="1" fontAlgn="auto" hangingPunct="1">
              <a:spcBef>
                <a:spcPts val="0"/>
              </a:spcBef>
              <a:spcAft>
                <a:spcPts val="0"/>
              </a:spcAft>
              <a:defRPr/>
            </a:pPr>
            <a:r>
              <a:rPr lang="es-ES" sz="3200" b="1" i="0" dirty="0">
                <a:latin typeface="+mn-lt"/>
                <a:cs typeface="Arial" pitchFamily="34" charset="0"/>
              </a:rPr>
              <a:t>          Afectivo</a:t>
            </a:r>
          </a:p>
        </p:txBody>
      </p:sp>
      <p:sp>
        <p:nvSpPr>
          <p:cNvPr id="26634" name="7 Rectángulo"/>
          <p:cNvSpPr>
            <a:spLocks noChangeArrowheads="1"/>
          </p:cNvSpPr>
          <p:nvPr/>
        </p:nvSpPr>
        <p:spPr bwMode="auto">
          <a:xfrm>
            <a:off x="3741738" y="2773363"/>
            <a:ext cx="1897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s-ES" sz="1800" b="1" i="0">
                <a:cs typeface="Arial" panose="020B0604020202020204" pitchFamily="34" charset="0"/>
              </a:rPr>
              <a:t>   </a:t>
            </a:r>
            <a:endParaRPr lang="es-ES" sz="2000" b="1" i="0">
              <a:cs typeface="Arial" panose="020B0604020202020204" pitchFamily="34" charset="0"/>
            </a:endParaRPr>
          </a:p>
        </p:txBody>
      </p:sp>
      <p:sp>
        <p:nvSpPr>
          <p:cNvPr id="9" name="8 Rectángulo"/>
          <p:cNvSpPr/>
          <p:nvPr/>
        </p:nvSpPr>
        <p:spPr>
          <a:xfrm>
            <a:off x="3088147" y="3682547"/>
            <a:ext cx="4437258" cy="584200"/>
          </a:xfrm>
          <a:prstGeom prst="rect">
            <a:avLst/>
          </a:prstGeom>
        </p:spPr>
        <p:txBody>
          <a:bodyPr wrap="square">
            <a:spAutoFit/>
          </a:bodyPr>
          <a:lstStyle/>
          <a:p>
            <a:pPr algn="ctr" eaLnBrk="1" fontAlgn="auto" hangingPunct="1">
              <a:spcBef>
                <a:spcPts val="0"/>
              </a:spcBef>
              <a:spcAft>
                <a:spcPts val="0"/>
              </a:spcAft>
              <a:defRPr/>
            </a:pPr>
            <a:r>
              <a:rPr lang="es-ES" sz="3200" b="1" i="0" dirty="0" smtClean="0">
                <a:cs typeface="Arial" pitchFamily="34" charset="0"/>
              </a:rPr>
              <a:t>Conductual</a:t>
            </a:r>
            <a:endParaRPr lang="es-ES" sz="3200" b="1" i="0" dirty="0">
              <a:latin typeface="+mn-lt"/>
              <a:cs typeface="Arial" pitchFamily="34" charset="0"/>
            </a:endParaRPr>
          </a:p>
        </p:txBody>
      </p:sp>
      <p:sp>
        <p:nvSpPr>
          <p:cNvPr id="5" name="4 Rectángulo"/>
          <p:cNvSpPr/>
          <p:nvPr/>
        </p:nvSpPr>
        <p:spPr>
          <a:xfrm>
            <a:off x="3105372" y="1901428"/>
            <a:ext cx="4402808" cy="584200"/>
          </a:xfrm>
          <a:prstGeom prst="rect">
            <a:avLst/>
          </a:prstGeom>
        </p:spPr>
        <p:txBody>
          <a:bodyPr wrap="square">
            <a:spAutoFit/>
          </a:bodyPr>
          <a:lstStyle/>
          <a:p>
            <a:pPr eaLnBrk="1" fontAlgn="auto" hangingPunct="1">
              <a:spcBef>
                <a:spcPts val="0"/>
              </a:spcBef>
              <a:spcAft>
                <a:spcPts val="0"/>
              </a:spcAft>
              <a:defRPr/>
            </a:pPr>
            <a:r>
              <a:rPr lang="es-ES" b="1" i="0" dirty="0">
                <a:cs typeface="Arial" pitchFamily="34" charset="0"/>
              </a:rPr>
              <a:t>              </a:t>
            </a:r>
            <a:r>
              <a:rPr lang="es-ES" sz="3200" b="1" i="0" dirty="0">
                <a:latin typeface="+mn-lt"/>
                <a:cs typeface="Arial" pitchFamily="34" charset="0"/>
              </a:rPr>
              <a:t>Cognitivo</a:t>
            </a:r>
          </a:p>
        </p:txBody>
      </p:sp>
      <p:pic>
        <p:nvPicPr>
          <p:cNvPr id="25" name="Picture 3" descr="famili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575" y="4566808"/>
            <a:ext cx="4430738" cy="228741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4" name="Group 41"/>
          <p:cNvGrpSpPr>
            <a:grpSpLocks/>
          </p:cNvGrpSpPr>
          <p:nvPr/>
        </p:nvGrpSpPr>
        <p:grpSpPr bwMode="auto">
          <a:xfrm>
            <a:off x="209388" y="-124638"/>
            <a:ext cx="8520435" cy="1939153"/>
            <a:chOff x="1296" y="1624"/>
            <a:chExt cx="2976" cy="640"/>
          </a:xfrm>
          <a:gradFill>
            <a:gsLst>
              <a:gs pos="36000">
                <a:schemeClr val="accent2">
                  <a:lumMod val="60000"/>
                  <a:lumOff val="40000"/>
                </a:schemeClr>
              </a:gs>
              <a:gs pos="56000">
                <a:schemeClr val="bg1"/>
              </a:gs>
              <a:gs pos="100000">
                <a:schemeClr val="bg1">
                  <a:gamma/>
                  <a:shade val="46275"/>
                  <a:invGamma/>
                </a:schemeClr>
              </a:gs>
            </a:gsLst>
            <a:lin ang="2700000" scaled="1"/>
          </a:gradFill>
        </p:grpSpPr>
        <p:sp>
          <p:nvSpPr>
            <p:cNvPr id="26" name="AutoShape 42"/>
            <p:cNvSpPr>
              <a:spLocks noChangeArrowheads="1"/>
            </p:cNvSpPr>
            <p:nvPr/>
          </p:nvSpPr>
          <p:spPr bwMode="gray">
            <a:xfrm>
              <a:off x="1536" y="1899"/>
              <a:ext cx="2736" cy="288"/>
            </a:xfrm>
            <a:prstGeom prst="roundRect">
              <a:avLst>
                <a:gd name="adj" fmla="val 16667"/>
              </a:avLst>
            </a:prstGeom>
            <a:gradFill>
              <a:gsLst>
                <a:gs pos="51000">
                  <a:schemeClr val="accent1">
                    <a:lumMod val="20000"/>
                    <a:lumOff val="80000"/>
                  </a:schemeClr>
                </a:gs>
                <a:gs pos="7000">
                  <a:schemeClr val="accent1">
                    <a:lumMod val="20000"/>
                    <a:lumOff val="80000"/>
                  </a:schemeClr>
                </a:gs>
                <a:gs pos="30000">
                  <a:schemeClr val="bg1"/>
                </a:gs>
                <a:gs pos="100000">
                  <a:srgbClr val="00B0F0"/>
                </a:gs>
              </a:gsLst>
              <a:lin ang="270000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lgn="ctr" eaLnBrk="1" hangingPunct="1">
                <a:defRPr/>
              </a:pPr>
              <a:r>
                <a:rPr lang="en-US" sz="2400" b="1" i="0" dirty="0" smtClean="0">
                  <a:latin typeface="Arial" charset="0"/>
                </a:rPr>
                <a:t>SE REQUIERE </a:t>
              </a:r>
            </a:p>
            <a:p>
              <a:pPr algn="ctr" eaLnBrk="1" hangingPunct="1">
                <a:defRPr/>
              </a:pPr>
              <a:r>
                <a:rPr lang="en-US" sz="2400" b="1" i="0" dirty="0" smtClean="0">
                  <a:latin typeface="Arial" charset="0"/>
                </a:rPr>
                <a:t>  MODIFICAR COMPONENTES ACTITUDINALES</a:t>
              </a:r>
              <a:endParaRPr lang="es-VE" sz="2400" b="1" i="0" dirty="0"/>
            </a:p>
          </p:txBody>
        </p:sp>
        <p:sp>
          <p:nvSpPr>
            <p:cNvPr id="27" name="AutoShape 43"/>
            <p:cNvSpPr>
              <a:spLocks noChangeArrowheads="1"/>
            </p:cNvSpPr>
            <p:nvPr/>
          </p:nvSpPr>
          <p:spPr bwMode="gray">
            <a:xfrm>
              <a:off x="1296" y="1824"/>
              <a:ext cx="432" cy="432"/>
            </a:xfrm>
            <a:prstGeom prst="diamond">
              <a:avLst/>
            </a:prstGeom>
            <a:solidFill>
              <a:srgbClr val="00B0F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s-VE" sz="1800" i="0"/>
            </a:p>
          </p:txBody>
        </p:sp>
        <p:sp>
          <p:nvSpPr>
            <p:cNvPr id="28" name="Text Box 45"/>
            <p:cNvSpPr txBox="1">
              <a:spLocks noChangeArrowheads="1"/>
            </p:cNvSpPr>
            <p:nvPr/>
          </p:nvSpPr>
          <p:spPr bwMode="gray">
            <a:xfrm>
              <a:off x="1418" y="1624"/>
              <a:ext cx="189" cy="640"/>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en-US" sz="6000" dirty="0">
                <a:solidFill>
                  <a:schemeClr val="bg1"/>
                </a:solidFill>
              </a:endParaRPr>
            </a:p>
            <a:p>
              <a:pPr algn="ctr">
                <a:spcBef>
                  <a:spcPct val="0"/>
                </a:spcBef>
                <a:buClrTx/>
                <a:buSzTx/>
                <a:buFontTx/>
                <a:buNone/>
              </a:pPr>
              <a:r>
                <a:rPr lang="en-US" sz="6000" i="0" dirty="0" smtClean="0"/>
                <a:t>*</a:t>
              </a:r>
              <a:endParaRPr lang="en-US" sz="6000" i="0" dirty="0"/>
            </a:p>
          </p:txBody>
        </p:sp>
      </p:grpSp>
    </p:spTree>
    <p:extLst>
      <p:ext uri="{BB962C8B-B14F-4D97-AF65-F5344CB8AC3E}">
        <p14:creationId xmlns:p14="http://schemas.microsoft.com/office/powerpoint/2010/main" val="1609154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43000" y="838200"/>
            <a:ext cx="7696200" cy="461963"/>
          </a:xfrm>
          <a:prstGeom prst="rect">
            <a:avLst/>
          </a:prstGeom>
          <a:solidFill>
            <a:schemeClr val="accent3"/>
          </a:solidFill>
          <a:ln w="38100" cmpd="dbl">
            <a:solidFill>
              <a:schemeClr val="tx2"/>
            </a:solidFill>
          </a:ln>
        </p:spPr>
        <p:txBody>
          <a:bodyPr>
            <a:spAutoFit/>
          </a:bodyPr>
          <a:lstStyle/>
          <a:p>
            <a:pPr algn="ctr" eaLnBrk="1" hangingPunct="1">
              <a:defRPr/>
            </a:pPr>
            <a:r>
              <a:rPr lang="es-ES" sz="2400" b="1" dirty="0">
                <a:latin typeface="Arial" charset="0"/>
              </a:rPr>
              <a:t>Más efectiva con la familia</a:t>
            </a:r>
            <a:endParaRPr lang="es-ES" sz="2400" b="1" i="0" dirty="0">
              <a:solidFill>
                <a:schemeClr val="bg1"/>
              </a:solidFill>
              <a:latin typeface="Arial" charset="0"/>
            </a:endParaRPr>
          </a:p>
        </p:txBody>
      </p:sp>
      <p:sp>
        <p:nvSpPr>
          <p:cNvPr id="8" name="7 CuadroTexto"/>
          <p:cNvSpPr txBox="1">
            <a:spLocks noChangeArrowheads="1"/>
          </p:cNvSpPr>
          <p:nvPr/>
        </p:nvSpPr>
        <p:spPr bwMode="auto">
          <a:xfrm>
            <a:off x="2281238" y="6027738"/>
            <a:ext cx="5008562" cy="830262"/>
          </a:xfrm>
          <a:prstGeom prst="rect">
            <a:avLst/>
          </a:prstGeom>
          <a:solidFill>
            <a:srgbClr val="FF0000"/>
          </a:solidFill>
          <a:ln w="9525">
            <a:solidFill>
              <a:schemeClr val="tx2"/>
            </a:solidFill>
            <a:miter lim="800000"/>
            <a:headEnd/>
            <a:tailEnd/>
          </a:ln>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kumimoji="1" lang="es-ES" sz="2400" b="1" i="0"/>
              <a:t>Fuente de información y ayuda práctica</a:t>
            </a:r>
          </a:p>
        </p:txBody>
      </p:sp>
      <p:sp>
        <p:nvSpPr>
          <p:cNvPr id="9" name="8 CuadroTexto"/>
          <p:cNvSpPr txBox="1">
            <a:spLocks noChangeArrowheads="1"/>
          </p:cNvSpPr>
          <p:nvPr/>
        </p:nvSpPr>
        <p:spPr bwMode="auto">
          <a:xfrm>
            <a:off x="76200" y="4735513"/>
            <a:ext cx="4114800" cy="830262"/>
          </a:xfrm>
          <a:prstGeom prst="rect">
            <a:avLst/>
          </a:prstGeom>
          <a:solidFill>
            <a:srgbClr val="FF0000"/>
          </a:solidFill>
          <a:ln w="9525">
            <a:solidFill>
              <a:schemeClr val="tx2"/>
            </a:solidFill>
            <a:miter lim="800000"/>
            <a:headEnd/>
            <a:tailEnd/>
          </a:ln>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kumimoji="1" lang="es-ES" sz="2400" b="1" i="0"/>
              <a:t>Posee mecanismos internos de regulación</a:t>
            </a:r>
          </a:p>
        </p:txBody>
      </p:sp>
      <p:sp>
        <p:nvSpPr>
          <p:cNvPr id="11" name="10 CuadroTexto"/>
          <p:cNvSpPr txBox="1">
            <a:spLocks noChangeArrowheads="1"/>
          </p:cNvSpPr>
          <p:nvPr/>
        </p:nvSpPr>
        <p:spPr bwMode="auto">
          <a:xfrm>
            <a:off x="5181600" y="4643438"/>
            <a:ext cx="3962400" cy="400050"/>
          </a:xfrm>
          <a:prstGeom prst="rect">
            <a:avLst/>
          </a:prstGeom>
          <a:solidFill>
            <a:srgbClr val="FF0000"/>
          </a:solidFill>
          <a:ln w="9525">
            <a:solidFill>
              <a:srgbClr val="000000"/>
            </a:solidFill>
            <a:miter lim="800000"/>
            <a:headEnd/>
            <a:tailEnd/>
          </a:ln>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kumimoji="1" lang="es-ES" sz="2000" b="1" i="0"/>
              <a:t>Fuente de afecto y seguridad</a:t>
            </a:r>
          </a:p>
        </p:txBody>
      </p:sp>
      <p:pic>
        <p:nvPicPr>
          <p:cNvPr id="27654" name="Picture 3" descr="CAS9MJ8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885950"/>
            <a:ext cx="3154363" cy="2303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09" name="3 CuadroTexto"/>
          <p:cNvSpPr txBox="1">
            <a:spLocks noChangeArrowheads="1"/>
          </p:cNvSpPr>
          <p:nvPr/>
        </p:nvSpPr>
        <p:spPr bwMode="auto">
          <a:xfrm>
            <a:off x="2362200" y="36513"/>
            <a:ext cx="4927600" cy="461962"/>
          </a:xfrm>
          <a:prstGeom prst="rect">
            <a:avLst/>
          </a:prstGeom>
          <a:solidFill>
            <a:schemeClr val="bg1"/>
          </a:solidFill>
          <a:ln w="9525">
            <a:solidFill>
              <a:schemeClr val="tx2"/>
            </a:solidFill>
            <a:miter lim="800000"/>
            <a:headEnd/>
            <a:tailEnd/>
          </a:ln>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kumimoji="1" lang="es-ES" sz="2400" b="1" i="0" u="sng"/>
              <a:t>Labor preventiva</a:t>
            </a:r>
            <a:endParaRPr kumimoji="1" lang="es-ES" sz="3200" i="0"/>
          </a:p>
        </p:txBody>
      </p:sp>
      <p:sp>
        <p:nvSpPr>
          <p:cNvPr id="51211" name="AutoShape 11"/>
          <p:cNvSpPr>
            <a:spLocks noChangeArrowheads="1"/>
          </p:cNvSpPr>
          <p:nvPr/>
        </p:nvSpPr>
        <p:spPr bwMode="auto">
          <a:xfrm rot="462914">
            <a:off x="495300" y="2057400"/>
            <a:ext cx="1295400" cy="2316163"/>
          </a:xfrm>
          <a:prstGeom prst="curvedRightArrow">
            <a:avLst>
              <a:gd name="adj1" fmla="val 47452"/>
              <a:gd name="adj2" fmla="val 116923"/>
              <a:gd name="adj3" fmla="val 33333"/>
            </a:avLst>
          </a:prstGeom>
          <a:solidFill>
            <a:srgbClr val="6600FF"/>
          </a:solidFill>
          <a:ln w="9525">
            <a:solidFill>
              <a:schemeClr val="tx1"/>
            </a:solidFill>
            <a:miter lim="800000"/>
            <a:headEnd/>
            <a:tailEnd/>
          </a:ln>
          <a:effectLst>
            <a:prstShdw prst="shdw12">
              <a:schemeClr val="tx1">
                <a:gamma/>
                <a:shade val="60000"/>
                <a:invGamma/>
                <a:alpha val="50000"/>
              </a:schemeClr>
            </a:prstShdw>
          </a:effectLst>
        </p:spPr>
        <p:txBody>
          <a:bodyPr wrap="none" anchor="ctr"/>
          <a:lstStyle/>
          <a:p>
            <a:pPr eaLnBrk="1" hangingPunct="1">
              <a:defRPr/>
            </a:pPr>
            <a:endParaRPr lang="es-VE" i="0"/>
          </a:p>
        </p:txBody>
      </p:sp>
    </p:spTree>
    <p:extLst>
      <p:ext uri="{BB962C8B-B14F-4D97-AF65-F5344CB8AC3E}">
        <p14:creationId xmlns:p14="http://schemas.microsoft.com/office/powerpoint/2010/main" val="1061974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09"/>
                                        </p:tgtEl>
                                        <p:attrNameLst>
                                          <p:attrName>style.visibility</p:attrName>
                                        </p:attrNameLst>
                                      </p:cBhvr>
                                      <p:to>
                                        <p:strVal val="visible"/>
                                      </p:to>
                                    </p:set>
                                    <p:anim calcmode="lin" valueType="num">
                                      <p:cBhvr>
                                        <p:cTn id="7" dur="500" fill="hold"/>
                                        <p:tgtEl>
                                          <p:spTgt spid="51209"/>
                                        </p:tgtEl>
                                        <p:attrNameLst>
                                          <p:attrName>ppt_w</p:attrName>
                                        </p:attrNameLst>
                                      </p:cBhvr>
                                      <p:tavLst>
                                        <p:tav tm="0">
                                          <p:val>
                                            <p:fltVal val="0"/>
                                          </p:val>
                                        </p:tav>
                                        <p:tav tm="100000">
                                          <p:val>
                                            <p:strVal val="#ppt_w"/>
                                          </p:val>
                                        </p:tav>
                                      </p:tavLst>
                                    </p:anim>
                                    <p:anim calcmode="lin" valueType="num">
                                      <p:cBhvr>
                                        <p:cTn id="8" dur="500" fill="hold"/>
                                        <p:tgtEl>
                                          <p:spTgt spid="5120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51211"/>
                                        </p:tgtEl>
                                        <p:attrNameLst>
                                          <p:attrName>style.visibility</p:attrName>
                                        </p:attrNameLst>
                                      </p:cBhvr>
                                      <p:to>
                                        <p:strVal val="visible"/>
                                      </p:to>
                                    </p:set>
                                    <p:anim calcmode="lin" valueType="num">
                                      <p:cBhvr>
                                        <p:cTn id="17" dur="500" fill="hold"/>
                                        <p:tgtEl>
                                          <p:spTgt spid="51211"/>
                                        </p:tgtEl>
                                        <p:attrNameLst>
                                          <p:attrName>ppt_w</p:attrName>
                                        </p:attrNameLst>
                                      </p:cBhvr>
                                      <p:tavLst>
                                        <p:tav tm="0">
                                          <p:val>
                                            <p:fltVal val="0"/>
                                          </p:val>
                                        </p:tav>
                                        <p:tav tm="100000">
                                          <p:val>
                                            <p:strVal val="#ppt_w"/>
                                          </p:val>
                                        </p:tav>
                                      </p:tavLst>
                                    </p:anim>
                                    <p:anim calcmode="lin" valueType="num">
                                      <p:cBhvr>
                                        <p:cTn id="18" dur="500" fill="hold"/>
                                        <p:tgtEl>
                                          <p:spTgt spid="51211"/>
                                        </p:tgtEl>
                                        <p:attrNameLst>
                                          <p:attrName>ppt_h</p:attrName>
                                        </p:attrNameLst>
                                      </p:cBhvr>
                                      <p:tavLst>
                                        <p:tav tm="0">
                                          <p:val>
                                            <p:fltVal val="0"/>
                                          </p:val>
                                        </p:tav>
                                        <p:tav tm="100000">
                                          <p:val>
                                            <p:strVal val="#ppt_h"/>
                                          </p:val>
                                        </p:tav>
                                      </p:tavLst>
                                    </p:anim>
                                  </p:childTnLst>
                                </p:cTn>
                              </p:par>
                              <p:par>
                                <p:cTn id="19" presetID="29"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ppt_x</p:attrName>
                                        </p:attrNameLst>
                                      </p:cBhvr>
                                      <p:tavLst>
                                        <p:tav tm="0">
                                          <p:val>
                                            <p:strVal val="#ppt_x-.2"/>
                                          </p:val>
                                        </p:tav>
                                        <p:tav tm="100000">
                                          <p:val>
                                            <p:strVal val="#ppt_x"/>
                                          </p:val>
                                        </p:tav>
                                      </p:tavLst>
                                    </p:anim>
                                    <p:anim calcmode="lin" valueType="num">
                                      <p:cBhvr>
                                        <p:cTn id="2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
                                        </p:tgtEl>
                                      </p:cBhvr>
                                    </p:animEffect>
                                  </p:childTnLst>
                                </p:cTn>
                              </p:par>
                            </p:childTnLst>
                          </p:cTn>
                        </p:par>
                        <p:par>
                          <p:cTn id="24" fill="hold" nodeType="afterGroup">
                            <p:stCondLst>
                              <p:cond delay="1500"/>
                            </p:stCondLst>
                            <p:childTnLst>
                              <p:par>
                                <p:cTn id="25" presetID="29"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ppt_x</p:attrName>
                                        </p:attrNameLst>
                                      </p:cBhvr>
                                      <p:tavLst>
                                        <p:tav tm="0">
                                          <p:val>
                                            <p:strVal val="#ppt_x-.2"/>
                                          </p:val>
                                        </p:tav>
                                        <p:tav tm="100000">
                                          <p:val>
                                            <p:strVal val="#ppt_x"/>
                                          </p:val>
                                        </p:tav>
                                      </p:tavLst>
                                    </p:anim>
                                    <p:anim calcmode="lin" valueType="num">
                                      <p:cBhvr>
                                        <p:cTn id="2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8"/>
                                        </p:tgtEl>
                                      </p:cBhvr>
                                    </p:animEffect>
                                  </p:childTnLst>
                                </p:cTn>
                              </p:par>
                            </p:childTnLst>
                          </p:cTn>
                        </p:par>
                        <p:par>
                          <p:cTn id="30" fill="hold" nodeType="afterGroup">
                            <p:stCondLst>
                              <p:cond delay="2500"/>
                            </p:stCondLst>
                            <p:childTnLst>
                              <p:par>
                                <p:cTn id="31" presetID="29"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ppt_x</p:attrName>
                                        </p:attrNameLst>
                                      </p:cBhvr>
                                      <p:tavLst>
                                        <p:tav tm="0">
                                          <p:val>
                                            <p:strVal val="#ppt_x-.2"/>
                                          </p:val>
                                        </p:tav>
                                        <p:tav tm="100000">
                                          <p:val>
                                            <p:strVal val="#ppt_x"/>
                                          </p:val>
                                        </p:tav>
                                      </p:tavLst>
                                    </p:anim>
                                    <p:anim calcmode="lin" valueType="num">
                                      <p:cBhvr>
                                        <p:cTn id="34"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51209" grpId="0" animBg="1"/>
      <p:bldP spid="512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1772816"/>
            <a:ext cx="7632848" cy="4752528"/>
          </a:xfrm>
          <a:noFill/>
        </p:spPr>
        <p:txBody>
          <a:bodyPr>
            <a:noAutofit/>
          </a:bodyPr>
          <a:lstStyle/>
          <a:p>
            <a:pPr>
              <a:lnSpc>
                <a:spcPts val="3900"/>
              </a:lnSpc>
              <a:spcBef>
                <a:spcPts val="0"/>
              </a:spcBef>
              <a:buFontTx/>
              <a:buChar char="-"/>
            </a:pPr>
            <a:r>
              <a:rPr lang="es-ES" b="1" dirty="0" smtClean="0">
                <a:solidFill>
                  <a:schemeClr val="tx1"/>
                </a:solidFill>
                <a:latin typeface="Arial" pitchFamily="34" charset="0"/>
                <a:cs typeface="Arial" pitchFamily="34" charset="0"/>
              </a:rPr>
              <a:t>Elabore una situación </a:t>
            </a:r>
            <a:r>
              <a:rPr lang="es-ES" b="1" dirty="0" err="1" smtClean="0">
                <a:solidFill>
                  <a:schemeClr val="tx1"/>
                </a:solidFill>
                <a:latin typeface="Arial" pitchFamily="34" charset="0"/>
                <a:cs typeface="Arial" pitchFamily="34" charset="0"/>
              </a:rPr>
              <a:t>problémica</a:t>
            </a:r>
            <a:r>
              <a:rPr lang="es-ES" b="1" dirty="0" smtClean="0">
                <a:solidFill>
                  <a:schemeClr val="tx1"/>
                </a:solidFill>
                <a:latin typeface="Arial" pitchFamily="34" charset="0"/>
                <a:cs typeface="Arial" pitchFamily="34" charset="0"/>
              </a:rPr>
              <a:t> basada en una familia de su comunidad, visitada en actividades de educación en el trabajo, en la cual se ponga de manifiesto la influencia positiva de la familia en el proceso salud-enfermedad.</a:t>
            </a:r>
          </a:p>
        </p:txBody>
      </p:sp>
      <p:sp>
        <p:nvSpPr>
          <p:cNvPr id="7" name="AutoShape 3"/>
          <p:cNvSpPr>
            <a:spLocks noChangeArrowheads="1"/>
          </p:cNvSpPr>
          <p:nvPr/>
        </p:nvSpPr>
        <p:spPr bwMode="gray">
          <a:xfrm>
            <a:off x="2627784" y="404664"/>
            <a:ext cx="3960440" cy="764704"/>
          </a:xfrm>
          <a:prstGeom prst="roundRect">
            <a:avLst>
              <a:gd name="adj" fmla="val 10889"/>
            </a:avLst>
          </a:prstGeom>
          <a:gradFill>
            <a:gsLst>
              <a:gs pos="0">
                <a:schemeClr val="accent6"/>
              </a:gs>
              <a:gs pos="50000">
                <a:schemeClr val="bg1"/>
              </a:gs>
              <a:gs pos="100000">
                <a:schemeClr val="bg1">
                  <a:gamma/>
                  <a:shade val="46275"/>
                  <a:invGamma/>
                </a:schemeClr>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buClr>
                <a:srgbClr val="000000"/>
              </a:buClr>
              <a:buSzPct val="100000"/>
              <a:buFont typeface="Times New Roman" pitchFamily="18" charset="0"/>
              <a:buNone/>
            </a:pPr>
            <a:r>
              <a:rPr lang="es-VE" sz="3600" b="1" dirty="0" smtClean="0">
                <a:latin typeface="Arial" pitchFamily="34" charset="0"/>
                <a:ea typeface="DejaVu Sans"/>
                <a:cs typeface="Arial" pitchFamily="34" charset="0"/>
              </a:rPr>
              <a:t>Tarea docente 1</a:t>
            </a:r>
          </a:p>
        </p:txBody>
      </p:sp>
    </p:spTree>
    <p:extLst>
      <p:ext uri="{BB962C8B-B14F-4D97-AF65-F5344CB8AC3E}">
        <p14:creationId xmlns:p14="http://schemas.microsoft.com/office/powerpoint/2010/main" val="245666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772816"/>
            <a:ext cx="8136904" cy="4752528"/>
          </a:xfrm>
          <a:noFill/>
        </p:spPr>
        <p:txBody>
          <a:bodyPr>
            <a:noAutofit/>
          </a:bodyPr>
          <a:lstStyle/>
          <a:p>
            <a:pPr>
              <a:lnSpc>
                <a:spcPts val="3900"/>
              </a:lnSpc>
              <a:spcBef>
                <a:spcPts val="0"/>
              </a:spcBef>
              <a:buFontTx/>
              <a:buChar char="-"/>
            </a:pPr>
            <a:r>
              <a:rPr lang="es-ES" b="1" dirty="0" smtClean="0">
                <a:solidFill>
                  <a:schemeClr val="tx1"/>
                </a:solidFill>
                <a:latin typeface="Arial" pitchFamily="34" charset="0"/>
                <a:cs typeface="Arial" pitchFamily="34" charset="0"/>
              </a:rPr>
              <a:t>Elabore una situación </a:t>
            </a:r>
            <a:r>
              <a:rPr lang="es-ES" b="1" dirty="0" err="1" smtClean="0">
                <a:solidFill>
                  <a:schemeClr val="tx1"/>
                </a:solidFill>
                <a:latin typeface="Arial" pitchFamily="34" charset="0"/>
                <a:cs typeface="Arial" pitchFamily="34" charset="0"/>
              </a:rPr>
              <a:t>problémica</a:t>
            </a:r>
            <a:r>
              <a:rPr lang="es-ES" b="1" dirty="0" smtClean="0">
                <a:solidFill>
                  <a:schemeClr val="tx1"/>
                </a:solidFill>
                <a:latin typeface="Arial" pitchFamily="34" charset="0"/>
                <a:cs typeface="Arial" pitchFamily="34" charset="0"/>
              </a:rPr>
              <a:t> basada en una familia de su comunidad, en la cual se ponga de manifiesto la influencia negativa de la familia en el proceso salud-enfermedad.</a:t>
            </a:r>
          </a:p>
          <a:p>
            <a:pPr>
              <a:lnSpc>
                <a:spcPts val="3900"/>
              </a:lnSpc>
              <a:spcBef>
                <a:spcPts val="0"/>
              </a:spcBef>
              <a:buFontTx/>
              <a:buChar char="-"/>
            </a:pPr>
            <a:endParaRPr lang="es-ES" b="1" dirty="0">
              <a:latin typeface="Arial" pitchFamily="34" charset="0"/>
              <a:cs typeface="Arial" pitchFamily="34" charset="0"/>
            </a:endParaRPr>
          </a:p>
          <a:p>
            <a:pPr>
              <a:lnSpc>
                <a:spcPts val="3900"/>
              </a:lnSpc>
              <a:spcBef>
                <a:spcPts val="0"/>
              </a:spcBef>
              <a:buFontTx/>
              <a:buChar char="-"/>
            </a:pPr>
            <a:r>
              <a:rPr lang="es-ES" b="1" dirty="0" smtClean="0">
                <a:latin typeface="Arial" pitchFamily="34" charset="0"/>
                <a:cs typeface="Arial" pitchFamily="34" charset="0"/>
              </a:rPr>
              <a:t>Trabajar en dúos y entregar por escrito; el profesor </a:t>
            </a:r>
            <a:r>
              <a:rPr lang="es-ES" b="1" dirty="0" err="1" smtClean="0">
                <a:latin typeface="Arial" pitchFamily="34" charset="0"/>
                <a:cs typeface="Arial" pitchFamily="34" charset="0"/>
              </a:rPr>
              <a:t>selecionará</a:t>
            </a:r>
            <a:r>
              <a:rPr lang="es-ES" b="1" dirty="0" smtClean="0">
                <a:latin typeface="Arial" pitchFamily="34" charset="0"/>
                <a:cs typeface="Arial" pitchFamily="34" charset="0"/>
              </a:rPr>
              <a:t> una situación de cada tipo y se analizará y debatirá en el aula.</a:t>
            </a:r>
            <a:endParaRPr lang="es-ES" b="1" dirty="0" smtClean="0">
              <a:solidFill>
                <a:schemeClr val="tx1"/>
              </a:solidFill>
              <a:latin typeface="Arial" pitchFamily="34" charset="0"/>
              <a:cs typeface="Arial" pitchFamily="34" charset="0"/>
            </a:endParaRPr>
          </a:p>
        </p:txBody>
      </p:sp>
      <p:sp>
        <p:nvSpPr>
          <p:cNvPr id="7" name="AutoShape 3"/>
          <p:cNvSpPr>
            <a:spLocks noChangeArrowheads="1"/>
          </p:cNvSpPr>
          <p:nvPr/>
        </p:nvSpPr>
        <p:spPr bwMode="gray">
          <a:xfrm>
            <a:off x="2627784" y="404664"/>
            <a:ext cx="3960440" cy="764704"/>
          </a:xfrm>
          <a:prstGeom prst="roundRect">
            <a:avLst>
              <a:gd name="adj" fmla="val 10889"/>
            </a:avLst>
          </a:prstGeom>
          <a:gradFill>
            <a:gsLst>
              <a:gs pos="0">
                <a:schemeClr val="accent6"/>
              </a:gs>
              <a:gs pos="50000">
                <a:schemeClr val="bg1"/>
              </a:gs>
              <a:gs pos="100000">
                <a:schemeClr val="bg1">
                  <a:gamma/>
                  <a:shade val="46275"/>
                  <a:invGamma/>
                </a:schemeClr>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buClr>
                <a:srgbClr val="000000"/>
              </a:buClr>
              <a:buSzPct val="100000"/>
              <a:buFont typeface="Times New Roman" pitchFamily="18" charset="0"/>
              <a:buNone/>
            </a:pPr>
            <a:r>
              <a:rPr lang="es-VE" sz="3600" b="1" dirty="0" smtClean="0">
                <a:latin typeface="Arial" pitchFamily="34" charset="0"/>
                <a:ea typeface="DejaVu Sans"/>
                <a:cs typeface="Arial" pitchFamily="34" charset="0"/>
              </a:rPr>
              <a:t>Tarea docente 2</a:t>
            </a:r>
          </a:p>
        </p:txBody>
      </p:sp>
    </p:spTree>
    <p:extLst>
      <p:ext uri="{BB962C8B-B14F-4D97-AF65-F5344CB8AC3E}">
        <p14:creationId xmlns:p14="http://schemas.microsoft.com/office/powerpoint/2010/main" val="290340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487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2 CuadroTexto"/>
          <p:cNvSpPr txBox="1">
            <a:spLocks noChangeArrowheads="1"/>
          </p:cNvSpPr>
          <p:nvPr/>
        </p:nvSpPr>
        <p:spPr bwMode="auto">
          <a:xfrm rot="-1461946">
            <a:off x="3817938" y="1449388"/>
            <a:ext cx="62484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kumimoji="1" lang="es-ES" b="1" i="0">
                <a:latin typeface="Monotype Corsiva" panose="03010101010201010101" pitchFamily="66" charset="0"/>
                <a:cs typeface="AngsanaUPC" pitchFamily="18" charset="-34"/>
              </a:rPr>
              <a:t>Las cualidades de los padres</a:t>
            </a:r>
          </a:p>
          <a:p>
            <a:pPr algn="just" eaLnBrk="1" hangingPunct="1">
              <a:spcBef>
                <a:spcPct val="0"/>
              </a:spcBef>
              <a:buClrTx/>
              <a:buSzTx/>
              <a:buFontTx/>
              <a:buNone/>
            </a:pPr>
            <a:r>
              <a:rPr kumimoji="1" lang="es-ES" b="1" i="0">
                <a:latin typeface="Monotype Corsiva" panose="03010101010201010101" pitchFamily="66" charset="0"/>
                <a:cs typeface="AngsanaUPC" pitchFamily="18" charset="-34"/>
              </a:rPr>
              <a:t>quedan inscritas en el esp</a:t>
            </a:r>
            <a:r>
              <a:rPr kumimoji="1" lang="en-US" b="1" i="0">
                <a:latin typeface="Monotype Corsiva" panose="03010101010201010101" pitchFamily="66" charset="0"/>
                <a:cs typeface="AngsanaUPC" pitchFamily="18" charset="-34"/>
              </a:rPr>
              <a:t>íritu de los hijos,</a:t>
            </a:r>
          </a:p>
          <a:p>
            <a:pPr algn="just" eaLnBrk="1" hangingPunct="1">
              <a:spcBef>
                <a:spcPct val="0"/>
              </a:spcBef>
              <a:buClrTx/>
              <a:buSzTx/>
              <a:buFontTx/>
              <a:buNone/>
            </a:pPr>
            <a:r>
              <a:rPr kumimoji="1" lang="en-US" b="1" i="0">
                <a:latin typeface="Monotype Corsiva" panose="03010101010201010101" pitchFamily="66" charset="0"/>
                <a:cs typeface="AngsanaUPC" pitchFamily="18" charset="-34"/>
              </a:rPr>
              <a:t>igual que los dedos de un niño </a:t>
            </a:r>
          </a:p>
          <a:p>
            <a:pPr algn="just" eaLnBrk="1" hangingPunct="1">
              <a:spcBef>
                <a:spcPct val="0"/>
              </a:spcBef>
              <a:buClrTx/>
              <a:buSzTx/>
              <a:buFontTx/>
              <a:buNone/>
            </a:pPr>
            <a:r>
              <a:rPr kumimoji="1" lang="en-US" b="1" i="0">
                <a:latin typeface="Monotype Corsiva" panose="03010101010201010101" pitchFamily="66" charset="0"/>
                <a:cs typeface="AngsanaUPC" pitchFamily="18" charset="-34"/>
              </a:rPr>
              <a:t>en las alas de una fugitiva mariposa.</a:t>
            </a:r>
            <a:r>
              <a:rPr kumimoji="1" lang="es-ES" b="1" i="0">
                <a:latin typeface="Monotype Corsiva" panose="03010101010201010101" pitchFamily="66" charset="0"/>
                <a:cs typeface="AngsanaUPC" pitchFamily="18" charset="-34"/>
              </a:rPr>
              <a:t> </a:t>
            </a:r>
          </a:p>
          <a:p>
            <a:pPr algn="just" eaLnBrk="1" hangingPunct="1">
              <a:spcBef>
                <a:spcPct val="0"/>
              </a:spcBef>
              <a:buClrTx/>
              <a:buSzTx/>
              <a:buFontTx/>
              <a:buNone/>
            </a:pPr>
            <a:r>
              <a:rPr kumimoji="1" lang="es-ES" b="1" i="0">
                <a:latin typeface="Lucida Calligraphy" panose="03010101010101010101" pitchFamily="66" charset="0"/>
                <a:cs typeface="AngsanaUPC" pitchFamily="18" charset="-34"/>
              </a:rPr>
              <a:t>                              </a:t>
            </a:r>
            <a:r>
              <a:rPr kumimoji="1" lang="es-ES" b="1" i="0">
                <a:latin typeface="Monotype Corsiva" panose="03010101010201010101" pitchFamily="66" charset="0"/>
                <a:cs typeface="AngsanaUPC" pitchFamily="18" charset="-34"/>
                <a:hlinkClick r:id="rId3" action="ppaction://hlinkfile"/>
              </a:rPr>
              <a:t>José Martí</a:t>
            </a:r>
            <a:endParaRPr kumimoji="1" lang="es-ES" b="1" i="0">
              <a:latin typeface="Monotype Corsiva" panose="03010101010201010101" pitchFamily="66" charset="0"/>
              <a:cs typeface="AngsanaUPC" pitchFamily="18" charset="-34"/>
            </a:endParaRPr>
          </a:p>
        </p:txBody>
      </p:sp>
      <p:sp>
        <p:nvSpPr>
          <p:cNvPr id="29700" name="Text Box 5"/>
          <p:cNvSpPr txBox="1">
            <a:spLocks noChangeArrowheads="1"/>
          </p:cNvSpPr>
          <p:nvPr/>
        </p:nvSpPr>
        <p:spPr bwMode="auto">
          <a:xfrm>
            <a:off x="1355725" y="5980113"/>
            <a:ext cx="184150" cy="366712"/>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s-MX" sz="1800"/>
          </a:p>
        </p:txBody>
      </p:sp>
    </p:spTree>
    <p:extLst>
      <p:ext uri="{BB962C8B-B14F-4D97-AF65-F5344CB8AC3E}">
        <p14:creationId xmlns:p14="http://schemas.microsoft.com/office/powerpoint/2010/main" val="22307029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p:cTn id="7" dur="2000" fill="hold"/>
                                        <p:tgtEl>
                                          <p:spTgt spid="62467"/>
                                        </p:tgtEl>
                                        <p:attrNameLst>
                                          <p:attrName>ppt_w</p:attrName>
                                        </p:attrNameLst>
                                      </p:cBhvr>
                                      <p:tavLst>
                                        <p:tav tm="0">
                                          <p:val>
                                            <p:fltVal val="0"/>
                                          </p:val>
                                        </p:tav>
                                        <p:tav tm="100000">
                                          <p:val>
                                            <p:strVal val="#ppt_w"/>
                                          </p:val>
                                        </p:tav>
                                      </p:tavLst>
                                    </p:anim>
                                    <p:anim calcmode="lin" valueType="num">
                                      <p:cBhvr>
                                        <p:cTn id="8" dur="2000" fill="hold"/>
                                        <p:tgtEl>
                                          <p:spTgt spid="624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a:p>
        </p:txBody>
      </p:sp>
      <p:sp>
        <p:nvSpPr>
          <p:cNvPr id="4" name="AutoShape 52"/>
          <p:cNvSpPr>
            <a:spLocks noGrp="1" noChangeArrowheads="1"/>
          </p:cNvSpPr>
          <p:nvPr>
            <p:ph type="title"/>
          </p:nvPr>
        </p:nvSpPr>
        <p:spPr bwMode="gray">
          <a:xfrm>
            <a:off x="1176865" y="1196752"/>
            <a:ext cx="6798734" cy="720080"/>
          </a:xfrm>
          <a:prstGeom prst="roundRect">
            <a:avLst>
              <a:gd name="adj" fmla="val 50000"/>
            </a:avLst>
          </a:prstGeom>
          <a:gradFill>
            <a:gsLst>
              <a:gs pos="0">
                <a:srgbClr val="0070C0"/>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noAutofit/>
          </a:bodyPr>
          <a:lstStyle/>
          <a:p>
            <a:pPr marL="342900" lvl="0" indent="-342900">
              <a:spcBef>
                <a:spcPct val="20000"/>
              </a:spcBef>
            </a:pPr>
            <a:r>
              <a:rPr lang="es-ES" sz="3200" b="1" dirty="0" smtClean="0">
                <a:solidFill>
                  <a:prstClr val="black"/>
                </a:solidFill>
                <a:latin typeface="Arial" pitchFamily="34" charset="0"/>
                <a:cs typeface="Arial" pitchFamily="34" charset="0"/>
              </a:rPr>
              <a:t>Motivación a la actividad</a:t>
            </a:r>
            <a:endParaRPr lang="es-ES" sz="32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35788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a:p>
        </p:txBody>
      </p:sp>
      <p:sp>
        <p:nvSpPr>
          <p:cNvPr id="4" name="AutoShape 52"/>
          <p:cNvSpPr>
            <a:spLocks noGrp="1" noChangeArrowheads="1"/>
          </p:cNvSpPr>
          <p:nvPr>
            <p:ph type="title"/>
          </p:nvPr>
        </p:nvSpPr>
        <p:spPr bwMode="gray">
          <a:xfrm>
            <a:off x="1176865" y="1196752"/>
            <a:ext cx="6798734" cy="720080"/>
          </a:xfrm>
          <a:prstGeom prst="roundRect">
            <a:avLst>
              <a:gd name="adj" fmla="val 50000"/>
            </a:avLst>
          </a:prstGeom>
          <a:gradFill>
            <a:gsLst>
              <a:gs pos="0">
                <a:srgbClr val="0070C0"/>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noAutofit/>
          </a:bodyPr>
          <a:lstStyle/>
          <a:p>
            <a:pPr marL="342900" lvl="0" indent="-342900">
              <a:spcBef>
                <a:spcPct val="20000"/>
              </a:spcBef>
            </a:pPr>
            <a:r>
              <a:rPr lang="es-ES" sz="3200" b="1" dirty="0" smtClean="0">
                <a:solidFill>
                  <a:prstClr val="black"/>
                </a:solidFill>
                <a:latin typeface="Arial" pitchFamily="34" charset="0"/>
                <a:cs typeface="Arial" pitchFamily="34" charset="0"/>
              </a:rPr>
              <a:t>Conformación de equipos</a:t>
            </a:r>
            <a:endParaRPr lang="es-ES" sz="32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39790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ES" sz="2800" dirty="0" smtClean="0">
                <a:latin typeface="Arial" panose="020B0604020202020204" pitchFamily="34" charset="0"/>
                <a:cs typeface="Arial" panose="020B0604020202020204" pitchFamily="34" charset="0"/>
              </a:rPr>
              <a:t>Tarea Docente</a:t>
            </a:r>
            <a:endParaRPr lang="es-MX" sz="2800" dirty="0">
              <a:latin typeface="Arial" panose="020B0604020202020204" pitchFamily="34" charset="0"/>
              <a:cs typeface="Arial" panose="020B0604020202020204" pitchFamily="34" charset="0"/>
            </a:endParaRPr>
          </a:p>
        </p:txBody>
      </p:sp>
      <p:sp>
        <p:nvSpPr>
          <p:cNvPr id="4" name="AutoShape 52"/>
          <p:cNvSpPr>
            <a:spLocks noGrp="1" noChangeArrowheads="1"/>
          </p:cNvSpPr>
          <p:nvPr>
            <p:ph type="title"/>
          </p:nvPr>
        </p:nvSpPr>
        <p:spPr bwMode="gray">
          <a:xfrm>
            <a:off x="1176865" y="1196752"/>
            <a:ext cx="6798734" cy="720080"/>
          </a:xfrm>
          <a:prstGeom prst="roundRect">
            <a:avLst>
              <a:gd name="adj" fmla="val 50000"/>
            </a:avLst>
          </a:prstGeom>
          <a:gradFill>
            <a:gsLst>
              <a:gs pos="0">
                <a:srgbClr val="0070C0"/>
              </a:gs>
              <a:gs pos="50000">
                <a:schemeClr val="bg1"/>
              </a:gs>
              <a:gs pos="100000">
                <a:schemeClr val="bg1">
                  <a:gamma/>
                  <a:shade val="46275"/>
                  <a:invGamma/>
                </a:schemeClr>
              </a:gs>
            </a:gsLst>
            <a:lin ang="2700000" scaled="1"/>
          </a:gradFill>
          <a:ln w="28575" algn="ctr">
            <a:solidFill>
              <a:schemeClr val="bg2"/>
            </a:solidFill>
            <a:round/>
            <a:headEnd/>
            <a:tailEnd/>
          </a:ln>
          <a:effectLst/>
        </p:spPr>
        <p:txBody>
          <a:bodyPr wrap="none" anchor="ctr">
            <a:noAutofit/>
          </a:bodyPr>
          <a:lstStyle/>
          <a:p>
            <a:pPr marL="342900" lvl="0" indent="-342900">
              <a:spcBef>
                <a:spcPct val="20000"/>
              </a:spcBef>
            </a:pPr>
            <a:r>
              <a:rPr lang="es-ES" sz="3200" b="1" dirty="0" smtClean="0">
                <a:solidFill>
                  <a:prstClr val="black"/>
                </a:solidFill>
                <a:latin typeface="Arial" pitchFamily="34" charset="0"/>
                <a:cs typeface="Arial" pitchFamily="34" charset="0"/>
              </a:rPr>
              <a:t>Orientación de la actividad</a:t>
            </a:r>
            <a:endParaRPr lang="es-ES" sz="32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991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795314280"/>
              </p:ext>
            </p:extLst>
          </p:nvPr>
        </p:nvGraphicFramePr>
        <p:xfrm>
          <a:off x="611560" y="548680"/>
          <a:ext cx="8208912"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124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Marcador de contenido"/>
          <p:cNvSpPr>
            <a:spLocks noGrp="1"/>
          </p:cNvSpPr>
          <p:nvPr>
            <p:ph idx="1"/>
          </p:nvPr>
        </p:nvSpPr>
        <p:spPr>
          <a:xfrm>
            <a:off x="588640" y="1556792"/>
            <a:ext cx="8375848" cy="5181600"/>
          </a:xfrm>
        </p:spPr>
        <p:txBody>
          <a:bodyPr>
            <a:normAutofit/>
          </a:bodyPr>
          <a:lstStyle/>
          <a:p>
            <a:pPr algn="just" eaLnBrk="1" hangingPunct="1">
              <a:lnSpc>
                <a:spcPct val="110000"/>
              </a:lnSpc>
              <a:spcBef>
                <a:spcPts val="600"/>
              </a:spcBef>
              <a:spcAft>
                <a:spcPts val="600"/>
              </a:spcAft>
              <a:defRPr/>
            </a:pPr>
            <a:r>
              <a:rPr lang="es-ES" sz="2200" b="1" dirty="0" smtClean="0"/>
              <a:t>El artículo 35 plantea la obligación del Estado de </a:t>
            </a:r>
            <a:r>
              <a:rPr lang="es-ES" sz="2200" b="1" u="sng" dirty="0" smtClean="0"/>
              <a:t>proteger  la familia, la maternidad y el matrimonio reconociendo a la familia como la célula fundamental de la sociedad </a:t>
            </a:r>
            <a:r>
              <a:rPr lang="es-ES" sz="2200" b="1" dirty="0" smtClean="0"/>
              <a:t>a la cual le atribuye responsabilidades y funciones esenciales en la educación y formación de las nuevas generaciones.   </a:t>
            </a:r>
          </a:p>
          <a:p>
            <a:pPr algn="just" eaLnBrk="1" hangingPunct="1">
              <a:lnSpc>
                <a:spcPct val="110000"/>
              </a:lnSpc>
              <a:spcBef>
                <a:spcPts val="600"/>
              </a:spcBef>
              <a:spcAft>
                <a:spcPts val="600"/>
              </a:spcAft>
              <a:defRPr/>
            </a:pPr>
            <a:r>
              <a:rPr lang="es-ES" sz="2200" b="1" dirty="0" smtClean="0"/>
              <a:t>De igual manera se </a:t>
            </a:r>
            <a:r>
              <a:rPr lang="es-ES" sz="2200" b="1" u="sng" dirty="0" smtClean="0"/>
              <a:t>regula que </a:t>
            </a:r>
            <a:r>
              <a:rPr lang="es-ES_tradnl" sz="2200" b="1" u="sng" dirty="0" smtClean="0"/>
              <a:t>todos los hijos tienen iguales derechos</a:t>
            </a:r>
            <a:r>
              <a:rPr lang="es-ES_tradnl" sz="2200" b="1" dirty="0" smtClean="0"/>
              <a:t> sean concebidos dentro o fuera del matrimonio.</a:t>
            </a:r>
            <a:endParaRPr lang="es-ES" sz="2200" b="1" dirty="0" smtClean="0"/>
          </a:p>
          <a:p>
            <a:pPr algn="just" eaLnBrk="1" hangingPunct="1">
              <a:lnSpc>
                <a:spcPct val="110000"/>
              </a:lnSpc>
              <a:spcBef>
                <a:spcPts val="600"/>
              </a:spcBef>
              <a:spcAft>
                <a:spcPts val="600"/>
              </a:spcAft>
              <a:defRPr/>
            </a:pPr>
            <a:r>
              <a:rPr lang="es-ES" sz="2200" b="1" dirty="0" smtClean="0"/>
              <a:t>Se establece igualmente que </a:t>
            </a:r>
            <a:r>
              <a:rPr lang="es-ES" sz="2200" b="1" u="sng" dirty="0" smtClean="0"/>
              <a:t>los padres tienen el deber de dar alimentos a sus hijos y asistirlos en la defensa de sus legítimos intereses</a:t>
            </a:r>
            <a:r>
              <a:rPr lang="es-ES" sz="2200" b="1" dirty="0" smtClean="0"/>
              <a:t> y en la realización de sus justas aspiraciones; estableciendo, además, que los hijos, a su vez, están obligados a respetar  y ayudar a sus padres. </a:t>
            </a:r>
          </a:p>
        </p:txBody>
      </p:sp>
      <p:sp>
        <p:nvSpPr>
          <p:cNvPr id="4" name="3 Rectángulo redondeado"/>
          <p:cNvSpPr/>
          <p:nvPr/>
        </p:nvSpPr>
        <p:spPr>
          <a:xfrm>
            <a:off x="1041027" y="190500"/>
            <a:ext cx="7491413" cy="1120775"/>
          </a:xfrm>
          <a:prstGeom prst="roundRect">
            <a:avLst/>
          </a:prstGeom>
          <a:gradFill>
            <a:gsLst>
              <a:gs pos="56000">
                <a:srgbClr val="FF0000"/>
              </a:gs>
              <a:gs pos="25000">
                <a:srgbClr val="00B0F0"/>
              </a:gs>
              <a:gs pos="72000">
                <a:schemeClr val="bg1"/>
              </a:gs>
              <a:gs pos="42000">
                <a:schemeClr val="bg1"/>
              </a:gs>
              <a:gs pos="5917">
                <a:srgbClr val="FF0000"/>
              </a:gs>
              <a:gs pos="89000">
                <a:srgbClr val="002060"/>
              </a:gs>
            </a:gsLst>
            <a:lin ang="2700000" scaled="1"/>
          </a:gradFill>
          <a:ln>
            <a:solidFill>
              <a:schemeClr val="accent5">
                <a:lumMod val="10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s-ES" sz="2400" b="1" dirty="0">
                <a:solidFill>
                  <a:schemeClr val="tx1"/>
                </a:solidFill>
                <a:cs typeface="Arial" pitchFamily="34" charset="0"/>
              </a:rPr>
              <a:t>Abordaje de la familia en la Constitución de la República de Cuba.</a:t>
            </a:r>
          </a:p>
        </p:txBody>
      </p:sp>
    </p:spTree>
    <p:extLst>
      <p:ext uri="{BB962C8B-B14F-4D97-AF65-F5344CB8AC3E}">
        <p14:creationId xmlns:p14="http://schemas.microsoft.com/office/powerpoint/2010/main" val="20888014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1846</TotalTime>
  <Words>2340</Words>
  <Application>Microsoft Office PowerPoint</Application>
  <PresentationFormat>Presentación en pantalla (4:3)</PresentationFormat>
  <Paragraphs>251</Paragraphs>
  <Slides>49</Slides>
  <Notes>3</Notes>
  <HiddenSlides>0</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1</vt:i4>
      </vt:variant>
      <vt:variant>
        <vt:lpstr>Títulos de diapositiva</vt:lpstr>
      </vt:variant>
      <vt:variant>
        <vt:i4>49</vt:i4>
      </vt:variant>
    </vt:vector>
  </HeadingPairs>
  <TitlesOfParts>
    <vt:vector size="64" baseType="lpstr">
      <vt:lpstr>Arial Unicode MS</vt:lpstr>
      <vt:lpstr>宋体</vt:lpstr>
      <vt:lpstr>Aharoni</vt:lpstr>
      <vt:lpstr>AngsanaUPC</vt:lpstr>
      <vt:lpstr>Arial</vt:lpstr>
      <vt:lpstr>Calibri</vt:lpstr>
      <vt:lpstr>Comic Sans MS</vt:lpstr>
      <vt:lpstr>DejaVu Sans</vt:lpstr>
      <vt:lpstr>Estrangelo Edessa</vt:lpstr>
      <vt:lpstr>Garamond</vt:lpstr>
      <vt:lpstr>Lucida Calligraphy</vt:lpstr>
      <vt:lpstr>Monotype Corsiva</vt:lpstr>
      <vt:lpstr>Times New Roman</vt:lpstr>
      <vt:lpstr>Orgánico</vt:lpstr>
      <vt:lpstr>Imagen</vt:lpstr>
      <vt:lpstr>Presentación de PowerPoint</vt:lpstr>
      <vt:lpstr>Sumario</vt:lpstr>
      <vt:lpstr>Objetivo </vt:lpstr>
      <vt:lpstr>Rememoración del contenido </vt:lpstr>
      <vt:lpstr>Motivación a la actividad</vt:lpstr>
      <vt:lpstr>Conformación de equipos</vt:lpstr>
      <vt:lpstr>Orientación de la actividad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No. 6 “Familia”</dc:title>
  <dc:creator>Pedro Triana Alonso</dc:creator>
  <cp:lastModifiedBy>Dr</cp:lastModifiedBy>
  <cp:revision>117</cp:revision>
  <dcterms:created xsi:type="dcterms:W3CDTF">2013-03-15T23:32:17Z</dcterms:created>
  <dcterms:modified xsi:type="dcterms:W3CDTF">2021-01-05T20:24:17Z</dcterms:modified>
</cp:coreProperties>
</file>