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6"/>
  </p:notesMasterIdLst>
  <p:sldIdLst>
    <p:sldId id="306" r:id="rId2"/>
    <p:sldId id="287" r:id="rId3"/>
    <p:sldId id="288" r:id="rId4"/>
    <p:sldId id="315" r:id="rId5"/>
    <p:sldId id="260" r:id="rId6"/>
    <p:sldId id="317" r:id="rId7"/>
    <p:sldId id="318" r:id="rId8"/>
    <p:sldId id="319" r:id="rId9"/>
    <p:sldId id="316" r:id="rId10"/>
    <p:sldId id="282" r:id="rId11"/>
    <p:sldId id="291" r:id="rId12"/>
    <p:sldId id="283" r:id="rId13"/>
    <p:sldId id="322" r:id="rId14"/>
    <p:sldId id="320" r:id="rId15"/>
    <p:sldId id="290" r:id="rId16"/>
    <p:sldId id="272" r:id="rId17"/>
    <p:sldId id="307" r:id="rId18"/>
    <p:sldId id="308" r:id="rId19"/>
    <p:sldId id="323" r:id="rId20"/>
    <p:sldId id="324" r:id="rId21"/>
    <p:sldId id="309" r:id="rId22"/>
    <p:sldId id="310" r:id="rId23"/>
    <p:sldId id="263" r:id="rId24"/>
    <p:sldId id="265" r:id="rId25"/>
    <p:sldId id="350" r:id="rId26"/>
    <p:sldId id="284" r:id="rId27"/>
    <p:sldId id="346" r:id="rId28"/>
    <p:sldId id="344" r:id="rId29"/>
    <p:sldId id="345" r:id="rId30"/>
    <p:sldId id="347" r:id="rId31"/>
    <p:sldId id="348" r:id="rId32"/>
    <p:sldId id="349" r:id="rId33"/>
    <p:sldId id="286" r:id="rId34"/>
    <p:sldId id="353" r:id="rId35"/>
    <p:sldId id="325" r:id="rId36"/>
    <p:sldId id="352" r:id="rId37"/>
    <p:sldId id="337" r:id="rId38"/>
    <p:sldId id="338" r:id="rId39"/>
    <p:sldId id="328" r:id="rId40"/>
    <p:sldId id="327" r:id="rId41"/>
    <p:sldId id="330" r:id="rId42"/>
    <p:sldId id="331" r:id="rId43"/>
    <p:sldId id="329" r:id="rId44"/>
    <p:sldId id="332" r:id="rId45"/>
    <p:sldId id="333" r:id="rId46"/>
    <p:sldId id="339" r:id="rId47"/>
    <p:sldId id="336" r:id="rId48"/>
    <p:sldId id="340" r:id="rId49"/>
    <p:sldId id="294" r:id="rId50"/>
    <p:sldId id="341" r:id="rId51"/>
    <p:sldId id="301" r:id="rId52"/>
    <p:sldId id="342" r:id="rId53"/>
    <p:sldId id="343" r:id="rId54"/>
    <p:sldId id="351" r:id="rId5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buClr>
        <a:schemeClr val="hlink"/>
      </a:buClr>
      <a:buFont typeface="Arial" panose="020B0604020202020204" pitchFamily="34" charset="0"/>
      <a:buChar char="●"/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chemeClr val="hlink"/>
      </a:buClr>
      <a:buFont typeface="Arial" panose="020B0604020202020204" pitchFamily="34" charset="0"/>
      <a:buChar char="●"/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chemeClr val="hlink"/>
      </a:buClr>
      <a:buFont typeface="Arial" panose="020B0604020202020204" pitchFamily="34" charset="0"/>
      <a:buChar char="●"/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chemeClr val="hlink"/>
      </a:buClr>
      <a:buFont typeface="Arial" panose="020B0604020202020204" pitchFamily="34" charset="0"/>
      <a:buChar char="●"/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chemeClr val="hlink"/>
      </a:buClr>
      <a:buFont typeface="Arial" panose="020B0604020202020204" pitchFamily="34" charset="0"/>
      <a:buChar char="●"/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6" autoAdjust="0"/>
    <p:restoredTop sz="94660"/>
  </p:normalViewPr>
  <p:slideViewPr>
    <p:cSldViewPr>
      <p:cViewPr varScale="1">
        <p:scale>
          <a:sx n="79" d="100"/>
          <a:sy n="79" d="100"/>
        </p:scale>
        <p:origin x="7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8D95F-D1CB-4428-A5C4-50CB1E57A851}" type="datetimeFigureOut">
              <a:rPr lang="es-ES" smtClean="0"/>
              <a:pPr/>
              <a:t>19/02/2020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A165D-61DA-453C-82EB-9B2D7268CB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27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311F6-584F-4E56-A770-DBB2B45F1E5F}" type="slidenum">
              <a:rPr lang="es-ES"/>
              <a:pPr>
                <a:spcBef>
                  <a:spcPct val="0"/>
                </a:spcBef>
              </a:pPr>
              <a:t>39</a:t>
            </a:fld>
            <a:endParaRPr lang="es-E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4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48CEE8-27A5-49B5-8DAF-4BEE7249263A}" type="slidenum">
              <a:rPr lang="es-ES"/>
              <a:pPr>
                <a:spcBef>
                  <a:spcPct val="0"/>
                </a:spcBef>
              </a:pPr>
              <a:t>41</a:t>
            </a:fld>
            <a:endParaRPr lang="es-E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8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3E5D5E-41F8-4D90-A751-7ABC2DD29371}" type="slidenum">
              <a:rPr lang="es-ES"/>
              <a:pPr>
                <a:spcBef>
                  <a:spcPct val="0"/>
                </a:spcBef>
              </a:pPr>
              <a:t>42</a:t>
            </a:fld>
            <a:endParaRPr lang="es-E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067519-5941-4216-AFD1-1146C9CF8C7C}" type="slidenum">
              <a:rPr lang="es-ES"/>
              <a:pPr>
                <a:spcBef>
                  <a:spcPct val="0"/>
                </a:spcBef>
              </a:pPr>
              <a:t>43</a:t>
            </a:fld>
            <a:endParaRPr lang="es-E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12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985D7A-C1C4-47F9-9C49-7FDAD4B34110}" type="slidenum">
              <a:rPr lang="es-ES"/>
              <a:pPr>
                <a:spcBef>
                  <a:spcPct val="0"/>
                </a:spcBef>
              </a:pPr>
              <a:t>44</a:t>
            </a:fld>
            <a:endParaRPr lang="es-E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1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EA39EC-EA20-4B84-9589-B2A43674EA5A}" type="slidenum">
              <a:rPr lang="es-ES"/>
              <a:pPr>
                <a:spcBef>
                  <a:spcPct val="0"/>
                </a:spcBef>
              </a:pPr>
              <a:t>45</a:t>
            </a:fld>
            <a:endParaRPr lang="es-E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6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718B20-25FE-4550-89C4-52996C93432B}" type="slidenum">
              <a:rPr lang="es-ES"/>
              <a:pPr>
                <a:spcBef>
                  <a:spcPct val="0"/>
                </a:spcBef>
              </a:pPr>
              <a:t>47</a:t>
            </a:fld>
            <a:endParaRPr lang="es-E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6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EC0E-C43B-4D5B-81C2-BF8CDE2F56C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931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1C29-ECED-40A1-ACFB-2B70AF6B153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602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24DF-9CCD-418E-8928-910D7EDBA0A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2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C7DB-8797-40BB-B1E6-31CC6BDF5318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995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33F2-BC2C-4F8B-8F1B-ECFF1284A8C8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473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E3EE-AA53-492C-8358-61EA0F551D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915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22B7-C85C-4557-8213-E2291D950CA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034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93CE-12B8-4ECA-85D3-5F3BEAF37D6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954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44B7-18E9-4CB7-82FD-059FEE8452C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390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7181-2E07-4BB7-B72A-93BEF51CE09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25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6586-581C-4C52-8A46-F167DB07DBB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170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B93CE-12B8-4ECA-85D3-5F3BEAF37D6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725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zeno://es.wikipedia/A/Tecnolog%C3%AD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zeno://es.wikipedia/A/%C3%81cido%20desoxirribonucleic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zim://A/A/Insulin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zim://A/A/Hepatitis%20B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z="4000" b="1" dirty="0" smtClean="0"/>
              <a:t>Tema 1: Conferencia  3</a:t>
            </a:r>
            <a:br>
              <a:rPr lang="es-ES" sz="4000" b="1" dirty="0" smtClean="0"/>
            </a:br>
            <a:r>
              <a:rPr lang="es-ES" sz="4000" b="1" dirty="0" smtClean="0"/>
              <a:t> Introducción al estudio de los agentes biológicos de importancia médica.</a:t>
            </a: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16338"/>
            <a:ext cx="3311525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0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4213" y="1628775"/>
            <a:ext cx="7559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sz="2400" b="1"/>
              <a:t>Replicón. </a:t>
            </a:r>
            <a:r>
              <a:rPr lang="es-ES" sz="2400"/>
              <a:t>Las moléculas de ADN que tienen información genética necesaria para su</a:t>
            </a:r>
          </a:p>
          <a:p>
            <a:pPr eaLnBrk="1" hangingPunct="1">
              <a:buClrTx/>
              <a:buFontTx/>
              <a:buNone/>
            </a:pPr>
            <a:r>
              <a:rPr lang="es-ES" sz="2400"/>
              <a:t>propia replicación se denominan replicones.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11188" y="3141663"/>
            <a:ext cx="76628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sz="2400" b="1"/>
              <a:t>Plásmidos. </a:t>
            </a:r>
            <a:r>
              <a:rPr lang="es-ES" sz="2400"/>
              <a:t>Anillo extracromosómico de ADN que se </a:t>
            </a:r>
          </a:p>
          <a:p>
            <a:pPr eaLnBrk="1" hangingPunct="1">
              <a:buClrTx/>
              <a:buFontTx/>
              <a:buNone/>
            </a:pPr>
            <a:r>
              <a:rPr lang="es-ES" sz="2400"/>
              <a:t>autorreplica en forma autónoma y se encuentra  </a:t>
            </a:r>
          </a:p>
          <a:p>
            <a:pPr eaLnBrk="1" hangingPunct="1">
              <a:buClrTx/>
              <a:buFontTx/>
              <a:buNone/>
            </a:pPr>
            <a:r>
              <a:rPr lang="es-ES" sz="2400"/>
              <a:t>especialmente en bacterias; los plásmidos se emplean </a:t>
            </a:r>
          </a:p>
          <a:p>
            <a:pPr eaLnBrk="1" hangingPunct="1">
              <a:buClrTx/>
              <a:buFontTx/>
              <a:buNone/>
            </a:pPr>
            <a:r>
              <a:rPr lang="es-ES" sz="2400"/>
              <a:t>como "vectores" para clonación de ADN en células </a:t>
            </a:r>
          </a:p>
          <a:p>
            <a:pPr eaLnBrk="1" hangingPunct="1">
              <a:buClrTx/>
              <a:buFontTx/>
              <a:buNone/>
            </a:pPr>
            <a:r>
              <a:rPr lang="es-ES" sz="2400"/>
              <a:t>bacterianas.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88640"/>
            <a:ext cx="8229601" cy="1143000"/>
          </a:xfrm>
        </p:spPr>
        <p:txBody>
          <a:bodyPr/>
          <a:lstStyle/>
          <a:p>
            <a:pPr eaLnBrk="1" hangingPunct="1"/>
            <a:r>
              <a:rPr lang="es-ES" sz="3200" dirty="0" smtClean="0"/>
              <a:t> Principales grupos de plásmidos</a:t>
            </a:r>
            <a:r>
              <a:rPr lang="es-ES" dirty="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400" i="1" smtClean="0"/>
              <a:t>Plásmidos de fertilidad</a:t>
            </a:r>
            <a:r>
              <a:rPr lang="es-ES" sz="2400" smtClean="0"/>
              <a:t>: los cuales contienen tra-genes, son capaces de conjugarse (factor sexual F). 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i="1" smtClean="0"/>
              <a:t>Plásmidos de resistencia</a:t>
            </a:r>
            <a:r>
              <a:rPr lang="es-ES" sz="2400" smtClean="0"/>
              <a:t>: los cuales contienen genes que pueden constituir resistencia contra antibióticos o venenos. Históricamente conocidos como Factores R, antes de que se entendiera la naturaleza de los plásmidos. 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i="1" smtClean="0"/>
              <a:t>Col-plásmidos</a:t>
            </a:r>
            <a:r>
              <a:rPr lang="es-ES" sz="2400" smtClean="0"/>
              <a:t>: los cuales contienen genes que codifican (determinan la producción de) colinas y proteínas que pueden matar a otra bacteria. 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i="1" smtClean="0"/>
              <a:t>Plásmidos degradativos</a:t>
            </a:r>
            <a:r>
              <a:rPr lang="es-ES" sz="2400" smtClean="0"/>
              <a:t>: los cuales habilitan la digestión de sustancias inusuales como tolueno o ácido salicílico. 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i="1" smtClean="0"/>
              <a:t>Plásmidos virulentos</a:t>
            </a:r>
            <a:r>
              <a:rPr lang="es-ES" sz="2400" smtClean="0"/>
              <a:t>: los cuales convierten la bacteria en un patógeno. </a:t>
            </a:r>
          </a:p>
          <a:p>
            <a:pPr eaLnBrk="1" hangingPunct="1">
              <a:lnSpc>
                <a:spcPct val="80000"/>
              </a:lnSpc>
            </a:pPr>
            <a:endParaRPr lang="es-ES" sz="2400" smtClean="0"/>
          </a:p>
        </p:txBody>
      </p:sp>
      <p:pic>
        <p:nvPicPr>
          <p:cNvPr id="5" name="Picture 4" descr="320px-plasmid_spanishsv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54" y="201078"/>
            <a:ext cx="287284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27088" y="1557338"/>
            <a:ext cx="76327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sz="2400" b="1"/>
              <a:t>Transposones. </a:t>
            </a:r>
            <a:r>
              <a:rPr lang="es-ES" sz="2400"/>
              <a:t>Son elementos genéticos que contienen varios Kpb de ADN e incluyen</a:t>
            </a:r>
          </a:p>
          <a:p>
            <a:pPr eaLnBrk="1" hangingPunct="1">
              <a:buClrTx/>
              <a:buFontTx/>
              <a:buNone/>
            </a:pPr>
            <a:r>
              <a:rPr lang="es-ES" sz="2400"/>
              <a:t>la información genética necesaria para su emigración a otra posición dentro del genoma (transposición). </a:t>
            </a:r>
          </a:p>
          <a:p>
            <a:pPr eaLnBrk="1" hangingPunct="1">
              <a:buClrTx/>
              <a:buFontTx/>
              <a:buNone/>
            </a:pPr>
            <a:endParaRPr lang="es-ES" sz="2400"/>
          </a:p>
          <a:p>
            <a:pPr eaLnBrk="1" hangingPunct="1">
              <a:buClrTx/>
              <a:buFontTx/>
              <a:buNone/>
            </a:pPr>
            <a:r>
              <a:rPr lang="es-ES" sz="2400"/>
              <a:t>Los transposones simples contienen solo información genética para la transposición, y los complejos poseen genes que codifican para funciones especializadas, como la resistencia a drogas antimicrobianas y están flanqueados por secuencias para inserción o</a:t>
            </a:r>
          </a:p>
          <a:p>
            <a:pPr eaLnBrk="1" hangingPunct="1">
              <a:buClrTx/>
              <a:buFontTx/>
              <a:buNone/>
            </a:pPr>
            <a:r>
              <a:rPr lang="es-ES" sz="2400"/>
              <a:t>transposición.</a:t>
            </a:r>
          </a:p>
          <a:p>
            <a:pPr eaLnBrk="1" hangingPunct="1">
              <a:buClrTx/>
              <a:buFontTx/>
              <a:buNone/>
            </a:pP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1325563"/>
          </a:xfrm>
        </p:spPr>
        <p:txBody>
          <a:bodyPr/>
          <a:lstStyle/>
          <a:p>
            <a:pPr algn="ctr"/>
            <a:r>
              <a:rPr lang="es-ES" b="1" dirty="0" smtClean="0">
                <a:latin typeface="+mn-lt"/>
              </a:rPr>
              <a:t>Trasposición</a:t>
            </a:r>
            <a:endParaRPr lang="es-ES" b="1" dirty="0"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164164"/>
            <a:ext cx="5256583" cy="40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3167"/>
            <a:ext cx="8229600" cy="1143000"/>
          </a:xfrm>
        </p:spPr>
        <p:txBody>
          <a:bodyPr/>
          <a:lstStyle/>
          <a:p>
            <a:r>
              <a:rPr lang="es-MX" altLang="en-US" b="1" dirty="0" smtClean="0">
                <a:latin typeface="+mn-lt"/>
              </a:rPr>
              <a:t>Mutación</a:t>
            </a:r>
            <a:endParaRPr lang="es-ES" altLang="en-US" b="1" dirty="0" smtClean="0">
              <a:latin typeface="+mn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altLang="en-US" sz="3200" b="1" dirty="0" smtClean="0"/>
              <a:t>Es un cambio hereditario en la secuencia ADN que constituye el genoma de un organismo.</a:t>
            </a:r>
          </a:p>
          <a:p>
            <a:pPr>
              <a:lnSpc>
                <a:spcPct val="80000"/>
              </a:lnSpc>
            </a:pPr>
            <a:r>
              <a:rPr lang="es-MX" altLang="en-US" sz="3200" b="1" dirty="0" smtClean="0"/>
              <a:t>Las mutaciones espontáneas en las bacterias son raras, ocurren con una frecuencias de </a:t>
            </a:r>
            <a:r>
              <a:rPr lang="es-ES" altLang="en-US" sz="3200" b="1" dirty="0" smtClean="0"/>
              <a:t>10</a:t>
            </a:r>
            <a:r>
              <a:rPr lang="es-ES" altLang="en-US" sz="3200" b="1" baseline="30000" dirty="0" smtClean="0"/>
              <a:t>8</a:t>
            </a:r>
            <a:r>
              <a:rPr lang="es-ES" altLang="en-US" sz="3200" b="1" dirty="0" smtClean="0"/>
              <a:t> a 10</a:t>
            </a:r>
            <a:r>
              <a:rPr lang="es-ES" altLang="en-US" sz="3200" b="1" baseline="30000" dirty="0" smtClean="0"/>
              <a:t>6</a:t>
            </a:r>
            <a:r>
              <a:rPr lang="es-ES" altLang="en-US" sz="3200" b="1" dirty="0" smtClean="0"/>
              <a:t> .</a:t>
            </a:r>
          </a:p>
          <a:p>
            <a:pPr>
              <a:lnSpc>
                <a:spcPct val="80000"/>
              </a:lnSpc>
            </a:pPr>
            <a:r>
              <a:rPr lang="es-MX" altLang="en-US" sz="3200" b="1" dirty="0" smtClean="0"/>
              <a:t>Las mutaciones pueden ocurrir por:</a:t>
            </a:r>
          </a:p>
          <a:p>
            <a:pPr lvl="1">
              <a:lnSpc>
                <a:spcPct val="80000"/>
              </a:lnSpc>
            </a:pPr>
            <a:r>
              <a:rPr lang="es-MX" altLang="en-US" sz="2800" dirty="0" smtClean="0"/>
              <a:t>sustituciones (en la replicación).</a:t>
            </a:r>
          </a:p>
          <a:p>
            <a:pPr lvl="1">
              <a:lnSpc>
                <a:spcPct val="80000"/>
              </a:lnSpc>
            </a:pPr>
            <a:r>
              <a:rPr lang="es-MX" altLang="en-US" sz="2800" dirty="0" smtClean="0"/>
              <a:t>Supresiones</a:t>
            </a:r>
          </a:p>
          <a:p>
            <a:pPr lvl="1">
              <a:lnSpc>
                <a:spcPct val="80000"/>
              </a:lnSpc>
            </a:pPr>
            <a:r>
              <a:rPr lang="es-MX" altLang="en-US" sz="2800" dirty="0" smtClean="0"/>
              <a:t>Inserciones (</a:t>
            </a:r>
            <a:r>
              <a:rPr lang="es-MX" altLang="en-US" sz="2800" dirty="0" err="1" smtClean="0"/>
              <a:t>transposones</a:t>
            </a:r>
            <a:r>
              <a:rPr lang="es-MX" altLang="en-US" sz="2800" dirty="0" smtClean="0"/>
              <a:t> o fagos)</a:t>
            </a:r>
          </a:p>
          <a:p>
            <a:pPr lvl="1">
              <a:lnSpc>
                <a:spcPct val="80000"/>
              </a:lnSpc>
            </a:pPr>
            <a:r>
              <a:rPr lang="es-MX" altLang="en-US" sz="2800" dirty="0" smtClean="0"/>
              <a:t>Reordenamiento de bases.</a:t>
            </a:r>
          </a:p>
          <a:p>
            <a:pPr lvl="1">
              <a:lnSpc>
                <a:spcPct val="80000"/>
              </a:lnSpc>
            </a:pPr>
            <a:r>
              <a:rPr lang="es-MX" altLang="en-US" sz="2800" dirty="0" smtClean="0"/>
              <a:t>Reversiones.</a:t>
            </a:r>
          </a:p>
          <a:p>
            <a:pPr>
              <a:lnSpc>
                <a:spcPct val="80000"/>
              </a:lnSpc>
            </a:pPr>
            <a:endParaRPr lang="es-MX" altLang="en-US" sz="2800" dirty="0" smtClean="0"/>
          </a:p>
          <a:p>
            <a:pPr>
              <a:lnSpc>
                <a:spcPct val="80000"/>
              </a:lnSpc>
            </a:pPr>
            <a:endParaRPr lang="es-E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712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Variaciones Biológicas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sz="2800" dirty="0" smtClean="0"/>
              <a:t>Variaciones genotípicas :  Mutación  y la selección</a:t>
            </a:r>
          </a:p>
          <a:p>
            <a:pPr eaLnBrk="1" hangingPunct="1"/>
            <a:r>
              <a:rPr lang="es-ES" sz="2800" dirty="0" smtClean="0"/>
              <a:t>Variaciones fenotípicas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4000" b="1" dirty="0" smtClean="0">
                <a:latin typeface="+mn-lt"/>
              </a:rPr>
              <a:t>Recombinación de las bacterias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3600" dirty="0" smtClean="0"/>
              <a:t>Transformación</a:t>
            </a:r>
          </a:p>
          <a:p>
            <a:pPr eaLnBrk="1" hangingPunct="1">
              <a:lnSpc>
                <a:spcPct val="90000"/>
              </a:lnSpc>
            </a:pPr>
            <a:r>
              <a:rPr lang="es-ES" sz="3600" dirty="0" smtClean="0"/>
              <a:t>Transducción</a:t>
            </a:r>
          </a:p>
          <a:p>
            <a:pPr eaLnBrk="1" hangingPunct="1">
              <a:lnSpc>
                <a:spcPct val="90000"/>
              </a:lnSpc>
            </a:pPr>
            <a:r>
              <a:rPr lang="es-ES" sz="3600" dirty="0" smtClean="0"/>
              <a:t>Conjugación</a:t>
            </a:r>
          </a:p>
          <a:p>
            <a:pPr eaLnBrk="1" hangingPunct="1">
              <a:lnSpc>
                <a:spcPct val="90000"/>
              </a:lnSpc>
            </a:pPr>
            <a:endParaRPr lang="es-ES" sz="36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sz="2800" b="1" u="sng" dirty="0" smtClean="0">
                <a:latin typeface="Comic Sans MS" panose="030F0702030302020204" pitchFamily="66" charset="0"/>
              </a:rPr>
              <a:t>Fuente de variabilidad genética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sz="2800" b="1" u="sng" dirty="0" smtClean="0">
                <a:latin typeface="Comic Sans MS" panose="030F0702030302020204" pitchFamily="66" charset="0"/>
              </a:rPr>
              <a:t>Intercambio físico de segmentos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sz="2800" b="1" u="sng" dirty="0" smtClean="0">
                <a:latin typeface="Comic Sans MS" panose="030F0702030302020204" pitchFamily="66" charset="0"/>
              </a:rPr>
              <a:t>Valor regulatorio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sz="2800" b="1" u="sng" dirty="0" smtClean="0">
                <a:latin typeface="Comic Sans MS" panose="030F0702030302020204" pitchFamily="66" charset="0"/>
              </a:rPr>
              <a:t>Vía de reparación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+mn-lt"/>
              </a:rPr>
              <a:t>Transformación</a:t>
            </a:r>
            <a:endParaRPr lang="es-ES" b="1" dirty="0"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542731"/>
            <a:ext cx="4968552" cy="342506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619672" y="5301208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  <a:buClrTx/>
              <a:buFontTx/>
              <a:buNone/>
            </a:pPr>
            <a:r>
              <a:rPr lang="es-ES" sz="2800" i="1" dirty="0" err="1">
                <a:latin typeface="+mn-lt"/>
              </a:rPr>
              <a:t>Haemophilus</a:t>
            </a:r>
            <a:r>
              <a:rPr lang="es-ES" sz="2800" i="1" dirty="0">
                <a:latin typeface="+mn-lt"/>
              </a:rPr>
              <a:t> </a:t>
            </a:r>
            <a:r>
              <a:rPr lang="es-ES" sz="2800" i="1" dirty="0" err="1">
                <a:latin typeface="+mn-lt"/>
              </a:rPr>
              <a:t>influenzae</a:t>
            </a:r>
            <a:endParaRPr lang="es-ES" sz="2800" i="1" dirty="0">
              <a:latin typeface="+mn-lt"/>
            </a:endParaRPr>
          </a:p>
          <a:p>
            <a:pPr eaLnBrk="1" hangingPunct="1">
              <a:spcBef>
                <a:spcPts val="0"/>
              </a:spcBef>
              <a:buClrTx/>
              <a:buFontTx/>
              <a:buNone/>
            </a:pPr>
            <a:r>
              <a:rPr lang="es-ES" sz="2800" i="1" dirty="0" err="1">
                <a:latin typeface="+mn-lt"/>
              </a:rPr>
              <a:t>Streptococcus</a:t>
            </a:r>
            <a:r>
              <a:rPr lang="es-ES" sz="2800" i="1" dirty="0">
                <a:latin typeface="+mn-lt"/>
              </a:rPr>
              <a:t> </a:t>
            </a:r>
            <a:r>
              <a:rPr lang="es-ES" sz="2800" i="1" dirty="0" err="1">
                <a:latin typeface="+mn-lt"/>
              </a:rPr>
              <a:t>pneumoniae</a:t>
            </a:r>
            <a:endParaRPr lang="es-ES" sz="2800" i="1" dirty="0">
              <a:latin typeface="+mn-lt"/>
            </a:endParaRPr>
          </a:p>
          <a:p>
            <a:pPr>
              <a:spcBef>
                <a:spcPts val="0"/>
              </a:spcBef>
            </a:pPr>
            <a:endParaRPr lang="es-ES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96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2646" y="57366"/>
            <a:ext cx="7886700" cy="1325563"/>
          </a:xfrm>
        </p:spPr>
        <p:txBody>
          <a:bodyPr/>
          <a:lstStyle/>
          <a:p>
            <a:pPr algn="ctr"/>
            <a:r>
              <a:rPr lang="es-ES" b="1" dirty="0" smtClean="0">
                <a:latin typeface="+mn-lt"/>
              </a:rPr>
              <a:t>Transducción</a:t>
            </a:r>
            <a:endParaRPr lang="es-ES" b="1" dirty="0"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64771"/>
            <a:ext cx="6120680" cy="3552394"/>
          </a:xfrm>
          <a:prstGeom prst="rect">
            <a:avLst/>
          </a:prstGeom>
        </p:spPr>
      </p:pic>
      <p:sp>
        <p:nvSpPr>
          <p:cNvPr id="5" name="Text Box 902"/>
          <p:cNvSpPr txBox="1">
            <a:spLocks noChangeArrowheads="1"/>
          </p:cNvSpPr>
          <p:nvPr/>
        </p:nvSpPr>
        <p:spPr bwMode="auto">
          <a:xfrm>
            <a:off x="1991152" y="5167311"/>
            <a:ext cx="66246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FontTx/>
              <a:buNone/>
            </a:pPr>
            <a:r>
              <a:rPr lang="es-ES" sz="2800" i="1" dirty="0" err="1">
                <a:latin typeface="+mn-lt"/>
              </a:rPr>
              <a:t>Corynebacterium</a:t>
            </a:r>
            <a:r>
              <a:rPr lang="es-ES" sz="2800" i="1" dirty="0">
                <a:latin typeface="+mn-lt"/>
              </a:rPr>
              <a:t> </a:t>
            </a:r>
            <a:r>
              <a:rPr lang="es-ES" sz="2800" i="1" dirty="0" err="1">
                <a:latin typeface="+mn-lt"/>
              </a:rPr>
              <a:t>diphteriae</a:t>
            </a:r>
            <a:endParaRPr lang="es-ES" sz="2800" i="1" dirty="0">
              <a:latin typeface="+mn-lt"/>
            </a:endParaRPr>
          </a:p>
          <a:p>
            <a:pPr eaLnBrk="1" hangingPunct="1">
              <a:spcBef>
                <a:spcPts val="0"/>
              </a:spcBef>
              <a:buClrTx/>
              <a:buFontTx/>
              <a:buNone/>
            </a:pPr>
            <a:r>
              <a:rPr lang="es-ES" sz="2800" i="1" dirty="0" err="1">
                <a:latin typeface="+mn-lt"/>
              </a:rPr>
              <a:t>Staphylococcus</a:t>
            </a:r>
            <a:r>
              <a:rPr lang="es-ES" sz="2800" i="1" dirty="0">
                <a:latin typeface="+mn-lt"/>
              </a:rPr>
              <a:t> </a:t>
            </a:r>
            <a:r>
              <a:rPr lang="es-ES" sz="2800" i="1" dirty="0" err="1">
                <a:latin typeface="+mn-lt"/>
              </a:rPr>
              <a:t>aureus</a:t>
            </a:r>
            <a:endParaRPr lang="es-ES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0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463630" cy="1051297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latin typeface="+mn-lt"/>
              </a:rPr>
              <a:t>Bacteriófago: </a:t>
            </a:r>
            <a:r>
              <a:rPr lang="es-ES" sz="2800" b="1" dirty="0" smtClean="0"/>
              <a:t>Son </a:t>
            </a:r>
            <a:r>
              <a:rPr lang="es-ES" sz="2800" b="1" dirty="0"/>
              <a:t>virus que </a:t>
            </a:r>
            <a:r>
              <a:rPr lang="es-ES" sz="2800" b="1" dirty="0" smtClean="0"/>
              <a:t>infectan células procariotas</a:t>
            </a:r>
            <a:endParaRPr lang="es-ES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9445" y="1908088"/>
            <a:ext cx="6760206" cy="432048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sz="2800" b="1" dirty="0" err="1" smtClean="0">
                <a:solidFill>
                  <a:srgbClr val="1C1C1C"/>
                </a:solidFill>
              </a:rPr>
              <a:t>Adsorción</a:t>
            </a:r>
            <a:endParaRPr lang="en-US" sz="2800" b="1" dirty="0" smtClean="0">
              <a:solidFill>
                <a:srgbClr val="1C1C1C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endParaRPr lang="en-US" sz="2800" b="1" dirty="0" smtClean="0">
              <a:solidFill>
                <a:srgbClr val="1C1C1C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800" b="1" dirty="0" err="1">
                <a:solidFill>
                  <a:srgbClr val="1C1C1C"/>
                </a:solidFill>
              </a:rPr>
              <a:t>Adhesión</a:t>
            </a:r>
            <a:r>
              <a:rPr lang="en-US" sz="2800" b="1" dirty="0">
                <a:solidFill>
                  <a:srgbClr val="1C1C1C"/>
                </a:solidFill>
              </a:rPr>
              <a:t> </a:t>
            </a:r>
            <a:r>
              <a:rPr lang="en-US" sz="2800" b="1" dirty="0" smtClean="0">
                <a:solidFill>
                  <a:srgbClr val="1C1C1C"/>
                </a:solidFill>
              </a:rPr>
              <a:t>irreversible</a:t>
            </a:r>
          </a:p>
          <a:p>
            <a:pPr>
              <a:buClr>
                <a:schemeClr val="tx1"/>
              </a:buClr>
              <a:buFontTx/>
              <a:buChar char="•"/>
            </a:pPr>
            <a:endParaRPr lang="en-US" sz="2800" b="1" dirty="0" smtClean="0">
              <a:solidFill>
                <a:srgbClr val="1C1C1C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800" b="1" dirty="0" err="1">
                <a:solidFill>
                  <a:srgbClr val="1C1C1C"/>
                </a:solidFill>
              </a:rPr>
              <a:t>Contracción</a:t>
            </a:r>
            <a:r>
              <a:rPr lang="en-US" sz="2800" b="1" dirty="0">
                <a:solidFill>
                  <a:srgbClr val="1C1C1C"/>
                </a:solidFill>
              </a:rPr>
              <a:t> de la </a:t>
            </a:r>
            <a:r>
              <a:rPr lang="en-US" sz="2800" b="1" dirty="0" err="1" smtClean="0">
                <a:solidFill>
                  <a:srgbClr val="1C1C1C"/>
                </a:solidFill>
              </a:rPr>
              <a:t>vaina</a:t>
            </a:r>
            <a:endParaRPr lang="en-US" sz="2800" b="1" dirty="0" smtClean="0">
              <a:solidFill>
                <a:srgbClr val="1C1C1C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endParaRPr lang="en-US" sz="2800" b="1" dirty="0">
              <a:solidFill>
                <a:srgbClr val="1C1C1C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800" b="1" dirty="0" err="1" smtClean="0">
                <a:solidFill>
                  <a:srgbClr val="1C1C1C"/>
                </a:solidFill>
              </a:rPr>
              <a:t>Inyección</a:t>
            </a:r>
            <a:r>
              <a:rPr lang="en-US" sz="2800" b="1" dirty="0" smtClean="0">
                <a:solidFill>
                  <a:srgbClr val="1C1C1C"/>
                </a:solidFill>
              </a:rPr>
              <a:t> </a:t>
            </a:r>
            <a:r>
              <a:rPr lang="en-US" sz="2800" b="1" dirty="0">
                <a:solidFill>
                  <a:srgbClr val="1C1C1C"/>
                </a:solidFill>
              </a:rPr>
              <a:t>del AN</a:t>
            </a:r>
          </a:p>
          <a:p>
            <a:pPr>
              <a:buClr>
                <a:schemeClr val="tx1"/>
              </a:buClr>
              <a:buFontTx/>
              <a:buChar char="•"/>
            </a:pPr>
            <a:endParaRPr lang="en-US" dirty="0">
              <a:solidFill>
                <a:srgbClr val="1C1C1C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endParaRPr lang="en-US" dirty="0">
              <a:solidFill>
                <a:srgbClr val="1C1C1C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endParaRPr lang="en-US" dirty="0">
              <a:solidFill>
                <a:srgbClr val="1C1C1C"/>
              </a:solidFill>
            </a:endParaRP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7308304" y="150744"/>
            <a:ext cx="1231652" cy="1265679"/>
            <a:chOff x="3024" y="1584"/>
            <a:chExt cx="1048" cy="1551"/>
          </a:xfrm>
        </p:grpSpPr>
        <p:sp>
          <p:nvSpPr>
            <p:cNvPr id="5" name="AutoShape 42"/>
            <p:cNvSpPr>
              <a:spLocks noChangeArrowheads="1"/>
            </p:cNvSpPr>
            <p:nvPr/>
          </p:nvSpPr>
          <p:spPr bwMode="auto">
            <a:xfrm rot="5400000">
              <a:off x="3112" y="1687"/>
              <a:ext cx="783" cy="578"/>
            </a:xfrm>
            <a:prstGeom prst="hexagon">
              <a:avLst>
                <a:gd name="adj" fmla="val 33867"/>
                <a:gd name="vf" fmla="val 11547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panose="020B0604020202020204" pitchFamily="34" charset="0"/>
                <a:buChar char="●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panose="020B0604020202020204" pitchFamily="34" charset="0"/>
                <a:buChar char="●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panose="020B0604020202020204" pitchFamily="34" charset="0"/>
                <a:buChar char="●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panose="020B0604020202020204" pitchFamily="34" charset="0"/>
                <a:buChar char="●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/>
            </a:p>
          </p:txBody>
        </p:sp>
        <p:sp>
          <p:nvSpPr>
            <p:cNvPr id="6" name="Rectangle 43"/>
            <p:cNvSpPr>
              <a:spLocks noChangeArrowheads="1"/>
            </p:cNvSpPr>
            <p:nvPr/>
          </p:nvSpPr>
          <p:spPr bwMode="auto">
            <a:xfrm>
              <a:off x="3440" y="2319"/>
              <a:ext cx="136" cy="8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panose="020B0604020202020204" pitchFamily="34" charset="0"/>
                <a:buChar char="●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panose="020B0604020202020204" pitchFamily="34" charset="0"/>
                <a:buChar char="●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panose="020B0604020202020204" pitchFamily="34" charset="0"/>
                <a:buChar char="●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panose="020B0604020202020204" pitchFamily="34" charset="0"/>
                <a:buChar char="●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/>
            </a:p>
          </p:txBody>
        </p: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3024" y="2382"/>
              <a:ext cx="1048" cy="588"/>
              <a:chOff x="3024" y="2873"/>
              <a:chExt cx="1048" cy="588"/>
            </a:xfrm>
          </p:grpSpPr>
          <p:sp>
            <p:nvSpPr>
              <p:cNvPr id="9" name="AutoShape 45"/>
              <p:cNvSpPr>
                <a:spLocks noChangeArrowheads="1"/>
              </p:cNvSpPr>
              <p:nvPr/>
            </p:nvSpPr>
            <p:spPr bwMode="auto">
              <a:xfrm>
                <a:off x="3268" y="3125"/>
                <a:ext cx="480" cy="336"/>
              </a:xfrm>
              <a:custGeom>
                <a:avLst/>
                <a:gdLst>
                  <a:gd name="T0" fmla="*/ 240 w 21600"/>
                  <a:gd name="T1" fmla="*/ 0 h 21600"/>
                  <a:gd name="T2" fmla="*/ 117 w 21600"/>
                  <a:gd name="T3" fmla="*/ 37 h 21600"/>
                  <a:gd name="T4" fmla="*/ 240 w 21600"/>
                  <a:gd name="T5" fmla="*/ 24 h 21600"/>
                  <a:gd name="T6" fmla="*/ 363 w 21600"/>
                  <a:gd name="T7" fmla="*/ 3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95 w 21600"/>
                  <a:gd name="T13" fmla="*/ 0 h 21600"/>
                  <a:gd name="T14" fmla="*/ 18405 w 21600"/>
                  <a:gd name="T15" fmla="*/ 41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700" y="3038"/>
                    </a:moveTo>
                    <a:cubicBezTo>
                      <a:pt x="7214" y="2043"/>
                      <a:pt x="8987" y="1512"/>
                      <a:pt x="10800" y="1513"/>
                    </a:cubicBezTo>
                    <a:cubicBezTo>
                      <a:pt x="12612" y="1513"/>
                      <a:pt x="14385" y="2043"/>
                      <a:pt x="15899" y="3038"/>
                    </a:cubicBezTo>
                    <a:lnTo>
                      <a:pt x="16730" y="1773"/>
                    </a:lnTo>
                    <a:cubicBezTo>
                      <a:pt x="14969" y="616"/>
                      <a:pt x="12907" y="-1"/>
                      <a:pt x="10799" y="0"/>
                    </a:cubicBezTo>
                    <a:cubicBezTo>
                      <a:pt x="8692" y="0"/>
                      <a:pt x="6630" y="616"/>
                      <a:pt x="4869" y="177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ES"/>
              </a:p>
            </p:txBody>
          </p:sp>
          <p:sp>
            <p:nvSpPr>
              <p:cNvPr id="10" name="Line 46"/>
              <p:cNvSpPr>
                <a:spLocks noChangeShapeType="1"/>
              </p:cNvSpPr>
              <p:nvPr/>
            </p:nvSpPr>
            <p:spPr bwMode="auto">
              <a:xfrm flipV="1">
                <a:off x="3588" y="2873"/>
                <a:ext cx="192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1" name="Line 47"/>
              <p:cNvSpPr>
                <a:spLocks noChangeShapeType="1"/>
              </p:cNvSpPr>
              <p:nvPr/>
            </p:nvSpPr>
            <p:spPr bwMode="auto">
              <a:xfrm>
                <a:off x="3784" y="2877"/>
                <a:ext cx="288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" name="Line 48"/>
              <p:cNvSpPr>
                <a:spLocks noChangeShapeType="1"/>
              </p:cNvSpPr>
              <p:nvPr/>
            </p:nvSpPr>
            <p:spPr bwMode="auto">
              <a:xfrm flipV="1">
                <a:off x="3628" y="3071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" name="Line 49"/>
              <p:cNvSpPr>
                <a:spLocks noChangeShapeType="1"/>
              </p:cNvSpPr>
              <p:nvPr/>
            </p:nvSpPr>
            <p:spPr bwMode="auto">
              <a:xfrm>
                <a:off x="3772" y="3073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" name="Line 50"/>
              <p:cNvSpPr>
                <a:spLocks noChangeShapeType="1"/>
              </p:cNvSpPr>
              <p:nvPr/>
            </p:nvSpPr>
            <p:spPr bwMode="auto">
              <a:xfrm flipH="1" flipV="1">
                <a:off x="3216" y="2905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" name="Line 51"/>
              <p:cNvSpPr>
                <a:spLocks noChangeShapeType="1"/>
              </p:cNvSpPr>
              <p:nvPr/>
            </p:nvSpPr>
            <p:spPr bwMode="auto">
              <a:xfrm flipH="1">
                <a:off x="3024" y="2905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" name="Line 52"/>
              <p:cNvSpPr>
                <a:spLocks noChangeShapeType="1"/>
              </p:cNvSpPr>
              <p:nvPr/>
            </p:nvSpPr>
            <p:spPr bwMode="auto">
              <a:xfrm flipH="1" flipV="1">
                <a:off x="3246" y="3073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7" name="Line 53"/>
              <p:cNvSpPr>
                <a:spLocks noChangeShapeType="1"/>
              </p:cNvSpPr>
              <p:nvPr/>
            </p:nvSpPr>
            <p:spPr bwMode="auto">
              <a:xfrm flipH="1">
                <a:off x="3148" y="3073"/>
                <a:ext cx="96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8" name="AutoShape 54"/>
              <p:cNvSpPr>
                <a:spLocks noChangeAspect="1" noChangeArrowheads="1"/>
              </p:cNvSpPr>
              <p:nvPr/>
            </p:nvSpPr>
            <p:spPr bwMode="auto">
              <a:xfrm rot="20621342" flipV="1">
                <a:off x="3408" y="3165"/>
                <a:ext cx="46" cy="3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ES"/>
              </a:p>
            </p:txBody>
          </p:sp>
          <p:sp>
            <p:nvSpPr>
              <p:cNvPr id="19" name="AutoShape 55"/>
              <p:cNvSpPr>
                <a:spLocks noChangeAspect="1" noChangeArrowheads="1"/>
              </p:cNvSpPr>
              <p:nvPr/>
            </p:nvSpPr>
            <p:spPr bwMode="auto">
              <a:xfrm rot="21544090" flipV="1">
                <a:off x="3461" y="3154"/>
                <a:ext cx="46" cy="3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ES"/>
              </a:p>
            </p:txBody>
          </p:sp>
          <p:sp>
            <p:nvSpPr>
              <p:cNvPr id="20" name="AutoShape 56"/>
              <p:cNvSpPr>
                <a:spLocks noChangeAspect="1" noChangeArrowheads="1"/>
              </p:cNvSpPr>
              <p:nvPr/>
            </p:nvSpPr>
            <p:spPr bwMode="auto">
              <a:xfrm rot="1344997" flipV="1">
                <a:off x="3565" y="3167"/>
                <a:ext cx="46" cy="3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ES"/>
              </a:p>
            </p:txBody>
          </p:sp>
          <p:sp>
            <p:nvSpPr>
              <p:cNvPr id="21" name="AutoShape 57"/>
              <p:cNvSpPr>
                <a:spLocks noChangeAspect="1" noChangeArrowheads="1"/>
              </p:cNvSpPr>
              <p:nvPr/>
            </p:nvSpPr>
            <p:spPr bwMode="auto">
              <a:xfrm rot="580695" flipV="1">
                <a:off x="3518" y="3156"/>
                <a:ext cx="46" cy="3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hlink"/>
                  </a:buClr>
                  <a:buFont typeface="Arial" panose="020B0604020202020204" pitchFamily="34" charset="0"/>
                  <a:buChar char="●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ES"/>
              </a:p>
            </p:txBody>
          </p:sp>
        </p:grpSp>
        <p:sp>
          <p:nvSpPr>
            <p:cNvPr id="8" name="Rectangle 58" descr="Dark horizontal"/>
            <p:cNvSpPr>
              <a:spLocks noChangeArrowheads="1"/>
            </p:cNvSpPr>
            <p:nvPr/>
          </p:nvSpPr>
          <p:spPr bwMode="auto">
            <a:xfrm>
              <a:off x="3360" y="2321"/>
              <a:ext cx="293" cy="321"/>
            </a:xfrm>
            <a:prstGeom prst="rect">
              <a:avLst/>
            </a:prstGeom>
            <a:pattFill prst="dkHorz">
              <a:fgClr>
                <a:srgbClr val="FF99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panose="020B0604020202020204" pitchFamily="34" charset="0"/>
                <a:buChar char="●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panose="020B0604020202020204" pitchFamily="34" charset="0"/>
                <a:buChar char="●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panose="020B0604020202020204" pitchFamily="34" charset="0"/>
                <a:buChar char="●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Arial" panose="020B0604020202020204" pitchFamily="34" charset="0"/>
                <a:buChar char="●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/>
            </a:p>
          </p:txBody>
        </p:sp>
      </p:grpSp>
      <p:pic>
        <p:nvPicPr>
          <p:cNvPr id="59" name="Imagen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564904"/>
            <a:ext cx="1729906" cy="24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6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55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" sz="3600" b="1" dirty="0" smtClean="0">
                <a:latin typeface="+mn-lt"/>
              </a:rPr>
              <a:t>Contenido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0947" y="836712"/>
            <a:ext cx="8543925" cy="4840288"/>
          </a:xfrm>
        </p:spPr>
        <p:txBody>
          <a:bodyPr>
            <a:noAutofit/>
          </a:bodyPr>
          <a:lstStyle/>
          <a:p>
            <a:r>
              <a:rPr lang="es-ES_tradnl" sz="2800" b="1" dirty="0"/>
              <a:t>Genética microbiana. Mecanismo de la herencia. Variaciones fenotípicas. Variaciones genotípicas. Mutaciones. Transferencias de genes en las bacterias. Transformación,  transducción, conjugación. Plásmidos. Ingeniería Genética.</a:t>
            </a:r>
            <a:endParaRPr lang="es-ES" sz="2800" b="1" dirty="0"/>
          </a:p>
          <a:p>
            <a:r>
              <a:rPr lang="es-ES_tradnl" sz="2800" b="1" dirty="0"/>
              <a:t>Quimioterapia.  Toxicidad selectiva. Mecanismo de acción de los antimicrobianos.</a:t>
            </a:r>
            <a:endParaRPr lang="es-ES" sz="2800" b="1" dirty="0"/>
          </a:p>
          <a:p>
            <a:r>
              <a:rPr lang="es-ES_tradnl" sz="2800" b="1" dirty="0"/>
              <a:t>Resistencia cromosómica. Mecanismos de resistencia a los antimicrobianos. Resistencia cruzada, drogo-dependencia. Métodos para medir la actividad antimicrobiana “in vitro”. Métodos de difusión y dilución. Factores que afectan la actividad antimicrobiana “in vitro”.</a:t>
            </a:r>
            <a:endParaRPr lang="es-E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5739144" cy="280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1224403" y="404664"/>
            <a:ext cx="7886700" cy="1325563"/>
          </a:xfrm>
        </p:spPr>
        <p:txBody>
          <a:bodyPr/>
          <a:lstStyle/>
          <a:p>
            <a:pPr eaLnBrk="1" hangingPunct="1"/>
            <a:r>
              <a:rPr lang="es-ES" b="1" dirty="0" smtClean="0">
                <a:latin typeface="+mn-lt"/>
              </a:rPr>
              <a:t>CICLO LITICO Y LISOGENICO</a:t>
            </a:r>
          </a:p>
        </p:txBody>
      </p:sp>
    </p:spTree>
    <p:extLst>
      <p:ext uri="{BB962C8B-B14F-4D97-AF65-F5344CB8AC3E}">
        <p14:creationId xmlns:p14="http://schemas.microsoft.com/office/powerpoint/2010/main" val="33278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-4969"/>
            <a:ext cx="7886700" cy="1325563"/>
          </a:xfrm>
        </p:spPr>
        <p:txBody>
          <a:bodyPr/>
          <a:lstStyle/>
          <a:p>
            <a:pPr algn="ctr"/>
            <a:r>
              <a:rPr lang="es-ES" b="1" dirty="0" smtClean="0">
                <a:latin typeface="+mn-lt"/>
              </a:rPr>
              <a:t>Conjugación</a:t>
            </a:r>
            <a:endParaRPr lang="es-ES" b="1" dirty="0"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06813"/>
            <a:ext cx="7128792" cy="4263171"/>
          </a:xfrm>
          <a:prstGeom prst="rect">
            <a:avLst/>
          </a:prstGeom>
        </p:spPr>
      </p:pic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286596" y="5805264"/>
            <a:ext cx="43926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FontTx/>
              <a:buNone/>
            </a:pPr>
            <a:r>
              <a:rPr lang="es-ES" sz="2800" i="1" dirty="0">
                <a:latin typeface="+mn-lt"/>
              </a:rPr>
              <a:t>E. </a:t>
            </a:r>
            <a:r>
              <a:rPr lang="es-ES" sz="2800" i="1" dirty="0" err="1">
                <a:latin typeface="+mn-lt"/>
              </a:rPr>
              <a:t>coli</a:t>
            </a:r>
            <a:endParaRPr lang="es-ES" sz="2800" i="1" dirty="0">
              <a:latin typeface="+mn-lt"/>
            </a:endParaRPr>
          </a:p>
          <a:p>
            <a:pPr eaLnBrk="1" hangingPunct="1">
              <a:spcBef>
                <a:spcPts val="0"/>
              </a:spcBef>
              <a:buClrTx/>
              <a:buFontTx/>
              <a:buNone/>
            </a:pPr>
            <a:r>
              <a:rPr lang="es-ES" sz="2800" i="1" dirty="0" err="1">
                <a:latin typeface="+mn-lt"/>
              </a:rPr>
              <a:t>Pseudomonas</a:t>
            </a:r>
            <a:endParaRPr lang="es-ES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20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1325563"/>
          </a:xfrm>
        </p:spPr>
        <p:txBody>
          <a:bodyPr/>
          <a:lstStyle/>
          <a:p>
            <a:r>
              <a:rPr lang="es-ES" dirty="0" smtClean="0"/>
              <a:t>Trasposición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72816"/>
            <a:ext cx="5760639" cy="447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827088" y="4076700"/>
            <a:ext cx="74882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sz="2400" b="1"/>
              <a:t>Vector. </a:t>
            </a:r>
            <a:r>
              <a:rPr lang="es-ES" sz="2400"/>
              <a:t>Es una molécula de ADN que puede replicarse como una unidad autónoma, y</a:t>
            </a:r>
          </a:p>
          <a:p>
            <a:pPr eaLnBrk="1" hangingPunct="1">
              <a:buClrTx/>
              <a:buFontTx/>
              <a:buNone/>
            </a:pPr>
            <a:r>
              <a:rPr lang="es-ES" sz="2400"/>
              <a:t>tiene sitios de restricción (corte) donde puede ser insertado ADN extraño. Se utilizan plásmidos,</a:t>
            </a:r>
          </a:p>
          <a:p>
            <a:pPr eaLnBrk="1" hangingPunct="1">
              <a:buClrTx/>
              <a:buFontTx/>
              <a:buNone/>
            </a:pPr>
            <a:r>
              <a:rPr lang="es-ES" sz="2400"/>
              <a:t>fagos y cósmidos.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611188" y="1628775"/>
            <a:ext cx="74898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sz="2400" b="1"/>
              <a:t>Enzima de restricción. </a:t>
            </a:r>
            <a:r>
              <a:rPr lang="es-ES" sz="2400"/>
              <a:t>Una enzima que fragmenta el ADN en sitios específicos y crea</a:t>
            </a:r>
          </a:p>
          <a:p>
            <a:pPr eaLnBrk="1" hangingPunct="1">
              <a:buClrTx/>
              <a:buFontTx/>
              <a:buNone/>
            </a:pPr>
            <a:r>
              <a:rPr lang="es-ES" sz="2400"/>
              <a:t>espacios en los que se pueden insertar nuevos genes; enzimas que dividen la doble cadena</a:t>
            </a:r>
          </a:p>
          <a:p>
            <a:pPr eaLnBrk="1" hangingPunct="1">
              <a:buClrTx/>
              <a:buFontTx/>
              <a:buNone/>
            </a:pPr>
            <a:r>
              <a:rPr lang="es-ES" sz="2400"/>
              <a:t>del ADN en fragmentos en determinados sitios en el interior de la molécula.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827088" y="1628775"/>
            <a:ext cx="73453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sz="2400" b="1"/>
              <a:t>Clonaje. </a:t>
            </a:r>
            <a:r>
              <a:rPr lang="es-ES" sz="2400"/>
              <a:t>Introducción de material genético extraño en una célula hospedera y que este</a:t>
            </a:r>
          </a:p>
          <a:p>
            <a:pPr eaLnBrk="1" hangingPunct="1">
              <a:buClrTx/>
              <a:buFontTx/>
              <a:buNone/>
            </a:pPr>
            <a:r>
              <a:rPr lang="es-ES" sz="2400"/>
              <a:t>se exprese.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827088" y="3068638"/>
            <a:ext cx="7489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sz="2400" b="1"/>
              <a:t>Expresión. </a:t>
            </a:r>
            <a:r>
              <a:rPr lang="es-ES" sz="2400"/>
              <a:t>En genética, manifestación de una característica especificada por un gen.</a:t>
            </a:r>
          </a:p>
          <a:p>
            <a:pPr eaLnBrk="1" hangingPunct="1">
              <a:buClrTx/>
              <a:buFontTx/>
              <a:buNone/>
            </a:pPr>
            <a:r>
              <a:rPr lang="es-ES" sz="2400"/>
              <a:t>En biotecnología, el término se emplea para denotar la producción de una proteína por un</a:t>
            </a:r>
          </a:p>
          <a:p>
            <a:pPr eaLnBrk="1" hangingPunct="1">
              <a:buClrTx/>
              <a:buFontTx/>
              <a:buNone/>
            </a:pPr>
            <a:r>
              <a:rPr lang="es-ES" sz="2400"/>
              <a:t>gen insertado en un nuevo organismo huésped.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755650" y="1844675"/>
            <a:ext cx="74882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es-ES" sz="2400" dirty="0"/>
          </a:p>
          <a:p>
            <a:pPr eaLnBrk="1" hangingPunct="1">
              <a:buClrTx/>
              <a:buFontTx/>
              <a:buNone/>
            </a:pPr>
            <a:r>
              <a:rPr lang="es-ES" sz="2400" b="1" dirty="0"/>
              <a:t>Sonda genética. </a:t>
            </a:r>
            <a:r>
              <a:rPr lang="es-ES" sz="2400" dirty="0"/>
              <a:t>Una cadena de ácido nucleico que se ha marcado con un </a:t>
            </a:r>
            <a:r>
              <a:rPr lang="es-ES" sz="2400" dirty="0" smtClean="0"/>
              <a:t>isótopo radioactivo</a:t>
            </a:r>
            <a:r>
              <a:rPr lang="es-ES" sz="2400" dirty="0"/>
              <a:t>, un tinte o una enzima y se emplea para localizar una secuencia de </a:t>
            </a:r>
            <a:r>
              <a:rPr lang="es-ES" sz="2400" dirty="0" smtClean="0"/>
              <a:t>nucleótidos complementaria</a:t>
            </a:r>
            <a:r>
              <a:rPr lang="es-ES" sz="2400" dirty="0"/>
              <a:t>.</a:t>
            </a:r>
          </a:p>
          <a:p>
            <a:pPr eaLnBrk="1" hangingPunct="1">
              <a:buClrTx/>
              <a:buFontTx/>
              <a:buNone/>
            </a:pPr>
            <a:endParaRPr lang="es-ES" sz="2400" dirty="0"/>
          </a:p>
          <a:p>
            <a:pPr eaLnBrk="1" hangingPunct="1">
              <a:buClrTx/>
              <a:buFontTx/>
              <a:buNone/>
            </a:pPr>
            <a:r>
              <a:rPr lang="es-ES" sz="2400" b="1" dirty="0" err="1"/>
              <a:t>Hibridización</a:t>
            </a:r>
            <a:r>
              <a:rPr lang="es-ES" sz="2400" b="1" dirty="0"/>
              <a:t>. </a:t>
            </a:r>
            <a:r>
              <a:rPr lang="es-ES" sz="2400" dirty="0"/>
              <a:t>Unión de cadenas complementarias de ADN </a:t>
            </a:r>
            <a:r>
              <a:rPr lang="es-ES" sz="2400" dirty="0" err="1"/>
              <a:t>ó</a:t>
            </a:r>
            <a:r>
              <a:rPr lang="es-ES" sz="2400" dirty="0"/>
              <a:t> ARN.</a:t>
            </a:r>
          </a:p>
          <a:p>
            <a:pPr eaLnBrk="1" hangingPunct="1">
              <a:buClrTx/>
              <a:buFontTx/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532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INGENIERIA GENETICA</a:t>
            </a:r>
          </a:p>
        </p:txBody>
      </p:sp>
      <p:pic>
        <p:nvPicPr>
          <p:cNvPr id="2969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565400"/>
            <a:ext cx="7851775" cy="4292600"/>
          </a:xfrm>
          <a:noFill/>
        </p:spPr>
      </p:pic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250825" y="981075"/>
            <a:ext cx="864235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s-ES" sz="2000"/>
              <a:t>La </a:t>
            </a:r>
            <a:r>
              <a:rPr lang="es-ES" sz="2000" b="1"/>
              <a:t>ingeniería genética</a:t>
            </a:r>
            <a:r>
              <a:rPr lang="es-ES" sz="2000"/>
              <a:t> es la </a:t>
            </a:r>
            <a:r>
              <a:rPr lang="es-ES" sz="2000">
                <a:hlinkClick r:id="rId3"/>
              </a:rPr>
              <a:t>tecnología</a:t>
            </a:r>
            <a:r>
              <a:rPr lang="es-ES" sz="2000"/>
              <a:t> de la manipulación y transferencia de </a:t>
            </a:r>
            <a:r>
              <a:rPr lang="es-ES" sz="2000">
                <a:hlinkClick r:id="rId4"/>
              </a:rPr>
              <a:t>ADN</a:t>
            </a:r>
            <a:r>
              <a:rPr lang="es-ES" sz="2000"/>
              <a:t> de un organismo a otro, que posibilita la creación de nuevas especies , la corrección de defectos genéticos y la fabricación de numerosos</a:t>
            </a:r>
            <a:r>
              <a:rPr lang="es-ES"/>
              <a:t> </a:t>
            </a:r>
            <a:r>
              <a:rPr lang="es-ES" sz="2000"/>
              <a:t>compuestos.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APLICACIONES</a:t>
            </a:r>
          </a:p>
        </p:txBody>
      </p:sp>
      <p:pic>
        <p:nvPicPr>
          <p:cNvPr id="32771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205038"/>
            <a:ext cx="7489825" cy="4464050"/>
          </a:xfrm>
          <a:noFill/>
        </p:spPr>
      </p:pic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15888"/>
            <a:ext cx="12382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8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APLICACIONES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636838"/>
            <a:ext cx="8229600" cy="4525962"/>
          </a:xfrm>
        </p:spPr>
        <p:txBody>
          <a:bodyPr/>
          <a:lstStyle/>
          <a:p>
            <a:pPr eaLnBrk="1" hangingPunct="1"/>
            <a:r>
              <a:rPr lang="es-ES" smtClean="0"/>
              <a:t>Obtención  de proteínas de mamíferos </a:t>
            </a:r>
          </a:p>
          <a:p>
            <a:pPr eaLnBrk="1" hangingPunct="1"/>
            <a:r>
              <a:rPr lang="es-ES" smtClean="0"/>
              <a:t>Obtención de vacunas recombinantes</a:t>
            </a:r>
          </a:p>
          <a:p>
            <a:pPr eaLnBrk="1" hangingPunct="1"/>
            <a:r>
              <a:rPr lang="es-ES" smtClean="0"/>
              <a:t>Diagnóstico de enfermedades  de origen</a:t>
            </a:r>
          </a:p>
          <a:p>
            <a:pPr eaLnBrk="1" hangingPunct="1">
              <a:buFontTx/>
              <a:buNone/>
            </a:pPr>
            <a:r>
              <a:rPr lang="es-ES" smtClean="0"/>
              <a:t>Genético</a:t>
            </a:r>
          </a:p>
          <a:p>
            <a:pPr eaLnBrk="1" hangingPunct="1"/>
            <a:r>
              <a:rPr lang="es-ES" smtClean="0"/>
              <a:t>Obtención de anticuerpos monoclonales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0"/>
            <a:ext cx="12382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6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eaLnBrk="1" hangingPunct="1"/>
            <a:r>
              <a:rPr lang="es-ES" sz="4000" b="1" dirty="0" smtClean="0"/>
              <a:t>Obtención de proteínas de mamíferos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s-E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s-ES" sz="2600" dirty="0" smtClean="0"/>
              <a:t>Una serie de hormonas como la </a:t>
            </a:r>
            <a:r>
              <a:rPr lang="es-ES" sz="2600" dirty="0" smtClean="0">
                <a:hlinkClick r:id="rId2" tooltip="Insulina"/>
              </a:rPr>
              <a:t>insulina</a:t>
            </a:r>
            <a:r>
              <a:rPr lang="es-ES" sz="2600" dirty="0" smtClean="0"/>
              <a:t>, la hormona del crecimiento, factores de coagulación, etc., tienen un interés médico y comercial muy grande. Antes, la obtención de estas proteínas se realizaba mediante su extracción directa a partir de tejidos o fluidos corporales. En la actualidad, gracias a la tecnología del ADN recombinante, </a:t>
            </a:r>
            <a:r>
              <a:rPr lang="es-ES" sz="3200" u="sng" dirty="0" smtClean="0"/>
              <a:t>se clonan los genes de ciertas proteínas humanas en microorganismos adecuados para su fabricación comercial. </a:t>
            </a:r>
            <a:r>
              <a:rPr lang="es-ES" sz="3200" dirty="0" smtClean="0"/>
              <a:t>Un ejemplo típico es la producción de insulina que se obtiene a partir de la levadura </a:t>
            </a:r>
            <a:r>
              <a:rPr lang="es-ES" sz="3200" dirty="0" err="1" smtClean="0"/>
              <a:t>Sacharomyces</a:t>
            </a:r>
            <a:r>
              <a:rPr lang="es-ES" sz="3200" dirty="0" smtClean="0"/>
              <a:t> </a:t>
            </a:r>
            <a:r>
              <a:rPr lang="es-ES" sz="3200" dirty="0" err="1" smtClean="0"/>
              <a:t>cerevisae</a:t>
            </a:r>
            <a:r>
              <a:rPr lang="es-ES" sz="3200" dirty="0" smtClean="0"/>
              <a:t>, en la cual se clona el gen de la insulina humana</a:t>
            </a:r>
            <a:r>
              <a:rPr lang="es-ES" sz="2400" dirty="0" smtClean="0"/>
              <a:t>.</a:t>
            </a:r>
            <a:endParaRPr lang="es-E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sz="2400" b="1" dirty="0" smtClean="0"/>
          </a:p>
          <a:p>
            <a:pPr eaLnBrk="1" hangingPunct="1">
              <a:lnSpc>
                <a:spcPct val="90000"/>
              </a:lnSpc>
            </a:pPr>
            <a:endParaRPr lang="es-ES" sz="2400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0"/>
            <a:ext cx="12382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8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7034" y="159221"/>
            <a:ext cx="7886700" cy="1325563"/>
          </a:xfrm>
        </p:spPr>
        <p:txBody>
          <a:bodyPr/>
          <a:lstStyle/>
          <a:p>
            <a:pPr algn="ctr" eaLnBrk="1" hangingPunct="1"/>
            <a:r>
              <a:rPr lang="es-ES" b="1" dirty="0" smtClean="0">
                <a:latin typeface="+mn-lt"/>
              </a:rPr>
              <a:t>Objetivos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84784"/>
            <a:ext cx="7886700" cy="4351338"/>
          </a:xfrm>
        </p:spPr>
        <p:txBody>
          <a:bodyPr>
            <a:noAutofit/>
          </a:bodyPr>
          <a:lstStyle/>
          <a:p>
            <a:pPr marL="609600" indent="-609600" eaLnBrk="1" hangingPunct="1"/>
            <a:r>
              <a:rPr lang="es-ES_tradnl" altLang="ja-JP" sz="2800" b="1" dirty="0" smtClean="0">
                <a:ea typeface="ＭＳ Ｐゴシック" panose="020B0600070205080204" pitchFamily="34" charset="-128"/>
              </a:rPr>
              <a:t>Describir los procesos genéticos de los microorganismos relacionados con la capacidad patogénica. </a:t>
            </a:r>
          </a:p>
          <a:p>
            <a:pPr marL="609600" indent="-609600" eaLnBrk="1" hangingPunct="1"/>
            <a:r>
              <a:rPr lang="es-ES_tradnl" altLang="ja-JP" sz="2800" b="1" dirty="0" smtClean="0">
                <a:ea typeface="ＭＳ Ｐゴシック" panose="020B0600070205080204" pitchFamily="34" charset="-128"/>
              </a:rPr>
              <a:t>Describir la relación entre la genética microbiana y la biotecnología. </a:t>
            </a:r>
            <a:r>
              <a:rPr lang="es-ES_tradnl" sz="2800" b="1" dirty="0" smtClean="0"/>
              <a:t> </a:t>
            </a:r>
            <a:endParaRPr lang="es-ES_tradnl" altLang="ja-JP" sz="2800" b="1" dirty="0" smtClean="0">
              <a:ea typeface="ＭＳ Ｐゴシック" panose="020B0600070205080204" pitchFamily="34" charset="-128"/>
            </a:endParaRPr>
          </a:p>
          <a:p>
            <a:pPr marL="609600" lvl="0" indent="-609600"/>
            <a:r>
              <a:rPr lang="es-ES_tradnl" sz="2800" b="1" dirty="0" smtClean="0"/>
              <a:t>Describir </a:t>
            </a:r>
            <a:r>
              <a:rPr lang="es-ES_tradnl" sz="2800" b="1" dirty="0"/>
              <a:t>los mecanismos de resistencia a los antimicrobianos. </a:t>
            </a:r>
            <a:endParaRPr lang="es-ES" sz="2800" b="1" dirty="0"/>
          </a:p>
          <a:p>
            <a:pPr marL="609600" lvl="0" indent="-609600"/>
            <a:r>
              <a:rPr lang="es-ES_tradnl" sz="2800" b="1" dirty="0"/>
              <a:t>Interpretar las bases de la quimioterapia y su aplicación en la terapia anti infecciosa, así como los métodos de Laboratorio utilizados para medir la actividad antimicrobiana “in vitro”. </a:t>
            </a:r>
            <a:endParaRPr lang="es-ES" sz="2800" b="1" dirty="0"/>
          </a:p>
          <a:p>
            <a:pPr marL="609600" indent="-609600" eaLnBrk="1" hangingPunct="1"/>
            <a:endParaRPr lang="es-ES" altLang="ja-JP" sz="2800" b="1" dirty="0" smtClean="0">
              <a:ea typeface="ＭＳ Ｐゴシック" panose="020B0600070205080204" pitchFamily="34" charset="-128"/>
            </a:endParaRPr>
          </a:p>
          <a:p>
            <a:pPr marL="609600" indent="-609600" eaLnBrk="1" hangingPunct="1"/>
            <a:endParaRPr lang="es-E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b="1" smtClean="0"/>
              <a:t>Obtención de vacunas recombinantes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buFontTx/>
              <a:buNone/>
            </a:pPr>
            <a:endParaRPr lang="es-ES" sz="3200" b="1" dirty="0" smtClean="0"/>
          </a:p>
          <a:p>
            <a:pPr eaLnBrk="1" hangingPunct="1"/>
            <a:r>
              <a:rPr lang="es-ES" sz="3200" dirty="0" smtClean="0"/>
              <a:t>El sistema tradicional de obtención de vacunas a partir de microorganismos patógenos inactivos, puede comportar un riesgo potencial. Muchas vacunas, como la de la </a:t>
            </a:r>
            <a:r>
              <a:rPr lang="es-ES" sz="3200" dirty="0" smtClean="0">
                <a:hlinkClick r:id="rId2" tooltip="Hepatitis B"/>
              </a:rPr>
              <a:t>hepatitis B</a:t>
            </a:r>
            <a:r>
              <a:rPr lang="es-ES" sz="3200" dirty="0" smtClean="0"/>
              <a:t>, se obtienen actualmente por ingeniería genética. Como la mayoría de los factores antigénicos son proteínas lo que se hace es clonar el gen de la proteína correspondiente.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88913"/>
            <a:ext cx="12382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9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72009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 smtClean="0"/>
              <a:t>Diagnóstico de enfermedades de origen genético</a:t>
            </a:r>
            <a:br>
              <a:rPr lang="es-ES" sz="4000" b="1" smtClean="0"/>
            </a:br>
            <a:endParaRPr lang="es-ES" sz="4000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s-ES" sz="3200" dirty="0" smtClean="0"/>
              <a:t>Conociendo la secuencia de nucleótidos de un gen responsable de una cierta anomalía, se puede diagnosticar si este gen anómalo está presente en un determinado individuo.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2382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5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69119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 smtClean="0"/>
              <a:t>Obtención de anticuerpos monoclonales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s-ES" sz="3200" b="1" dirty="0" smtClean="0"/>
          </a:p>
          <a:p>
            <a:pPr eaLnBrk="1" hangingPunct="1"/>
            <a:r>
              <a:rPr lang="es-ES" sz="3200" dirty="0" smtClean="0"/>
              <a:t>Este proceso abre las puertas para luchar contra enfermedades como el cáncer y diagnosticarlo incluso antes de que aparezcan los primeros síntomas.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88913"/>
            <a:ext cx="12382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2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PCR</a:t>
            </a:r>
          </a:p>
        </p:txBody>
      </p:sp>
      <p:pic>
        <p:nvPicPr>
          <p:cNvPr id="3174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78000"/>
            <a:ext cx="7851775" cy="4129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2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27584" y="548680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5400" b="1" dirty="0"/>
              <a:t>Quimioterapia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2694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s-ES" b="1" smtClean="0"/>
              <a:t>QUIMIOTERAPIA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332038"/>
            <a:ext cx="8229600" cy="4525962"/>
          </a:xfrm>
        </p:spPr>
        <p:txBody>
          <a:bodyPr/>
          <a:lstStyle/>
          <a:p>
            <a:pPr eaLnBrk="1" hangingPunct="1"/>
            <a:endParaRPr lang="es-ES" sz="3600" smtClean="0"/>
          </a:p>
          <a:p>
            <a:pPr eaLnBrk="1" hangingPunct="1"/>
            <a:endParaRPr lang="es-ES" sz="3600" b="1" smtClean="0"/>
          </a:p>
          <a:p>
            <a:pPr eaLnBrk="1" hangingPunct="1"/>
            <a:r>
              <a:rPr lang="es-ES" sz="3600" b="1" smtClean="0"/>
              <a:t>ANTIMICROBIANOS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ES" sz="3600" smtClean="0"/>
              <a:t>Antibióticos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ES" sz="3600" smtClean="0"/>
              <a:t>Quimioterápicos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857875" y="1500188"/>
            <a:ext cx="2808288" cy="1152525"/>
          </a:xfrm>
          <a:prstGeom prst="wedgeRoundRectCallout">
            <a:avLst>
              <a:gd name="adj1" fmla="val -59046"/>
              <a:gd name="adj2" fmla="val 1046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2400" b="1" i="1">
                <a:latin typeface="Times New Roman" panose="02020603050405020304" pitchFamily="18" charset="0"/>
              </a:rPr>
              <a:t>EFECTIVIDAD  “IN VIVO”</a:t>
            </a:r>
          </a:p>
        </p:txBody>
      </p:sp>
      <p:sp>
        <p:nvSpPr>
          <p:cNvPr id="11270" name="AutoShape 4"/>
          <p:cNvSpPr>
            <a:spLocks noChangeArrowheads="1"/>
          </p:cNvSpPr>
          <p:nvPr/>
        </p:nvSpPr>
        <p:spPr bwMode="auto">
          <a:xfrm>
            <a:off x="1643063" y="1571625"/>
            <a:ext cx="2808287" cy="1152525"/>
          </a:xfrm>
          <a:prstGeom prst="wedgeRoundRectCallout">
            <a:avLst>
              <a:gd name="adj1" fmla="val -4097"/>
              <a:gd name="adj2" fmla="val 1294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2400" b="1" i="1">
                <a:latin typeface="Times New Roman" panose="02020603050405020304" pitchFamily="18" charset="0"/>
              </a:rPr>
              <a:t>TOXICIDAD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2400" b="1" i="1">
                <a:latin typeface="Times New Roman" panose="02020603050405020304" pitchFamily="18" charset="0"/>
              </a:rPr>
              <a:t>SELECTIVA</a:t>
            </a:r>
          </a:p>
        </p:txBody>
      </p:sp>
    </p:spTree>
    <p:extLst>
      <p:ext uri="{BB962C8B-B14F-4D97-AF65-F5344CB8AC3E}">
        <p14:creationId xmlns:p14="http://schemas.microsoft.com/office/powerpoint/2010/main" val="41712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96975"/>
            <a:ext cx="8540750" cy="4902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altLang="ja-JP" sz="3200" b="1" dirty="0" smtClean="0">
                <a:ea typeface="ＭＳ Ｐゴシック" charset="-128"/>
              </a:rPr>
              <a:t>Antibiótico</a:t>
            </a:r>
            <a:r>
              <a:rPr lang="es-ES" altLang="ja-JP" sz="3200" dirty="0" smtClean="0">
                <a:ea typeface="ＭＳ Ｐゴシック" charset="-128"/>
              </a:rPr>
              <a:t> : </a:t>
            </a:r>
            <a:r>
              <a:rPr lang="es-ES" altLang="ja-JP" sz="3200" b="1" dirty="0" smtClean="0">
                <a:ea typeface="ＭＳ Ｐゴシック" charset="-128"/>
              </a:rPr>
              <a:t>los medicamentos que se obtienen de microorganismos: bacterias, hongos, actinomicetos</a:t>
            </a:r>
            <a:r>
              <a:rPr lang="es-ES" altLang="ja-JP" sz="3200" dirty="0" smtClean="0">
                <a:ea typeface="ＭＳ Ｐゴシック" charset="-128"/>
              </a:rPr>
              <a:t> </a:t>
            </a:r>
          </a:p>
          <a:p>
            <a:pPr eaLnBrk="1" hangingPunct="1">
              <a:defRPr/>
            </a:pPr>
            <a:r>
              <a:rPr lang="es-ES" altLang="ja-JP" sz="3200" b="1" dirty="0" err="1" smtClean="0">
                <a:ea typeface="ＭＳ Ｐゴシック" charset="-128"/>
              </a:rPr>
              <a:t>Quimioterápico</a:t>
            </a:r>
            <a:r>
              <a:rPr lang="es-ES" altLang="ja-JP" sz="3200" b="1" dirty="0" smtClean="0">
                <a:ea typeface="ＭＳ Ｐゴシック" charset="-128"/>
              </a:rPr>
              <a:t> :se producen por síntesis química</a:t>
            </a:r>
            <a:r>
              <a:rPr lang="es-ES" altLang="ja-JP" sz="3200" dirty="0" smtClean="0">
                <a:ea typeface="ＭＳ Ｐゴシック" charset="-128"/>
              </a:rPr>
              <a:t> </a:t>
            </a:r>
          </a:p>
          <a:p>
            <a:pPr eaLnBrk="1" hangingPunct="1">
              <a:defRPr/>
            </a:pPr>
            <a:r>
              <a:rPr lang="es-ES" altLang="ja-JP" sz="3200" b="1" dirty="0" smtClean="0">
                <a:ea typeface="ＭＳ Ｐゴシック" charset="-128"/>
              </a:rPr>
              <a:t>Antimicrobiano</a:t>
            </a:r>
            <a:r>
              <a:rPr lang="es-ES" altLang="ja-JP" sz="3200" dirty="0" smtClean="0">
                <a:ea typeface="ＭＳ Ｐゴシック" charset="-128"/>
              </a:rPr>
              <a:t> : </a:t>
            </a:r>
            <a:r>
              <a:rPr lang="es-ES" altLang="ja-JP" sz="3200" b="1" dirty="0" smtClean="0">
                <a:ea typeface="ＭＳ Ｐゴシック" charset="-128"/>
              </a:rPr>
              <a:t>agrupar todos los medicamentos de origen natural, semisintético o sintético</a:t>
            </a:r>
            <a:r>
              <a:rPr lang="es-ES" altLang="ja-JP" sz="3200" dirty="0" smtClean="0">
                <a:ea typeface="ＭＳ Ｐゴシック" charset="-128"/>
              </a:rPr>
              <a:t> </a:t>
            </a: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Mecanismos de acción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1. Inhibición de la síntesis de la pared celular. </a:t>
            </a:r>
            <a:r>
              <a:rPr lang="es-ES" sz="2400" dirty="0" smtClean="0"/>
              <a:t>(Penicilina, </a:t>
            </a:r>
            <a:r>
              <a:rPr lang="es-ES" sz="2400" dirty="0" err="1" smtClean="0"/>
              <a:t>Bacitracina</a:t>
            </a:r>
            <a:r>
              <a:rPr lang="es-ES" sz="2400" dirty="0" smtClean="0"/>
              <a:t>)</a:t>
            </a:r>
          </a:p>
          <a:p>
            <a:r>
              <a:rPr lang="es-ES" dirty="0" smtClean="0"/>
              <a:t>2. Inhibición de las funciones de la membrana plasmática. </a:t>
            </a:r>
            <a:r>
              <a:rPr lang="es-ES" sz="2400" dirty="0" smtClean="0"/>
              <a:t>(</a:t>
            </a:r>
            <a:r>
              <a:rPr lang="es-ES" sz="2400" dirty="0" err="1" smtClean="0"/>
              <a:t>Polimixinas</a:t>
            </a:r>
            <a:r>
              <a:rPr lang="es-ES" sz="2400" dirty="0" smtClean="0"/>
              <a:t>, </a:t>
            </a:r>
            <a:r>
              <a:rPr lang="es-ES" sz="2400" dirty="0" err="1" smtClean="0"/>
              <a:t>Anfotericin</a:t>
            </a:r>
            <a:r>
              <a:rPr lang="es-ES" sz="2400" dirty="0" smtClean="0"/>
              <a:t> B)</a:t>
            </a:r>
          </a:p>
          <a:p>
            <a:r>
              <a:rPr lang="es-ES" dirty="0" smtClean="0"/>
              <a:t>3. Inhibición de la síntesis proteica. </a:t>
            </a:r>
            <a:r>
              <a:rPr lang="es-ES" sz="2400" dirty="0" smtClean="0"/>
              <a:t>(Tetraciclina, </a:t>
            </a:r>
            <a:r>
              <a:rPr lang="es-ES" sz="2400" dirty="0" err="1" smtClean="0"/>
              <a:t>Eritromicina</a:t>
            </a:r>
            <a:r>
              <a:rPr lang="es-ES" sz="2400" dirty="0" smtClean="0"/>
              <a:t>)</a:t>
            </a:r>
          </a:p>
          <a:p>
            <a:r>
              <a:rPr lang="es-ES" dirty="0" smtClean="0"/>
              <a:t>4. Inhibición de la síntesis de ácidos </a:t>
            </a:r>
            <a:r>
              <a:rPr lang="es-ES" dirty="0" err="1" smtClean="0"/>
              <a:t>nucleicos</a:t>
            </a:r>
            <a:r>
              <a:rPr lang="es-ES" dirty="0" smtClean="0"/>
              <a:t>. </a:t>
            </a:r>
            <a:r>
              <a:rPr lang="es-ES" sz="2400" dirty="0" smtClean="0"/>
              <a:t>(</a:t>
            </a:r>
            <a:r>
              <a:rPr lang="es-ES" sz="2400" dirty="0" err="1" smtClean="0"/>
              <a:t>Rifampicina</a:t>
            </a:r>
            <a:r>
              <a:rPr lang="es-ES" sz="2400" dirty="0" smtClean="0"/>
              <a:t>,)</a:t>
            </a:r>
          </a:p>
          <a:p>
            <a:r>
              <a:rPr lang="es-ES" sz="2400" dirty="0" smtClean="0"/>
              <a:t>5. </a:t>
            </a:r>
            <a:r>
              <a:rPr lang="es-ES" sz="2400" dirty="0" err="1" smtClean="0"/>
              <a:t>Antimetabolitos</a:t>
            </a:r>
            <a:r>
              <a:rPr lang="es-ES" sz="2400" dirty="0" smtClean="0"/>
              <a:t> ( Sulfonamidas)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957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5"/>
          <p:cNvSpPr>
            <a:spLocks/>
          </p:cNvSpPr>
          <p:nvPr/>
        </p:nvSpPr>
        <p:spPr bwMode="auto">
          <a:xfrm>
            <a:off x="179388" y="404813"/>
            <a:ext cx="71437" cy="287337"/>
          </a:xfrm>
          <a:prstGeom prst="leftBrace">
            <a:avLst>
              <a:gd name="adj1" fmla="val 335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4340" name="AutoShape 6"/>
          <p:cNvSpPr>
            <a:spLocks/>
          </p:cNvSpPr>
          <p:nvPr/>
        </p:nvSpPr>
        <p:spPr bwMode="auto">
          <a:xfrm>
            <a:off x="468313" y="260350"/>
            <a:ext cx="6264275" cy="73025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4341" name="AutoShape 7"/>
          <p:cNvSpPr>
            <a:spLocks/>
          </p:cNvSpPr>
          <p:nvPr/>
        </p:nvSpPr>
        <p:spPr bwMode="auto">
          <a:xfrm>
            <a:off x="-69850" y="692150"/>
            <a:ext cx="69850" cy="73025"/>
          </a:xfrm>
          <a:prstGeom prst="leftBrace">
            <a:avLst>
              <a:gd name="adj1" fmla="val 87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4342" name="AutoShape 8"/>
          <p:cNvSpPr>
            <a:spLocks/>
          </p:cNvSpPr>
          <p:nvPr/>
        </p:nvSpPr>
        <p:spPr bwMode="auto">
          <a:xfrm>
            <a:off x="4140200" y="333375"/>
            <a:ext cx="1152525" cy="7143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4343" name="AutoShape 9"/>
          <p:cNvSpPr>
            <a:spLocks/>
          </p:cNvSpPr>
          <p:nvPr/>
        </p:nvSpPr>
        <p:spPr bwMode="auto">
          <a:xfrm>
            <a:off x="0" y="549275"/>
            <a:ext cx="69850" cy="358775"/>
          </a:xfrm>
          <a:prstGeom prst="rightBrace">
            <a:avLst>
              <a:gd name="adj1" fmla="val 4280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67596" name="chair1"/>
          <p:cNvSpPr>
            <a:spLocks noEditPoints="1" noChangeArrowheads="1"/>
          </p:cNvSpPr>
          <p:nvPr/>
        </p:nvSpPr>
        <p:spPr bwMode="auto">
          <a:xfrm>
            <a:off x="4233863" y="3090863"/>
            <a:ext cx="676275" cy="67627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2124075" y="1844675"/>
            <a:ext cx="7019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sz="2800" b="1">
              <a:solidFill>
                <a:schemeClr val="accent2"/>
              </a:solidFill>
            </a:endParaRPr>
          </a:p>
        </p:txBody>
      </p:sp>
      <p:pic>
        <p:nvPicPr>
          <p:cNvPr id="30724" name="Picture 13" descr="Comprimi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17637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4" descr="Las bacterias redondeadas se denominan coc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r="28198"/>
          <a:stretch>
            <a:fillRect/>
          </a:stretch>
        </p:blipFill>
        <p:spPr bwMode="auto">
          <a:xfrm>
            <a:off x="1692275" y="4076700"/>
            <a:ext cx="17637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5" descr="Los bacilos son bacterias alargad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/>
          <a:stretch>
            <a:fillRect/>
          </a:stretch>
        </p:blipFill>
        <p:spPr bwMode="auto">
          <a:xfrm>
            <a:off x="3779838" y="4076700"/>
            <a:ext cx="17637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899592" y="549275"/>
            <a:ext cx="763322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sz="3600" b="1" dirty="0" smtClean="0"/>
              <a:t>Resistencia antimicrobiana: </a:t>
            </a:r>
            <a:r>
              <a:rPr lang="es-ES" sz="2800" b="1" dirty="0" smtClean="0"/>
              <a:t>Resistencia  </a:t>
            </a:r>
            <a:r>
              <a:rPr lang="es-ES" sz="2800" b="1" dirty="0"/>
              <a:t>que muestran los microorganismos a los agentes que utilizamos para su eliminación</a:t>
            </a:r>
          </a:p>
        </p:txBody>
      </p:sp>
    </p:spTree>
    <p:extLst>
      <p:ext uri="{BB962C8B-B14F-4D97-AF65-F5344CB8AC3E}">
        <p14:creationId xmlns:p14="http://schemas.microsoft.com/office/powerpoint/2010/main" val="408211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88913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/>
              <a:t>Genética Microbiana</a:t>
            </a: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98913" y="3784600"/>
            <a:ext cx="5145087" cy="3073400"/>
          </a:xfrm>
        </p:spPr>
        <p:txBody>
          <a:bodyPr/>
          <a:lstStyle/>
          <a:p>
            <a:pPr marR="0"/>
            <a:r>
              <a:rPr lang="es-MX" altLang="en-US" sz="2800" i="1" dirty="0" smtClean="0"/>
              <a:t>“Es la ciencia que define y analiza la herencia o la constancia y cambio de las funciones fisiológicas que constituyen las propiedades de los organismos”.</a:t>
            </a:r>
            <a:endParaRPr lang="es-ES" altLang="en-US" sz="2800" i="1" dirty="0" smtClean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628775"/>
            <a:ext cx="287655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763713" y="981075"/>
            <a:ext cx="6985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800" b="1">
                <a:latin typeface="Times New Roman" panose="02020603050405020304" pitchFamily="18" charset="0"/>
              </a:rPr>
              <a:t>Resulta irónico y paradójico que los </a:t>
            </a:r>
            <a:r>
              <a:rPr lang="es-ES" sz="2800" b="1" i="1">
                <a:latin typeface="Times New Roman" panose="02020603050405020304" pitchFamily="18" charset="0"/>
              </a:rPr>
              <a:t>antibióticos, </a:t>
            </a:r>
            <a:r>
              <a:rPr lang="es-ES" sz="2800" b="1">
                <a:latin typeface="Times New Roman" panose="02020603050405020304" pitchFamily="18" charset="0"/>
              </a:rPr>
              <a:t>los mejores agentes para tratar bacterias hasta el momento, sean los agentes más importantes de </a:t>
            </a:r>
            <a:r>
              <a:rPr lang="es-ES" sz="2800" b="1" i="1">
                <a:latin typeface="Times New Roman" panose="02020603050405020304" pitchFamily="18" charset="0"/>
              </a:rPr>
              <a:t>selección </a:t>
            </a:r>
            <a:r>
              <a:rPr lang="es-ES" sz="2800" b="1">
                <a:latin typeface="Times New Roman" panose="02020603050405020304" pitchFamily="18" charset="0"/>
              </a:rPr>
              <a:t>y </a:t>
            </a:r>
            <a:r>
              <a:rPr lang="es-ES" sz="2800" b="1" i="1">
                <a:latin typeface="Times New Roman" panose="02020603050405020304" pitchFamily="18" charset="0"/>
              </a:rPr>
              <a:t>propagación </a:t>
            </a:r>
            <a:r>
              <a:rPr lang="es-ES" sz="2800" b="1">
                <a:latin typeface="Times New Roman" panose="02020603050405020304" pitchFamily="18" charset="0"/>
              </a:rPr>
              <a:t>de las </a:t>
            </a:r>
            <a:r>
              <a:rPr lang="es-ES" sz="2800" b="1" i="1">
                <a:latin typeface="Times New Roman" panose="02020603050405020304" pitchFamily="18" charset="0"/>
              </a:rPr>
              <a:t>bacterias resistentes</a:t>
            </a: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 rot="5400000">
            <a:off x="4471194" y="3890169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76375" y="5516563"/>
            <a:ext cx="6913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sz="2400" b="1">
                <a:latin typeface="Times New Roman" panose="02020603050405020304" pitchFamily="18" charset="0"/>
              </a:rPr>
              <a:t>DEBE TRAZARSE UNA POLÍTICA RACIONAL PARA EL USO DE LOS ANTIMICROBIANOS</a:t>
            </a:r>
          </a:p>
        </p:txBody>
      </p:sp>
    </p:spTree>
    <p:extLst>
      <p:ext uri="{BB962C8B-B14F-4D97-AF65-F5344CB8AC3E}">
        <p14:creationId xmlns:p14="http://schemas.microsoft.com/office/powerpoint/2010/main" val="30310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5076825" y="3644900"/>
            <a:ext cx="3095625" cy="1223963"/>
          </a:xfrm>
          <a:prstGeom prst="rect">
            <a:avLst/>
          </a:prstGeom>
          <a:solidFill>
            <a:srgbClr val="ECDD9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0F4E3"/>
            </a:extrusionClr>
            <a:contourClr>
              <a:srgbClr val="ECDD9C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800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2051050" y="3716338"/>
            <a:ext cx="2376488" cy="1081087"/>
          </a:xfrm>
          <a:prstGeom prst="rect">
            <a:avLst/>
          </a:prstGeom>
          <a:solidFill>
            <a:srgbClr val="ECDD9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0F4E3"/>
            </a:extrusionClr>
            <a:contourClr>
              <a:srgbClr val="ECDD9C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800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27313" y="1196975"/>
            <a:ext cx="5113337" cy="1584325"/>
          </a:xfrm>
          <a:solidFill>
            <a:srgbClr val="FACC58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0F4E3"/>
            </a:extrusionClr>
            <a:contourClr>
              <a:srgbClr val="FACC58"/>
            </a:contourClr>
          </a:sp3d>
        </p:spPr>
        <p:txBody>
          <a:bodyPr>
            <a:flatTx/>
          </a:bodyPr>
          <a:lstStyle/>
          <a:p>
            <a:pPr eaLnBrk="1" hangingPunct="1"/>
            <a:r>
              <a:rPr lang="es-ES" sz="3600" b="1" smtClean="0">
                <a:solidFill>
                  <a:schemeClr val="tx1"/>
                </a:solidFill>
                <a:latin typeface="Comic Sans MS" panose="030F0702030302020204" pitchFamily="66" charset="0"/>
              </a:rPr>
              <a:t>Origen de la resistencia a los antibacterianos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051050" y="3789363"/>
            <a:ext cx="2087563" cy="5794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b="1">
                <a:latin typeface="Comic Sans MS" panose="030F0702030302020204" pitchFamily="66" charset="0"/>
              </a:rPr>
              <a:t>Genético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5508625" y="4149725"/>
            <a:ext cx="2592388" cy="5794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b="1">
                <a:latin typeface="Comic Sans MS" panose="030F0702030302020204" pitchFamily="66" charset="0"/>
              </a:rPr>
              <a:t>No Genético</a:t>
            </a:r>
          </a:p>
        </p:txBody>
      </p:sp>
      <p:sp>
        <p:nvSpPr>
          <p:cNvPr id="34823" name="AutoShape 11"/>
          <p:cNvSpPr>
            <a:spLocks noChangeArrowheads="1"/>
          </p:cNvSpPr>
          <p:nvPr/>
        </p:nvSpPr>
        <p:spPr bwMode="auto">
          <a:xfrm>
            <a:off x="1476375" y="1628775"/>
            <a:ext cx="719138" cy="2016125"/>
          </a:xfrm>
          <a:prstGeom prst="curvedRightArrow">
            <a:avLst>
              <a:gd name="adj1" fmla="val 56226"/>
              <a:gd name="adj2" fmla="val 112141"/>
              <a:gd name="adj3" fmla="val 33333"/>
            </a:avLst>
          </a:prstGeom>
          <a:solidFill>
            <a:srgbClr val="FACC58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800"/>
          </a:p>
        </p:txBody>
      </p:sp>
      <p:sp>
        <p:nvSpPr>
          <p:cNvPr id="34824" name="AutoShape 12"/>
          <p:cNvSpPr>
            <a:spLocks noChangeArrowheads="1"/>
          </p:cNvSpPr>
          <p:nvPr/>
        </p:nvSpPr>
        <p:spPr bwMode="auto">
          <a:xfrm flipH="1">
            <a:off x="8027988" y="1628775"/>
            <a:ext cx="719137" cy="2016125"/>
          </a:xfrm>
          <a:prstGeom prst="curvedRightArrow">
            <a:avLst>
              <a:gd name="adj1" fmla="val 56226"/>
              <a:gd name="adj2" fmla="val 112141"/>
              <a:gd name="adj3" fmla="val 33333"/>
            </a:avLst>
          </a:prstGeom>
          <a:solidFill>
            <a:srgbClr val="E0E3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9855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268538" y="4724400"/>
            <a:ext cx="3851275" cy="720725"/>
          </a:xfrm>
          <a:prstGeom prst="rect">
            <a:avLst/>
          </a:prstGeom>
          <a:solidFill>
            <a:srgbClr val="99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  <a:contourClr>
              <a:srgbClr val="99FFCC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80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771775" y="2924175"/>
            <a:ext cx="2951163" cy="720725"/>
          </a:xfrm>
          <a:prstGeom prst="rect">
            <a:avLst/>
          </a:prstGeom>
          <a:solidFill>
            <a:srgbClr val="99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  <a:contourClr>
              <a:srgbClr val="99FFCC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80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987675" y="1052513"/>
            <a:ext cx="2952750" cy="720725"/>
          </a:xfrm>
          <a:prstGeom prst="rect">
            <a:avLst/>
          </a:prstGeom>
          <a:solidFill>
            <a:srgbClr val="99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  <a:contourClr>
              <a:srgbClr val="99FFCC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800"/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3203575" y="1125538"/>
            <a:ext cx="2663825" cy="5191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800" b="1">
                <a:latin typeface="Comic Sans MS" panose="030F0702030302020204" pitchFamily="66" charset="0"/>
              </a:rPr>
              <a:t> Genético</a:t>
            </a: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2700338" y="3068638"/>
            <a:ext cx="3097212" cy="5191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800" b="1">
                <a:latin typeface="Comic Sans MS" panose="030F0702030302020204" pitchFamily="66" charset="0"/>
              </a:rPr>
              <a:t>Cromosómico</a:t>
            </a: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2268538" y="4724400"/>
            <a:ext cx="3889375" cy="519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800" b="1">
                <a:latin typeface="Comic Sans MS" panose="030F0702030302020204" pitchFamily="66" charset="0"/>
              </a:rPr>
              <a:t>Extracromosómico</a:t>
            </a:r>
          </a:p>
        </p:txBody>
      </p:sp>
      <p:sp>
        <p:nvSpPr>
          <p:cNvPr id="36872" name="Line 16"/>
          <p:cNvSpPr>
            <a:spLocks noChangeShapeType="1"/>
          </p:cNvSpPr>
          <p:nvPr/>
        </p:nvSpPr>
        <p:spPr bwMode="auto">
          <a:xfrm>
            <a:off x="4211638" y="198913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6873" name="Line 17"/>
          <p:cNvSpPr>
            <a:spLocks noChangeShapeType="1"/>
          </p:cNvSpPr>
          <p:nvPr/>
        </p:nvSpPr>
        <p:spPr bwMode="auto">
          <a:xfrm flipH="1">
            <a:off x="4211638" y="37163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"/>
          <p:cNvSpPr txBox="1">
            <a:spLocks noChangeArrowheads="1"/>
          </p:cNvSpPr>
          <p:nvPr/>
        </p:nvSpPr>
        <p:spPr bwMode="auto">
          <a:xfrm>
            <a:off x="1403350" y="1268413"/>
            <a:ext cx="7489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3600" b="1"/>
              <a:t>Producen enzimas que destruyen al compuesto activo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s-ES" sz="3600" b="1"/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3600" b="1"/>
              <a:t>Cambian su permeabilidad al medicamento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3600" b="1"/>
              <a:t>Desarrollan un blanco alterado 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ES" sz="3600" b="1"/>
              <a:t>                  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3600" b="1"/>
              <a:t>Desarrollan una vía metabólica alterada o una enzima alterada que es menos afectada por el antibacteriano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es-ES" sz="3600" b="1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763713" y="260350"/>
            <a:ext cx="7380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b="1" dirty="0"/>
              <a:t>Mecanismos de </a:t>
            </a:r>
            <a:r>
              <a:rPr lang="es-ES" b="1" dirty="0" smtClean="0"/>
              <a:t>resistencias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490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16013" y="404813"/>
            <a:ext cx="7380287" cy="1081087"/>
          </a:xfrm>
          <a:noFill/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tx1"/>
                </a:solidFill>
              </a:rPr>
              <a:t>Resistencia cruzada</a:t>
            </a:r>
          </a:p>
        </p:txBody>
      </p:sp>
      <p:pic>
        <p:nvPicPr>
          <p:cNvPr id="38915" name="Picture 7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53"/>
          <a:stretch>
            <a:fillRect/>
          </a:stretch>
        </p:blipFill>
        <p:spPr bwMode="auto">
          <a:xfrm>
            <a:off x="1619250" y="1800225"/>
            <a:ext cx="40322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8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6" r="7954"/>
          <a:stretch>
            <a:fillRect/>
          </a:stretch>
        </p:blipFill>
        <p:spPr bwMode="auto">
          <a:xfrm>
            <a:off x="4643438" y="1700213"/>
            <a:ext cx="36353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53"/>
          <a:stretch>
            <a:fillRect/>
          </a:stretch>
        </p:blipFill>
        <p:spPr bwMode="auto">
          <a:xfrm>
            <a:off x="684213" y="1711325"/>
            <a:ext cx="4103687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50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404813"/>
            <a:ext cx="874871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ES" sz="3600" b="1"/>
              <a:t>Farmacodependencia  </a:t>
            </a:r>
          </a:p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ES" sz="3600" b="1"/>
              <a:t>o </a:t>
            </a:r>
          </a:p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ES" sz="3600" b="1"/>
              <a:t>Drogodependencia 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es-ES" sz="3600" b="1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95288" y="2852738"/>
            <a:ext cx="8748712" cy="296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-ES" sz="4400" b="1" dirty="0"/>
              <a:t>El microorganismo se hace </a:t>
            </a: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es-ES" sz="4400" b="1" dirty="0"/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-ES" sz="4400" b="1" dirty="0"/>
              <a:t>resistente al antimicrobiano y </a:t>
            </a: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es-ES" sz="4400" b="1" dirty="0"/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-ES" sz="4400" b="1" dirty="0"/>
              <a:t>además lo utiliza para su </a:t>
            </a: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es-ES" sz="4400" b="1" dirty="0"/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-ES" sz="4400" b="1" dirty="0"/>
              <a:t>crecimiento </a:t>
            </a:r>
          </a:p>
        </p:txBody>
      </p:sp>
    </p:spTree>
    <p:extLst>
      <p:ext uri="{BB962C8B-B14F-4D97-AF65-F5344CB8AC3E}">
        <p14:creationId xmlns:p14="http://schemas.microsoft.com/office/powerpoint/2010/main" val="24489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5"/>
          <p:cNvSpPr>
            <a:spLocks noChangeArrowheads="1"/>
          </p:cNvSpPr>
          <p:nvPr/>
        </p:nvSpPr>
        <p:spPr bwMode="auto">
          <a:xfrm>
            <a:off x="971550" y="260350"/>
            <a:ext cx="6624638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s-ES" sz="2400" b="1" dirty="0"/>
              <a:t>Implicaciones   Clínicas  de la </a:t>
            </a:r>
          </a:p>
          <a:p>
            <a:pPr eaLnBrk="1" hangingPunct="1">
              <a:buNone/>
            </a:pPr>
            <a:r>
              <a:rPr lang="es-ES" sz="2400" b="1" dirty="0"/>
              <a:t>resistencia  microbiana</a:t>
            </a:r>
          </a:p>
        </p:txBody>
      </p:sp>
      <p:sp>
        <p:nvSpPr>
          <p:cNvPr id="20483" name="Oval 6"/>
          <p:cNvSpPr>
            <a:spLocks noChangeArrowheads="1"/>
          </p:cNvSpPr>
          <p:nvPr/>
        </p:nvSpPr>
        <p:spPr bwMode="auto">
          <a:xfrm rot="-1813486">
            <a:off x="-58774" y="1830810"/>
            <a:ext cx="2991578" cy="142994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s-ES" sz="1800" b="1" dirty="0"/>
              <a:t>Aumento de cepas</a:t>
            </a:r>
          </a:p>
          <a:p>
            <a:pPr eaLnBrk="1" hangingPunct="1">
              <a:buNone/>
            </a:pPr>
            <a:r>
              <a:rPr lang="es-ES" sz="1800" b="1" dirty="0"/>
              <a:t> mutantes resistentes</a:t>
            </a:r>
          </a:p>
        </p:txBody>
      </p:sp>
      <p:sp>
        <p:nvSpPr>
          <p:cNvPr id="20484" name="Oval 7"/>
          <p:cNvSpPr>
            <a:spLocks noChangeArrowheads="1"/>
          </p:cNvSpPr>
          <p:nvPr/>
        </p:nvSpPr>
        <p:spPr bwMode="auto">
          <a:xfrm>
            <a:off x="2273452" y="4714817"/>
            <a:ext cx="4825007" cy="172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s-ES" sz="1800" b="1" dirty="0"/>
              <a:t>Aparición de    organismos</a:t>
            </a:r>
          </a:p>
          <a:p>
            <a:pPr eaLnBrk="1" hangingPunct="1">
              <a:buNone/>
            </a:pPr>
            <a:r>
              <a:rPr lang="es-ES" sz="1800" b="1" dirty="0"/>
              <a:t>  con mayor virulencia   y aumentada</a:t>
            </a:r>
          </a:p>
          <a:p>
            <a:pPr eaLnBrk="1" hangingPunct="1">
              <a:buNone/>
            </a:pPr>
            <a:r>
              <a:rPr lang="es-ES" sz="1800" b="1" dirty="0"/>
              <a:t> capacidad de diseminación</a:t>
            </a:r>
          </a:p>
        </p:txBody>
      </p:sp>
      <p:sp>
        <p:nvSpPr>
          <p:cNvPr id="20485" name="Oval 9"/>
          <p:cNvSpPr>
            <a:spLocks noChangeArrowheads="1"/>
          </p:cNvSpPr>
          <p:nvPr/>
        </p:nvSpPr>
        <p:spPr bwMode="auto">
          <a:xfrm rot="-1942941">
            <a:off x="175425" y="3420702"/>
            <a:ext cx="3565525" cy="149899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s-ES" sz="1800" b="1" dirty="0"/>
              <a:t>Intercambio de </a:t>
            </a:r>
          </a:p>
          <a:p>
            <a:pPr eaLnBrk="1" hangingPunct="1">
              <a:buNone/>
            </a:pPr>
            <a:r>
              <a:rPr lang="es-ES" sz="1800" b="1" dirty="0"/>
              <a:t>organismos resistentes</a:t>
            </a:r>
          </a:p>
        </p:txBody>
      </p:sp>
      <p:sp>
        <p:nvSpPr>
          <p:cNvPr id="20486" name="Oval 10"/>
          <p:cNvSpPr>
            <a:spLocks noChangeArrowheads="1"/>
          </p:cNvSpPr>
          <p:nvPr/>
        </p:nvSpPr>
        <p:spPr bwMode="auto">
          <a:xfrm rot="2088508">
            <a:off x="5003800" y="3213100"/>
            <a:ext cx="3554413" cy="1322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s-ES" dirty="0"/>
          </a:p>
          <a:p>
            <a:pPr eaLnBrk="1" hangingPunct="1">
              <a:spcBef>
                <a:spcPct val="20000"/>
              </a:spcBef>
              <a:buNone/>
            </a:pPr>
            <a:r>
              <a:rPr lang="es-ES" sz="1800" b="1" dirty="0"/>
              <a:t>Complicaciones en el</a:t>
            </a:r>
          </a:p>
          <a:p>
            <a:pPr eaLnBrk="1" hangingPunct="1">
              <a:spcBef>
                <a:spcPct val="20000"/>
              </a:spcBef>
              <a:buNone/>
            </a:pPr>
            <a:r>
              <a:rPr lang="es-ES" sz="1800" b="1" dirty="0"/>
              <a:t> tratamiento  de pacientes </a:t>
            </a:r>
          </a:p>
          <a:p>
            <a:pPr eaLnBrk="1" hangingPunct="1">
              <a:spcBef>
                <a:spcPct val="20000"/>
              </a:spcBef>
              <a:buNone/>
            </a:pPr>
            <a:r>
              <a:rPr lang="es-ES" sz="1800" b="1" dirty="0"/>
              <a:t>individuales</a:t>
            </a:r>
          </a:p>
          <a:p>
            <a:pPr eaLnBrk="1" hangingPunct="1"/>
            <a:endParaRPr lang="es-ES" b="1" dirty="0"/>
          </a:p>
        </p:txBody>
      </p:sp>
      <p:sp>
        <p:nvSpPr>
          <p:cNvPr id="20487" name="Oval 11"/>
          <p:cNvSpPr>
            <a:spLocks noChangeArrowheads="1"/>
          </p:cNvSpPr>
          <p:nvPr/>
        </p:nvSpPr>
        <p:spPr bwMode="auto">
          <a:xfrm rot="1321281">
            <a:off x="5860641" y="1771692"/>
            <a:ext cx="2932533" cy="1149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s-ES" sz="1800" b="1" dirty="0"/>
              <a:t>Los antibióticos</a:t>
            </a:r>
          </a:p>
          <a:p>
            <a:pPr eaLnBrk="1" hangingPunct="1">
              <a:buNone/>
            </a:pPr>
            <a:r>
              <a:rPr lang="es-ES" sz="1800" b="1" dirty="0"/>
              <a:t> pierden su utilidad</a:t>
            </a:r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>
            <a:off x="4356100" y="1557338"/>
            <a:ext cx="71438" cy="273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 flipH="1">
            <a:off x="3276600" y="1341438"/>
            <a:ext cx="35877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490" name="Line 14"/>
          <p:cNvSpPr>
            <a:spLocks noChangeShapeType="1"/>
          </p:cNvSpPr>
          <p:nvPr/>
        </p:nvSpPr>
        <p:spPr bwMode="auto">
          <a:xfrm>
            <a:off x="5219700" y="134143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 flipH="1">
            <a:off x="3563938" y="1484313"/>
            <a:ext cx="50323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492" name="Line 17"/>
          <p:cNvSpPr>
            <a:spLocks noChangeShapeType="1"/>
          </p:cNvSpPr>
          <p:nvPr/>
        </p:nvSpPr>
        <p:spPr bwMode="auto">
          <a:xfrm>
            <a:off x="4787900" y="1557338"/>
            <a:ext cx="5048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7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03350" y="260350"/>
            <a:ext cx="7740650" cy="1081088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s-ES" sz="3200" b="1" dirty="0" smtClean="0">
                <a:solidFill>
                  <a:schemeClr val="tx1"/>
                </a:solidFill>
              </a:rPr>
              <a:t>Formas de disminuir la aparición de resistencia a los antibacterianos</a:t>
            </a:r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1116013" y="1822450"/>
            <a:ext cx="8027987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ES" sz="3600" b="1">
                <a:solidFill>
                  <a:srgbClr val="000000"/>
                </a:solidFill>
              </a:rPr>
              <a:t>Mantener un alto nivel tisular  suficiente tiempo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ES" sz="3600" b="1">
                <a:solidFill>
                  <a:srgbClr val="000000"/>
                </a:solidFill>
              </a:rPr>
              <a:t>Administración simultánea de dos antibacteriano que no tengan similitud química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ES" sz="3600" b="1">
                <a:solidFill>
                  <a:srgbClr val="000000"/>
                </a:solidFill>
              </a:rPr>
              <a:t>Restricción del uso de nuevos antibacterianos (especialmente en los hospitales)</a:t>
            </a:r>
          </a:p>
        </p:txBody>
      </p:sp>
    </p:spTree>
    <p:extLst>
      <p:ext uri="{BB962C8B-B14F-4D97-AF65-F5344CB8AC3E}">
        <p14:creationId xmlns:p14="http://schemas.microsoft.com/office/powerpoint/2010/main" val="249887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27088" y="765175"/>
            <a:ext cx="7345362" cy="1206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sz="2400" dirty="0"/>
              <a:t>Las </a:t>
            </a:r>
            <a:r>
              <a:rPr lang="en-GB" sz="2400" dirty="0" err="1"/>
              <a:t>pruebas</a:t>
            </a:r>
            <a:r>
              <a:rPr lang="en-GB" sz="2400" dirty="0"/>
              <a:t> </a:t>
            </a:r>
            <a:r>
              <a:rPr lang="en-GB" sz="2400" dirty="0" err="1"/>
              <a:t>que</a:t>
            </a:r>
            <a:r>
              <a:rPr lang="en-GB" sz="2400" dirty="0"/>
              <a:t> </a:t>
            </a:r>
            <a:r>
              <a:rPr lang="en-GB" sz="2400" dirty="0" err="1"/>
              <a:t>miden</a:t>
            </a:r>
            <a:r>
              <a:rPr lang="en-GB" sz="2400" dirty="0"/>
              <a:t> la </a:t>
            </a:r>
            <a:r>
              <a:rPr lang="en-GB" sz="2400" dirty="0" err="1"/>
              <a:t>susceptibilidad</a:t>
            </a:r>
            <a:r>
              <a:rPr lang="en-GB" sz="2400" dirty="0"/>
              <a:t> a los </a:t>
            </a:r>
            <a:r>
              <a:rPr lang="en-GB" sz="2400" dirty="0" err="1"/>
              <a:t>antimicrobianos</a:t>
            </a:r>
            <a:r>
              <a:rPr lang="en-GB" sz="2400" dirty="0"/>
              <a:t> se </a:t>
            </a:r>
            <a:r>
              <a:rPr lang="en-GB" sz="2400" dirty="0" err="1"/>
              <a:t>conocen</a:t>
            </a:r>
            <a:r>
              <a:rPr lang="en-GB" sz="2400" dirty="0"/>
              <a:t> con el </a:t>
            </a:r>
            <a:r>
              <a:rPr lang="en-GB" sz="2400" dirty="0" err="1"/>
              <a:t>nombre</a:t>
            </a:r>
            <a:r>
              <a:rPr lang="en-GB" sz="2400" dirty="0"/>
              <a:t> </a:t>
            </a:r>
            <a:r>
              <a:rPr lang="en-GB" sz="2400" dirty="0" err="1"/>
              <a:t>genérico</a:t>
            </a:r>
            <a:r>
              <a:rPr lang="en-GB" sz="2400" dirty="0"/>
              <a:t> de </a:t>
            </a:r>
            <a:r>
              <a:rPr lang="en-GB" sz="2400" b="1" dirty="0"/>
              <a:t>ANTIBIOGRAMA.</a:t>
            </a:r>
            <a:endParaRPr lang="es-ES" sz="2400" b="1" dirty="0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827088" y="2781300"/>
            <a:ext cx="655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210" y="2429712"/>
            <a:ext cx="1974254" cy="199843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30" y="2420888"/>
            <a:ext cx="2428875" cy="19716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648" y="2426792"/>
            <a:ext cx="2373918" cy="196577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256" y="4848282"/>
            <a:ext cx="2376760" cy="19161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4779734"/>
            <a:ext cx="2477341" cy="198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ANTIBIOGRAMA</a:t>
            </a:r>
            <a:endParaRPr lang="es-ES" smtClean="0"/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/>
              <a:t>Enfrentar</a:t>
            </a:r>
            <a:r>
              <a:rPr lang="en-GB" b="1" dirty="0" smtClean="0"/>
              <a:t> un </a:t>
            </a:r>
            <a:r>
              <a:rPr lang="en-GB" b="1" dirty="0" err="1" smtClean="0"/>
              <a:t>microorganismo</a:t>
            </a:r>
            <a:r>
              <a:rPr lang="en-GB" b="1" dirty="0" smtClean="0"/>
              <a:t> a </a:t>
            </a:r>
            <a:r>
              <a:rPr lang="en-GB" b="1" dirty="0" err="1" smtClean="0"/>
              <a:t>una</a:t>
            </a:r>
            <a:r>
              <a:rPr lang="en-GB" b="1" dirty="0" smtClean="0"/>
              <a:t> </a:t>
            </a:r>
            <a:r>
              <a:rPr lang="en-GB" b="1" dirty="0" err="1" smtClean="0"/>
              <a:t>concentración</a:t>
            </a:r>
            <a:r>
              <a:rPr lang="en-GB" b="1" dirty="0" smtClean="0"/>
              <a:t> </a:t>
            </a:r>
            <a:r>
              <a:rPr lang="en-GB" b="1" dirty="0" err="1" smtClean="0"/>
              <a:t>conocida</a:t>
            </a:r>
            <a:r>
              <a:rPr lang="en-GB" b="1" dirty="0" smtClean="0"/>
              <a:t> de </a:t>
            </a:r>
            <a:r>
              <a:rPr lang="en-GB" b="1" dirty="0" err="1" smtClean="0"/>
              <a:t>una</a:t>
            </a:r>
            <a:r>
              <a:rPr lang="en-GB" b="1" dirty="0" smtClean="0"/>
              <a:t> </a:t>
            </a:r>
            <a:r>
              <a:rPr lang="en-GB" b="1" dirty="0" err="1" smtClean="0"/>
              <a:t>droga</a:t>
            </a:r>
            <a:r>
              <a:rPr lang="en-GB" b="1" dirty="0" smtClean="0"/>
              <a:t> </a:t>
            </a:r>
            <a:r>
              <a:rPr lang="en-GB" b="1" dirty="0" err="1" smtClean="0"/>
              <a:t>antimicrobiana</a:t>
            </a:r>
            <a:r>
              <a:rPr lang="en-GB" b="1" dirty="0" smtClean="0"/>
              <a:t> para </a:t>
            </a:r>
            <a:r>
              <a:rPr lang="en-GB" b="1" dirty="0" err="1" smtClean="0"/>
              <a:t>evaluar</a:t>
            </a:r>
            <a:r>
              <a:rPr lang="en-GB" b="1" dirty="0" smtClean="0"/>
              <a:t> </a:t>
            </a:r>
            <a:r>
              <a:rPr lang="en-GB" b="1" dirty="0" err="1" smtClean="0"/>
              <a:t>su</a:t>
            </a:r>
            <a:r>
              <a:rPr lang="en-GB" b="1" dirty="0" smtClean="0"/>
              <a:t> </a:t>
            </a:r>
            <a:r>
              <a:rPr lang="en-GB" b="1" dirty="0" err="1" smtClean="0"/>
              <a:t>efecto</a:t>
            </a:r>
            <a:r>
              <a:rPr lang="en-GB" b="1" dirty="0" smtClean="0"/>
              <a:t> </a:t>
            </a:r>
            <a:r>
              <a:rPr lang="en-GB" b="1" dirty="0" err="1" smtClean="0"/>
              <a:t>midiendo</a:t>
            </a:r>
            <a:r>
              <a:rPr lang="en-GB" b="1" dirty="0" smtClean="0"/>
              <a:t> el </a:t>
            </a:r>
            <a:r>
              <a:rPr lang="en-GB" b="1" dirty="0" err="1" smtClean="0"/>
              <a:t>crecimiento</a:t>
            </a:r>
            <a:r>
              <a:rPr lang="en-GB" b="1" dirty="0" smtClean="0"/>
              <a:t> </a:t>
            </a:r>
            <a:r>
              <a:rPr lang="en-GB" b="1" dirty="0" err="1" smtClean="0"/>
              <a:t>microbiano</a:t>
            </a:r>
            <a:r>
              <a:rPr lang="en-GB" b="1" dirty="0" smtClean="0"/>
              <a:t> a </a:t>
            </a:r>
            <a:r>
              <a:rPr lang="en-GB" b="1" dirty="0" err="1" smtClean="0"/>
              <a:t>una</a:t>
            </a:r>
            <a:r>
              <a:rPr lang="en-GB" b="1" dirty="0" smtClean="0"/>
              <a:t> </a:t>
            </a:r>
            <a:r>
              <a:rPr lang="en-GB" b="1" dirty="0" err="1" smtClean="0"/>
              <a:t>temperatura</a:t>
            </a:r>
            <a:r>
              <a:rPr lang="en-GB" b="1" dirty="0" smtClean="0"/>
              <a:t> y </a:t>
            </a:r>
            <a:r>
              <a:rPr lang="en-GB" b="1" dirty="0" err="1" smtClean="0"/>
              <a:t>tiempos</a:t>
            </a:r>
            <a:r>
              <a:rPr lang="en-GB" b="1" dirty="0" smtClean="0"/>
              <a:t> dados y </a:t>
            </a:r>
            <a:r>
              <a:rPr lang="en-GB" b="1" dirty="0" err="1" smtClean="0"/>
              <a:t>comparándolos</a:t>
            </a:r>
            <a:r>
              <a:rPr lang="en-GB" b="1" dirty="0" smtClean="0"/>
              <a:t> con un </a:t>
            </a:r>
            <a:r>
              <a:rPr lang="en-GB" b="1" dirty="0" err="1" smtClean="0"/>
              <a:t>estándar</a:t>
            </a:r>
            <a:r>
              <a:rPr lang="en-GB" b="1" dirty="0" smtClean="0"/>
              <a:t> de </a:t>
            </a:r>
            <a:r>
              <a:rPr lang="en-GB" b="1" dirty="0" err="1" smtClean="0"/>
              <a:t>referencia</a:t>
            </a:r>
            <a:endParaRPr lang="es-ES" b="1" dirty="0" smtClean="0"/>
          </a:p>
          <a:p>
            <a:pPr eaLnBrk="1" hangingPunct="1"/>
            <a:endParaRPr lang="es-ES" dirty="0" smtClean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1" y="3287563"/>
            <a:ext cx="366802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7563"/>
            <a:ext cx="407942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827584" y="332656"/>
            <a:ext cx="7704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sz="2400" b="1" dirty="0"/>
              <a:t>Genoma. </a:t>
            </a:r>
            <a:r>
              <a:rPr lang="es-ES" sz="2400" dirty="0"/>
              <a:t>Es la totalidad de la información genética de un organismo.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647700" y="1412776"/>
            <a:ext cx="77057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sz="2400" b="1" dirty="0"/>
              <a:t>Gen. </a:t>
            </a:r>
            <a:r>
              <a:rPr lang="es-ES" sz="2400" dirty="0"/>
              <a:t>La unidad básica de la herencia; una secuencia ordenada de bases de nucleótidos, que comprende</a:t>
            </a:r>
          </a:p>
          <a:p>
            <a:pPr eaLnBrk="1" hangingPunct="1">
              <a:buClrTx/>
              <a:buFontTx/>
              <a:buNone/>
            </a:pPr>
            <a:r>
              <a:rPr lang="es-ES" sz="2400" dirty="0"/>
              <a:t>un segmento de ADN. Un gen contiene la secuencia de ADN que codifica una cadena de </a:t>
            </a:r>
            <a:r>
              <a:rPr lang="es-ES" sz="2400" dirty="0" err="1"/>
              <a:t>polipéptidos</a:t>
            </a:r>
            <a:endParaRPr lang="es-ES" sz="2400" dirty="0"/>
          </a:p>
          <a:p>
            <a:pPr eaLnBrk="1" hangingPunct="1">
              <a:buClrTx/>
              <a:buFontTx/>
              <a:buNone/>
            </a:pPr>
            <a:r>
              <a:rPr lang="es-ES" sz="2400" dirty="0"/>
              <a:t>(por medio del ARN).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684212" y="3611467"/>
            <a:ext cx="7632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es-ES" sz="2400" b="1" dirty="0"/>
              <a:t>Cromosoma. </a:t>
            </a:r>
            <a:r>
              <a:rPr lang="es-ES" sz="2400" dirty="0"/>
              <a:t>Componentes celulares similares a hilos que contienen ADN y proteínas. Los genes son transportados en los cromosomas.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47700" y="5157192"/>
            <a:ext cx="7705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en-US" dirty="0"/>
              <a:t>Las dos funciones esenciales del material genético son: La replicación y la expresión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886700" cy="1325563"/>
          </a:xfrm>
        </p:spPr>
        <p:txBody>
          <a:bodyPr/>
          <a:lstStyle/>
          <a:p>
            <a:pPr algn="ctr"/>
            <a:r>
              <a:rPr lang="es-ES_tradnl" b="1" dirty="0">
                <a:latin typeface="+mn-lt"/>
              </a:rPr>
              <a:t>Métodos para medir la actividad </a:t>
            </a:r>
            <a:r>
              <a:rPr lang="es-ES_tradnl" b="1" dirty="0" smtClean="0">
                <a:latin typeface="+mn-lt"/>
              </a:rPr>
              <a:t>antimicrobiana </a:t>
            </a:r>
            <a:r>
              <a:rPr lang="es-ES_tradnl" b="1" dirty="0">
                <a:latin typeface="+mn-lt"/>
              </a:rPr>
              <a:t>“in vitro”</a:t>
            </a:r>
            <a:endParaRPr lang="es-ES" b="1" dirty="0">
              <a:latin typeface="+mn-lt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2501998" cy="823912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 smtClean="0"/>
              <a:t>Difusión</a:t>
            </a:r>
            <a:r>
              <a:rPr lang="es-ES_tradnl" sz="3600" dirty="0" smtClean="0"/>
              <a:t> </a:t>
            </a:r>
            <a:endParaRPr lang="es-ES" sz="36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2843808" y="1804855"/>
            <a:ext cx="3887391" cy="823912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Dilución</a:t>
            </a:r>
            <a:endParaRPr lang="es-ES" sz="3200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9" y="2752458"/>
            <a:ext cx="2717625" cy="262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52458"/>
            <a:ext cx="2520280" cy="247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6429389" y="1844824"/>
            <a:ext cx="253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b="1" dirty="0" smtClean="0">
                <a:latin typeface="+mn-lt"/>
              </a:rPr>
              <a:t>Combinados</a:t>
            </a:r>
            <a:endParaRPr lang="es-ES" b="1" dirty="0">
              <a:latin typeface="+mn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533" y="2852936"/>
            <a:ext cx="2249955" cy="248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u="sng" dirty="0" err="1" smtClean="0"/>
              <a:t>Método</a:t>
            </a:r>
            <a:r>
              <a:rPr lang="en-GB" sz="4000" b="1" u="sng" dirty="0" smtClean="0"/>
              <a:t> de </a:t>
            </a:r>
            <a:r>
              <a:rPr lang="en-GB" sz="4000" b="1" u="sng" dirty="0" err="1" smtClean="0"/>
              <a:t>difusión</a:t>
            </a:r>
            <a:r>
              <a:rPr lang="en-GB" sz="4000" b="1" u="sng" dirty="0" smtClean="0"/>
              <a:t> de </a:t>
            </a:r>
            <a:r>
              <a:rPr lang="en-GB" sz="4000" b="1" u="sng" dirty="0" smtClean="0"/>
              <a:t>Kirby</a:t>
            </a:r>
            <a:r>
              <a:rPr lang="en-GB" sz="4000" b="1" u="sng" dirty="0"/>
              <a:t>-</a:t>
            </a:r>
            <a:r>
              <a:rPr lang="en-GB" sz="4000" b="1" u="sng" dirty="0" smtClean="0"/>
              <a:t>Bauer</a:t>
            </a:r>
            <a:endParaRPr lang="es-ES" sz="4000" dirty="0" smtClean="0"/>
          </a:p>
        </p:txBody>
      </p:sp>
      <p:sp>
        <p:nvSpPr>
          <p:cNvPr id="460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Es</a:t>
            </a:r>
            <a:r>
              <a:rPr lang="en-GB" dirty="0" smtClean="0"/>
              <a:t> el </a:t>
            </a:r>
            <a:r>
              <a:rPr lang="en-GB" dirty="0" err="1" smtClean="0"/>
              <a:t>internacionalmente</a:t>
            </a:r>
            <a:r>
              <a:rPr lang="en-GB" dirty="0" smtClean="0"/>
              <a:t> </a:t>
            </a:r>
            <a:r>
              <a:rPr lang="en-GB" dirty="0" err="1" smtClean="0"/>
              <a:t>recomendado</a:t>
            </a:r>
            <a:r>
              <a:rPr lang="en-GB" dirty="0" smtClean="0"/>
              <a:t> para la </a:t>
            </a:r>
            <a:r>
              <a:rPr lang="en-GB" dirty="0" err="1" smtClean="0"/>
              <a:t>práctica</a:t>
            </a:r>
            <a:r>
              <a:rPr lang="en-GB" dirty="0" smtClean="0"/>
              <a:t> </a:t>
            </a:r>
            <a:r>
              <a:rPr lang="en-GB" dirty="0" err="1" smtClean="0"/>
              <a:t>hospitalaria</a:t>
            </a:r>
            <a:r>
              <a:rPr lang="en-GB" dirty="0" smtClean="0"/>
              <a:t> de </a:t>
            </a:r>
            <a:r>
              <a:rPr lang="en-GB" dirty="0" err="1" smtClean="0"/>
              <a:t>rutina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gran </a:t>
            </a:r>
            <a:r>
              <a:rPr lang="en-GB" dirty="0" err="1" smtClean="0"/>
              <a:t>sencillez</a:t>
            </a:r>
            <a:r>
              <a:rPr lang="en-GB" dirty="0" smtClean="0"/>
              <a:t> y </a:t>
            </a:r>
            <a:r>
              <a:rPr lang="en-GB" dirty="0" err="1" smtClean="0"/>
              <a:t>bajo</a:t>
            </a:r>
            <a:r>
              <a:rPr lang="en-GB" dirty="0" smtClean="0"/>
              <a:t> </a:t>
            </a:r>
            <a:r>
              <a:rPr lang="en-GB" dirty="0" err="1" smtClean="0"/>
              <a:t>costo</a:t>
            </a:r>
            <a:r>
              <a:rPr lang="en-GB" dirty="0" smtClean="0"/>
              <a:t>, </a:t>
            </a:r>
            <a:r>
              <a:rPr lang="en-GB" dirty="0" err="1" smtClean="0"/>
              <a:t>aunque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necesario</a:t>
            </a:r>
            <a:r>
              <a:rPr lang="en-GB" dirty="0" smtClean="0"/>
              <a:t> </a:t>
            </a:r>
            <a:r>
              <a:rPr lang="en-GB" dirty="0" err="1" smtClean="0"/>
              <a:t>señalar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puede</a:t>
            </a:r>
            <a:r>
              <a:rPr lang="en-GB" dirty="0" smtClean="0"/>
              <a:t> </a:t>
            </a:r>
            <a:r>
              <a:rPr lang="en-GB" dirty="0" err="1" smtClean="0"/>
              <a:t>estar</a:t>
            </a:r>
            <a:r>
              <a:rPr lang="en-GB" dirty="0" smtClean="0"/>
              <a:t> </a:t>
            </a:r>
            <a:r>
              <a:rPr lang="en-GB" dirty="0" err="1" smtClean="0"/>
              <a:t>sujeto</a:t>
            </a:r>
            <a:r>
              <a:rPr lang="en-GB" dirty="0" smtClean="0"/>
              <a:t> a </a:t>
            </a:r>
            <a:r>
              <a:rPr lang="en-GB" dirty="0" err="1" smtClean="0"/>
              <a:t>múltiples</a:t>
            </a:r>
            <a:r>
              <a:rPr lang="en-GB" dirty="0" smtClean="0"/>
              <a:t> </a:t>
            </a:r>
            <a:r>
              <a:rPr lang="en-GB" dirty="0" err="1" smtClean="0"/>
              <a:t>errores</a:t>
            </a:r>
            <a:r>
              <a:rPr lang="en-GB" dirty="0" smtClean="0"/>
              <a:t> </a:t>
            </a:r>
            <a:r>
              <a:rPr lang="en-GB" dirty="0" err="1" smtClean="0"/>
              <a:t>técnicos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lo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debe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</a:t>
            </a:r>
            <a:r>
              <a:rPr lang="en-GB" dirty="0" err="1" smtClean="0"/>
              <a:t>seguido</a:t>
            </a:r>
            <a:r>
              <a:rPr lang="en-GB" dirty="0" smtClean="0"/>
              <a:t> a </a:t>
            </a:r>
            <a:r>
              <a:rPr lang="en-GB" dirty="0" err="1" smtClean="0"/>
              <a:t>través</a:t>
            </a:r>
            <a:r>
              <a:rPr lang="en-GB" dirty="0" smtClean="0"/>
              <a:t> de un </a:t>
            </a:r>
            <a:r>
              <a:rPr lang="en-GB" dirty="0" err="1" smtClean="0"/>
              <a:t>exhaustivo</a:t>
            </a:r>
            <a:r>
              <a:rPr lang="en-GB" dirty="0" smtClean="0"/>
              <a:t> control de la </a:t>
            </a:r>
            <a:r>
              <a:rPr lang="en-GB" dirty="0" err="1" smtClean="0"/>
              <a:t>calidad</a:t>
            </a:r>
            <a:r>
              <a:rPr lang="en-GB" dirty="0" smtClean="0"/>
              <a:t>.</a:t>
            </a:r>
            <a:endParaRPr lang="es-ES" dirty="0" smtClean="0"/>
          </a:p>
          <a:p>
            <a:pPr eaLnBrk="1" hangingPunct="1"/>
            <a:endParaRPr lang="es-E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7563"/>
            <a:ext cx="366802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26383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latin typeface="+mn-lt"/>
              </a:rPr>
              <a:t>Factores que afectan la actividad antimicrobiana “in vitro”</a:t>
            </a:r>
            <a:endParaRPr lang="es-ES" sz="32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Tx/>
              <a:buAutoNum type="arabicParenR"/>
            </a:pPr>
            <a:r>
              <a:rPr lang="es-ES_tradnl" sz="2800" dirty="0" smtClean="0">
                <a:latin typeface="Calibri" panose="020F0502020204030204" pitchFamily="34" charset="0"/>
                <a:cs typeface="Arial" charset="0"/>
              </a:rPr>
              <a:t>Composición del agar y profundidad del agar</a:t>
            </a:r>
          </a:p>
          <a:p>
            <a:pPr marL="457200" indent="-457200">
              <a:buFontTx/>
              <a:buAutoNum type="arabicParenR"/>
            </a:pPr>
            <a:r>
              <a:rPr lang="es-ES_tradnl" sz="2800" dirty="0" smtClean="0">
                <a:latin typeface="Calibri" panose="020F0502020204030204" pitchFamily="34" charset="0"/>
                <a:cs typeface="Arial" charset="0"/>
              </a:rPr>
              <a:t>Densidad del inoculo </a:t>
            </a:r>
          </a:p>
          <a:p>
            <a:pPr marL="457200" indent="-457200">
              <a:buFontTx/>
              <a:buAutoNum type="arabicParenR"/>
            </a:pPr>
            <a:r>
              <a:rPr lang="es-ES_tradnl" sz="2800" dirty="0" smtClean="0">
                <a:latin typeface="Calibri" panose="020F0502020204030204" pitchFamily="34" charset="0"/>
                <a:cs typeface="Arial" charset="0"/>
              </a:rPr>
              <a:t>Concentración del antibiótico</a:t>
            </a:r>
          </a:p>
          <a:p>
            <a:pPr marL="457200" indent="-457200">
              <a:buFontTx/>
              <a:buAutoNum type="arabicParenR"/>
            </a:pPr>
            <a:r>
              <a:rPr lang="es-ES_tradnl" sz="2800" dirty="0" smtClean="0">
                <a:latin typeface="Calibri" panose="020F0502020204030204" pitchFamily="34" charset="0"/>
                <a:cs typeface="Arial" charset="0"/>
              </a:rPr>
              <a:t>Características de crecimiento</a:t>
            </a:r>
          </a:p>
          <a:p>
            <a:pPr marL="457200" indent="-457200">
              <a:buFontTx/>
              <a:buAutoNum type="arabicParenR"/>
            </a:pPr>
            <a:r>
              <a:rPr lang="es-ES_tradnl" sz="2800" dirty="0" smtClean="0">
                <a:latin typeface="Calibri" panose="020F0502020204030204" pitchFamily="34" charset="0"/>
                <a:cs typeface="Arial" charset="0"/>
              </a:rPr>
              <a:t>Temperatura  y tiempo de incubación</a:t>
            </a:r>
          </a:p>
          <a:p>
            <a:pPr marL="457200" indent="-457200">
              <a:buFontTx/>
              <a:buAutoNum type="arabicParenR"/>
            </a:pPr>
            <a:r>
              <a:rPr lang="es-ES_tradnl" sz="2800" dirty="0" err="1" smtClean="0">
                <a:latin typeface="Calibri" panose="020F0502020204030204" pitchFamily="34" charset="0"/>
                <a:cs typeface="Arial" charset="0"/>
              </a:rPr>
              <a:t>Ph</a:t>
            </a:r>
            <a:endParaRPr lang="es-ES_tradnl" sz="2800" dirty="0" smtClean="0">
              <a:latin typeface="Calibri" panose="020F0502020204030204" pitchFamily="34" charset="0"/>
              <a:cs typeface="Arial" charset="0"/>
            </a:endParaRPr>
          </a:p>
          <a:p>
            <a:pPr marL="457200" indent="-457200">
              <a:buFontTx/>
              <a:buAutoNum type="arabicParenR"/>
            </a:pPr>
            <a:r>
              <a:rPr lang="es-ES_tradnl" sz="2800" dirty="0" smtClean="0">
                <a:latin typeface="Calibri" panose="020F0502020204030204" pitchFamily="34" charset="0"/>
                <a:cs typeface="Arial" charset="0"/>
              </a:rPr>
              <a:t>Tiempo de aplicación de los discos</a:t>
            </a:r>
          </a:p>
          <a:p>
            <a:pPr marL="457200" indent="-457200">
              <a:buFontTx/>
              <a:buAutoNum type="arabicParenR"/>
            </a:pPr>
            <a:r>
              <a:rPr lang="es-ES_tradnl" sz="2800" dirty="0" smtClean="0">
                <a:latin typeface="Calibri" panose="020F0502020204030204" pitchFamily="34" charset="0"/>
                <a:cs typeface="Arial" charset="0"/>
              </a:rPr>
              <a:t>Concentración de </a:t>
            </a:r>
            <a:r>
              <a:rPr lang="es-ES_tradnl" sz="2800" dirty="0" err="1" smtClean="0">
                <a:latin typeface="Calibri" panose="020F0502020204030204" pitchFamily="34" charset="0"/>
                <a:cs typeface="Arial" charset="0"/>
              </a:rPr>
              <a:t>timina</a:t>
            </a:r>
            <a:r>
              <a:rPr lang="es-ES_tradnl" sz="2800" dirty="0" smtClean="0">
                <a:latin typeface="Calibri" panose="020F0502020204030204" pitchFamily="34" charset="0"/>
                <a:cs typeface="Arial" charset="0"/>
              </a:rPr>
              <a:t>, cationes bivalentes</a:t>
            </a:r>
          </a:p>
          <a:p>
            <a:pPr marL="457200" indent="-457200">
              <a:buFontTx/>
              <a:buAutoNum type="arabicParenR"/>
            </a:pPr>
            <a:r>
              <a:rPr lang="es-ES_tradnl" sz="2800" dirty="0" smtClean="0">
                <a:latin typeface="Calibri" panose="020F0502020204030204" pitchFamily="34" charset="0"/>
                <a:cs typeface="Arial" charset="0"/>
              </a:rPr>
              <a:t>Medidas de la zona de inhibición</a:t>
            </a:r>
          </a:p>
          <a:p>
            <a:pPr marL="457200" indent="-457200">
              <a:buFontTx/>
              <a:buAutoNum type="arabicParenR"/>
            </a:pPr>
            <a:endParaRPr lang="es-ES_tradnl" sz="2800" dirty="0" smtClean="0">
              <a:latin typeface="Calibri" panose="020F0502020204030204" pitchFamily="34" charset="0"/>
              <a:cs typeface="Arial" charset="0"/>
            </a:endParaRPr>
          </a:p>
          <a:p>
            <a:pPr marL="457200" indent="-457200">
              <a:buFontTx/>
              <a:buAutoNum type="arabicParenR"/>
            </a:pPr>
            <a:endParaRPr lang="es-ES_tradnl" sz="2800" dirty="0" smtClean="0"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052736"/>
            <a:ext cx="7759774" cy="5124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 smtClean="0">
                <a:latin typeface="Calibri" panose="020F0502020204030204" pitchFamily="34" charset="0"/>
              </a:rPr>
              <a:t>Es importante que se conozca  q</a:t>
            </a:r>
            <a:r>
              <a:rPr lang="en-GB" sz="3200" b="1" dirty="0" err="1" smtClean="0">
                <a:latin typeface="Calibri" panose="020F0502020204030204" pitchFamily="34" charset="0"/>
              </a:rPr>
              <a:t>ue</a:t>
            </a:r>
            <a:r>
              <a:rPr lang="en-GB" sz="3200" b="1" dirty="0" smtClean="0">
                <a:latin typeface="Calibri" panose="020F0502020204030204" pitchFamily="34" charset="0"/>
              </a:rPr>
              <a:t> </a:t>
            </a:r>
            <a:r>
              <a:rPr lang="en-GB" sz="3200" b="1" dirty="0">
                <a:latin typeface="Calibri" panose="020F0502020204030204" pitchFamily="34" charset="0"/>
              </a:rPr>
              <a:t>los </a:t>
            </a:r>
            <a:r>
              <a:rPr lang="en-GB" sz="3200" b="1" dirty="0" err="1">
                <a:latin typeface="Calibri" panose="020F0502020204030204" pitchFamily="34" charset="0"/>
              </a:rPr>
              <a:t>resultados</a:t>
            </a:r>
            <a:r>
              <a:rPr lang="en-GB" sz="3200" b="1" dirty="0"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</a:rPr>
              <a:t>que</a:t>
            </a:r>
            <a:r>
              <a:rPr lang="en-GB" sz="3200" b="1" dirty="0">
                <a:latin typeface="Calibri" panose="020F0502020204030204" pitchFamily="34" charset="0"/>
              </a:rPr>
              <a:t> se </a:t>
            </a:r>
            <a:r>
              <a:rPr lang="en-GB" sz="3200" b="1" dirty="0" err="1">
                <a:latin typeface="Calibri" panose="020F0502020204030204" pitchFamily="34" charset="0"/>
              </a:rPr>
              <a:t>obtienen</a:t>
            </a:r>
            <a:r>
              <a:rPr lang="en-GB" sz="3200" b="1" dirty="0">
                <a:latin typeface="Calibri" panose="020F0502020204030204" pitchFamily="34" charset="0"/>
              </a:rPr>
              <a:t> en el </a:t>
            </a:r>
            <a:r>
              <a:rPr lang="en-GB" sz="3200" b="1" dirty="0" err="1">
                <a:latin typeface="Calibri" panose="020F0502020204030204" pitchFamily="34" charset="0"/>
              </a:rPr>
              <a:t>laboratorio</a:t>
            </a:r>
            <a:r>
              <a:rPr lang="en-GB" sz="3200" b="1" dirty="0">
                <a:latin typeface="Calibri" panose="020F0502020204030204" pitchFamily="34" charset="0"/>
              </a:rPr>
              <a:t> a </a:t>
            </a:r>
            <a:r>
              <a:rPr lang="en-GB" sz="3200" b="1" dirty="0" err="1">
                <a:latin typeface="Calibri" panose="020F0502020204030204" pitchFamily="34" charset="0"/>
              </a:rPr>
              <a:t>través</a:t>
            </a:r>
            <a:r>
              <a:rPr lang="en-GB" sz="3200" b="1" dirty="0">
                <a:latin typeface="Calibri" panose="020F0502020204030204" pitchFamily="34" charset="0"/>
              </a:rPr>
              <a:t> de </a:t>
            </a:r>
            <a:r>
              <a:rPr lang="en-GB" sz="3200" b="1" dirty="0" err="1">
                <a:latin typeface="Calibri" panose="020F0502020204030204" pitchFamily="34" charset="0"/>
              </a:rPr>
              <a:t>una</a:t>
            </a:r>
            <a:r>
              <a:rPr lang="en-GB" sz="3200" b="1" dirty="0"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</a:rPr>
              <a:t>prueba</a:t>
            </a:r>
            <a:r>
              <a:rPr lang="en-GB" sz="3200" b="1" dirty="0">
                <a:latin typeface="Calibri" panose="020F0502020204030204" pitchFamily="34" charset="0"/>
              </a:rPr>
              <a:t> de </a:t>
            </a:r>
            <a:r>
              <a:rPr lang="en-GB" sz="3200" b="1" dirty="0" err="1">
                <a:latin typeface="Calibri" panose="020F0502020204030204" pitchFamily="34" charset="0"/>
              </a:rPr>
              <a:t>susceptibilidad</a:t>
            </a:r>
            <a:r>
              <a:rPr lang="en-GB" sz="3200" b="1" dirty="0"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</a:rPr>
              <a:t>por</a:t>
            </a:r>
            <a:r>
              <a:rPr lang="en-GB" sz="3200" b="1" dirty="0"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</a:rPr>
              <a:t>cualquiera</a:t>
            </a:r>
            <a:r>
              <a:rPr lang="en-GB" sz="3200" b="1" dirty="0">
                <a:latin typeface="Calibri" panose="020F0502020204030204" pitchFamily="34" charset="0"/>
              </a:rPr>
              <a:t> de los </a:t>
            </a:r>
            <a:r>
              <a:rPr lang="en-GB" sz="3200" b="1" dirty="0" err="1">
                <a:latin typeface="Calibri" panose="020F0502020204030204" pitchFamily="34" charset="0"/>
              </a:rPr>
              <a:t>métodos</a:t>
            </a:r>
            <a:r>
              <a:rPr lang="en-GB" sz="3200" b="1" dirty="0"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</a:rPr>
              <a:t>que</a:t>
            </a:r>
            <a:r>
              <a:rPr lang="en-GB" sz="3200" b="1" dirty="0">
                <a:latin typeface="Calibri" panose="020F0502020204030204" pitchFamily="34" charset="0"/>
              </a:rPr>
              <a:t> se </a:t>
            </a:r>
            <a:r>
              <a:rPr lang="en-GB" sz="3200" b="1" dirty="0" err="1">
                <a:latin typeface="Calibri" panose="020F0502020204030204" pitchFamily="34" charset="0"/>
              </a:rPr>
              <a:t>emplee</a:t>
            </a:r>
            <a:r>
              <a:rPr lang="en-GB" sz="3200" b="1" dirty="0">
                <a:latin typeface="Calibri" panose="020F0502020204030204" pitchFamily="34" charset="0"/>
              </a:rPr>
              <a:t>, </a:t>
            </a:r>
            <a:r>
              <a:rPr lang="en-GB" sz="3200" b="1" dirty="0" err="1">
                <a:latin typeface="Calibri" panose="020F0502020204030204" pitchFamily="34" charset="0"/>
              </a:rPr>
              <a:t>lejos</a:t>
            </a:r>
            <a:r>
              <a:rPr lang="en-GB" sz="3200" b="1" dirty="0">
                <a:latin typeface="Calibri" panose="020F0502020204030204" pitchFamily="34" charset="0"/>
              </a:rPr>
              <a:t> de </a:t>
            </a:r>
            <a:r>
              <a:rPr lang="en-GB" sz="3200" b="1" dirty="0" err="1">
                <a:latin typeface="Calibri" panose="020F0502020204030204" pitchFamily="34" charset="0"/>
              </a:rPr>
              <a:t>ser</a:t>
            </a:r>
            <a:r>
              <a:rPr lang="en-GB" sz="3200" b="1" dirty="0">
                <a:latin typeface="Calibri" panose="020F0502020204030204" pitchFamily="34" charset="0"/>
              </a:rPr>
              <a:t> un </a:t>
            </a:r>
            <a:r>
              <a:rPr lang="en-GB" sz="3200" b="1" dirty="0" err="1">
                <a:latin typeface="Calibri" panose="020F0502020204030204" pitchFamily="34" charset="0"/>
              </a:rPr>
              <a:t>resultado</a:t>
            </a:r>
            <a:r>
              <a:rPr lang="en-GB" sz="3200" b="1" dirty="0"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</a:rPr>
              <a:t>frío</a:t>
            </a:r>
            <a:r>
              <a:rPr lang="en-GB" sz="3200" b="1" dirty="0"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</a:rPr>
              <a:t>cualitativo</a:t>
            </a:r>
            <a:r>
              <a:rPr lang="en-GB" sz="3200" b="1" dirty="0">
                <a:latin typeface="Calibri" panose="020F0502020204030204" pitchFamily="34" charset="0"/>
              </a:rPr>
              <a:t> y/o </a:t>
            </a:r>
            <a:r>
              <a:rPr lang="en-GB" sz="3200" b="1" dirty="0" err="1">
                <a:latin typeface="Calibri" panose="020F0502020204030204" pitchFamily="34" charset="0"/>
              </a:rPr>
              <a:t>cuantitativo</a:t>
            </a:r>
            <a:r>
              <a:rPr lang="en-GB" sz="3200" b="1" dirty="0">
                <a:latin typeface="Calibri" panose="020F0502020204030204" pitchFamily="34" charset="0"/>
              </a:rPr>
              <a:t>, </a:t>
            </a:r>
            <a:r>
              <a:rPr lang="en-GB" sz="3200" b="1" dirty="0" err="1">
                <a:latin typeface="Calibri" panose="020F0502020204030204" pitchFamily="34" charset="0"/>
              </a:rPr>
              <a:t>constituye</a:t>
            </a:r>
            <a:r>
              <a:rPr lang="en-GB" sz="3200" b="1" dirty="0">
                <a:latin typeface="Calibri" panose="020F0502020204030204" pitchFamily="34" charset="0"/>
              </a:rPr>
              <a:t> el </a:t>
            </a:r>
            <a:r>
              <a:rPr lang="en-GB" sz="3200" b="1" dirty="0" err="1">
                <a:latin typeface="Calibri" panose="020F0502020204030204" pitchFamily="34" charset="0"/>
              </a:rPr>
              <a:t>fiel</a:t>
            </a:r>
            <a:r>
              <a:rPr lang="en-GB" sz="3200" b="1" dirty="0"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</a:rPr>
              <a:t>reflejo</a:t>
            </a:r>
            <a:r>
              <a:rPr lang="en-GB" sz="3200" b="1" dirty="0">
                <a:latin typeface="Calibri" panose="020F0502020204030204" pitchFamily="34" charset="0"/>
              </a:rPr>
              <a:t> de los </a:t>
            </a:r>
            <a:r>
              <a:rPr lang="en-GB" sz="3200" b="1" dirty="0" err="1">
                <a:latin typeface="Calibri" panose="020F0502020204030204" pitchFamily="34" charset="0"/>
              </a:rPr>
              <a:t>procesos</a:t>
            </a:r>
            <a:r>
              <a:rPr lang="en-GB" sz="3200" b="1" dirty="0"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</a:rPr>
              <a:t>moleculares</a:t>
            </a:r>
            <a:r>
              <a:rPr lang="en-GB" sz="3200" b="1" dirty="0"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</a:rPr>
              <a:t>que</a:t>
            </a:r>
            <a:r>
              <a:rPr lang="en-GB" sz="3200" b="1" dirty="0">
                <a:latin typeface="Calibri" panose="020F0502020204030204" pitchFamily="34" charset="0"/>
              </a:rPr>
              <a:t> se </a:t>
            </a:r>
            <a:r>
              <a:rPr lang="en-GB" sz="3200" b="1" dirty="0" err="1">
                <a:latin typeface="Calibri" panose="020F0502020204030204" pitchFamily="34" charset="0"/>
              </a:rPr>
              <a:t>producen</a:t>
            </a:r>
            <a:r>
              <a:rPr lang="en-GB" sz="3200" b="1" dirty="0">
                <a:latin typeface="Calibri" panose="020F0502020204030204" pitchFamily="34" charset="0"/>
              </a:rPr>
              <a:t> en la </a:t>
            </a:r>
            <a:r>
              <a:rPr lang="en-GB" sz="3200" b="1" dirty="0" err="1">
                <a:latin typeface="Calibri" panose="020F0502020204030204" pitchFamily="34" charset="0"/>
              </a:rPr>
              <a:t>célula</a:t>
            </a:r>
            <a:endParaRPr lang="es-E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Capítulos 10 y 11 de libro de texto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01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 smtClean="0"/>
              <a:t>Estructura del ácido nucleico.</a:t>
            </a:r>
            <a:endParaRPr lang="es-E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133600"/>
            <a:ext cx="4906963" cy="3959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400" smtClean="0"/>
              <a:t>Los ácidos nucleicos son grandes polímeros constituidos por unidades nucleotídicas que se repiten. </a:t>
            </a:r>
          </a:p>
          <a:p>
            <a:pPr>
              <a:lnSpc>
                <a:spcPct val="90000"/>
              </a:lnSpc>
            </a:pPr>
            <a:endParaRPr lang="es-MX" altLang="en-US" sz="2400" smtClean="0"/>
          </a:p>
          <a:p>
            <a:pPr>
              <a:lnSpc>
                <a:spcPct val="90000"/>
              </a:lnSpc>
            </a:pPr>
            <a:r>
              <a:rPr lang="es-MX" altLang="en-US" sz="2400" smtClean="0"/>
              <a:t>Cada nucleótido contiene:</a:t>
            </a:r>
          </a:p>
          <a:p>
            <a:pPr lvl="1">
              <a:lnSpc>
                <a:spcPct val="90000"/>
              </a:lnSpc>
            </a:pPr>
            <a:r>
              <a:rPr lang="es-MX" altLang="en-US" sz="2000" smtClean="0"/>
              <a:t>Un grupo fosfato</a:t>
            </a:r>
          </a:p>
          <a:p>
            <a:pPr lvl="1">
              <a:lnSpc>
                <a:spcPct val="90000"/>
              </a:lnSpc>
            </a:pPr>
            <a:r>
              <a:rPr lang="es-MX" altLang="en-US" sz="2000" smtClean="0"/>
              <a:t>Un azúcar (pentosa o desoxipentosa).</a:t>
            </a:r>
          </a:p>
          <a:p>
            <a:pPr lvl="1">
              <a:lnSpc>
                <a:spcPct val="90000"/>
              </a:lnSpc>
            </a:pPr>
            <a:r>
              <a:rPr lang="es-MX" altLang="en-US" sz="2000" smtClean="0"/>
              <a:t>Un par de bases púricas o pirimidínicas</a:t>
            </a:r>
          </a:p>
          <a:p>
            <a:pPr lvl="1">
              <a:lnSpc>
                <a:spcPct val="90000"/>
              </a:lnSpc>
            </a:pPr>
            <a:endParaRPr lang="es-MX" altLang="en-US" sz="2000" smtClean="0"/>
          </a:p>
          <a:p>
            <a:pPr lvl="1">
              <a:lnSpc>
                <a:spcPct val="90000"/>
              </a:lnSpc>
            </a:pPr>
            <a:endParaRPr lang="es-ES" altLang="en-US" sz="200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19" y="2498724"/>
            <a:ext cx="36353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9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 smtClean="0"/>
              <a:t>Estructura del </a:t>
            </a:r>
            <a:r>
              <a:rPr lang="es-MX" altLang="en-US" i="1" smtClean="0"/>
              <a:t>ácido nucleico</a:t>
            </a:r>
            <a:endParaRPr lang="es-ES" altLang="en-US" i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42862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4284662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s-ES" b="1" dirty="0" smtClean="0">
                <a:latin typeface="+mn-lt"/>
              </a:rPr>
              <a:t>REPLICACION DEL ADN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611188" y="1557338"/>
            <a:ext cx="7489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●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sz="2400" b="1" dirty="0"/>
              <a:t>Replicación. </a:t>
            </a:r>
            <a:r>
              <a:rPr lang="es-ES" sz="2400" dirty="0"/>
              <a:t>Reproducción de una copia exacta de una cadena de ADN</a:t>
            </a:r>
            <a:r>
              <a:rPr lang="es-ES" sz="2400" dirty="0" smtClean="0"/>
              <a:t>.</a:t>
            </a:r>
            <a:endParaRPr lang="es-ES" sz="2400" dirty="0"/>
          </a:p>
          <a:p>
            <a:pPr eaLnBrk="1" hangingPunct="1">
              <a:buClrTx/>
              <a:buFontTx/>
              <a:buNone/>
            </a:pPr>
            <a:endParaRPr lang="es-ES" sz="2400" dirty="0"/>
          </a:p>
        </p:txBody>
      </p:sp>
      <p:pic>
        <p:nvPicPr>
          <p:cNvPr id="922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565400"/>
            <a:ext cx="357663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786058"/>
            <a:ext cx="1219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36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349500"/>
            <a:ext cx="8280400" cy="4032250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s-MX" altLang="en-US" smtClean="0"/>
          </a:p>
          <a:p>
            <a:pPr>
              <a:lnSpc>
                <a:spcPct val="90000"/>
              </a:lnSpc>
            </a:pPr>
            <a:r>
              <a:rPr lang="es-MX" altLang="en-US" sz="2800" smtClean="0"/>
              <a:t>El cromosoma bacteriano es una molécula circular de ADN que funciona como un elemento genético auto replicable (replicón).</a:t>
            </a:r>
          </a:p>
          <a:p>
            <a:pPr>
              <a:lnSpc>
                <a:spcPct val="90000"/>
              </a:lnSpc>
            </a:pPr>
            <a:endParaRPr lang="es-MX" altLang="en-US" sz="2800" smtClean="0"/>
          </a:p>
          <a:p>
            <a:pPr>
              <a:lnSpc>
                <a:spcPct val="90000"/>
              </a:lnSpc>
            </a:pPr>
            <a:r>
              <a:rPr lang="es-MX" altLang="en-US" sz="2800" smtClean="0"/>
              <a:t>Algunas cepas bacterianas tienen replicones adicionales (plásmidos y bacteriófagos).</a:t>
            </a:r>
          </a:p>
          <a:p>
            <a:pPr>
              <a:lnSpc>
                <a:spcPct val="90000"/>
              </a:lnSpc>
            </a:pPr>
            <a:endParaRPr lang="es-MX" altLang="en-US" sz="2800" smtClean="0"/>
          </a:p>
          <a:p>
            <a:pPr>
              <a:lnSpc>
                <a:spcPct val="90000"/>
              </a:lnSpc>
            </a:pPr>
            <a:r>
              <a:rPr lang="es-MX" altLang="en-US" sz="2800" smtClean="0"/>
              <a:t>Transposones.</a:t>
            </a:r>
          </a:p>
          <a:p>
            <a:pPr>
              <a:lnSpc>
                <a:spcPct val="90000"/>
              </a:lnSpc>
            </a:pPr>
            <a:endParaRPr lang="es-ES" altLang="en-US" sz="2800" smtClean="0"/>
          </a:p>
        </p:txBody>
      </p:sp>
      <p:pic>
        <p:nvPicPr>
          <p:cNvPr id="11268" name="Picture 4" descr="320px-plasmid_spanishsv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" y="836712"/>
            <a:ext cx="4427538" cy="162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3635375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8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1774</Words>
  <Application>Microsoft Office PowerPoint</Application>
  <PresentationFormat>Presentación en pantalla (4:3)</PresentationFormat>
  <Paragraphs>224</Paragraphs>
  <Slides>54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2" baseType="lpstr">
      <vt:lpstr>ＭＳ Ｐゴシック</vt:lpstr>
      <vt:lpstr>Arial</vt:lpstr>
      <vt:lpstr>Calibri</vt:lpstr>
      <vt:lpstr>Calibri Light</vt:lpstr>
      <vt:lpstr>Comic Sans MS</vt:lpstr>
      <vt:lpstr>Times New Roman</vt:lpstr>
      <vt:lpstr>Wingdings</vt:lpstr>
      <vt:lpstr>Tema de Office</vt:lpstr>
      <vt:lpstr>Tema 1: Conferencia  3  Introducción al estudio de los agentes biológicos de importancia médica.</vt:lpstr>
      <vt:lpstr>Contenido</vt:lpstr>
      <vt:lpstr>Objetivos</vt:lpstr>
      <vt:lpstr>Genética Microbiana</vt:lpstr>
      <vt:lpstr>Presentación de PowerPoint</vt:lpstr>
      <vt:lpstr>Estructura del ácido nucleico.</vt:lpstr>
      <vt:lpstr>Estructura del ácido nucleico</vt:lpstr>
      <vt:lpstr>REPLICACION DEL ADN</vt:lpstr>
      <vt:lpstr>Presentación de PowerPoint</vt:lpstr>
      <vt:lpstr>Presentación de PowerPoint</vt:lpstr>
      <vt:lpstr> Principales grupos de plásmidos </vt:lpstr>
      <vt:lpstr>Presentación de PowerPoint</vt:lpstr>
      <vt:lpstr>Trasposición</vt:lpstr>
      <vt:lpstr>Mutación</vt:lpstr>
      <vt:lpstr>Variaciones Biológicas</vt:lpstr>
      <vt:lpstr>Recombinación de las bacterias</vt:lpstr>
      <vt:lpstr>Transformación</vt:lpstr>
      <vt:lpstr>Transducción</vt:lpstr>
      <vt:lpstr>Bacteriófago: Son virus que infectan células procariotas</vt:lpstr>
      <vt:lpstr>CICLO LITICO Y LISOGENICO</vt:lpstr>
      <vt:lpstr>Conjugación</vt:lpstr>
      <vt:lpstr>Trasposición</vt:lpstr>
      <vt:lpstr>Presentación de PowerPoint</vt:lpstr>
      <vt:lpstr>Presentación de PowerPoint</vt:lpstr>
      <vt:lpstr>Presentación de PowerPoint</vt:lpstr>
      <vt:lpstr>INGENIERIA GENETICA</vt:lpstr>
      <vt:lpstr>APLICACIONES</vt:lpstr>
      <vt:lpstr>APLICACIONES</vt:lpstr>
      <vt:lpstr>Obtención de proteínas de mamíferos</vt:lpstr>
      <vt:lpstr>Obtención de vacunas recombinantes</vt:lpstr>
      <vt:lpstr>Diagnóstico de enfermedades de origen genético </vt:lpstr>
      <vt:lpstr>Obtención de anticuerpos monoclonales</vt:lpstr>
      <vt:lpstr>PCR</vt:lpstr>
      <vt:lpstr>Presentación de PowerPoint</vt:lpstr>
      <vt:lpstr>QUIMIOTERAPIA</vt:lpstr>
      <vt:lpstr>Presentación de PowerPoint</vt:lpstr>
      <vt:lpstr>Mecanismos de acción</vt:lpstr>
      <vt:lpstr>Presentación de PowerPoint</vt:lpstr>
      <vt:lpstr>Presentación de PowerPoint</vt:lpstr>
      <vt:lpstr>Presentación de PowerPoint</vt:lpstr>
      <vt:lpstr>Origen de la resistencia a los antibacterianos</vt:lpstr>
      <vt:lpstr>Presentación de PowerPoint</vt:lpstr>
      <vt:lpstr>Presentación de PowerPoint</vt:lpstr>
      <vt:lpstr>Resistencia cruzada</vt:lpstr>
      <vt:lpstr>Presentación de PowerPoint</vt:lpstr>
      <vt:lpstr>Presentación de PowerPoint</vt:lpstr>
      <vt:lpstr>Formas de disminuir la aparición de resistencia a los antibacterianos</vt:lpstr>
      <vt:lpstr>Presentación de PowerPoint</vt:lpstr>
      <vt:lpstr>ANTIBIOGRAMA</vt:lpstr>
      <vt:lpstr>Métodos para medir la actividad antimicrobiana “in vitro”</vt:lpstr>
      <vt:lpstr>Método de difusión de Kirby-Bauer</vt:lpstr>
      <vt:lpstr>Factores que afectan la actividad antimicrobiana “in vitro”</vt:lpstr>
      <vt:lpstr>Presentación de PowerPoint</vt:lpstr>
      <vt:lpstr>Bibliografía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1: Conferencia  3  Introducción al estudio de los agentes biológicos de importancia médica.</dc:title>
  <dc:creator>Dr</dc:creator>
  <cp:lastModifiedBy>Sandra</cp:lastModifiedBy>
  <cp:revision>25</cp:revision>
  <dcterms:created xsi:type="dcterms:W3CDTF">2018-02-13T13:43:35Z</dcterms:created>
  <dcterms:modified xsi:type="dcterms:W3CDTF">2020-02-20T05:02:10Z</dcterms:modified>
</cp:coreProperties>
</file>