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snapToGrid="0">
      <p:cViewPr varScale="1">
        <p:scale>
          <a:sx n="75" d="100"/>
          <a:sy n="75" d="100"/>
        </p:scale>
        <p:origin x="3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C2E14EB-9398-486A-8DEC-B254DD5821D3}" type="datetimeFigureOut">
              <a:rPr lang="es-ES" smtClean="0"/>
              <a:t>19/02/2019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210555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2E14EB-9398-486A-8DEC-B254DD5821D3}" type="datetimeFigureOut">
              <a:rPr lang="es-ES" smtClean="0"/>
              <a:t>19/02/2019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77672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2E14EB-9398-486A-8DEC-B254DD5821D3}" type="datetimeFigureOut">
              <a:rPr lang="es-ES" smtClean="0"/>
              <a:t>19/02/2019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372155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2E14EB-9398-486A-8DEC-B254DD5821D3}" type="datetimeFigureOut">
              <a:rPr lang="es-ES" smtClean="0"/>
              <a:t>19/02/2019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107258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C2E14EB-9398-486A-8DEC-B254DD5821D3}" type="datetimeFigureOut">
              <a:rPr lang="es-ES" smtClean="0"/>
              <a:t>19/02/2019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281520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C2E14EB-9398-486A-8DEC-B254DD5821D3}" type="datetimeFigureOut">
              <a:rPr lang="es-ES" smtClean="0"/>
              <a:t>19/02/2019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368159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C2E14EB-9398-486A-8DEC-B254DD5821D3}" type="datetimeFigureOut">
              <a:rPr lang="es-ES" smtClean="0"/>
              <a:t>19/02/2019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304752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C2E14EB-9398-486A-8DEC-B254DD5821D3}" type="datetimeFigureOut">
              <a:rPr lang="es-ES" smtClean="0"/>
              <a:t>19/02/2019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11472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C2E14EB-9398-486A-8DEC-B254DD5821D3}" type="datetimeFigureOut">
              <a:rPr lang="es-ES" smtClean="0"/>
              <a:t>19/02/2019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11497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2E14EB-9398-486A-8DEC-B254DD5821D3}" type="datetimeFigureOut">
              <a:rPr lang="es-ES" smtClean="0"/>
              <a:t>19/02/2019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29034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2E14EB-9398-486A-8DEC-B254DD5821D3}" type="datetimeFigureOut">
              <a:rPr lang="es-ES" smtClean="0"/>
              <a:t>19/02/2019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D607C-8F09-489C-9727-A453282A83A1}" type="slidenum">
              <a:rPr lang="es-ES" smtClean="0"/>
              <a:t>‹Nº›</a:t>
            </a:fld>
            <a:endParaRPr lang="es-ES"/>
          </a:p>
        </p:txBody>
      </p:sp>
    </p:spTree>
    <p:extLst>
      <p:ext uri="{BB962C8B-B14F-4D97-AF65-F5344CB8AC3E}">
        <p14:creationId xmlns:p14="http://schemas.microsoft.com/office/powerpoint/2010/main" val="96361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E14EB-9398-486A-8DEC-B254DD5821D3}" type="datetimeFigureOut">
              <a:rPr lang="es-ES" smtClean="0"/>
              <a:t>19/02/2019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D607C-8F09-489C-9727-A453282A83A1}" type="slidenum">
              <a:rPr lang="es-ES" smtClean="0"/>
              <a:t>‹Nº›</a:t>
            </a:fld>
            <a:endParaRPr lang="es-ES"/>
          </a:p>
        </p:txBody>
      </p:sp>
    </p:spTree>
    <p:extLst>
      <p:ext uri="{BB962C8B-B14F-4D97-AF65-F5344CB8AC3E}">
        <p14:creationId xmlns:p14="http://schemas.microsoft.com/office/powerpoint/2010/main" val="551297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40254" y="882295"/>
            <a:ext cx="10619445" cy="5693866"/>
          </a:xfrm>
          <a:prstGeom prst="rect">
            <a:avLst/>
          </a:prstGeom>
          <a:noFill/>
        </p:spPr>
        <p:txBody>
          <a:bodyPr wrap="square" rtlCol="0">
            <a:spAutoFit/>
          </a:bodyPr>
          <a:lstStyle/>
          <a:p>
            <a:pPr marL="285750" indent="-285750">
              <a:spcAft>
                <a:spcPts val="0"/>
              </a:spcAft>
              <a:buFont typeface="Arial" panose="020B0604020202020204" pitchFamily="34" charset="0"/>
              <a:buChar char="•"/>
            </a:pPr>
            <a:r>
              <a:rPr lang="es-ES" sz="2800" dirty="0" smtClean="0">
                <a:effectLst/>
                <a:latin typeface="Arial" panose="020B0604020202020204" pitchFamily="34" charset="0"/>
                <a:ea typeface="Times New Roman" panose="02020603050405020304" pitchFamily="18" charset="0"/>
              </a:rPr>
              <a:t>Uso adecuado del Laboratorio de Microbiología y Parasitología Médicas como recurso de apoyo al diagnóstico y tratamiento de enfermedades infecciosas y parasitarias.</a:t>
            </a:r>
            <a:endParaRPr lang="es-ES" sz="2800" dirty="0" smtClean="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s-ES_tradnl" sz="2800" dirty="0" smtClean="0">
                <a:effectLst/>
                <a:latin typeface="Arial" panose="020B0604020202020204" pitchFamily="34" charset="0"/>
                <a:ea typeface="Times New Roman" panose="02020603050405020304" pitchFamily="18" charset="0"/>
              </a:rPr>
              <a:t>El cultivo de los microorganismos: clasificación de los medios de cultivo, métodos de siembra.  Aislamiento en cultivo puro.  Colonia.  Medio selectivo y medio diferencial. Técnicas para el cultivo de aerobios estrictos. </a:t>
            </a:r>
          </a:p>
          <a:p>
            <a:pPr marL="285750" indent="-285750">
              <a:buFont typeface="Arial" panose="020B0604020202020204" pitchFamily="34" charset="0"/>
              <a:buChar char="•"/>
            </a:pPr>
            <a:r>
              <a:rPr lang="es-ES_tradnl" sz="2800" dirty="0" smtClean="0">
                <a:effectLst/>
                <a:latin typeface="Arial" panose="020B0604020202020204" pitchFamily="34" charset="0"/>
                <a:ea typeface="Times New Roman" panose="02020603050405020304" pitchFamily="18" charset="0"/>
              </a:rPr>
              <a:t>Crecimiento bacteriano, la curva de crecimiento y sus fases.</a:t>
            </a:r>
            <a:r>
              <a:rPr lang="es-ES" sz="2800" dirty="0" smtClean="0">
                <a:effectLst/>
                <a:latin typeface="Arial" panose="020B0604020202020204" pitchFamily="34" charset="0"/>
                <a:ea typeface="Times New Roman" panose="02020603050405020304" pitchFamily="18" charset="0"/>
              </a:rPr>
              <a:t> </a:t>
            </a:r>
          </a:p>
          <a:p>
            <a:pPr marL="285750" indent="-285750">
              <a:buFont typeface="Arial" panose="020B0604020202020204" pitchFamily="34" charset="0"/>
              <a:buChar char="•"/>
            </a:pPr>
            <a:r>
              <a:rPr lang="es-ES" sz="2800" dirty="0" smtClean="0">
                <a:effectLst/>
                <a:latin typeface="Arial" panose="020B0604020202020204" pitchFamily="34" charset="0"/>
                <a:ea typeface="Times New Roman" panose="02020603050405020304" pitchFamily="18" charset="0"/>
              </a:rPr>
              <a:t>Recolección, conservación y transporte de las muestras para estudio microbiano y parasitario. Condiciones generales. </a:t>
            </a:r>
          </a:p>
          <a:p>
            <a:pPr marL="285750" indent="-285750">
              <a:buFont typeface="Arial" panose="020B0604020202020204" pitchFamily="34" charset="0"/>
              <a:buChar char="•"/>
            </a:pPr>
            <a:r>
              <a:rPr lang="es-ES_tradnl" sz="2800" dirty="0" smtClean="0">
                <a:effectLst/>
                <a:latin typeface="Arial" panose="020B0604020202020204" pitchFamily="34" charset="0"/>
                <a:ea typeface="Times New Roman" panose="02020603050405020304" pitchFamily="18" charset="0"/>
              </a:rPr>
              <a:t>Métodos para medir la actividad antimicrobiana “in vitro”. Métodos de difusión y dilución. Factores que afectan la actividad antimicrobiana “in vitro”.</a:t>
            </a:r>
            <a:endParaRPr lang="es-ES" sz="2800" dirty="0"/>
          </a:p>
        </p:txBody>
      </p:sp>
      <p:sp>
        <p:nvSpPr>
          <p:cNvPr id="6" name="CuadroTexto 5"/>
          <p:cNvSpPr txBox="1"/>
          <p:nvPr/>
        </p:nvSpPr>
        <p:spPr>
          <a:xfrm>
            <a:off x="1984829" y="-368300"/>
            <a:ext cx="5431971" cy="1077218"/>
          </a:xfrm>
          <a:prstGeom prst="rect">
            <a:avLst/>
          </a:prstGeom>
          <a:noFill/>
        </p:spPr>
        <p:txBody>
          <a:bodyPr wrap="square" rtlCol="0">
            <a:spAutoFit/>
          </a:bodyPr>
          <a:lstStyle/>
          <a:p>
            <a:endParaRPr lang="es-ES" sz="3200" b="1" dirty="0" smtClean="0">
              <a:solidFill>
                <a:srgbClr val="C00000"/>
              </a:solidFill>
              <a:latin typeface="Arial" panose="020B0604020202020204" pitchFamily="34" charset="0"/>
              <a:cs typeface="Arial" panose="020B0604020202020204" pitchFamily="34" charset="0"/>
            </a:endParaRPr>
          </a:p>
          <a:p>
            <a:r>
              <a:rPr lang="es-ES" sz="3200" b="1" dirty="0" smtClean="0">
                <a:solidFill>
                  <a:srgbClr val="C00000"/>
                </a:solidFill>
                <a:latin typeface="Arial" panose="020B0604020202020204" pitchFamily="34" charset="0"/>
                <a:cs typeface="Arial" panose="020B0604020202020204" pitchFamily="34" charset="0"/>
              </a:rPr>
              <a:t>CLASE PRACTICA</a:t>
            </a:r>
            <a:endParaRPr lang="es-ES" sz="32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97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1992313" y="620713"/>
            <a:ext cx="8064500" cy="1008062"/>
          </a:xfrm>
          <a:prstGeom prst="rect">
            <a:avLst/>
          </a:prstGeom>
          <a:gradFill rotWithShape="1">
            <a:gsLst>
              <a:gs pos="0">
                <a:srgbClr val="FF0000"/>
              </a:gs>
              <a:gs pos="50000">
                <a:srgbClr val="FF0000">
                  <a:gamma/>
                  <a:tint val="0"/>
                  <a:invGamma/>
                </a:srgbClr>
              </a:gs>
              <a:gs pos="100000">
                <a:srgbClr val="FF0000"/>
              </a:gs>
            </a:gsLst>
            <a:lin ang="189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20484" name="Text Box 4"/>
          <p:cNvSpPr txBox="1">
            <a:spLocks noChangeArrowheads="1"/>
          </p:cNvSpPr>
          <p:nvPr/>
        </p:nvSpPr>
        <p:spPr bwMode="auto">
          <a:xfrm>
            <a:off x="2063750" y="908051"/>
            <a:ext cx="8135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t>Pruebas de susceptibilidad a los antimicrobianos</a:t>
            </a:r>
            <a:endParaRPr lang="es-ES" sz="2800"/>
          </a:p>
        </p:txBody>
      </p:sp>
      <p:sp>
        <p:nvSpPr>
          <p:cNvPr id="20486" name="Text Box 6"/>
          <p:cNvSpPr txBox="1">
            <a:spLocks noChangeArrowheads="1"/>
          </p:cNvSpPr>
          <p:nvPr/>
        </p:nvSpPr>
        <p:spPr bwMode="auto">
          <a:xfrm>
            <a:off x="2063750" y="2133600"/>
            <a:ext cx="79200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Tan pronto como fue introducido en la práctica clínica el uso de los antibióticos, surgió asimismo la necesidad de crear métodos de laboratorio capaces de medir el grado de efectividad de los agentes antimicrobianos.</a:t>
            </a:r>
            <a:endParaRPr lang="es-ES" sz="2400"/>
          </a:p>
        </p:txBody>
      </p:sp>
      <p:sp>
        <p:nvSpPr>
          <p:cNvPr id="20487" name="Text Box 7"/>
          <p:cNvSpPr txBox="1">
            <a:spLocks noChangeArrowheads="1"/>
          </p:cNvSpPr>
          <p:nvPr/>
        </p:nvSpPr>
        <p:spPr bwMode="auto">
          <a:xfrm>
            <a:off x="2063750" y="4005263"/>
            <a:ext cx="81359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La variedad de métodos y pruebas especiales destinadas al estudio de la susceptibilidad son muy variados y con el tiempo se han ido perfeccionando con el propósito de hacerlos más eficientes y efectivos</a:t>
            </a:r>
            <a:endParaRPr lang="es-ES" sz="2400"/>
          </a:p>
        </p:txBody>
      </p:sp>
    </p:spTree>
    <p:extLst>
      <p:ext uri="{BB962C8B-B14F-4D97-AF65-F5344CB8AC3E}">
        <p14:creationId xmlns:p14="http://schemas.microsoft.com/office/powerpoint/2010/main" val="249215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Rectangle 11"/>
          <p:cNvSpPr>
            <a:spLocks noChangeArrowheads="1"/>
          </p:cNvSpPr>
          <p:nvPr/>
        </p:nvSpPr>
        <p:spPr bwMode="auto">
          <a:xfrm>
            <a:off x="2135189" y="3573464"/>
            <a:ext cx="7704137" cy="2447925"/>
          </a:xfrm>
          <a:prstGeom prst="rect">
            <a:avLst/>
          </a:prstGeom>
          <a:gradFill rotWithShape="1">
            <a:gsLst>
              <a:gs pos="0">
                <a:srgbClr val="FF0000"/>
              </a:gs>
              <a:gs pos="50000">
                <a:srgbClr val="FF0000">
                  <a:gamma/>
                  <a:tint val="0"/>
                  <a:invGamma/>
                </a:srgbClr>
              </a:gs>
              <a:gs pos="100000">
                <a:srgbClr val="FF00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1508" name="Text Box 4"/>
          <p:cNvSpPr txBox="1">
            <a:spLocks noChangeArrowheads="1"/>
          </p:cNvSpPr>
          <p:nvPr/>
        </p:nvSpPr>
        <p:spPr bwMode="auto">
          <a:xfrm>
            <a:off x="2351088" y="765175"/>
            <a:ext cx="7345362" cy="12065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Las pruebas que miden la susceptibilidad a los antimicrobianos se conocen con el nombre genérico de </a:t>
            </a:r>
            <a:r>
              <a:rPr lang="en-GB" sz="2400" b="1"/>
              <a:t>ANTIBIOGRAMA.</a:t>
            </a:r>
            <a:endParaRPr lang="es-ES" sz="2400" b="1"/>
          </a:p>
        </p:txBody>
      </p:sp>
      <p:sp>
        <p:nvSpPr>
          <p:cNvPr id="21512" name="Text Box 8"/>
          <p:cNvSpPr txBox="1">
            <a:spLocks noChangeArrowheads="1"/>
          </p:cNvSpPr>
          <p:nvPr/>
        </p:nvSpPr>
        <p:spPr bwMode="auto">
          <a:xfrm>
            <a:off x="2351088" y="2781301"/>
            <a:ext cx="655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s-ES"/>
          </a:p>
        </p:txBody>
      </p:sp>
      <p:sp>
        <p:nvSpPr>
          <p:cNvPr id="21513" name="Text Box 9"/>
          <p:cNvSpPr txBox="1">
            <a:spLocks noChangeArrowheads="1"/>
          </p:cNvSpPr>
          <p:nvPr/>
        </p:nvSpPr>
        <p:spPr bwMode="auto">
          <a:xfrm>
            <a:off x="2351089" y="2708275"/>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t>Un Antibiograma consiste en...</a:t>
            </a:r>
            <a:endParaRPr lang="es-ES" sz="2400" b="1"/>
          </a:p>
        </p:txBody>
      </p:sp>
      <p:sp>
        <p:nvSpPr>
          <p:cNvPr id="21514" name="Text Box 10"/>
          <p:cNvSpPr txBox="1">
            <a:spLocks noChangeArrowheads="1"/>
          </p:cNvSpPr>
          <p:nvPr/>
        </p:nvSpPr>
        <p:spPr bwMode="auto">
          <a:xfrm>
            <a:off x="2279650" y="3716338"/>
            <a:ext cx="748823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Enfrentar un microorganismo a una concentración conocida de una droga antimicrobiana para evaluar su efecto midiendo el crecimiento microbiano a una temperatura y tiempos dados y comparándolos con un estándar de referencia</a:t>
            </a:r>
            <a:endParaRPr lang="es-ES" sz="2400" b="1"/>
          </a:p>
        </p:txBody>
      </p:sp>
    </p:spTree>
    <p:extLst>
      <p:ext uri="{BB962C8B-B14F-4D97-AF65-F5344CB8AC3E}">
        <p14:creationId xmlns:p14="http://schemas.microsoft.com/office/powerpoint/2010/main" val="861377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2135189" y="765175"/>
            <a:ext cx="7921625" cy="4339650"/>
          </a:xfrm>
          <a:prstGeom prst="rect">
            <a:avLst/>
          </a:prstGeom>
          <a:solidFill>
            <a:schemeClr val="bg1"/>
          </a:solidFill>
          <a:ln w="57150">
            <a:solidFill>
              <a:srgbClr val="FF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solidFill>
                  <a:schemeClr val="tx2"/>
                </a:solidFill>
              </a:rPr>
              <a:t>Todos los métodos de laboratorio conocidos se basan en diluir o hacer difundir el antibiótico que se va evaluar en un medio de cultivo específico donde posteriormente se cultiva el microorganismo de prueba. </a:t>
            </a:r>
          </a:p>
          <a:p>
            <a:pPr algn="just">
              <a:spcBef>
                <a:spcPct val="50000"/>
              </a:spcBef>
            </a:pPr>
            <a:r>
              <a:rPr lang="en-GB" sz="2400" b="1">
                <a:solidFill>
                  <a:schemeClr val="tx2"/>
                </a:solidFill>
              </a:rPr>
              <a:t>Algunos métodos combinan ambos principios (difusión y dilución) como el E-test.</a:t>
            </a:r>
          </a:p>
          <a:p>
            <a:pPr algn="just">
              <a:spcBef>
                <a:spcPct val="50000"/>
              </a:spcBef>
            </a:pPr>
            <a:r>
              <a:rPr lang="en-GB" sz="2400" b="1">
                <a:solidFill>
                  <a:schemeClr val="tx2"/>
                </a:solidFill>
              </a:rPr>
              <a:t>Otros, son métodos automatizados de fundamento variable en dependencia del sistema empleado.</a:t>
            </a:r>
          </a:p>
          <a:p>
            <a:pPr algn="just">
              <a:spcBef>
                <a:spcPct val="50000"/>
              </a:spcBef>
            </a:pPr>
            <a:r>
              <a:rPr lang="en-GB" sz="2400" b="1">
                <a:solidFill>
                  <a:schemeClr val="tx2"/>
                </a:solidFill>
              </a:rPr>
              <a:t>En todos los casos los resultados se interpretan a través de las denominadas categorías de susceptibilidad.</a:t>
            </a:r>
            <a:endParaRPr lang="es-ES" sz="2400" b="1">
              <a:solidFill>
                <a:schemeClr val="tx2"/>
              </a:solidFill>
            </a:endParaRPr>
          </a:p>
        </p:txBody>
      </p:sp>
    </p:spTree>
    <p:extLst>
      <p:ext uri="{BB962C8B-B14F-4D97-AF65-F5344CB8AC3E}">
        <p14:creationId xmlns:p14="http://schemas.microsoft.com/office/powerpoint/2010/main" val="2400045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ChangeArrowheads="1"/>
          </p:cNvSpPr>
          <p:nvPr/>
        </p:nvSpPr>
        <p:spPr bwMode="auto">
          <a:xfrm>
            <a:off x="2208214" y="1844676"/>
            <a:ext cx="4537075" cy="936625"/>
          </a:xfrm>
          <a:prstGeom prst="rect">
            <a:avLst/>
          </a:prstGeom>
          <a:gradFill rotWithShape="1">
            <a:gsLst>
              <a:gs pos="0">
                <a:srgbClr val="FF0000"/>
              </a:gs>
              <a:gs pos="50000">
                <a:srgbClr val="FF0000">
                  <a:gamma/>
                  <a:tint val="0"/>
                  <a:invGamma/>
                </a:srgbClr>
              </a:gs>
              <a:gs pos="100000">
                <a:srgbClr val="FF00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3556" name="Text Box 4"/>
          <p:cNvSpPr txBox="1">
            <a:spLocks noChangeArrowheads="1"/>
          </p:cNvSpPr>
          <p:nvPr/>
        </p:nvSpPr>
        <p:spPr bwMode="auto">
          <a:xfrm>
            <a:off x="2135189" y="836614"/>
            <a:ext cx="75596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a:t>Las categorías de susceptibilidad son...</a:t>
            </a:r>
            <a:endParaRPr lang="es-ES" sz="3200"/>
          </a:p>
        </p:txBody>
      </p:sp>
      <p:sp>
        <p:nvSpPr>
          <p:cNvPr id="23557" name="Text Box 5"/>
          <p:cNvSpPr txBox="1">
            <a:spLocks noChangeArrowheads="1"/>
          </p:cNvSpPr>
          <p:nvPr/>
        </p:nvSpPr>
        <p:spPr bwMode="auto">
          <a:xfrm>
            <a:off x="2208213" y="1989138"/>
            <a:ext cx="4679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SUSCEPTIBLE: (S)</a:t>
            </a:r>
            <a:endParaRPr lang="es-ES" sz="3600" b="1"/>
          </a:p>
        </p:txBody>
      </p:sp>
      <p:sp>
        <p:nvSpPr>
          <p:cNvPr id="23559" name="Text Box 7"/>
          <p:cNvSpPr txBox="1">
            <a:spLocks noChangeArrowheads="1"/>
          </p:cNvSpPr>
          <p:nvPr/>
        </p:nvSpPr>
        <p:spPr bwMode="auto">
          <a:xfrm>
            <a:off x="2063751" y="3500438"/>
            <a:ext cx="7777163" cy="1815882"/>
          </a:xfrm>
          <a:prstGeom prst="rect">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800" b="1"/>
              <a:t>Significa que el microorganismo causante del proceso infeccioso debe responder exitosamente al tratamiento con ese antibiótico a las dosis habituales recomendadas y por una vía apropiada.</a:t>
            </a:r>
            <a:endParaRPr lang="es-ES" sz="2800" b="1"/>
          </a:p>
        </p:txBody>
      </p:sp>
    </p:spTree>
    <p:extLst>
      <p:ext uri="{BB962C8B-B14F-4D97-AF65-F5344CB8AC3E}">
        <p14:creationId xmlns:p14="http://schemas.microsoft.com/office/powerpoint/2010/main" val="73081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ChangeArrowheads="1"/>
          </p:cNvSpPr>
          <p:nvPr/>
        </p:nvSpPr>
        <p:spPr bwMode="auto">
          <a:xfrm>
            <a:off x="2135188" y="620714"/>
            <a:ext cx="7848600" cy="1512887"/>
          </a:xfrm>
          <a:prstGeom prst="rect">
            <a:avLst/>
          </a:prstGeom>
          <a:gradFill rotWithShape="1">
            <a:gsLst>
              <a:gs pos="0">
                <a:srgbClr val="FF3300"/>
              </a:gs>
              <a:gs pos="50000">
                <a:srgbClr val="FF3300">
                  <a:gamma/>
                  <a:tint val="0"/>
                  <a:invGamma/>
                </a:srgbClr>
              </a:gs>
              <a:gs pos="100000">
                <a:srgbClr val="FF33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4580" name="Text Box 4"/>
          <p:cNvSpPr txBox="1">
            <a:spLocks noChangeArrowheads="1"/>
          </p:cNvSpPr>
          <p:nvPr/>
        </p:nvSpPr>
        <p:spPr bwMode="auto">
          <a:xfrm>
            <a:off x="2208214" y="765175"/>
            <a:ext cx="7775575"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MEDIANAMENTE SUSCEPTIBLE O INTERMEDIO: (MS o I)</a:t>
            </a:r>
          </a:p>
          <a:p>
            <a:pPr>
              <a:spcBef>
                <a:spcPct val="50000"/>
              </a:spcBef>
            </a:pPr>
            <a:endParaRPr lang="es-ES" sz="3600" b="1"/>
          </a:p>
        </p:txBody>
      </p:sp>
      <p:sp>
        <p:nvSpPr>
          <p:cNvPr id="24583" name="Text Box 7"/>
          <p:cNvSpPr txBox="1">
            <a:spLocks noChangeArrowheads="1"/>
          </p:cNvSpPr>
          <p:nvPr/>
        </p:nvSpPr>
        <p:spPr bwMode="auto">
          <a:xfrm>
            <a:off x="2208214" y="2924176"/>
            <a:ext cx="7704137" cy="2868613"/>
          </a:xfrm>
          <a:prstGeom prst="rect">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Significa que el microorganismo solo se inhibirá por la droga, si ésta se aplica en una dosis máxima y utilizando una vía parenteral.</a:t>
            </a:r>
          </a:p>
          <a:p>
            <a:pPr algn="just">
              <a:spcBef>
                <a:spcPct val="50000"/>
              </a:spcBef>
            </a:pPr>
            <a:r>
              <a:rPr lang="en-GB" sz="2400" b="1"/>
              <a:t>Salvo excepciones, estos medicamentos no deben seleccionarse para el tratamiento, sobre todo aquellos casos en los que la dosis terapéutica está muy cercana a los rangos de toxicidad.</a:t>
            </a:r>
            <a:endParaRPr lang="es-ES" sz="2400" b="1"/>
          </a:p>
        </p:txBody>
      </p:sp>
    </p:spTree>
    <p:extLst>
      <p:ext uri="{BB962C8B-B14F-4D97-AF65-F5344CB8AC3E}">
        <p14:creationId xmlns:p14="http://schemas.microsoft.com/office/powerpoint/2010/main" val="3943397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2495551" y="1052514"/>
            <a:ext cx="4537075" cy="865187"/>
          </a:xfrm>
          <a:prstGeom prst="rect">
            <a:avLst/>
          </a:prstGeom>
          <a:gradFill rotWithShape="1">
            <a:gsLst>
              <a:gs pos="0">
                <a:srgbClr val="FF3300"/>
              </a:gs>
              <a:gs pos="50000">
                <a:srgbClr val="FF3300">
                  <a:gamma/>
                  <a:tint val="0"/>
                  <a:invGamma/>
                </a:srgbClr>
              </a:gs>
              <a:gs pos="100000">
                <a:srgbClr val="FF33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5604" name="Text Box 4"/>
          <p:cNvSpPr txBox="1">
            <a:spLocks noChangeArrowheads="1"/>
          </p:cNvSpPr>
          <p:nvPr/>
        </p:nvSpPr>
        <p:spPr bwMode="auto">
          <a:xfrm>
            <a:off x="2566988" y="1196975"/>
            <a:ext cx="424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RESISTENTE: (R)</a:t>
            </a:r>
            <a:endParaRPr lang="es-ES" sz="3600" b="1"/>
          </a:p>
        </p:txBody>
      </p:sp>
      <p:sp>
        <p:nvSpPr>
          <p:cNvPr id="25606" name="Text Box 6"/>
          <p:cNvSpPr txBox="1">
            <a:spLocks noChangeArrowheads="1"/>
          </p:cNvSpPr>
          <p:nvPr/>
        </p:nvSpPr>
        <p:spPr bwMode="auto">
          <a:xfrm>
            <a:off x="2495551" y="2636838"/>
            <a:ext cx="7058025" cy="2265362"/>
          </a:xfrm>
          <a:prstGeom prst="rect">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800" b="1"/>
              <a:t>Significa que el microorganismo no se inhibirá a las concentraciones séricas habitualmente alcanzadas por la droga cuando ésta se administra a la dosis y por la vía recomendadas.</a:t>
            </a:r>
            <a:endParaRPr lang="es-ES" sz="2800" b="1"/>
          </a:p>
        </p:txBody>
      </p:sp>
    </p:spTree>
    <p:extLst>
      <p:ext uri="{BB962C8B-B14F-4D97-AF65-F5344CB8AC3E}">
        <p14:creationId xmlns:p14="http://schemas.microsoft.com/office/powerpoint/2010/main" val="1027890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1992314" y="620713"/>
            <a:ext cx="86756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t>Es importante que tengas en cuenta...</a:t>
            </a:r>
            <a:endParaRPr lang="es-ES" sz="3600" b="1"/>
          </a:p>
        </p:txBody>
      </p:sp>
      <p:sp>
        <p:nvSpPr>
          <p:cNvPr id="47109" name="Text Box 5"/>
          <p:cNvSpPr txBox="1">
            <a:spLocks noChangeArrowheads="1"/>
          </p:cNvSpPr>
          <p:nvPr/>
        </p:nvSpPr>
        <p:spPr bwMode="auto">
          <a:xfrm>
            <a:off x="1919288" y="1700213"/>
            <a:ext cx="8208962" cy="353943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3200" b="1"/>
              <a:t>Que los resultados que se obtienen en el laboratorio a través de una prueba de susceptibilidad por cualquiera de los métodos que se emplee, lejos de ser un resultado frío cualitativo y/o cuantitativo, constituye el fiel reflejo de los procesos moleculares que se producen en la célula.</a:t>
            </a:r>
            <a:endParaRPr lang="es-ES" sz="3200" b="1"/>
          </a:p>
        </p:txBody>
      </p:sp>
    </p:spTree>
    <p:extLst>
      <p:ext uri="{BB962C8B-B14F-4D97-AF65-F5344CB8AC3E}">
        <p14:creationId xmlns:p14="http://schemas.microsoft.com/office/powerpoint/2010/main" val="2693109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063750" y="620714"/>
            <a:ext cx="741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b="1"/>
              <a:t>Los métodos de susceptibilidad...</a:t>
            </a:r>
            <a:endParaRPr lang="es-ES" sz="3200" b="1"/>
          </a:p>
        </p:txBody>
      </p:sp>
      <p:sp>
        <p:nvSpPr>
          <p:cNvPr id="26629" name="Text Box 5"/>
          <p:cNvSpPr txBox="1">
            <a:spLocks noChangeArrowheads="1"/>
          </p:cNvSpPr>
          <p:nvPr/>
        </p:nvSpPr>
        <p:spPr bwMode="auto">
          <a:xfrm>
            <a:off x="2063750" y="1412876"/>
            <a:ext cx="655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u="sng"/>
              <a:t>El Método de macrodilución en caldo:</a:t>
            </a:r>
            <a:endParaRPr lang="es-ES" sz="2800" u="sng"/>
          </a:p>
        </p:txBody>
      </p:sp>
      <p:sp>
        <p:nvSpPr>
          <p:cNvPr id="26631" name="Text Box 7"/>
          <p:cNvSpPr txBox="1">
            <a:spLocks noChangeArrowheads="1"/>
          </p:cNvSpPr>
          <p:nvPr/>
        </p:nvSpPr>
        <p:spPr bwMode="auto">
          <a:xfrm>
            <a:off x="1919288" y="2201863"/>
            <a:ext cx="8280400" cy="3970318"/>
          </a:xfrm>
          <a:prstGeom prst="rect">
            <a:avLst/>
          </a:prstGeom>
          <a:solidFill>
            <a:schemeClr val="bg1"/>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 typeface="Wingdings" panose="05000000000000000000" pitchFamily="2" charset="2"/>
              <a:buChar char="v"/>
            </a:pPr>
            <a:r>
              <a:rPr lang="en-GB" sz="2400"/>
              <a:t> Fue el primero que se diseñó y constituye el método de referencia.</a:t>
            </a:r>
          </a:p>
          <a:p>
            <a:pPr algn="just">
              <a:spcBef>
                <a:spcPct val="50000"/>
              </a:spcBef>
              <a:buFont typeface="Wingdings" panose="05000000000000000000" pitchFamily="2" charset="2"/>
              <a:buChar char="v"/>
            </a:pPr>
            <a:r>
              <a:rPr lang="en-GB" sz="2400"/>
              <a:t> Se realiza en tubos que contienen un caldo de cultivo apropiado (Caldo de Mueller-Hinton).</a:t>
            </a:r>
          </a:p>
          <a:p>
            <a:pPr algn="just">
              <a:spcBef>
                <a:spcPct val="50000"/>
              </a:spcBef>
              <a:buFont typeface="Wingdings" panose="05000000000000000000" pitchFamily="2" charset="2"/>
              <a:buChar char="v"/>
            </a:pPr>
            <a:r>
              <a:rPr lang="en-GB" sz="2400"/>
              <a:t> En ellos se realizan diluciones sucesivas del antibiótico partiendo de una concentración conocida del mismo</a:t>
            </a:r>
          </a:p>
          <a:p>
            <a:pPr algn="just">
              <a:spcBef>
                <a:spcPct val="50000"/>
              </a:spcBef>
              <a:buFont typeface="Wingdings" panose="05000000000000000000" pitchFamily="2" charset="2"/>
              <a:buChar char="v"/>
            </a:pPr>
            <a:r>
              <a:rPr lang="en-GB" sz="2400"/>
              <a:t> Luego, los tubos se inoculan con igual cantidad de inóculo del microorganismo de prueba y se incuban durante 18 – 24 horas a 37</a:t>
            </a:r>
            <a:r>
              <a:rPr lang="en-GB" sz="2400" baseline="30000"/>
              <a:t>o </a:t>
            </a:r>
            <a:r>
              <a:rPr lang="en-GB" sz="2400"/>
              <a:t>C, tiempo al cabo del cual se realiza la lectura. </a:t>
            </a:r>
            <a:endParaRPr lang="es-ES" sz="2400"/>
          </a:p>
        </p:txBody>
      </p:sp>
    </p:spTree>
    <p:extLst>
      <p:ext uri="{BB962C8B-B14F-4D97-AF65-F5344CB8AC3E}">
        <p14:creationId xmlns:p14="http://schemas.microsoft.com/office/powerpoint/2010/main" val="3452943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2063750" y="549276"/>
            <a:ext cx="80645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3200" u="sng"/>
              <a:t>Lectura:</a:t>
            </a:r>
            <a:r>
              <a:rPr lang="en-GB" sz="3200"/>
              <a:t> </a:t>
            </a:r>
            <a:r>
              <a:rPr lang="en-GB" sz="2400"/>
              <a:t>Se realiza a simple vista, identificando el tubo con la menor concentración del antibiótico en la cual hay total ausencia de turbidez indicadora de </a:t>
            </a:r>
            <a:r>
              <a:rPr lang="en-GB" sz="2400" u="sng"/>
              <a:t>no crecimiento bacteriano.</a:t>
            </a:r>
          </a:p>
          <a:p>
            <a:pPr algn="just">
              <a:spcBef>
                <a:spcPct val="50000"/>
              </a:spcBef>
            </a:pPr>
            <a:r>
              <a:rPr lang="en-GB" sz="2400" b="1"/>
              <a:t>Observa la siguiente imagen:</a:t>
            </a:r>
            <a:endParaRPr lang="es-ES" sz="3200" b="1" u="sng"/>
          </a:p>
        </p:txBody>
      </p:sp>
      <p:sp>
        <p:nvSpPr>
          <p:cNvPr id="27655" name="Text Box 7"/>
          <p:cNvSpPr txBox="1">
            <a:spLocks noChangeArrowheads="1"/>
          </p:cNvSpPr>
          <p:nvPr/>
        </p:nvSpPr>
        <p:spPr bwMode="auto">
          <a:xfrm>
            <a:off x="2135189" y="2492376"/>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s-ES"/>
          </a:p>
        </p:txBody>
      </p:sp>
      <p:sp>
        <p:nvSpPr>
          <p:cNvPr id="27656" name="Text Box 8"/>
          <p:cNvSpPr txBox="1">
            <a:spLocks noChangeArrowheads="1"/>
          </p:cNvSpPr>
          <p:nvPr/>
        </p:nvSpPr>
        <p:spPr bwMode="auto">
          <a:xfrm>
            <a:off x="2135189" y="2420938"/>
            <a:ext cx="70564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s-ES"/>
          </a:p>
        </p:txBody>
      </p:sp>
      <p:pic>
        <p:nvPicPr>
          <p:cNvPr id="276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2924176"/>
            <a:ext cx="5111750" cy="333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8" name="Text Box 10"/>
          <p:cNvSpPr txBox="1">
            <a:spLocks noChangeArrowheads="1"/>
          </p:cNvSpPr>
          <p:nvPr/>
        </p:nvSpPr>
        <p:spPr bwMode="auto">
          <a:xfrm>
            <a:off x="7464426" y="3284538"/>
            <a:ext cx="2447925" cy="2308324"/>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b="1"/>
              <a:t>De derecha a izquierda: el tubo número 3 sería en la serie el identificado con la menor concentración en la cual no existe crecimiento microbiano visible.</a:t>
            </a:r>
            <a:endParaRPr lang="es-ES" b="1"/>
          </a:p>
        </p:txBody>
      </p:sp>
    </p:spTree>
    <p:extLst>
      <p:ext uri="{BB962C8B-B14F-4D97-AF65-F5344CB8AC3E}">
        <p14:creationId xmlns:p14="http://schemas.microsoft.com/office/powerpoint/2010/main" val="2502923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2208214" y="692150"/>
            <a:ext cx="7775575" cy="156966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La menor concentración del antibiótico identificada en la cual no se observa crecimiento microbiano, se conoce como la </a:t>
            </a:r>
            <a:r>
              <a:rPr lang="en-GB" sz="2400" b="1" u="sng"/>
              <a:t>concentración mínima inhibidora</a:t>
            </a:r>
            <a:r>
              <a:rPr lang="en-GB" sz="2400"/>
              <a:t> y se identifica por las siglas </a:t>
            </a:r>
            <a:r>
              <a:rPr lang="en-GB" sz="2400" b="1"/>
              <a:t>CMI</a:t>
            </a:r>
            <a:r>
              <a:rPr lang="en-GB" sz="2400"/>
              <a:t> que se expresa en </a:t>
            </a:r>
            <a:r>
              <a:rPr lang="en-GB" sz="2400" b="1"/>
              <a:t>µg/ml</a:t>
            </a:r>
            <a:r>
              <a:rPr lang="en-GB" sz="2400"/>
              <a:t>.</a:t>
            </a:r>
            <a:endParaRPr lang="es-ES" sz="2400" u="sng"/>
          </a:p>
        </p:txBody>
      </p:sp>
      <p:sp>
        <p:nvSpPr>
          <p:cNvPr id="29701" name="Text Box 5"/>
          <p:cNvSpPr txBox="1">
            <a:spLocks noChangeArrowheads="1"/>
          </p:cNvSpPr>
          <p:nvPr/>
        </p:nvSpPr>
        <p:spPr bwMode="auto">
          <a:xfrm>
            <a:off x="2208214" y="2997201"/>
            <a:ext cx="7127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a:t>Vuelve a observar la imagen anterior...</a:t>
            </a:r>
            <a:endParaRPr lang="es-ES" sz="2800" b="1"/>
          </a:p>
        </p:txBody>
      </p:sp>
      <p:sp>
        <p:nvSpPr>
          <p:cNvPr id="29702" name="Text Box 6"/>
          <p:cNvSpPr txBox="1">
            <a:spLocks noChangeArrowheads="1"/>
          </p:cNvSpPr>
          <p:nvPr/>
        </p:nvSpPr>
        <p:spPr bwMode="auto">
          <a:xfrm>
            <a:off x="2208214" y="3716338"/>
            <a:ext cx="7704137" cy="24939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Supón que en este ejemplo se partió de una concentración del antibiótico equivalente a 128 µg/ml (primer tubo de la serie de derecha a izquierda)</a:t>
            </a:r>
          </a:p>
          <a:p>
            <a:pPr algn="just">
              <a:spcBef>
                <a:spcPct val="50000"/>
              </a:spcBef>
            </a:pPr>
            <a:r>
              <a:rPr lang="en-GB" sz="2400"/>
              <a:t>En el </a:t>
            </a:r>
            <a:r>
              <a:rPr lang="en-GB" sz="2400" u="sng"/>
              <a:t>tubo 2</a:t>
            </a:r>
            <a:r>
              <a:rPr lang="en-GB" sz="2400"/>
              <a:t> habría una concentración de 64 µg/ml y el </a:t>
            </a:r>
            <a:r>
              <a:rPr lang="en-GB" sz="2400" u="sng"/>
              <a:t>tubo 3</a:t>
            </a:r>
            <a:r>
              <a:rPr lang="en-GB" sz="2400"/>
              <a:t> tendría entonces una concentración de 32 µ/ml. Esta sería en este caso la CMI para ese antibiótico.</a:t>
            </a:r>
            <a:endParaRPr lang="es-ES" sz="2400"/>
          </a:p>
        </p:txBody>
      </p:sp>
    </p:spTree>
    <p:extLst>
      <p:ext uri="{BB962C8B-B14F-4D97-AF65-F5344CB8AC3E}">
        <p14:creationId xmlns:p14="http://schemas.microsoft.com/office/powerpoint/2010/main" val="219237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8554" y="691388"/>
            <a:ext cx="10750061" cy="4893647"/>
          </a:xfrm>
          <a:prstGeom prst="rect">
            <a:avLst/>
          </a:prstGeom>
        </p:spPr>
        <p:txBody>
          <a:bodyPr wrap="square">
            <a:spAutoFit/>
          </a:bodyPr>
          <a:lstStyle/>
          <a:p>
            <a:r>
              <a:rPr lang="es-ES" sz="2400" b="0" i="0" u="none" strike="noStrike" baseline="0" dirty="0" smtClean="0">
                <a:latin typeface="Arial" panose="020B0604020202020204" pitchFamily="34" charset="0"/>
                <a:cs typeface="Arial" panose="020B0604020202020204" pitchFamily="34" charset="0"/>
              </a:rPr>
              <a:t>Ante la presencia de una enfermedad infecciosa, el laboratorio puede contribuir a establecer su diagnóstico mediante pruebas que podemos </a:t>
            </a:r>
          </a:p>
          <a:p>
            <a:r>
              <a:rPr lang="es-ES" sz="2400" b="0" i="0" u="none" strike="noStrike" baseline="0" dirty="0" smtClean="0">
                <a:latin typeface="Arial" panose="020B0604020202020204" pitchFamily="34" charset="0"/>
                <a:cs typeface="Arial" panose="020B0604020202020204" pitchFamily="34" charset="0"/>
              </a:rPr>
              <a:t>agrupar en cuatro categorías:</a:t>
            </a:r>
          </a:p>
          <a:p>
            <a:endParaRPr lang="es-ES" sz="2400" b="0" i="0" u="none" strike="noStrike" baseline="0" dirty="0" smtClean="0">
              <a:latin typeface="Arial" panose="020B0604020202020204" pitchFamily="34" charset="0"/>
              <a:cs typeface="Arial" panose="020B0604020202020204" pitchFamily="34" charset="0"/>
            </a:endParaRPr>
          </a:p>
          <a:p>
            <a:pPr marL="457200" indent="-457200">
              <a:buAutoNum type="arabicPeriod"/>
            </a:pPr>
            <a:r>
              <a:rPr lang="es-ES" sz="2400" b="0" i="0" u="none" strike="noStrike" baseline="0" dirty="0" smtClean="0">
                <a:latin typeface="Arial" panose="020B0604020202020204" pitchFamily="34" charset="0"/>
                <a:cs typeface="Arial" panose="020B0604020202020204" pitchFamily="34" charset="0"/>
              </a:rPr>
              <a:t>Demostración del agente en muestras de los productos patológicos del paciente.</a:t>
            </a:r>
          </a:p>
          <a:p>
            <a:pPr marL="457200" indent="-457200">
              <a:buAutoNum type="arabicPeriod"/>
            </a:pPr>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2. Demostración de una respuesta significativa de anticuerpos en el paciente.</a:t>
            </a:r>
          </a:p>
          <a:p>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3. Demostración de sensibilidad cutánea significativa (evidencia de hipersensibilidad a los</a:t>
            </a:r>
            <a:r>
              <a:rPr lang="es-ES" sz="2400" b="0" i="0" u="none" strike="noStrike" dirty="0" smtClean="0">
                <a:latin typeface="Arial" panose="020B0604020202020204" pitchFamily="34" charset="0"/>
                <a:cs typeface="Arial" panose="020B0604020202020204" pitchFamily="34" charset="0"/>
              </a:rPr>
              <a:t> </a:t>
            </a:r>
            <a:r>
              <a:rPr lang="es-ES" sz="2400" b="0" i="0" u="none" strike="noStrike" baseline="0" dirty="0" smtClean="0">
                <a:latin typeface="Arial" panose="020B0604020202020204" pitchFamily="34" charset="0"/>
                <a:cs typeface="Arial" panose="020B0604020202020204" pitchFamily="34" charset="0"/>
              </a:rPr>
              <a:t>antígenos de un agente infeccioso).</a:t>
            </a:r>
          </a:p>
          <a:p>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4. Demostración de alteraciones en determinaciones del laboratorio clínico.</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7349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2063751" y="692150"/>
            <a:ext cx="7993063" cy="1569660"/>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Este resultado se compara con estándares de referencia creados al efecto internacionalmente por el que se determina entonces, que categoría de susceptibilidad se corresponde con esta concentración para ese antibiótico en específico.</a:t>
            </a:r>
            <a:endParaRPr lang="es-ES" sz="2400"/>
          </a:p>
        </p:txBody>
      </p:sp>
      <p:sp>
        <p:nvSpPr>
          <p:cNvPr id="30725" name="Text Box 5"/>
          <p:cNvSpPr txBox="1">
            <a:spLocks noChangeArrowheads="1"/>
          </p:cNvSpPr>
          <p:nvPr/>
        </p:nvSpPr>
        <p:spPr bwMode="auto">
          <a:xfrm>
            <a:off x="2063751" y="2852739"/>
            <a:ext cx="54006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b="1" u="sng"/>
              <a:t>Informe del Laboratorio...</a:t>
            </a:r>
            <a:endParaRPr lang="es-ES" sz="3200" b="1" u="sng"/>
          </a:p>
        </p:txBody>
      </p:sp>
      <p:sp>
        <p:nvSpPr>
          <p:cNvPr id="30726" name="Text Box 6"/>
          <p:cNvSpPr txBox="1">
            <a:spLocks noChangeArrowheads="1"/>
          </p:cNvSpPr>
          <p:nvPr/>
        </p:nvSpPr>
        <p:spPr bwMode="auto">
          <a:xfrm>
            <a:off x="1992314" y="3644900"/>
            <a:ext cx="8135937" cy="1754326"/>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El laboratorio informará el nombre del antibiótico y a continuación el valor de la CMI obtenido seguido entre paréntesis de la categoría de susceptibilidad correspondiente.</a:t>
            </a:r>
          </a:p>
          <a:p>
            <a:pPr algn="just">
              <a:spcBef>
                <a:spcPct val="50000"/>
              </a:spcBef>
            </a:pPr>
            <a:r>
              <a:rPr lang="en-GB" sz="2400" b="1" u="sng"/>
              <a:t>Ejemplo</a:t>
            </a:r>
            <a:r>
              <a:rPr lang="en-GB" sz="2400" b="1"/>
              <a:t>:</a:t>
            </a:r>
            <a:r>
              <a:rPr lang="en-GB" sz="2400"/>
              <a:t> Penicilina: 32 µg/ml (R)</a:t>
            </a:r>
            <a:endParaRPr lang="es-ES" sz="2400"/>
          </a:p>
        </p:txBody>
      </p:sp>
    </p:spTree>
    <p:extLst>
      <p:ext uri="{BB962C8B-B14F-4D97-AF65-F5344CB8AC3E}">
        <p14:creationId xmlns:p14="http://schemas.microsoft.com/office/powerpoint/2010/main" val="4217244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2351089" y="765176"/>
            <a:ext cx="7273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s-ES"/>
          </a:p>
        </p:txBody>
      </p:sp>
      <p:sp>
        <p:nvSpPr>
          <p:cNvPr id="31749" name="Text Box 5"/>
          <p:cNvSpPr txBox="1">
            <a:spLocks noChangeArrowheads="1"/>
          </p:cNvSpPr>
          <p:nvPr/>
        </p:nvSpPr>
        <p:spPr bwMode="auto">
          <a:xfrm>
            <a:off x="2208213" y="476251"/>
            <a:ext cx="7632700" cy="1408113"/>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u="sng"/>
              <a:t>Ventajas del método</a:t>
            </a:r>
            <a:r>
              <a:rPr lang="en-GB" sz="2400"/>
              <a:t>: Bastante exacto</a:t>
            </a:r>
          </a:p>
          <a:p>
            <a:pPr algn="just">
              <a:spcBef>
                <a:spcPct val="50000"/>
              </a:spcBef>
            </a:pPr>
            <a:r>
              <a:rPr lang="en-GB" sz="2400" u="sng"/>
              <a:t>Desventajas</a:t>
            </a:r>
            <a:r>
              <a:rPr lang="en-GB" sz="2400"/>
              <a:t>: Gran complejidad de realización y elevado costo</a:t>
            </a:r>
            <a:endParaRPr lang="es-ES" sz="2400"/>
          </a:p>
        </p:txBody>
      </p:sp>
      <p:sp>
        <p:nvSpPr>
          <p:cNvPr id="31750" name="Text Box 6"/>
          <p:cNvSpPr txBox="1">
            <a:spLocks noChangeArrowheads="1"/>
          </p:cNvSpPr>
          <p:nvPr/>
        </p:nvSpPr>
        <p:spPr bwMode="auto">
          <a:xfrm>
            <a:off x="2135188" y="2276476"/>
            <a:ext cx="75612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u="sng"/>
              <a:t>Método de microdilución en caldo:</a:t>
            </a:r>
            <a:endParaRPr lang="es-ES" sz="2800" b="1" u="sng"/>
          </a:p>
        </p:txBody>
      </p:sp>
      <p:sp>
        <p:nvSpPr>
          <p:cNvPr id="31751" name="Text Box 7"/>
          <p:cNvSpPr txBox="1">
            <a:spLocks noChangeArrowheads="1"/>
          </p:cNvSpPr>
          <p:nvPr/>
        </p:nvSpPr>
        <p:spPr bwMode="auto">
          <a:xfrm>
            <a:off x="2098675" y="3141664"/>
            <a:ext cx="7958138" cy="3178175"/>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000"/>
              <a:t>Es el mismo método llevado a microténica.</a:t>
            </a:r>
          </a:p>
          <a:p>
            <a:pPr algn="just">
              <a:spcBef>
                <a:spcPct val="50000"/>
              </a:spcBef>
            </a:pPr>
            <a:r>
              <a:rPr lang="en-GB" sz="2000"/>
              <a:t>Se realiza en placas de microtitulación de fondo plano.</a:t>
            </a:r>
          </a:p>
          <a:p>
            <a:pPr algn="just">
              <a:spcBef>
                <a:spcPct val="50000"/>
              </a:spcBef>
            </a:pPr>
            <a:r>
              <a:rPr lang="en-GB" sz="2000"/>
              <a:t>Tiene como ventajas que emplea una pequeña cantidad de recursos y mayor factibilidad de realización.</a:t>
            </a:r>
          </a:p>
          <a:p>
            <a:pPr algn="just">
              <a:spcBef>
                <a:spcPct val="50000"/>
              </a:spcBef>
            </a:pPr>
            <a:r>
              <a:rPr lang="en-GB" sz="2000"/>
              <a:t>Se considera el ideal para monitorear el tratamiento antimicrobiano en el paciente grave.</a:t>
            </a:r>
          </a:p>
          <a:p>
            <a:pPr algn="just">
              <a:spcBef>
                <a:spcPct val="50000"/>
              </a:spcBef>
            </a:pPr>
            <a:r>
              <a:rPr lang="en-GB" sz="2000"/>
              <a:t>Muchos métodos automatizados tienen actualmente como base esta variante.</a:t>
            </a:r>
            <a:endParaRPr lang="es-ES" sz="2000"/>
          </a:p>
        </p:txBody>
      </p:sp>
    </p:spTree>
    <p:extLst>
      <p:ext uri="{BB962C8B-B14F-4D97-AF65-F5344CB8AC3E}">
        <p14:creationId xmlns:p14="http://schemas.microsoft.com/office/powerpoint/2010/main" val="1345171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1992314" y="333376"/>
            <a:ext cx="66246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u="sng"/>
              <a:t>Método de difusión de Bauer-Kirby:</a:t>
            </a:r>
            <a:endParaRPr lang="es-ES" sz="2800" b="1" u="sng"/>
          </a:p>
        </p:txBody>
      </p:sp>
      <p:sp>
        <p:nvSpPr>
          <p:cNvPr id="32773" name="Text Box 5"/>
          <p:cNvSpPr txBox="1">
            <a:spLocks noChangeArrowheads="1"/>
          </p:cNvSpPr>
          <p:nvPr/>
        </p:nvSpPr>
        <p:spPr bwMode="auto">
          <a:xfrm>
            <a:off x="1847851" y="908051"/>
            <a:ext cx="8424863" cy="1349375"/>
          </a:xfrm>
          <a:prstGeom prst="rect">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000"/>
              <a:t>Es el internacionalmente recomendado para la práctica hospitalaria de rutina por su gran sencillez y bajo costo, aunque es necesario señalar que puede estar sujeto a múltiples errores técnicos por lo que debe ser seguido a través de un exhaustivo control de la calidad.</a:t>
            </a:r>
            <a:endParaRPr lang="es-ES" sz="2000"/>
          </a:p>
        </p:txBody>
      </p:sp>
      <p:sp>
        <p:nvSpPr>
          <p:cNvPr id="32774" name="Text Box 6"/>
          <p:cNvSpPr txBox="1">
            <a:spLocks noChangeArrowheads="1"/>
          </p:cNvSpPr>
          <p:nvPr/>
        </p:nvSpPr>
        <p:spPr bwMode="auto">
          <a:xfrm>
            <a:off x="1847850" y="2565401"/>
            <a:ext cx="8496300" cy="3781425"/>
          </a:xfrm>
          <a:prstGeom prst="rect">
            <a:avLst/>
          </a:prstGeom>
          <a:solidFill>
            <a:schemeClr val="bg1"/>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 typeface="Wingdings" panose="05000000000000000000" pitchFamily="2" charset="2"/>
              <a:buChar char="v"/>
            </a:pPr>
            <a:r>
              <a:rPr lang="en-GB" sz="2400"/>
              <a:t> Se realiza en placas de cultivo conteniendo Agar de Mueller-Hinton sobre las que se extiende el microorganismo de prueba con un hisopo de algodón estéril.</a:t>
            </a:r>
          </a:p>
          <a:p>
            <a:pPr algn="just">
              <a:spcBef>
                <a:spcPct val="50000"/>
              </a:spcBef>
              <a:buFont typeface="Wingdings" panose="05000000000000000000" pitchFamily="2" charset="2"/>
              <a:buChar char="v"/>
            </a:pPr>
            <a:r>
              <a:rPr lang="en-GB" sz="2400"/>
              <a:t> Sobre la placa inoculada se colocan, ayudados por una pinza y bajo condiciones estériles, pequeños discos de papel de filtro preparados comercialmente que contienen cantidades específicas de cada antibiótico.</a:t>
            </a:r>
          </a:p>
          <a:p>
            <a:pPr algn="just">
              <a:spcBef>
                <a:spcPct val="50000"/>
              </a:spcBef>
              <a:buFont typeface="Wingdings" panose="05000000000000000000" pitchFamily="2" charset="2"/>
              <a:buChar char="v"/>
            </a:pPr>
            <a:r>
              <a:rPr lang="en-GB" sz="2400"/>
              <a:t> Las placas se incuban por 18-24 horas tiempo al cabo del cual se realiza la lectura.</a:t>
            </a:r>
            <a:endParaRPr lang="es-ES" sz="2400"/>
          </a:p>
        </p:txBody>
      </p:sp>
    </p:spTree>
    <p:extLst>
      <p:ext uri="{BB962C8B-B14F-4D97-AF65-F5344CB8AC3E}">
        <p14:creationId xmlns:p14="http://schemas.microsoft.com/office/powerpoint/2010/main" val="4114102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7" name="Object 5"/>
          <p:cNvGraphicFramePr>
            <a:graphicFrameLocks noChangeAspect="1"/>
          </p:cNvGraphicFramePr>
          <p:nvPr/>
        </p:nvGraphicFramePr>
        <p:xfrm>
          <a:off x="2566989" y="1268414"/>
          <a:ext cx="4033837" cy="4537075"/>
        </p:xfrm>
        <a:graphic>
          <a:graphicData uri="http://schemas.openxmlformats.org/presentationml/2006/ole">
            <mc:AlternateContent xmlns:mc="http://schemas.openxmlformats.org/markup-compatibility/2006">
              <mc:Choice xmlns:v="urn:schemas-microsoft-com:vml" Requires="v">
                <p:oleObj spid="_x0000_s3077" name="Imagen de mapa de bits" r:id="rId3" imgW="5079365" imgH="7619048" progId="Paint.Picture">
                  <p:embed/>
                </p:oleObj>
              </mc:Choice>
              <mc:Fallback>
                <p:oleObj name="Imagen de mapa de bits" r:id="rId3" imgW="5079365" imgH="7619048"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9" y="1268414"/>
                        <a:ext cx="4033837"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799" name="Text Box 7"/>
          <p:cNvSpPr txBox="1">
            <a:spLocks noChangeArrowheads="1"/>
          </p:cNvSpPr>
          <p:nvPr/>
        </p:nvSpPr>
        <p:spPr bwMode="auto">
          <a:xfrm>
            <a:off x="2351088" y="404813"/>
            <a:ext cx="511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t>Observa el siguiente diagrama...</a:t>
            </a:r>
            <a:endParaRPr lang="es-ES" sz="2400" b="1"/>
          </a:p>
        </p:txBody>
      </p:sp>
      <p:sp>
        <p:nvSpPr>
          <p:cNvPr id="33800" name="Text Box 8"/>
          <p:cNvSpPr txBox="1">
            <a:spLocks noChangeArrowheads="1"/>
          </p:cNvSpPr>
          <p:nvPr/>
        </p:nvSpPr>
        <p:spPr bwMode="auto">
          <a:xfrm>
            <a:off x="6167439" y="1196975"/>
            <a:ext cx="3889375" cy="3046988"/>
          </a:xfrm>
          <a:prstGeom prst="rect">
            <a:avLst/>
          </a:prstGeom>
          <a:noFill/>
          <a:ln w="3810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Aquí de una forma muy simple se esquematizan los pasos de que consta el montaje de un antibiograma por el método de difusión de Bauer-Kirby, llamado así precisamente en honor a sus diseñdores.</a:t>
            </a:r>
            <a:endParaRPr lang="es-ES" sz="2400" b="1"/>
          </a:p>
        </p:txBody>
      </p:sp>
      <p:sp>
        <p:nvSpPr>
          <p:cNvPr id="33801" name="Text Box 9"/>
          <p:cNvSpPr txBox="1">
            <a:spLocks noChangeArrowheads="1"/>
          </p:cNvSpPr>
          <p:nvPr/>
        </p:nvSpPr>
        <p:spPr bwMode="auto">
          <a:xfrm>
            <a:off x="2279651" y="5157789"/>
            <a:ext cx="7777163" cy="860425"/>
          </a:xfrm>
          <a:prstGeom prst="rect">
            <a:avLst/>
          </a:prstGeom>
          <a:noFill/>
          <a:ln w="3810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Al concluir este paso se realiza la incubación y posteriormente la lectura...</a:t>
            </a:r>
            <a:endParaRPr lang="es-ES" sz="2400" b="1"/>
          </a:p>
        </p:txBody>
      </p:sp>
      <p:sp>
        <p:nvSpPr>
          <p:cNvPr id="33802" name="Line 10"/>
          <p:cNvSpPr>
            <a:spLocks noChangeShapeType="1"/>
          </p:cNvSpPr>
          <p:nvPr/>
        </p:nvSpPr>
        <p:spPr bwMode="auto">
          <a:xfrm>
            <a:off x="3143251" y="4581526"/>
            <a:ext cx="360363" cy="3603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extLst>
      <p:ext uri="{BB962C8B-B14F-4D97-AF65-F5344CB8AC3E}">
        <p14:creationId xmlns:p14="http://schemas.microsoft.com/office/powerpoint/2010/main" val="40078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135189" y="692150"/>
            <a:ext cx="2663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b="1" u="sng"/>
              <a:t>LECTURA:</a:t>
            </a:r>
            <a:endParaRPr lang="es-ES" sz="3200" b="1" u="sng"/>
          </a:p>
        </p:txBody>
      </p:sp>
      <p:sp>
        <p:nvSpPr>
          <p:cNvPr id="34821" name="Text Box 5"/>
          <p:cNvSpPr txBox="1">
            <a:spLocks noChangeArrowheads="1"/>
          </p:cNvSpPr>
          <p:nvPr/>
        </p:nvSpPr>
        <p:spPr bwMode="auto">
          <a:xfrm>
            <a:off x="2063751" y="1989138"/>
            <a:ext cx="7993063" cy="2868612"/>
          </a:xfrm>
          <a:prstGeom prst="rect">
            <a:avLst/>
          </a:prstGeom>
          <a:noFill/>
          <a:ln w="3810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El antibiótico impregnado en el disco, al hacer contacto con la superficie húmeda de la placa difunde en el medio impidiendo el crecimiento del microorganismo de prueba.</a:t>
            </a:r>
          </a:p>
          <a:p>
            <a:pPr algn="just">
              <a:spcBef>
                <a:spcPct val="50000"/>
              </a:spcBef>
            </a:pPr>
            <a:r>
              <a:rPr lang="en-GB" sz="2400"/>
              <a:t>En correspondencia con el grado de susceptibilidad, como resultado se producirá un halo de transparencia (halo de inhibición del crecimiento) alrededor de cada disco de antibiótico. </a:t>
            </a:r>
            <a:endParaRPr lang="es-ES" sz="2400"/>
          </a:p>
        </p:txBody>
      </p:sp>
    </p:spTree>
    <p:extLst>
      <p:ext uri="{BB962C8B-B14F-4D97-AF65-F5344CB8AC3E}">
        <p14:creationId xmlns:p14="http://schemas.microsoft.com/office/powerpoint/2010/main" val="1582507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2063750" y="476251"/>
            <a:ext cx="8135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a:t>Observa detenidamente la siguiente imagen...</a:t>
            </a:r>
            <a:endParaRPr lang="es-ES" sz="2800" b="1"/>
          </a:p>
        </p:txBody>
      </p:sp>
      <p:pic>
        <p:nvPicPr>
          <p:cNvPr id="358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8" y="1484313"/>
            <a:ext cx="4559300" cy="375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6" name="Text Box 6"/>
          <p:cNvSpPr txBox="1">
            <a:spLocks noChangeArrowheads="1"/>
          </p:cNvSpPr>
          <p:nvPr/>
        </p:nvSpPr>
        <p:spPr bwMode="auto">
          <a:xfrm>
            <a:off x="7175500" y="1700213"/>
            <a:ext cx="2952750" cy="2708434"/>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000" b="1"/>
              <a:t>Aquí puedes apreciar los halos de inhibición alrededor de cada disco. </a:t>
            </a:r>
          </a:p>
          <a:p>
            <a:pPr algn="just">
              <a:spcBef>
                <a:spcPct val="50000"/>
              </a:spcBef>
            </a:pPr>
            <a:r>
              <a:rPr lang="en-GB" sz="2000" b="1"/>
              <a:t>Observa como cada uno puede tener un diámetro diferente o sencillamente no poseer prácticamente ninguno.</a:t>
            </a:r>
            <a:endParaRPr lang="es-ES" sz="2000" b="1"/>
          </a:p>
        </p:txBody>
      </p:sp>
    </p:spTree>
    <p:extLst>
      <p:ext uri="{BB962C8B-B14F-4D97-AF65-F5344CB8AC3E}">
        <p14:creationId xmlns:p14="http://schemas.microsoft.com/office/powerpoint/2010/main" val="4134334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2063750" y="549275"/>
            <a:ext cx="7848600" cy="2123658"/>
          </a:xfrm>
          <a:prstGeom prst="rect">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En este momento se procederá a medir con una regla plana el diámetro de cada uno de estos halos en milímetros.</a:t>
            </a:r>
          </a:p>
          <a:p>
            <a:pPr algn="just">
              <a:spcBef>
                <a:spcPct val="50000"/>
              </a:spcBef>
            </a:pPr>
            <a:r>
              <a:rPr lang="en-GB" sz="2400"/>
              <a:t>Cada resultado se anotará para luego compararlo con los datos de las tablas con los valores de referencia creados al efecto para así determinar las categorías de susceptibilidad.</a:t>
            </a:r>
            <a:endParaRPr lang="es-ES" sz="2400"/>
          </a:p>
        </p:txBody>
      </p:sp>
      <p:sp>
        <p:nvSpPr>
          <p:cNvPr id="36869" name="Text Box 5"/>
          <p:cNvSpPr txBox="1">
            <a:spLocks noChangeArrowheads="1"/>
          </p:cNvSpPr>
          <p:nvPr/>
        </p:nvSpPr>
        <p:spPr bwMode="auto">
          <a:xfrm>
            <a:off x="2063751" y="3789363"/>
            <a:ext cx="4752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a:t>El laboratorio informará...</a:t>
            </a:r>
            <a:endParaRPr lang="es-ES" sz="2800" b="1"/>
          </a:p>
        </p:txBody>
      </p:sp>
      <p:sp>
        <p:nvSpPr>
          <p:cNvPr id="36870" name="Text Box 6"/>
          <p:cNvSpPr txBox="1">
            <a:spLocks noChangeArrowheads="1"/>
          </p:cNvSpPr>
          <p:nvPr/>
        </p:nvSpPr>
        <p:spPr bwMode="auto">
          <a:xfrm>
            <a:off x="2063751" y="4508501"/>
            <a:ext cx="7775575" cy="1408113"/>
          </a:xfrm>
          <a:prstGeom prst="rect">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a:t>El nombre del antibiótico y seguidamente la categoría de suceptibilidad correspondiente.</a:t>
            </a:r>
          </a:p>
          <a:p>
            <a:pPr algn="just">
              <a:spcBef>
                <a:spcPct val="50000"/>
              </a:spcBef>
            </a:pPr>
            <a:r>
              <a:rPr lang="en-GB" sz="2400" b="1"/>
              <a:t>Ejemplo:</a:t>
            </a:r>
            <a:r>
              <a:rPr lang="en-GB" sz="2400"/>
              <a:t> Penicilina: R</a:t>
            </a:r>
            <a:endParaRPr lang="es-ES" sz="2400"/>
          </a:p>
        </p:txBody>
      </p:sp>
    </p:spTree>
    <p:extLst>
      <p:ext uri="{BB962C8B-B14F-4D97-AF65-F5344CB8AC3E}">
        <p14:creationId xmlns:p14="http://schemas.microsoft.com/office/powerpoint/2010/main" val="96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2135189" y="476250"/>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b="1" u="sng"/>
              <a:t>Problema:</a:t>
            </a:r>
            <a:endParaRPr lang="es-ES" sz="3200" b="1" u="sng"/>
          </a:p>
        </p:txBody>
      </p:sp>
      <p:sp>
        <p:nvSpPr>
          <p:cNvPr id="37893" name="Text Box 5"/>
          <p:cNvSpPr txBox="1">
            <a:spLocks noChangeArrowheads="1"/>
          </p:cNvSpPr>
          <p:nvPr/>
        </p:nvSpPr>
        <p:spPr bwMode="auto">
          <a:xfrm>
            <a:off x="1992314" y="1196976"/>
            <a:ext cx="8135937" cy="132343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000" i="1"/>
              <a:t>“Usted tendrá en su puesto de trabajo los resultados de un antibiograma realizado por el método de difusión de Bauer-Kirby y otro realizado por uno de los métodos de dilución. Deberá determinar la categoría de susceptibilidad correspondiente en cada caso e interpretar los resultados”.</a:t>
            </a:r>
            <a:endParaRPr lang="es-ES" sz="2000" i="1"/>
          </a:p>
        </p:txBody>
      </p:sp>
      <p:sp>
        <p:nvSpPr>
          <p:cNvPr id="37894" name="Text Box 6"/>
          <p:cNvSpPr txBox="1">
            <a:spLocks noChangeArrowheads="1"/>
          </p:cNvSpPr>
          <p:nvPr/>
        </p:nvSpPr>
        <p:spPr bwMode="auto">
          <a:xfrm>
            <a:off x="1992314" y="3141663"/>
            <a:ext cx="28082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u="sng"/>
              <a:t>Procedimiento:</a:t>
            </a:r>
            <a:endParaRPr lang="es-ES" sz="2800" u="sng"/>
          </a:p>
        </p:txBody>
      </p:sp>
      <p:sp>
        <p:nvSpPr>
          <p:cNvPr id="37895" name="Text Box 7"/>
          <p:cNvSpPr txBox="1">
            <a:spLocks noChangeArrowheads="1"/>
          </p:cNvSpPr>
          <p:nvPr/>
        </p:nvSpPr>
        <p:spPr bwMode="auto">
          <a:xfrm>
            <a:off x="1919288" y="3789363"/>
            <a:ext cx="676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t>Antibiograma por el método de Bauer-Kirby:</a:t>
            </a:r>
            <a:endParaRPr lang="es-ES" sz="2400" b="1"/>
          </a:p>
        </p:txBody>
      </p:sp>
      <p:sp>
        <p:nvSpPr>
          <p:cNvPr id="37896" name="Text Box 8"/>
          <p:cNvSpPr txBox="1">
            <a:spLocks noChangeArrowheads="1"/>
          </p:cNvSpPr>
          <p:nvPr/>
        </p:nvSpPr>
        <p:spPr bwMode="auto">
          <a:xfrm>
            <a:off x="1992313" y="4437064"/>
            <a:ext cx="8280400" cy="18065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 typeface="Wingdings" panose="05000000000000000000" pitchFamily="2" charset="2"/>
              <a:buChar char="Ø"/>
            </a:pPr>
            <a:r>
              <a:rPr lang="en-GB" sz="2000"/>
              <a:t> Compare cada uno de los valores que se le ofrecen con los datos que aparecen en la Tabla 1 y determine la categoría de susceptibilidad correspondiente a cada antibiótico.</a:t>
            </a:r>
          </a:p>
          <a:p>
            <a:pPr algn="just">
              <a:spcBef>
                <a:spcPct val="50000"/>
              </a:spcBef>
              <a:buFont typeface="Wingdings" panose="05000000000000000000" pitchFamily="2" charset="2"/>
              <a:buChar char="Ø"/>
            </a:pPr>
            <a:r>
              <a:rPr lang="en-GB" sz="2000"/>
              <a:t> Describa en su cuaderno como se informarían y como usted interpretaría estos resultados desde el punto de vista clínico.</a:t>
            </a:r>
            <a:endParaRPr lang="es-ES" sz="2000"/>
          </a:p>
        </p:txBody>
      </p:sp>
    </p:spTree>
    <p:extLst>
      <p:ext uri="{BB962C8B-B14F-4D97-AF65-F5344CB8AC3E}">
        <p14:creationId xmlns:p14="http://schemas.microsoft.com/office/powerpoint/2010/main" val="2252042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1992314" y="549275"/>
            <a:ext cx="640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t>Antibiograma por el método de dilución:</a:t>
            </a:r>
            <a:endParaRPr lang="es-ES" sz="2400" b="1"/>
          </a:p>
        </p:txBody>
      </p:sp>
      <p:sp>
        <p:nvSpPr>
          <p:cNvPr id="38918" name="Text Box 6"/>
          <p:cNvSpPr txBox="1">
            <a:spLocks noChangeArrowheads="1"/>
          </p:cNvSpPr>
          <p:nvPr/>
        </p:nvSpPr>
        <p:spPr bwMode="auto">
          <a:xfrm>
            <a:off x="1919288" y="1125539"/>
            <a:ext cx="8280400" cy="16541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 typeface="Wingdings" panose="05000000000000000000" pitchFamily="2" charset="2"/>
              <a:buChar char="Ø"/>
            </a:pPr>
            <a:r>
              <a:rPr lang="en-GB" sz="2000"/>
              <a:t> Compare los valores de CMI que se le ofrecen en el problema con los datos de la Tabla de referencia (Tabla 2)</a:t>
            </a:r>
          </a:p>
          <a:p>
            <a:pPr algn="just">
              <a:spcBef>
                <a:spcPct val="50000"/>
              </a:spcBef>
              <a:buFont typeface="Wingdings" panose="05000000000000000000" pitchFamily="2" charset="2"/>
              <a:buChar char="Ø"/>
            </a:pPr>
            <a:r>
              <a:rPr lang="en-GB" sz="2000"/>
              <a:t> Determine las categorías de susceptibilidad en cada caso</a:t>
            </a:r>
          </a:p>
          <a:p>
            <a:pPr algn="just">
              <a:spcBef>
                <a:spcPct val="50000"/>
              </a:spcBef>
              <a:buFont typeface="Wingdings" panose="05000000000000000000" pitchFamily="2" charset="2"/>
              <a:buChar char="Ø"/>
            </a:pPr>
            <a:r>
              <a:rPr lang="en-GB" sz="2000"/>
              <a:t> Informe e interprete estos resultados desde el punto de vista clínico.</a:t>
            </a:r>
            <a:endParaRPr lang="es-ES" sz="2000"/>
          </a:p>
        </p:txBody>
      </p:sp>
      <p:sp>
        <p:nvSpPr>
          <p:cNvPr id="38919" name="Text Box 7"/>
          <p:cNvSpPr txBox="1">
            <a:spLocks noChangeArrowheads="1"/>
          </p:cNvSpPr>
          <p:nvPr/>
        </p:nvSpPr>
        <p:spPr bwMode="auto">
          <a:xfrm>
            <a:off x="1919289" y="3068638"/>
            <a:ext cx="79216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u="sng"/>
              <a:t>Datos del antibiograma por el método de difusión:</a:t>
            </a:r>
          </a:p>
          <a:p>
            <a:pPr>
              <a:spcBef>
                <a:spcPct val="50000"/>
              </a:spcBef>
            </a:pPr>
            <a:r>
              <a:rPr lang="en-GB" sz="2400"/>
              <a:t>Agente causal: </a:t>
            </a:r>
            <a:r>
              <a:rPr lang="en-GB" sz="2400" b="1" i="1" u="sng"/>
              <a:t>Proteus mirabilis</a:t>
            </a:r>
          </a:p>
          <a:p>
            <a:pPr>
              <a:spcBef>
                <a:spcPct val="50000"/>
              </a:spcBef>
            </a:pPr>
            <a:r>
              <a:rPr lang="en-GB" sz="2400" b="1" u="sng"/>
              <a:t>Antibiótico</a:t>
            </a:r>
            <a:r>
              <a:rPr lang="en-GB" sz="2400" b="1"/>
              <a:t>          </a:t>
            </a:r>
            <a:r>
              <a:rPr lang="en-GB" sz="2400" b="1" u="sng"/>
              <a:t>Lectura en milímetros</a:t>
            </a:r>
            <a:endParaRPr lang="es-ES" sz="2400" b="1" u="sng"/>
          </a:p>
        </p:txBody>
      </p:sp>
      <p:sp>
        <p:nvSpPr>
          <p:cNvPr id="38920" name="Text Box 8"/>
          <p:cNvSpPr txBox="1">
            <a:spLocks noChangeArrowheads="1"/>
          </p:cNvSpPr>
          <p:nvPr/>
        </p:nvSpPr>
        <p:spPr bwMode="auto">
          <a:xfrm>
            <a:off x="1992314" y="4724401"/>
            <a:ext cx="5183187"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sz="2000"/>
              <a:t> Ampicilina                         12</a:t>
            </a:r>
          </a:p>
          <a:p>
            <a:pPr>
              <a:spcBef>
                <a:spcPct val="50000"/>
              </a:spcBef>
              <a:buFontTx/>
              <a:buChar char="•"/>
            </a:pPr>
            <a:r>
              <a:rPr lang="en-GB" sz="2000"/>
              <a:t> Gentamicina                     17</a:t>
            </a:r>
          </a:p>
          <a:p>
            <a:pPr>
              <a:spcBef>
                <a:spcPct val="50000"/>
              </a:spcBef>
              <a:buFontTx/>
              <a:buChar char="•"/>
            </a:pPr>
            <a:r>
              <a:rPr lang="en-GB" sz="2000"/>
              <a:t> Tetraciclina                       24</a:t>
            </a:r>
          </a:p>
          <a:p>
            <a:pPr>
              <a:spcBef>
                <a:spcPct val="50000"/>
              </a:spcBef>
              <a:buFontTx/>
              <a:buChar char="•"/>
            </a:pPr>
            <a:r>
              <a:rPr lang="en-GB" sz="2000"/>
              <a:t> Ciprofloxacina                  15</a:t>
            </a:r>
            <a:endParaRPr lang="es-ES" sz="2000"/>
          </a:p>
        </p:txBody>
      </p:sp>
    </p:spTree>
    <p:extLst>
      <p:ext uri="{BB962C8B-B14F-4D97-AF65-F5344CB8AC3E}">
        <p14:creationId xmlns:p14="http://schemas.microsoft.com/office/powerpoint/2010/main" val="3235547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063750" y="333376"/>
            <a:ext cx="80645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Tabla 1. Referencia para determinar las categorías de susceptibilidad por métodos de difusion.</a:t>
            </a:r>
            <a:endParaRPr lang="es-ES" sz="2400" b="1"/>
          </a:p>
        </p:txBody>
      </p:sp>
      <p:graphicFrame>
        <p:nvGraphicFramePr>
          <p:cNvPr id="48131" name="Group 3"/>
          <p:cNvGraphicFramePr>
            <a:graphicFrameLocks noGrp="1"/>
          </p:cNvGraphicFramePr>
          <p:nvPr/>
        </p:nvGraphicFramePr>
        <p:xfrm>
          <a:off x="2063750" y="1557338"/>
          <a:ext cx="8064500" cy="4381500"/>
        </p:xfrm>
        <a:graphic>
          <a:graphicData uri="http://schemas.openxmlformats.org/drawingml/2006/table">
            <a:tbl>
              <a:tblPr/>
              <a:tblGrid>
                <a:gridCol w="2376488"/>
                <a:gridCol w="1943100"/>
                <a:gridCol w="3744912"/>
              </a:tblGrid>
              <a:tr h="0">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anose="020B0604020202020204" pitchFamily="34" charset="0"/>
                        </a:rPr>
                        <a:t>Antibiótico</a:t>
                      </a:r>
                      <a:endParaRPr kumimoji="0" lang="es-ES" sz="2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anose="020B0604020202020204" pitchFamily="34" charset="0"/>
                        </a:rPr>
                        <a:t>Contenido del disco (µg)</a:t>
                      </a:r>
                      <a:endParaRPr kumimoji="0" lang="es-ES" sz="2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anose="020B0604020202020204" pitchFamily="34" charset="0"/>
                        </a:rPr>
                        <a:t>Tamaño del diámetro (mm)</a:t>
                      </a:r>
                      <a:endParaRPr kumimoji="0" lang="es-ES" sz="2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vMerge="1">
                  <a:txBody>
                    <a:bodyPr/>
                    <a:lstStyle/>
                    <a:p>
                      <a:endParaRPr lang="es-ES"/>
                    </a:p>
                  </a:txBody>
                  <a:tcPr/>
                </a:tc>
                <a:tc vMerge="1">
                  <a:txBody>
                    <a:bodyPr/>
                    <a:lstStyle/>
                    <a:p>
                      <a:endParaRPr lang="es-E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rPr>
                        <a:t>   R            I            S</a:t>
                      </a:r>
                      <a:endParaRPr kumimoji="0" lang="es-E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Ampicilina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10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13            14 – 16           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Cefazolina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30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14            15 – 17           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Ceftriaxone</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30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13            14 – 20           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Gentamicina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10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12            13 – 14          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Tetraciclina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30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14            15 – 18           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Ciprofloxacina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5</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15            16 – 20           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Cloramfenicol</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30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12            13 - 17            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Fosfomicina</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anose="020B0604020202020204" pitchFamily="34" charset="0"/>
                        </a:rPr>
                        <a:t>200</a:t>
                      </a:r>
                      <a:endParaRPr kumimoji="0" lang="es-E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12            13 – 15           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7569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26831" y="775625"/>
            <a:ext cx="10714893" cy="5262979"/>
          </a:xfrm>
          <a:prstGeom prst="rect">
            <a:avLst/>
          </a:prstGeom>
        </p:spPr>
        <p:txBody>
          <a:bodyPr wrap="square">
            <a:spAutoFit/>
          </a:bodyPr>
          <a:lstStyle/>
          <a:p>
            <a:r>
              <a:rPr lang="es-ES" sz="2400" b="0" i="0" u="none" strike="noStrike" baseline="0" dirty="0" smtClean="0">
                <a:latin typeface="Arial" panose="020B0604020202020204" pitchFamily="34" charset="0"/>
                <a:cs typeface="Arial" panose="020B0604020202020204" pitchFamily="34" charset="0"/>
              </a:rPr>
              <a:t>De estas pruebas, al Laboratorio de Microbiología le competen las siguientes:</a:t>
            </a:r>
          </a:p>
          <a:p>
            <a:endParaRPr lang="es-ES" sz="2400" b="0" i="0" u="none" strike="noStrike" baseline="0" dirty="0" smtClean="0">
              <a:latin typeface="Arial" panose="020B0604020202020204" pitchFamily="34" charset="0"/>
              <a:cs typeface="Arial" panose="020B0604020202020204" pitchFamily="34" charset="0"/>
            </a:endParaRPr>
          </a:p>
          <a:p>
            <a:pPr marL="457200" indent="-457200">
              <a:buAutoNum type="arabicPeriod"/>
            </a:pPr>
            <a:r>
              <a:rPr lang="es-ES" sz="2400" b="0" i="0" u="none" strike="noStrike" baseline="0" dirty="0" smtClean="0">
                <a:latin typeface="Arial" panose="020B0604020202020204" pitchFamily="34" charset="0"/>
                <a:cs typeface="Arial" panose="020B0604020202020204" pitchFamily="34" charset="0"/>
              </a:rPr>
              <a:t>El diagnóstico del agente causal por medio de la visualización, el aislamiento y la identificación</a:t>
            </a:r>
            <a:r>
              <a:rPr lang="es-ES" sz="2400" b="0" i="0" u="none" strike="noStrike" dirty="0" smtClean="0">
                <a:latin typeface="Arial" panose="020B0604020202020204" pitchFamily="34" charset="0"/>
                <a:cs typeface="Arial" panose="020B0604020202020204" pitchFamily="34" charset="0"/>
              </a:rPr>
              <a:t> </a:t>
            </a:r>
            <a:r>
              <a:rPr lang="es-ES" sz="2400" b="0" i="0" u="none" strike="noStrike" baseline="0" dirty="0" smtClean="0">
                <a:latin typeface="Arial" panose="020B0604020202020204" pitchFamily="34" charset="0"/>
                <a:cs typeface="Arial" panose="020B0604020202020204" pitchFamily="34" charset="0"/>
              </a:rPr>
              <a:t>del agente.</a:t>
            </a:r>
          </a:p>
          <a:p>
            <a:pPr marL="457200" indent="-457200">
              <a:buAutoNum type="arabicPeriod"/>
            </a:pPr>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2. La demostración de alguno de los antígenos del microorganismo.</a:t>
            </a:r>
          </a:p>
          <a:p>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3. La detección de genes específicos del agente en muestras del paciente mediante hibridación</a:t>
            </a:r>
            <a:r>
              <a:rPr lang="es-ES" sz="2400" b="0" i="0" u="none" strike="noStrike" dirty="0" smtClean="0">
                <a:latin typeface="Arial" panose="020B0604020202020204" pitchFamily="34" charset="0"/>
                <a:cs typeface="Arial" panose="020B0604020202020204" pitchFamily="34" charset="0"/>
              </a:rPr>
              <a:t> </a:t>
            </a:r>
            <a:r>
              <a:rPr lang="es-ES" sz="2400" b="0" i="0" u="none" strike="noStrike" baseline="0" dirty="0" smtClean="0">
                <a:latin typeface="Arial" panose="020B0604020202020204" pitchFamily="34" charset="0"/>
                <a:cs typeface="Arial" panose="020B0604020202020204" pitchFamily="34" charset="0"/>
              </a:rPr>
              <a:t>de ADN con ADN o de ADN con ARN.</a:t>
            </a:r>
          </a:p>
          <a:p>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4. La demostración de respuesta inmunitaria.</a:t>
            </a:r>
          </a:p>
          <a:p>
            <a:endParaRPr lang="es-ES" sz="2400" b="0" i="0" u="none" strike="noStrike" baseline="0" dirty="0" smtClean="0">
              <a:latin typeface="Arial" panose="020B0604020202020204" pitchFamily="34" charset="0"/>
              <a:cs typeface="Arial" panose="020B0604020202020204" pitchFamily="34" charset="0"/>
            </a:endParaRPr>
          </a:p>
          <a:p>
            <a:r>
              <a:rPr lang="es-ES" sz="2400" b="0" i="0" u="none" strike="noStrike" baseline="0" dirty="0" smtClean="0">
                <a:latin typeface="Arial" panose="020B0604020202020204" pitchFamily="34" charset="0"/>
                <a:cs typeface="Arial" panose="020B0604020202020204" pitchFamily="34" charset="0"/>
              </a:rPr>
              <a:t>5. Las pruebas de laboratorio para contribuir con la selección racional del tratamiento</a:t>
            </a:r>
            <a:r>
              <a:rPr lang="es-ES" sz="2400" b="0" i="0" u="none" strike="noStrike" dirty="0" smtClean="0">
                <a:latin typeface="Arial" panose="020B0604020202020204" pitchFamily="34" charset="0"/>
                <a:cs typeface="Arial" panose="020B0604020202020204" pitchFamily="34" charset="0"/>
              </a:rPr>
              <a:t> </a:t>
            </a:r>
            <a:r>
              <a:rPr lang="es-ES" sz="2400" b="0" i="0" u="none" strike="noStrike" baseline="0" dirty="0" smtClean="0">
                <a:latin typeface="Arial" panose="020B0604020202020204" pitchFamily="34" charset="0"/>
                <a:cs typeface="Arial" panose="020B0604020202020204" pitchFamily="34" charset="0"/>
              </a:rPr>
              <a:t>antimicrobiano.</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832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208214" y="476250"/>
            <a:ext cx="7991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u="sng"/>
              <a:t>Resultados del antibiograma por el método de dilución:</a:t>
            </a:r>
            <a:endParaRPr lang="es-ES" sz="2800" u="sng"/>
          </a:p>
        </p:txBody>
      </p:sp>
      <p:sp>
        <p:nvSpPr>
          <p:cNvPr id="49155" name="Text Box 3"/>
          <p:cNvSpPr txBox="1">
            <a:spLocks noChangeArrowheads="1"/>
          </p:cNvSpPr>
          <p:nvPr/>
        </p:nvSpPr>
        <p:spPr bwMode="auto">
          <a:xfrm>
            <a:off x="2424113" y="2636838"/>
            <a:ext cx="69135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u="sng"/>
              <a:t>Antibiótico</a:t>
            </a:r>
            <a:r>
              <a:rPr lang="en-GB" sz="2800"/>
              <a:t>             </a:t>
            </a:r>
            <a:r>
              <a:rPr lang="en-GB" sz="2800" u="sng"/>
              <a:t>CMI obtenida en µg/ml</a:t>
            </a:r>
            <a:endParaRPr lang="es-ES" sz="2800" u="sng"/>
          </a:p>
        </p:txBody>
      </p:sp>
      <p:sp>
        <p:nvSpPr>
          <p:cNvPr id="49156" name="Text Box 4"/>
          <p:cNvSpPr txBox="1">
            <a:spLocks noChangeArrowheads="1"/>
          </p:cNvSpPr>
          <p:nvPr/>
        </p:nvSpPr>
        <p:spPr bwMode="auto">
          <a:xfrm>
            <a:off x="2424114" y="3357563"/>
            <a:ext cx="604837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sz="2000"/>
              <a:t> </a:t>
            </a:r>
            <a:r>
              <a:rPr lang="en-GB" sz="2400"/>
              <a:t>Cefazolina                               64 </a:t>
            </a:r>
          </a:p>
          <a:p>
            <a:pPr>
              <a:spcBef>
                <a:spcPct val="50000"/>
              </a:spcBef>
              <a:buFontTx/>
              <a:buChar char="•"/>
            </a:pPr>
            <a:r>
              <a:rPr lang="en-GB" sz="2400"/>
              <a:t> Kanamicina                              2</a:t>
            </a:r>
          </a:p>
          <a:p>
            <a:pPr>
              <a:spcBef>
                <a:spcPct val="50000"/>
              </a:spcBef>
              <a:buFontTx/>
              <a:buChar char="•"/>
            </a:pPr>
            <a:r>
              <a:rPr lang="en-GB" sz="2400"/>
              <a:t> Ciprofloxacina                         16</a:t>
            </a:r>
          </a:p>
          <a:p>
            <a:pPr>
              <a:spcBef>
                <a:spcPct val="50000"/>
              </a:spcBef>
              <a:buFontTx/>
              <a:buChar char="•"/>
            </a:pPr>
            <a:r>
              <a:rPr lang="en-GB" sz="2400"/>
              <a:t> Gentamicina                            0,5</a:t>
            </a:r>
            <a:endParaRPr lang="es-ES" sz="2400"/>
          </a:p>
        </p:txBody>
      </p:sp>
      <p:sp>
        <p:nvSpPr>
          <p:cNvPr id="49157" name="Text Box 5"/>
          <p:cNvSpPr txBox="1">
            <a:spLocks noChangeArrowheads="1"/>
          </p:cNvSpPr>
          <p:nvPr/>
        </p:nvSpPr>
        <p:spPr bwMode="auto">
          <a:xfrm>
            <a:off x="2424113" y="1844675"/>
            <a:ext cx="676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a:t>Agente causal: </a:t>
            </a:r>
            <a:r>
              <a:rPr lang="en-GB" sz="2400" i="1" u="sng"/>
              <a:t>Escherichia coli</a:t>
            </a:r>
            <a:endParaRPr lang="es-ES" sz="2400" i="1" u="sng"/>
          </a:p>
        </p:txBody>
      </p:sp>
    </p:spTree>
    <p:extLst>
      <p:ext uri="{BB962C8B-B14F-4D97-AF65-F5344CB8AC3E}">
        <p14:creationId xmlns:p14="http://schemas.microsoft.com/office/powerpoint/2010/main" val="2916881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992313" y="620714"/>
            <a:ext cx="80645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Tabla 2. Referencia para la determinación de las categorías de susceptibilidad por método de dilución</a:t>
            </a:r>
            <a:endParaRPr lang="es-ES" sz="2400" b="1"/>
          </a:p>
        </p:txBody>
      </p:sp>
      <p:graphicFrame>
        <p:nvGraphicFramePr>
          <p:cNvPr id="50179" name="Group 3"/>
          <p:cNvGraphicFramePr>
            <a:graphicFrameLocks noGrp="1"/>
          </p:cNvGraphicFramePr>
          <p:nvPr/>
        </p:nvGraphicFramePr>
        <p:xfrm>
          <a:off x="2063751" y="1557339"/>
          <a:ext cx="7991475" cy="4363213"/>
        </p:xfrm>
        <a:graphic>
          <a:graphicData uri="http://schemas.openxmlformats.org/drawingml/2006/table">
            <a:tbl>
              <a:tblPr/>
              <a:tblGrid>
                <a:gridCol w="2663825"/>
                <a:gridCol w="1728788"/>
                <a:gridCol w="1601787"/>
                <a:gridCol w="1997075"/>
              </a:tblGrid>
              <a:tr h="565150">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anose="020B0604020202020204" pitchFamily="34" charset="0"/>
                        </a:rPr>
                        <a:t>Antibiótico</a:t>
                      </a:r>
                      <a:endParaRPr kumimoji="0" lang="es-ES" sz="2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anose="020B0604020202020204" pitchFamily="34" charset="0"/>
                        </a:rPr>
                        <a:t>CMI (µg/ml)</a:t>
                      </a:r>
                      <a:endParaRPr kumimoji="0" lang="es-ES" sz="24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579438">
                <a:tc vMerge="1">
                  <a:txBody>
                    <a:bodyPr/>
                    <a:lstStyle/>
                    <a:p>
                      <a:endParaRPr lang="es-E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rPr>
                        <a:t>R</a:t>
                      </a:r>
                      <a:endParaRPr kumimoji="0" lang="es-E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rPr>
                        <a:t>I</a:t>
                      </a:r>
                      <a:endParaRPr kumimoji="0" lang="es-E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rPr>
                        <a:t>S</a:t>
                      </a:r>
                      <a:endParaRPr kumimoji="0" lang="es-E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Ampicilina</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16</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Cefazolina</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16</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Kanamicina</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Gentamicina</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Ciprofloxacina</a:t>
                      </a: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anose="020B0604020202020204" pitchFamily="34" charset="0"/>
                        </a:rPr>
                        <a:t>2</a:t>
                      </a:r>
                      <a:endParaRPr kumimoji="0" lang="es-ES" sz="24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75605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ChangeArrowheads="1"/>
          </p:cNvSpPr>
          <p:nvPr/>
        </p:nvSpPr>
        <p:spPr bwMode="auto">
          <a:xfrm>
            <a:off x="1992313" y="1700213"/>
            <a:ext cx="8064500" cy="360045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107763" dir="13500000" sx="125000" sy="125000" algn="br" rotWithShape="0">
                    <a:schemeClr val="bg2">
                      <a:alpha val="50000"/>
                    </a:schemeClr>
                  </a:outerShdw>
                </a:effectLst>
              </a14:hiddenEffects>
            </a:ext>
          </a:extLst>
        </p:spPr>
        <p:txBody>
          <a:bodyPr wrap="none" anchor="ctr"/>
          <a:lstStyle/>
          <a:p>
            <a:endParaRPr lang="es-ES"/>
          </a:p>
        </p:txBody>
      </p:sp>
      <p:sp>
        <p:nvSpPr>
          <p:cNvPr id="43012" name="Text Box 4"/>
          <p:cNvSpPr txBox="1">
            <a:spLocks noChangeArrowheads="1"/>
          </p:cNvSpPr>
          <p:nvPr/>
        </p:nvSpPr>
        <p:spPr bwMode="auto">
          <a:xfrm>
            <a:off x="2063750" y="620714"/>
            <a:ext cx="784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b="1"/>
              <a:t>Como debes presentar tus resultados...</a:t>
            </a:r>
            <a:endParaRPr lang="es-ES" sz="3200" b="1"/>
          </a:p>
        </p:txBody>
      </p:sp>
      <p:sp>
        <p:nvSpPr>
          <p:cNvPr id="43013" name="Text Box 5"/>
          <p:cNvSpPr txBox="1">
            <a:spLocks noChangeArrowheads="1"/>
          </p:cNvSpPr>
          <p:nvPr/>
        </p:nvSpPr>
        <p:spPr bwMode="auto">
          <a:xfrm>
            <a:off x="2135189" y="1773238"/>
            <a:ext cx="7705725" cy="3046988"/>
          </a:xfrm>
          <a:prstGeom prst="rect">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sz="2400" b="1"/>
              <a:t>Elabora un informe con los resultados obtenidos donde destaques los siguientes aspectos:</a:t>
            </a:r>
          </a:p>
          <a:p>
            <a:pPr algn="just">
              <a:spcBef>
                <a:spcPct val="50000"/>
              </a:spcBef>
              <a:buFont typeface="Wingdings" panose="05000000000000000000" pitchFamily="2" charset="2"/>
              <a:buChar char="ü"/>
            </a:pPr>
            <a:r>
              <a:rPr lang="en-GB" sz="2400" b="1"/>
              <a:t> Antibióticos susceptibles, intermedios y resistentes</a:t>
            </a:r>
          </a:p>
          <a:p>
            <a:pPr algn="just">
              <a:spcBef>
                <a:spcPct val="50000"/>
              </a:spcBef>
              <a:buFont typeface="Wingdings" panose="05000000000000000000" pitchFamily="2" charset="2"/>
              <a:buChar char="ü"/>
            </a:pPr>
            <a:r>
              <a:rPr lang="en-GB" sz="2400" b="1"/>
              <a:t> Elabora un comentario basado en como los interpretarías desde el punto de vista clínico y cuales antibióticos serían los más factibles de ser utilizados para el tratamiento.</a:t>
            </a:r>
            <a:endParaRPr lang="es-ES" sz="2400" b="1"/>
          </a:p>
        </p:txBody>
      </p:sp>
    </p:spTree>
    <p:extLst>
      <p:ext uri="{BB962C8B-B14F-4D97-AF65-F5344CB8AC3E}">
        <p14:creationId xmlns:p14="http://schemas.microsoft.com/office/powerpoint/2010/main" val="20178601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0700" y="396320"/>
            <a:ext cx="11023600" cy="3539430"/>
          </a:xfrm>
          <a:prstGeom prst="rect">
            <a:avLst/>
          </a:prstGeom>
        </p:spPr>
        <p:txBody>
          <a:bodyPr wrap="square">
            <a:spAutoFit/>
          </a:bodyPr>
          <a:lstStyle/>
          <a:p>
            <a:r>
              <a:rPr lang="es-ES" sz="2800" b="1" dirty="0">
                <a:solidFill>
                  <a:srgbClr val="008080"/>
                </a:solidFill>
                <a:latin typeface="MyriadPro-Black"/>
              </a:rPr>
              <a:t>CURVA DE PROLIFERACIÓN</a:t>
            </a:r>
          </a:p>
          <a:p>
            <a:r>
              <a:rPr lang="es-ES" sz="2800" dirty="0">
                <a:solidFill>
                  <a:srgbClr val="000000"/>
                </a:solidFill>
                <a:latin typeface="MinionPro-Regular"/>
              </a:rPr>
              <a:t>Cuando un volumen </a:t>
            </a:r>
            <a:r>
              <a:rPr lang="es-ES" sz="2800" dirty="0" smtClean="0">
                <a:solidFill>
                  <a:srgbClr val="000000"/>
                </a:solidFill>
                <a:latin typeface="MinionPro-Regular"/>
              </a:rPr>
              <a:t>fijo </a:t>
            </a:r>
            <a:r>
              <a:rPr lang="es-ES" sz="2800" dirty="0">
                <a:solidFill>
                  <a:srgbClr val="000000"/>
                </a:solidFill>
                <a:latin typeface="MinionPro-Regular"/>
              </a:rPr>
              <a:t>de medio líquido es inoculado con células</a:t>
            </a:r>
          </a:p>
          <a:p>
            <a:r>
              <a:rPr lang="es-ES" sz="2800" dirty="0">
                <a:solidFill>
                  <a:srgbClr val="000000"/>
                </a:solidFill>
                <a:latin typeface="MinionPro-Regular"/>
              </a:rPr>
              <a:t>microbianas obtenidas a partir de un cultivo que fue colonizado</a:t>
            </a:r>
          </a:p>
          <a:p>
            <a:r>
              <a:rPr lang="es-ES" sz="2800" dirty="0">
                <a:solidFill>
                  <a:srgbClr val="000000"/>
                </a:solidFill>
                <a:latin typeface="MinionPro-Regular"/>
              </a:rPr>
              <a:t>hasta la saturación y se mide periódicamente el número</a:t>
            </a:r>
          </a:p>
          <a:p>
            <a:r>
              <a:rPr lang="es-ES" sz="2800" dirty="0">
                <a:solidFill>
                  <a:srgbClr val="000000"/>
                </a:solidFill>
                <a:latin typeface="MinionPro-Regular"/>
              </a:rPr>
              <a:t>de células viables por mililitro para obtener una </a:t>
            </a:r>
            <a:r>
              <a:rPr lang="es-ES" sz="2800" dirty="0" smtClean="0">
                <a:solidFill>
                  <a:srgbClr val="000000"/>
                </a:solidFill>
                <a:latin typeface="MinionPro-Regular"/>
              </a:rPr>
              <a:t>gráfica</a:t>
            </a:r>
            <a:r>
              <a:rPr lang="es-ES" sz="2800" dirty="0">
                <a:solidFill>
                  <a:srgbClr val="000000"/>
                </a:solidFill>
                <a:latin typeface="MinionPro-Regular"/>
              </a:rPr>
              <a:t>, por lo</a:t>
            </a:r>
          </a:p>
          <a:p>
            <a:r>
              <a:rPr lang="es-ES" sz="2800" dirty="0">
                <a:solidFill>
                  <a:srgbClr val="000000"/>
                </a:solidFill>
                <a:latin typeface="MinionPro-Regular"/>
              </a:rPr>
              <a:t>general mostrará una curva similar a la de la fi gura 4-2; las etapas</a:t>
            </a:r>
          </a:p>
          <a:p>
            <a:r>
              <a:rPr lang="es-ES" sz="2800" dirty="0">
                <a:solidFill>
                  <a:srgbClr val="000000"/>
                </a:solidFill>
                <a:latin typeface="MinionPro-Regular"/>
              </a:rPr>
              <a:t>de la curva de proliferación bacteriana que se muestran </a:t>
            </a:r>
            <a:r>
              <a:rPr lang="es-ES" sz="2800" dirty="0" smtClean="0">
                <a:solidFill>
                  <a:srgbClr val="000000"/>
                </a:solidFill>
                <a:latin typeface="MinionPro-Regular"/>
              </a:rPr>
              <a:t>reflejan</a:t>
            </a:r>
            <a:endParaRPr lang="es-ES" sz="2800" dirty="0">
              <a:solidFill>
                <a:srgbClr val="000000"/>
              </a:solidFill>
              <a:latin typeface="MinionPro-Regular"/>
            </a:endParaRPr>
          </a:p>
          <a:p>
            <a:r>
              <a:rPr lang="es-ES" sz="2800" dirty="0">
                <a:solidFill>
                  <a:srgbClr val="000000"/>
                </a:solidFill>
                <a:latin typeface="MinionPro-Regular"/>
              </a:rPr>
              <a:t>los acontecimientos en una población de células, no en cada célula</a:t>
            </a:r>
            <a:r>
              <a:rPr lang="es-ES" dirty="0">
                <a:solidFill>
                  <a:srgbClr val="000000"/>
                </a:solidFill>
                <a:latin typeface="MinionPro-Regular"/>
              </a:rPr>
              <a:t>.</a:t>
            </a:r>
            <a:endParaRPr lang="es-ES" dirty="0"/>
          </a:p>
        </p:txBody>
      </p:sp>
    </p:spTree>
    <p:extLst>
      <p:ext uri="{BB962C8B-B14F-4D97-AF65-F5344CB8AC3E}">
        <p14:creationId xmlns:p14="http://schemas.microsoft.com/office/powerpoint/2010/main" val="480465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79400" y="317500"/>
            <a:ext cx="5562600" cy="6451599"/>
          </a:xfrm>
          <a:prstGeom prst="rect">
            <a:avLst/>
          </a:prstGeom>
        </p:spPr>
      </p:pic>
      <p:sp>
        <p:nvSpPr>
          <p:cNvPr id="5" name="Rectángulo 4"/>
          <p:cNvSpPr/>
          <p:nvPr/>
        </p:nvSpPr>
        <p:spPr>
          <a:xfrm>
            <a:off x="6096000" y="838419"/>
            <a:ext cx="6096000" cy="4278094"/>
          </a:xfrm>
          <a:prstGeom prst="rect">
            <a:avLst/>
          </a:prstGeom>
        </p:spPr>
        <p:txBody>
          <a:bodyPr>
            <a:spAutoFit/>
          </a:bodyPr>
          <a:lstStyle/>
          <a:p>
            <a:r>
              <a:rPr lang="es-ES" sz="3200" b="1" dirty="0">
                <a:solidFill>
                  <a:srgbClr val="0000E6"/>
                </a:solidFill>
                <a:latin typeface="MyriadPro-Bold"/>
              </a:rPr>
              <a:t>Etapa latente</a:t>
            </a:r>
          </a:p>
          <a:p>
            <a:r>
              <a:rPr lang="es-ES" sz="2400" dirty="0">
                <a:solidFill>
                  <a:srgbClr val="000000"/>
                </a:solidFill>
                <a:latin typeface="MinionPro-Regular"/>
              </a:rPr>
              <a:t>La etapa latente es el periodo durante el cual las células, ya </a:t>
            </a:r>
            <a:r>
              <a:rPr lang="es-ES" sz="2400" dirty="0" smtClean="0">
                <a:solidFill>
                  <a:srgbClr val="000000"/>
                </a:solidFill>
                <a:latin typeface="MinionPro-Regular"/>
              </a:rPr>
              <a:t>sin metabolitos </a:t>
            </a:r>
            <a:r>
              <a:rPr lang="es-ES" sz="2400" dirty="0">
                <a:solidFill>
                  <a:srgbClr val="000000"/>
                </a:solidFill>
                <a:latin typeface="MinionPro-Regular"/>
              </a:rPr>
              <a:t>ni enzimas a causa del ambiente poco favorable </a:t>
            </a:r>
            <a:r>
              <a:rPr lang="es-ES" sz="2400" dirty="0" smtClean="0">
                <a:solidFill>
                  <a:srgbClr val="000000"/>
                </a:solidFill>
                <a:latin typeface="MinionPro-Regular"/>
              </a:rPr>
              <a:t>al final </a:t>
            </a:r>
            <a:r>
              <a:rPr lang="es-ES" sz="2400" dirty="0">
                <a:solidFill>
                  <a:srgbClr val="000000"/>
                </a:solidFill>
                <a:latin typeface="MinionPro-Regular"/>
              </a:rPr>
              <a:t>de su historia previa en cultivo, se adaptan a su ambiente</a:t>
            </a:r>
          </a:p>
          <a:p>
            <a:r>
              <a:rPr lang="es-ES" sz="2400" dirty="0">
                <a:solidFill>
                  <a:srgbClr val="000000"/>
                </a:solidFill>
                <a:latin typeface="MinionPro-Regular"/>
              </a:rPr>
              <a:t>nuevo. </a:t>
            </a:r>
            <a:endParaRPr lang="es-ES" sz="2400" dirty="0" smtClean="0">
              <a:solidFill>
                <a:srgbClr val="000000"/>
              </a:solidFill>
              <a:latin typeface="MinionPro-Regular"/>
            </a:endParaRPr>
          </a:p>
          <a:p>
            <a:r>
              <a:rPr lang="es-ES" sz="2400" dirty="0" smtClean="0">
                <a:solidFill>
                  <a:srgbClr val="000000"/>
                </a:solidFill>
                <a:latin typeface="MinionPro-Regular"/>
              </a:rPr>
              <a:t>Se </a:t>
            </a:r>
            <a:r>
              <a:rPr lang="es-ES" sz="2400" dirty="0">
                <a:solidFill>
                  <a:srgbClr val="000000"/>
                </a:solidFill>
                <a:latin typeface="MinionPro-Regular"/>
              </a:rPr>
              <a:t>forman y acumulan enzimas y sustancias </a:t>
            </a:r>
            <a:r>
              <a:rPr lang="es-ES" sz="2400" dirty="0" smtClean="0">
                <a:solidFill>
                  <a:srgbClr val="000000"/>
                </a:solidFill>
                <a:latin typeface="MinionPro-Regular"/>
              </a:rPr>
              <a:t>intermedias hasta </a:t>
            </a:r>
            <a:r>
              <a:rPr lang="es-ES" sz="2400" dirty="0">
                <a:solidFill>
                  <a:srgbClr val="000000"/>
                </a:solidFill>
                <a:latin typeface="MinionPro-Regular"/>
              </a:rPr>
              <a:t>que su concentración es tal que permite la </a:t>
            </a:r>
            <a:r>
              <a:rPr lang="es-ES" sz="2400" dirty="0" smtClean="0">
                <a:solidFill>
                  <a:srgbClr val="000000"/>
                </a:solidFill>
                <a:latin typeface="MinionPro-Regular"/>
              </a:rPr>
              <a:t>reanudación del </a:t>
            </a:r>
            <a:r>
              <a:rPr lang="es-ES" sz="2400" dirty="0">
                <a:solidFill>
                  <a:srgbClr val="000000"/>
                </a:solidFill>
                <a:latin typeface="MinionPro-Regular"/>
              </a:rPr>
              <a:t>desarrollo.</a:t>
            </a:r>
            <a:endParaRPr lang="es-ES" sz="2400" dirty="0"/>
          </a:p>
        </p:txBody>
      </p:sp>
    </p:spTree>
    <p:extLst>
      <p:ext uri="{BB962C8B-B14F-4D97-AF65-F5344CB8AC3E}">
        <p14:creationId xmlns:p14="http://schemas.microsoft.com/office/powerpoint/2010/main" val="2236557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79400" y="317500"/>
            <a:ext cx="5562600" cy="6451599"/>
          </a:xfrm>
          <a:prstGeom prst="rect">
            <a:avLst/>
          </a:prstGeom>
        </p:spPr>
      </p:pic>
      <p:sp>
        <p:nvSpPr>
          <p:cNvPr id="5" name="Rectángulo 4"/>
          <p:cNvSpPr/>
          <p:nvPr/>
        </p:nvSpPr>
        <p:spPr>
          <a:xfrm>
            <a:off x="6096000" y="1221820"/>
            <a:ext cx="6096000" cy="3662541"/>
          </a:xfrm>
          <a:prstGeom prst="rect">
            <a:avLst/>
          </a:prstGeom>
        </p:spPr>
        <p:txBody>
          <a:bodyPr>
            <a:spAutoFit/>
          </a:bodyPr>
          <a:lstStyle/>
          <a:p>
            <a:r>
              <a:rPr lang="es-ES" sz="3200" b="1" dirty="0">
                <a:solidFill>
                  <a:srgbClr val="0000E6"/>
                </a:solidFill>
                <a:latin typeface="MyriadPro-Bold"/>
              </a:rPr>
              <a:t>Etapa exponencial</a:t>
            </a:r>
          </a:p>
          <a:p>
            <a:r>
              <a:rPr lang="es-ES" sz="2000" dirty="0">
                <a:solidFill>
                  <a:srgbClr val="000000"/>
                </a:solidFill>
                <a:latin typeface="MinionPro-Regular"/>
              </a:rPr>
              <a:t>Durante la etapa exponencial, cuya matemática ya se </a:t>
            </a:r>
            <a:r>
              <a:rPr lang="es-ES" sz="2000" dirty="0" smtClean="0">
                <a:solidFill>
                  <a:srgbClr val="000000"/>
                </a:solidFill>
                <a:latin typeface="MinionPro-Regular"/>
              </a:rPr>
              <a:t>describió, las </a:t>
            </a:r>
            <a:r>
              <a:rPr lang="es-ES" sz="2000" dirty="0">
                <a:solidFill>
                  <a:srgbClr val="000000"/>
                </a:solidFill>
                <a:latin typeface="MinionPro-Regular"/>
              </a:rPr>
              <a:t>células se encuentran en estado constante. Sintetizan </a:t>
            </a:r>
            <a:r>
              <a:rPr lang="es-ES" sz="2000" dirty="0" smtClean="0">
                <a:solidFill>
                  <a:srgbClr val="000000"/>
                </a:solidFill>
                <a:latin typeface="MinionPro-Regular"/>
              </a:rPr>
              <a:t>material celular </a:t>
            </a:r>
            <a:r>
              <a:rPr lang="es-ES" sz="2000" dirty="0">
                <a:solidFill>
                  <a:srgbClr val="000000"/>
                </a:solidFill>
                <a:latin typeface="MinionPro-Regular"/>
              </a:rPr>
              <a:t>nuevo a una velocidad constante, pero este material</a:t>
            </a:r>
          </a:p>
          <a:p>
            <a:r>
              <a:rPr lang="es-ES" sz="2000" dirty="0">
                <a:solidFill>
                  <a:srgbClr val="000000"/>
                </a:solidFill>
                <a:latin typeface="MinionPro-Regular"/>
              </a:rPr>
              <a:t>nuevo es catalítico y la masa aumenta en forma exponencial.</a:t>
            </a:r>
          </a:p>
          <a:p>
            <a:r>
              <a:rPr lang="es-ES" sz="2000" dirty="0">
                <a:solidFill>
                  <a:srgbClr val="000000"/>
                </a:solidFill>
                <a:latin typeface="MinionPro-Regular"/>
              </a:rPr>
              <a:t>Esto persiste hasta que sucede una de dos cosas: se agota uno </a:t>
            </a:r>
            <a:r>
              <a:rPr lang="es-ES" sz="2000" dirty="0" smtClean="0">
                <a:solidFill>
                  <a:srgbClr val="000000"/>
                </a:solidFill>
                <a:latin typeface="MinionPro-Regular"/>
              </a:rPr>
              <a:t>o más </a:t>
            </a:r>
            <a:r>
              <a:rPr lang="es-ES" sz="2000" dirty="0">
                <a:solidFill>
                  <a:srgbClr val="000000"/>
                </a:solidFill>
                <a:latin typeface="MinionPro-Regular"/>
              </a:rPr>
              <a:t>nutrientes en el medio o bien se acumulan productos </a:t>
            </a:r>
            <a:r>
              <a:rPr lang="es-ES" sz="2000" dirty="0" smtClean="0">
                <a:solidFill>
                  <a:srgbClr val="000000"/>
                </a:solidFill>
                <a:latin typeface="MinionPro-Regular"/>
              </a:rPr>
              <a:t>metabólicos nocivos </a:t>
            </a:r>
            <a:r>
              <a:rPr lang="es-ES" sz="2000" dirty="0">
                <a:solidFill>
                  <a:srgbClr val="000000"/>
                </a:solidFill>
                <a:latin typeface="MinionPro-Regular"/>
              </a:rPr>
              <a:t>que inhiben la proliferación.</a:t>
            </a:r>
            <a:endParaRPr lang="es-ES" sz="2000" dirty="0"/>
          </a:p>
        </p:txBody>
      </p:sp>
    </p:spTree>
    <p:extLst>
      <p:ext uri="{BB962C8B-B14F-4D97-AF65-F5344CB8AC3E}">
        <p14:creationId xmlns:p14="http://schemas.microsoft.com/office/powerpoint/2010/main" val="1475952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79400" y="317500"/>
            <a:ext cx="5562600" cy="6451599"/>
          </a:xfrm>
          <a:prstGeom prst="rect">
            <a:avLst/>
          </a:prstGeom>
        </p:spPr>
      </p:pic>
      <p:sp>
        <p:nvSpPr>
          <p:cNvPr id="5" name="Rectángulo 4"/>
          <p:cNvSpPr/>
          <p:nvPr/>
        </p:nvSpPr>
        <p:spPr>
          <a:xfrm>
            <a:off x="5981700" y="317500"/>
            <a:ext cx="6096000" cy="5016758"/>
          </a:xfrm>
          <a:prstGeom prst="rect">
            <a:avLst/>
          </a:prstGeom>
        </p:spPr>
        <p:txBody>
          <a:bodyPr>
            <a:spAutoFit/>
          </a:bodyPr>
          <a:lstStyle/>
          <a:p>
            <a:r>
              <a:rPr lang="es-ES" sz="3200" b="1" dirty="0">
                <a:solidFill>
                  <a:srgbClr val="0000E6"/>
                </a:solidFill>
                <a:latin typeface="MyriadPro-Bold"/>
              </a:rPr>
              <a:t>Etapa estacionaria máxima</a:t>
            </a:r>
          </a:p>
          <a:p>
            <a:r>
              <a:rPr lang="es-ES" sz="2400" dirty="0">
                <a:solidFill>
                  <a:srgbClr val="000000"/>
                </a:solidFill>
                <a:latin typeface="Arial" panose="020B0604020202020204" pitchFamily="34" charset="0"/>
                <a:cs typeface="Arial" panose="020B0604020202020204" pitchFamily="34" charset="0"/>
              </a:rPr>
              <a:t>Finalmente, el agotamiento de nutrientes o la acumulación </a:t>
            </a:r>
            <a:r>
              <a:rPr lang="es-ES" sz="2400" dirty="0" smtClean="0">
                <a:solidFill>
                  <a:srgbClr val="000000"/>
                </a:solidFill>
                <a:latin typeface="Arial" panose="020B0604020202020204" pitchFamily="34" charset="0"/>
                <a:cs typeface="Arial" panose="020B0604020202020204" pitchFamily="34" charset="0"/>
              </a:rPr>
              <a:t>de </a:t>
            </a:r>
            <a:r>
              <a:rPr lang="es-ES" sz="2400" dirty="0" smtClean="0">
                <a:solidFill>
                  <a:srgbClr val="000000"/>
                </a:solidFill>
                <a:latin typeface="MinionPro-Regular"/>
              </a:rPr>
              <a:t>productos </a:t>
            </a:r>
            <a:r>
              <a:rPr lang="es-ES" sz="2400" dirty="0">
                <a:solidFill>
                  <a:srgbClr val="000000"/>
                </a:solidFill>
                <a:latin typeface="MinionPro-Regular"/>
              </a:rPr>
              <a:t>nocivos provoca que la proliferación se detenga </a:t>
            </a:r>
            <a:r>
              <a:rPr lang="es-ES" sz="2400" dirty="0" smtClean="0">
                <a:solidFill>
                  <a:srgbClr val="000000"/>
                </a:solidFill>
                <a:latin typeface="MinionPro-Regular"/>
              </a:rPr>
              <a:t>por </a:t>
            </a:r>
            <a:r>
              <a:rPr lang="es-ES" sz="2400" dirty="0" smtClean="0">
                <a:latin typeface="Arial" panose="020B0604020202020204" pitchFamily="34" charset="0"/>
                <a:cs typeface="Arial" panose="020B0604020202020204" pitchFamily="34" charset="0"/>
              </a:rPr>
              <a:t>completo</a:t>
            </a:r>
            <a:r>
              <a:rPr lang="es-ES" sz="2400" dirty="0">
                <a:latin typeface="Arial" panose="020B0604020202020204" pitchFamily="34" charset="0"/>
                <a:cs typeface="Arial" panose="020B0604020202020204" pitchFamily="34" charset="0"/>
              </a:rPr>
              <a:t>. Sin embargo, en la mayor parte de los casos, </a:t>
            </a:r>
            <a:r>
              <a:rPr lang="es-ES" sz="2400" dirty="0" err="1" smtClean="0">
                <a:latin typeface="Arial" panose="020B0604020202020204" pitchFamily="34" charset="0"/>
                <a:cs typeface="Arial" panose="020B0604020202020204" pitchFamily="34" charset="0"/>
              </a:rPr>
              <a:t>duranteesta</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etapa se lleva a cabo un </a:t>
            </a:r>
            <a:r>
              <a:rPr lang="es-ES" sz="2400" dirty="0" smtClean="0">
                <a:latin typeface="Arial" panose="020B0604020202020204" pitchFamily="34" charset="0"/>
                <a:cs typeface="Arial" panose="020B0604020202020204" pitchFamily="34" charset="0"/>
              </a:rPr>
              <a:t> recambio </a:t>
            </a:r>
            <a:r>
              <a:rPr lang="es-ES" sz="2400" dirty="0">
                <a:latin typeface="Arial" panose="020B0604020202020204" pitchFamily="34" charset="0"/>
                <a:cs typeface="Arial" panose="020B0604020202020204" pitchFamily="34" charset="0"/>
              </a:rPr>
              <a:t>celular: se pierden </a:t>
            </a:r>
            <a:r>
              <a:rPr lang="es-ES" sz="2400" dirty="0" smtClean="0">
                <a:latin typeface="Arial" panose="020B0604020202020204" pitchFamily="34" charset="0"/>
                <a:cs typeface="Arial" panose="020B0604020202020204" pitchFamily="34" charset="0"/>
              </a:rPr>
              <a:t>lentamente células </a:t>
            </a:r>
            <a:r>
              <a:rPr lang="es-ES" sz="2400" dirty="0">
                <a:latin typeface="Arial" panose="020B0604020202020204" pitchFamily="34" charset="0"/>
                <a:cs typeface="Arial" panose="020B0604020202020204" pitchFamily="34" charset="0"/>
              </a:rPr>
              <a:t>que mueren pero esto se contrarresta por </a:t>
            </a:r>
            <a:r>
              <a:rPr lang="es-ES" sz="2400" dirty="0" smtClean="0">
                <a:latin typeface="Arial" panose="020B0604020202020204" pitchFamily="34" charset="0"/>
                <a:cs typeface="Arial" panose="020B0604020202020204" pitchFamily="34" charset="0"/>
              </a:rPr>
              <a:t>la formación </a:t>
            </a:r>
            <a:r>
              <a:rPr lang="es-ES" sz="2400" dirty="0">
                <a:latin typeface="Arial" panose="020B0604020202020204" pitchFamily="34" charset="0"/>
                <a:cs typeface="Arial" panose="020B0604020202020204" pitchFamily="34" charset="0"/>
              </a:rPr>
              <a:t>de células nuevas a través de desarrollo y división.</a:t>
            </a:r>
          </a:p>
          <a:p>
            <a:r>
              <a:rPr lang="es-ES" sz="2400" dirty="0">
                <a:latin typeface="Arial" panose="020B0604020202020204" pitchFamily="34" charset="0"/>
                <a:cs typeface="Arial" panose="020B0604020202020204" pitchFamily="34" charset="0"/>
              </a:rPr>
              <a:t>Cuando esto ocurre, la cuenta celular total aumenta </a:t>
            </a:r>
            <a:r>
              <a:rPr lang="es-ES" sz="2400" dirty="0" smtClean="0">
                <a:latin typeface="Arial" panose="020B0604020202020204" pitchFamily="34" charset="0"/>
                <a:cs typeface="Arial" panose="020B0604020202020204" pitchFamily="34" charset="0"/>
              </a:rPr>
              <a:t>lentamente aunque </a:t>
            </a:r>
            <a:r>
              <a:rPr lang="es-ES" sz="2400" dirty="0">
                <a:latin typeface="Arial" panose="020B0604020202020204" pitchFamily="34" charset="0"/>
                <a:cs typeface="Arial" panose="020B0604020202020204" pitchFamily="34" charset="0"/>
              </a:rPr>
              <a:t>la cuenta viable permanece constante.</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526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79400" y="317500"/>
            <a:ext cx="5562600" cy="6451599"/>
          </a:xfrm>
          <a:prstGeom prst="rect">
            <a:avLst/>
          </a:prstGeom>
        </p:spPr>
      </p:pic>
      <p:sp>
        <p:nvSpPr>
          <p:cNvPr id="5" name="Rectángulo 4"/>
          <p:cNvSpPr/>
          <p:nvPr/>
        </p:nvSpPr>
        <p:spPr>
          <a:xfrm>
            <a:off x="6045200" y="203200"/>
            <a:ext cx="5803900" cy="5509200"/>
          </a:xfrm>
          <a:prstGeom prst="rect">
            <a:avLst/>
          </a:prstGeom>
        </p:spPr>
        <p:txBody>
          <a:bodyPr wrap="square">
            <a:spAutoFit/>
          </a:bodyPr>
          <a:lstStyle/>
          <a:p>
            <a:r>
              <a:rPr lang="es-ES" sz="3200" b="1" dirty="0">
                <a:solidFill>
                  <a:srgbClr val="0000E6"/>
                </a:solidFill>
                <a:latin typeface="MyriadPro-Bold"/>
              </a:rPr>
              <a:t>Etapa de declinación: etapa de muerte</a:t>
            </a:r>
          </a:p>
          <a:p>
            <a:r>
              <a:rPr lang="es-ES" dirty="0">
                <a:solidFill>
                  <a:srgbClr val="000000"/>
                </a:solidFill>
                <a:latin typeface="MinionPro-Regular"/>
              </a:rPr>
              <a:t>Después de un tiempo en etapa estacionaria, que varía </a:t>
            </a:r>
            <a:r>
              <a:rPr lang="es-ES" dirty="0" smtClean="0">
                <a:solidFill>
                  <a:srgbClr val="000000"/>
                </a:solidFill>
                <a:latin typeface="MinionPro-Regular"/>
              </a:rPr>
              <a:t>según el </a:t>
            </a:r>
            <a:r>
              <a:rPr lang="es-ES" dirty="0">
                <a:solidFill>
                  <a:srgbClr val="000000"/>
                </a:solidFill>
                <a:latin typeface="MinionPro-Regular"/>
              </a:rPr>
              <a:t>microorganismo y las circunstancias del cultivo, el índice </a:t>
            </a:r>
            <a:r>
              <a:rPr lang="es-ES" dirty="0" smtClean="0">
                <a:solidFill>
                  <a:srgbClr val="000000"/>
                </a:solidFill>
                <a:latin typeface="MinionPro-Regular"/>
              </a:rPr>
              <a:t>de muerte </a:t>
            </a:r>
            <a:r>
              <a:rPr lang="es-ES" dirty="0">
                <a:solidFill>
                  <a:srgbClr val="000000"/>
                </a:solidFill>
                <a:latin typeface="MinionPro-Regular"/>
              </a:rPr>
              <a:t>se eleva hasta alcanzar un nivel estable. Más adelante </a:t>
            </a:r>
            <a:r>
              <a:rPr lang="es-ES" dirty="0" smtClean="0">
                <a:solidFill>
                  <a:srgbClr val="000000"/>
                </a:solidFill>
                <a:latin typeface="MinionPro-Regular"/>
              </a:rPr>
              <a:t>se describe </a:t>
            </a:r>
            <a:r>
              <a:rPr lang="es-ES" dirty="0">
                <a:solidFill>
                  <a:srgbClr val="000000"/>
                </a:solidFill>
                <a:latin typeface="MinionPro-Regular"/>
              </a:rPr>
              <a:t>de manera matemática el nivel estable de la muerte celular.</a:t>
            </a:r>
          </a:p>
          <a:p>
            <a:r>
              <a:rPr lang="es-ES" dirty="0">
                <a:solidFill>
                  <a:srgbClr val="000000"/>
                </a:solidFill>
                <a:latin typeface="MinionPro-Regular"/>
              </a:rPr>
              <a:t>En la mayor parte de los casos, la tasa de muerte </a:t>
            </a:r>
            <a:r>
              <a:rPr lang="es-ES" dirty="0" smtClean="0">
                <a:solidFill>
                  <a:srgbClr val="000000"/>
                </a:solidFill>
                <a:latin typeface="MinionPro-Regular"/>
              </a:rPr>
              <a:t>celular es </a:t>
            </a:r>
            <a:r>
              <a:rPr lang="es-ES" dirty="0">
                <a:solidFill>
                  <a:srgbClr val="000000"/>
                </a:solidFill>
                <a:latin typeface="MinionPro-Regular"/>
              </a:rPr>
              <a:t>mucho más lenta que la de proliferación exponencial. </a:t>
            </a:r>
            <a:r>
              <a:rPr lang="es-ES" dirty="0" smtClean="0">
                <a:solidFill>
                  <a:srgbClr val="000000"/>
                </a:solidFill>
                <a:latin typeface="MinionPro-Regular"/>
              </a:rPr>
              <a:t>Con frecuencia</a:t>
            </a:r>
            <a:r>
              <a:rPr lang="es-ES" dirty="0">
                <a:solidFill>
                  <a:srgbClr val="000000"/>
                </a:solidFill>
                <a:latin typeface="MinionPro-Regular"/>
              </a:rPr>
              <a:t>, una vez que muere la mayor parte de las células, </a:t>
            </a:r>
            <a:r>
              <a:rPr lang="es-ES" dirty="0" smtClean="0">
                <a:solidFill>
                  <a:srgbClr val="000000"/>
                </a:solidFill>
                <a:latin typeface="MinionPro-Regular"/>
              </a:rPr>
              <a:t>la tasa </a:t>
            </a:r>
            <a:r>
              <a:rPr lang="es-ES" dirty="0">
                <a:solidFill>
                  <a:srgbClr val="000000"/>
                </a:solidFill>
                <a:latin typeface="MinionPro-Regular"/>
              </a:rPr>
              <a:t>disminuye en forma espectacular, de manera que </a:t>
            </a:r>
            <a:r>
              <a:rPr lang="es-ES" dirty="0" smtClean="0">
                <a:solidFill>
                  <a:srgbClr val="000000"/>
                </a:solidFill>
                <a:latin typeface="MinionPro-Regular"/>
              </a:rPr>
              <a:t>persiste un </a:t>
            </a:r>
            <a:r>
              <a:rPr lang="es-ES" dirty="0">
                <a:solidFill>
                  <a:srgbClr val="000000"/>
                </a:solidFill>
                <a:latin typeface="MinionPro-Regular"/>
              </a:rPr>
              <a:t>pequeño número de supervivientes durante varios meses o</a:t>
            </a:r>
          </a:p>
          <a:p>
            <a:r>
              <a:rPr lang="es-ES" dirty="0">
                <a:solidFill>
                  <a:srgbClr val="000000"/>
                </a:solidFill>
                <a:latin typeface="MinionPro-Regular"/>
              </a:rPr>
              <a:t>incluso años. Tal persistencia en ocasiones </a:t>
            </a:r>
            <a:r>
              <a:rPr lang="es-ES" dirty="0" err="1">
                <a:solidFill>
                  <a:srgbClr val="000000"/>
                </a:solidFill>
                <a:latin typeface="MinionPro-Regular"/>
              </a:rPr>
              <a:t>refl</a:t>
            </a:r>
            <a:r>
              <a:rPr lang="es-ES" dirty="0">
                <a:solidFill>
                  <a:srgbClr val="000000"/>
                </a:solidFill>
                <a:latin typeface="MinionPro-Regular"/>
              </a:rPr>
              <a:t> </a:t>
            </a:r>
            <a:r>
              <a:rPr lang="es-ES" dirty="0" err="1">
                <a:solidFill>
                  <a:srgbClr val="000000"/>
                </a:solidFill>
                <a:latin typeface="MinionPro-Regular"/>
              </a:rPr>
              <a:t>eja</a:t>
            </a:r>
            <a:r>
              <a:rPr lang="es-ES" dirty="0">
                <a:solidFill>
                  <a:srgbClr val="000000"/>
                </a:solidFill>
                <a:latin typeface="MinionPro-Regular"/>
              </a:rPr>
              <a:t> el </a:t>
            </a:r>
            <a:r>
              <a:rPr lang="es-ES" dirty="0" smtClean="0">
                <a:solidFill>
                  <a:srgbClr val="000000"/>
                </a:solidFill>
                <a:latin typeface="MinionPro-Regular"/>
              </a:rPr>
              <a:t>recambio celular</a:t>
            </a:r>
            <a:r>
              <a:rPr lang="es-ES" dirty="0">
                <a:solidFill>
                  <a:srgbClr val="000000"/>
                </a:solidFill>
                <a:latin typeface="MinionPro-Regular"/>
              </a:rPr>
              <a:t>, que corresponde al desarrollo de unas cuantas células </a:t>
            </a:r>
            <a:r>
              <a:rPr lang="es-ES" dirty="0" smtClean="0">
                <a:solidFill>
                  <a:srgbClr val="000000"/>
                </a:solidFill>
                <a:latin typeface="MinionPro-Regular"/>
              </a:rPr>
              <a:t>a expensas </a:t>
            </a:r>
            <a:r>
              <a:rPr lang="es-ES" dirty="0">
                <a:solidFill>
                  <a:srgbClr val="000000"/>
                </a:solidFill>
                <a:latin typeface="MinionPro-Regular"/>
              </a:rPr>
              <a:t>de los nutrientes que son liberados a partir de las células</a:t>
            </a:r>
          </a:p>
          <a:p>
            <a:r>
              <a:rPr lang="es-ES" dirty="0">
                <a:solidFill>
                  <a:srgbClr val="000000"/>
                </a:solidFill>
                <a:latin typeface="MinionPro-Regular"/>
              </a:rPr>
              <a:t>que mueren y sufren lisis.</a:t>
            </a:r>
            <a:endParaRPr lang="es-ES" dirty="0"/>
          </a:p>
        </p:txBody>
      </p:sp>
    </p:spTree>
    <p:extLst>
      <p:ext uri="{BB962C8B-B14F-4D97-AF65-F5344CB8AC3E}">
        <p14:creationId xmlns:p14="http://schemas.microsoft.com/office/powerpoint/2010/main" val="192612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79938" y="1028343"/>
            <a:ext cx="10058400" cy="5262979"/>
          </a:xfrm>
          <a:prstGeom prst="rect">
            <a:avLst/>
          </a:prstGeom>
        </p:spPr>
        <p:txBody>
          <a:bodyPr wrap="square">
            <a:spAutoFit/>
          </a:bodyPr>
          <a:lstStyle/>
          <a:p>
            <a:r>
              <a:rPr lang="es-ES" sz="2400" b="0" i="0" u="none" strike="noStrike" baseline="0" dirty="0" smtClean="0">
                <a:latin typeface="TimesNewRomanPSMT"/>
              </a:rPr>
              <a:t>Con el uso adecuado del recurso microbiológico podemos lograr:</a:t>
            </a:r>
          </a:p>
          <a:p>
            <a:endParaRPr lang="es-ES" sz="2400" b="0" i="0" u="none" strike="noStrike" baseline="0" dirty="0" smtClean="0">
              <a:latin typeface="TimesNewRomanPSMT"/>
            </a:endParaRPr>
          </a:p>
          <a:p>
            <a:pPr marL="457200" indent="-457200">
              <a:buAutoNum type="arabicPeriod"/>
            </a:pPr>
            <a:r>
              <a:rPr lang="es-ES" sz="2400" b="0" i="0" u="none" strike="noStrike" baseline="0" dirty="0" smtClean="0">
                <a:latin typeface="TimesNewRomanPSMT"/>
              </a:rPr>
              <a:t>El diagnóstico y la orientación para el correcto tratamiento de pacientes individuales.</a:t>
            </a:r>
          </a:p>
          <a:p>
            <a:pPr marL="457200" indent="-457200">
              <a:buAutoNum type="arabicPeriod"/>
            </a:pPr>
            <a:endParaRPr lang="es-ES" sz="2400" b="0" i="0" u="none" strike="noStrike" baseline="0" dirty="0" smtClean="0">
              <a:latin typeface="TimesNewRomanPSMT"/>
            </a:endParaRPr>
          </a:p>
          <a:p>
            <a:r>
              <a:rPr lang="es-ES" sz="2400" b="0" i="0" u="none" strike="noStrike" baseline="0" dirty="0" smtClean="0">
                <a:latin typeface="TimesNewRomanPSMT"/>
              </a:rPr>
              <a:t>2. Vigilancia microbiológica a:</a:t>
            </a:r>
          </a:p>
          <a:p>
            <a:r>
              <a:rPr lang="es-ES" sz="2400" b="0" i="0" u="none" strike="noStrike" baseline="0" dirty="0" smtClean="0">
                <a:latin typeface="TimesNewRomanPSMT"/>
              </a:rPr>
              <a:t>a) Poblaciones abiertas: los datos microbiológicos figuran entre los primeros que sugieren</a:t>
            </a:r>
            <a:r>
              <a:rPr lang="es-ES" sz="2400" b="0" i="0" u="none" strike="noStrike" dirty="0" smtClean="0">
                <a:latin typeface="TimesNewRomanPSMT"/>
              </a:rPr>
              <a:t> </a:t>
            </a:r>
            <a:r>
              <a:rPr lang="es-ES" sz="2400" b="0" i="0" u="none" strike="noStrike" baseline="0" dirty="0" smtClean="0">
                <a:latin typeface="TimesNewRomanPSMT"/>
              </a:rPr>
              <a:t>la existencia de enfermedades epidémicas en la comunidad.</a:t>
            </a:r>
          </a:p>
          <a:p>
            <a:r>
              <a:rPr lang="es-ES" sz="2400" b="0" i="0" u="none" strike="noStrike" baseline="0" dirty="0" smtClean="0">
                <a:latin typeface="TimesNewRomanPSMT"/>
              </a:rPr>
              <a:t>b) Poblaciones cerradas: un número poco común de ejemplares de un solo patógeno o un</a:t>
            </a:r>
            <a:r>
              <a:rPr lang="es-ES" sz="2400" b="0" i="0" u="none" strike="noStrike" dirty="0" smtClean="0">
                <a:latin typeface="TimesNewRomanPSMT"/>
              </a:rPr>
              <a:t> </a:t>
            </a:r>
            <a:r>
              <a:rPr lang="es-ES" sz="2400" b="0" i="0" u="none" strike="noStrike" baseline="0" dirty="0" smtClean="0">
                <a:latin typeface="TimesNewRomanPSMT"/>
              </a:rPr>
              <a:t>cuadro poco común de susceptibilidad a los antimicrobianos puede indicar un brote</a:t>
            </a:r>
            <a:r>
              <a:rPr lang="es-ES" sz="2400" b="0" i="0" u="none" strike="noStrike" dirty="0" smtClean="0">
                <a:latin typeface="TimesNewRomanPSMT"/>
              </a:rPr>
              <a:t> </a:t>
            </a:r>
            <a:r>
              <a:rPr lang="es-ES" sz="2400" b="0" i="0" u="none" strike="noStrike" baseline="0" dirty="0" smtClean="0">
                <a:latin typeface="TimesNewRomanPSMT"/>
              </a:rPr>
              <a:t>de infección nosocomial.</a:t>
            </a:r>
          </a:p>
          <a:p>
            <a:r>
              <a:rPr lang="es-ES" sz="2400" b="0" i="0" u="none" strike="noStrike" baseline="0" dirty="0" smtClean="0">
                <a:latin typeface="TimesNewRomanPSMT"/>
              </a:rPr>
              <a:t>c) Pacientes en riesgo: predicción de aparición de infección nosocomial (prevenibles e</a:t>
            </a:r>
            <a:r>
              <a:rPr lang="es-ES" sz="2400" b="0" i="0" u="none" strike="noStrike" dirty="0" smtClean="0">
                <a:latin typeface="TimesNewRomanPSMT"/>
              </a:rPr>
              <a:t> </a:t>
            </a:r>
            <a:r>
              <a:rPr lang="es-ES" sz="2400" b="0" i="0" u="none" strike="noStrike" baseline="0" dirty="0" smtClean="0">
                <a:latin typeface="TimesNewRomanPSMT"/>
              </a:rPr>
              <a:t>inevitables).</a:t>
            </a:r>
            <a:endParaRPr lang="es-ES" sz="2400" dirty="0"/>
          </a:p>
        </p:txBody>
      </p:sp>
    </p:spTree>
    <p:extLst>
      <p:ext uri="{BB962C8B-B14F-4D97-AF65-F5344CB8AC3E}">
        <p14:creationId xmlns:p14="http://schemas.microsoft.com/office/powerpoint/2010/main" val="23486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952626" y="381001"/>
            <a:ext cx="8215313" cy="6048375"/>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6157" name="Rectangle 13"/>
          <p:cNvSpPr>
            <a:spLocks noChangeArrowheads="1"/>
          </p:cNvSpPr>
          <p:nvPr/>
        </p:nvSpPr>
        <p:spPr bwMode="auto">
          <a:xfrm>
            <a:off x="3238501" y="1143000"/>
            <a:ext cx="5832475" cy="3671888"/>
          </a:xfrm>
          <a:prstGeom prst="rect">
            <a:avLst/>
          </a:prstGeom>
          <a:noFill/>
          <a:ln w="9525">
            <a:noFill/>
            <a:miter lim="800000"/>
            <a:headEnd/>
            <a:tailEnd/>
          </a:ln>
          <a:effectLst/>
        </p:spPr>
        <p:txBody>
          <a:bodyPr anchor="ctr"/>
          <a:lstStyle/>
          <a:p>
            <a:pPr algn="just" eaLnBrk="1" hangingPunct="1">
              <a:defRPr/>
            </a:pPr>
            <a:r>
              <a:rPr lang="es-ES_tradnl" sz="2800" b="1" dirty="0">
                <a:effectLst>
                  <a:outerShdw blurRad="38100" dist="38100" dir="2700000" algn="tl">
                    <a:srgbClr val="000000"/>
                  </a:outerShdw>
                </a:effectLst>
                <a:latin typeface="Arial" charset="0"/>
              </a:rPr>
              <a:t>Recolección, conservación y transporte de las muestras para estudio microbiano y parasitario.</a:t>
            </a:r>
          </a:p>
        </p:txBody>
      </p:sp>
    </p:spTree>
    <p:extLst>
      <p:ext uri="{BB962C8B-B14F-4D97-AF65-F5344CB8AC3E}">
        <p14:creationId xmlns:p14="http://schemas.microsoft.com/office/powerpoint/2010/main" val="2679515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809751" y="476251"/>
            <a:ext cx="8607425" cy="6048375"/>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0243" name="Rectangle 13"/>
          <p:cNvSpPr>
            <a:spLocks noChangeArrowheads="1"/>
          </p:cNvSpPr>
          <p:nvPr/>
        </p:nvSpPr>
        <p:spPr bwMode="auto">
          <a:xfrm>
            <a:off x="3167063" y="500063"/>
            <a:ext cx="5829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sz="2400" b="1" u="sng"/>
              <a:t>Requisitos Generales</a:t>
            </a:r>
          </a:p>
        </p:txBody>
      </p:sp>
      <p:sp>
        <p:nvSpPr>
          <p:cNvPr id="10244" name="Rectangle 14"/>
          <p:cNvSpPr>
            <a:spLocks noChangeArrowheads="1"/>
          </p:cNvSpPr>
          <p:nvPr/>
        </p:nvSpPr>
        <p:spPr bwMode="auto">
          <a:xfrm>
            <a:off x="2809875" y="1817688"/>
            <a:ext cx="7335838"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s-ES_tradnl" sz="2400"/>
              <a:t>Obtenerla en cantidad suficiente.</a:t>
            </a:r>
          </a:p>
          <a:p>
            <a:pPr eaLnBrk="1" hangingPunct="1"/>
            <a:r>
              <a:rPr lang="es-ES_tradnl" sz="2400"/>
              <a:t>Que sea representativa del proceso infeccioso.</a:t>
            </a:r>
          </a:p>
          <a:p>
            <a:pPr eaLnBrk="1" hangingPunct="1"/>
            <a:r>
              <a:rPr lang="es-ES_tradnl" sz="2400"/>
              <a:t>Obtenerla en condiciones asépticas. </a:t>
            </a:r>
          </a:p>
          <a:p>
            <a:pPr eaLnBrk="1" hangingPunct="1"/>
            <a:r>
              <a:rPr lang="es-ES_tradnl" sz="2400"/>
              <a:t>Garantizar traslado y procesamiento rápido.</a:t>
            </a:r>
          </a:p>
          <a:p>
            <a:pPr eaLnBrk="1" hangingPunct="1"/>
            <a:r>
              <a:rPr lang="es-ES_tradnl" sz="2400"/>
              <a:t>Tomarla preferentemente antes de aplicar tratamiento antimicrobiano.</a:t>
            </a:r>
          </a:p>
          <a:p>
            <a:pPr eaLnBrk="1" hangingPunct="1"/>
            <a:r>
              <a:rPr lang="es-ES_tradnl" sz="2400"/>
              <a:t>Características adecuadas de los recipientes (etiquetados, cerrados y esterilizados) </a:t>
            </a:r>
          </a:p>
        </p:txBody>
      </p:sp>
    </p:spTree>
    <p:extLst>
      <p:ext uri="{BB962C8B-B14F-4D97-AF65-F5344CB8AC3E}">
        <p14:creationId xmlns:p14="http://schemas.microsoft.com/office/powerpoint/2010/main" val="594818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809751" y="476251"/>
            <a:ext cx="8607425" cy="6048375"/>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1267" name="Rectangle 13"/>
          <p:cNvSpPr>
            <a:spLocks noChangeArrowheads="1"/>
          </p:cNvSpPr>
          <p:nvPr/>
        </p:nvSpPr>
        <p:spPr bwMode="auto">
          <a:xfrm>
            <a:off x="2738438" y="1674813"/>
            <a:ext cx="7072312"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90000"/>
              </a:lnSpc>
            </a:pPr>
            <a:r>
              <a:rPr lang="es-ES_tradnl" sz="2400"/>
              <a:t>La muestra constituye el elemento primordial para el éxito en el diagnóstico microbiológico.</a:t>
            </a:r>
          </a:p>
          <a:p>
            <a:pPr algn="just" eaLnBrk="1" hangingPunct="1">
              <a:lnSpc>
                <a:spcPct val="90000"/>
              </a:lnSpc>
              <a:buFontTx/>
              <a:buNone/>
            </a:pPr>
            <a:endParaRPr lang="es-ES_tradnl" sz="2400"/>
          </a:p>
          <a:p>
            <a:pPr algn="just" eaLnBrk="1" hangingPunct="1">
              <a:lnSpc>
                <a:spcPct val="90000"/>
              </a:lnSpc>
            </a:pPr>
            <a:r>
              <a:rPr lang="es-ES_tradnl" sz="2400"/>
              <a:t>Su obtención correcta de forma aséptica, en cantidad suficiente y conservación adecuada hasta el momento de la siembra, determinan el crecimiento y multiplicación de los MO.</a:t>
            </a:r>
          </a:p>
          <a:p>
            <a:pPr algn="just" eaLnBrk="1" hangingPunct="1">
              <a:lnSpc>
                <a:spcPct val="90000"/>
              </a:lnSpc>
              <a:buFontTx/>
              <a:buNone/>
            </a:pPr>
            <a:endParaRPr lang="es-ES_tradnl" sz="2400"/>
          </a:p>
          <a:p>
            <a:pPr algn="just" eaLnBrk="1" hangingPunct="1">
              <a:lnSpc>
                <a:spcPct val="90000"/>
              </a:lnSpc>
            </a:pPr>
            <a:r>
              <a:rPr lang="es-ES_tradnl" sz="2400" b="1"/>
              <a:t>Principios básicos</a:t>
            </a:r>
            <a:r>
              <a:rPr lang="es-ES_tradnl" sz="2400"/>
              <a:t>: Cantidad, Calidad y Representatividad. </a:t>
            </a:r>
          </a:p>
        </p:txBody>
      </p:sp>
      <p:sp>
        <p:nvSpPr>
          <p:cNvPr id="11268" name="Rectangle 13"/>
          <p:cNvSpPr>
            <a:spLocks noChangeArrowheads="1"/>
          </p:cNvSpPr>
          <p:nvPr/>
        </p:nvSpPr>
        <p:spPr bwMode="auto">
          <a:xfrm>
            <a:off x="3167063" y="500063"/>
            <a:ext cx="5829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sz="2400" b="1" u="sng"/>
              <a:t>Requisitos Generales</a:t>
            </a:r>
          </a:p>
        </p:txBody>
      </p:sp>
    </p:spTree>
    <p:extLst>
      <p:ext uri="{BB962C8B-B14F-4D97-AF65-F5344CB8AC3E}">
        <p14:creationId xmlns:p14="http://schemas.microsoft.com/office/powerpoint/2010/main" val="3710294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n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3389" y="115888"/>
            <a:ext cx="8785225" cy="674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8562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to 1"/>
          <p:cNvGraphicFramePr>
            <a:graphicFrameLocks noChangeAspect="1"/>
          </p:cNvGraphicFramePr>
          <p:nvPr/>
        </p:nvGraphicFramePr>
        <p:xfrm>
          <a:off x="1524001" y="115889"/>
          <a:ext cx="8748713" cy="6726237"/>
        </p:xfrm>
        <a:graphic>
          <a:graphicData uri="http://schemas.openxmlformats.org/presentationml/2006/ole">
            <mc:AlternateContent xmlns:mc="http://schemas.openxmlformats.org/markup-compatibility/2006">
              <mc:Choice xmlns:v="urn:schemas-microsoft-com:vml" Requires="v">
                <p:oleObj spid="_x0000_s1030" name="Documento" r:id="rId3" imgW="6641964" imgH="6428997" progId="Word.Document.12">
                  <p:embed/>
                </p:oleObj>
              </mc:Choice>
              <mc:Fallback>
                <p:oleObj name="Documento" r:id="rId3" imgW="6641964" imgH="6428997"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115889"/>
                        <a:ext cx="8748713" cy="672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1013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2567</Words>
  <Application>Microsoft Office PowerPoint</Application>
  <PresentationFormat>Panorámica</PresentationFormat>
  <Paragraphs>224</Paragraphs>
  <Slides>37</Slides>
  <Notes>0</Notes>
  <HiddenSlides>0</HiddenSlides>
  <MMClips>0</MMClips>
  <ScaleCrop>false</ScaleCrop>
  <HeadingPairs>
    <vt:vector size="8" baseType="variant">
      <vt:variant>
        <vt:lpstr>Fuentes usadas</vt:lpstr>
      </vt:variant>
      <vt:variant>
        <vt:i4>10</vt:i4>
      </vt:variant>
      <vt:variant>
        <vt:lpstr>Tema</vt:lpstr>
      </vt:variant>
      <vt:variant>
        <vt:i4>1</vt:i4>
      </vt:variant>
      <vt:variant>
        <vt:lpstr>Servidores OLE incrustados</vt:lpstr>
      </vt:variant>
      <vt:variant>
        <vt:i4>2</vt:i4>
      </vt:variant>
      <vt:variant>
        <vt:lpstr>Títulos de diapositiva</vt:lpstr>
      </vt:variant>
      <vt:variant>
        <vt:i4>37</vt:i4>
      </vt:variant>
    </vt:vector>
  </HeadingPairs>
  <TitlesOfParts>
    <vt:vector size="50" baseType="lpstr">
      <vt:lpstr>Arial</vt:lpstr>
      <vt:lpstr>Calibri</vt:lpstr>
      <vt:lpstr>Calibri Light</vt:lpstr>
      <vt:lpstr>MinionPro-Regular</vt:lpstr>
      <vt:lpstr>MyriadPro-Black</vt:lpstr>
      <vt:lpstr>MyriadPro-Bold</vt:lpstr>
      <vt:lpstr>Symbol</vt:lpstr>
      <vt:lpstr>Times New Roman</vt:lpstr>
      <vt:lpstr>TimesNewRomanPSMT</vt:lpstr>
      <vt:lpstr>Wingdings</vt:lpstr>
      <vt:lpstr>Tema de Office</vt:lpstr>
      <vt:lpstr>Documento</vt:lpstr>
      <vt:lpstr>Imagen de mapa de bits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Sandra</dc:creator>
  <cp:lastModifiedBy>Sandra</cp:lastModifiedBy>
  <cp:revision>5</cp:revision>
  <dcterms:created xsi:type="dcterms:W3CDTF">2019-02-18T21:41:08Z</dcterms:created>
  <dcterms:modified xsi:type="dcterms:W3CDTF">2019-02-20T05:22:55Z</dcterms:modified>
</cp:coreProperties>
</file>