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3" r:id="rId18"/>
    <p:sldId id="274" r:id="rId19"/>
    <p:sldId id="275"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276" r:id="rId4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5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323BC836-2AD0-456F-9B96-8A9D57A9C6F6}" type="datetimeFigureOut">
              <a:rPr lang="es-ES" smtClean="0"/>
              <a:t>09/04/2018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5007C56-0C97-4F24-A4DC-734426566C4D}" type="slidenum">
              <a:rPr lang="es-ES" smtClean="0"/>
              <a:t>‹Nº›</a:t>
            </a:fld>
            <a:endParaRPr lang="es-ES"/>
          </a:p>
        </p:txBody>
      </p:sp>
    </p:spTree>
    <p:extLst>
      <p:ext uri="{BB962C8B-B14F-4D97-AF65-F5344CB8AC3E}">
        <p14:creationId xmlns:p14="http://schemas.microsoft.com/office/powerpoint/2010/main" val="1184108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23BC836-2AD0-456F-9B96-8A9D57A9C6F6}" type="datetimeFigureOut">
              <a:rPr lang="es-ES" smtClean="0"/>
              <a:t>09/04/2018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5007C56-0C97-4F24-A4DC-734426566C4D}" type="slidenum">
              <a:rPr lang="es-ES" smtClean="0"/>
              <a:t>‹Nº›</a:t>
            </a:fld>
            <a:endParaRPr lang="es-ES"/>
          </a:p>
        </p:txBody>
      </p:sp>
    </p:spTree>
    <p:extLst>
      <p:ext uri="{BB962C8B-B14F-4D97-AF65-F5344CB8AC3E}">
        <p14:creationId xmlns:p14="http://schemas.microsoft.com/office/powerpoint/2010/main" val="2588203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23BC836-2AD0-456F-9B96-8A9D57A9C6F6}" type="datetimeFigureOut">
              <a:rPr lang="es-ES" smtClean="0"/>
              <a:t>09/04/2018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5007C56-0C97-4F24-A4DC-734426566C4D}" type="slidenum">
              <a:rPr lang="es-ES" smtClean="0"/>
              <a:t>‹Nº›</a:t>
            </a:fld>
            <a:endParaRPr lang="es-ES"/>
          </a:p>
        </p:txBody>
      </p:sp>
    </p:spTree>
    <p:extLst>
      <p:ext uri="{BB962C8B-B14F-4D97-AF65-F5344CB8AC3E}">
        <p14:creationId xmlns:p14="http://schemas.microsoft.com/office/powerpoint/2010/main" val="279898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23BC836-2AD0-456F-9B96-8A9D57A9C6F6}" type="datetimeFigureOut">
              <a:rPr lang="es-ES" smtClean="0"/>
              <a:t>09/04/2018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5007C56-0C97-4F24-A4DC-734426566C4D}" type="slidenum">
              <a:rPr lang="es-ES" smtClean="0"/>
              <a:t>‹Nº›</a:t>
            </a:fld>
            <a:endParaRPr lang="es-ES"/>
          </a:p>
        </p:txBody>
      </p:sp>
    </p:spTree>
    <p:extLst>
      <p:ext uri="{BB962C8B-B14F-4D97-AF65-F5344CB8AC3E}">
        <p14:creationId xmlns:p14="http://schemas.microsoft.com/office/powerpoint/2010/main" val="104153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23BC836-2AD0-456F-9B96-8A9D57A9C6F6}" type="datetimeFigureOut">
              <a:rPr lang="es-ES" smtClean="0"/>
              <a:t>09/04/2018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5007C56-0C97-4F24-A4DC-734426566C4D}" type="slidenum">
              <a:rPr lang="es-ES" smtClean="0"/>
              <a:t>‹Nº›</a:t>
            </a:fld>
            <a:endParaRPr lang="es-ES"/>
          </a:p>
        </p:txBody>
      </p:sp>
    </p:spTree>
    <p:extLst>
      <p:ext uri="{BB962C8B-B14F-4D97-AF65-F5344CB8AC3E}">
        <p14:creationId xmlns:p14="http://schemas.microsoft.com/office/powerpoint/2010/main" val="1111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323BC836-2AD0-456F-9B96-8A9D57A9C6F6}" type="datetimeFigureOut">
              <a:rPr lang="es-ES" smtClean="0"/>
              <a:t>09/04/2018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5007C56-0C97-4F24-A4DC-734426566C4D}" type="slidenum">
              <a:rPr lang="es-ES" smtClean="0"/>
              <a:t>‹Nº›</a:t>
            </a:fld>
            <a:endParaRPr lang="es-ES"/>
          </a:p>
        </p:txBody>
      </p:sp>
    </p:spTree>
    <p:extLst>
      <p:ext uri="{BB962C8B-B14F-4D97-AF65-F5344CB8AC3E}">
        <p14:creationId xmlns:p14="http://schemas.microsoft.com/office/powerpoint/2010/main" val="409012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323BC836-2AD0-456F-9B96-8A9D57A9C6F6}" type="datetimeFigureOut">
              <a:rPr lang="es-ES" smtClean="0"/>
              <a:t>09/04/2018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5007C56-0C97-4F24-A4DC-734426566C4D}" type="slidenum">
              <a:rPr lang="es-ES" smtClean="0"/>
              <a:t>‹Nº›</a:t>
            </a:fld>
            <a:endParaRPr lang="es-ES"/>
          </a:p>
        </p:txBody>
      </p:sp>
    </p:spTree>
    <p:extLst>
      <p:ext uri="{BB962C8B-B14F-4D97-AF65-F5344CB8AC3E}">
        <p14:creationId xmlns:p14="http://schemas.microsoft.com/office/powerpoint/2010/main" val="420902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323BC836-2AD0-456F-9B96-8A9D57A9C6F6}" type="datetimeFigureOut">
              <a:rPr lang="es-ES" smtClean="0"/>
              <a:t>09/04/2018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5007C56-0C97-4F24-A4DC-734426566C4D}" type="slidenum">
              <a:rPr lang="es-ES" smtClean="0"/>
              <a:t>‹Nº›</a:t>
            </a:fld>
            <a:endParaRPr lang="es-ES"/>
          </a:p>
        </p:txBody>
      </p:sp>
    </p:spTree>
    <p:extLst>
      <p:ext uri="{BB962C8B-B14F-4D97-AF65-F5344CB8AC3E}">
        <p14:creationId xmlns:p14="http://schemas.microsoft.com/office/powerpoint/2010/main" val="315154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23BC836-2AD0-456F-9B96-8A9D57A9C6F6}" type="datetimeFigureOut">
              <a:rPr lang="es-ES" smtClean="0"/>
              <a:t>09/04/2018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5007C56-0C97-4F24-A4DC-734426566C4D}" type="slidenum">
              <a:rPr lang="es-ES" smtClean="0"/>
              <a:t>‹Nº›</a:t>
            </a:fld>
            <a:endParaRPr lang="es-ES"/>
          </a:p>
        </p:txBody>
      </p:sp>
    </p:spTree>
    <p:extLst>
      <p:ext uri="{BB962C8B-B14F-4D97-AF65-F5344CB8AC3E}">
        <p14:creationId xmlns:p14="http://schemas.microsoft.com/office/powerpoint/2010/main" val="407984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23BC836-2AD0-456F-9B96-8A9D57A9C6F6}" type="datetimeFigureOut">
              <a:rPr lang="es-ES" smtClean="0"/>
              <a:t>09/04/2018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5007C56-0C97-4F24-A4DC-734426566C4D}" type="slidenum">
              <a:rPr lang="es-ES" smtClean="0"/>
              <a:t>‹Nº›</a:t>
            </a:fld>
            <a:endParaRPr lang="es-ES"/>
          </a:p>
        </p:txBody>
      </p:sp>
    </p:spTree>
    <p:extLst>
      <p:ext uri="{BB962C8B-B14F-4D97-AF65-F5344CB8AC3E}">
        <p14:creationId xmlns:p14="http://schemas.microsoft.com/office/powerpoint/2010/main" val="40980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23BC836-2AD0-456F-9B96-8A9D57A9C6F6}" type="datetimeFigureOut">
              <a:rPr lang="es-ES" smtClean="0"/>
              <a:t>09/04/2018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5007C56-0C97-4F24-A4DC-734426566C4D}" type="slidenum">
              <a:rPr lang="es-ES" smtClean="0"/>
              <a:t>‹Nº›</a:t>
            </a:fld>
            <a:endParaRPr lang="es-ES"/>
          </a:p>
        </p:txBody>
      </p:sp>
    </p:spTree>
    <p:extLst>
      <p:ext uri="{BB962C8B-B14F-4D97-AF65-F5344CB8AC3E}">
        <p14:creationId xmlns:p14="http://schemas.microsoft.com/office/powerpoint/2010/main" val="80508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BC836-2AD0-456F-9B96-8A9D57A9C6F6}" type="datetimeFigureOut">
              <a:rPr lang="es-ES" smtClean="0"/>
              <a:t>09/04/2018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07C56-0C97-4F24-A4DC-734426566C4D}" type="slidenum">
              <a:rPr lang="es-ES" smtClean="0"/>
              <a:t>‹Nº›</a:t>
            </a:fld>
            <a:endParaRPr lang="es-ES"/>
          </a:p>
        </p:txBody>
      </p:sp>
    </p:spTree>
    <p:extLst>
      <p:ext uri="{BB962C8B-B14F-4D97-AF65-F5344CB8AC3E}">
        <p14:creationId xmlns:p14="http://schemas.microsoft.com/office/powerpoint/2010/main" val="183389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7523" y="1607771"/>
            <a:ext cx="10515600" cy="1325563"/>
          </a:xfrm>
        </p:spPr>
        <p:txBody>
          <a:bodyPr>
            <a:noAutofit/>
          </a:bodyPr>
          <a:lstStyle/>
          <a:p>
            <a:r>
              <a:rPr lang="es-ES" dirty="0" smtClean="0">
                <a:latin typeface="Arial" panose="020B0604020202020204" pitchFamily="34" charset="0"/>
                <a:cs typeface="Arial" panose="020B0604020202020204" pitchFamily="34" charset="0"/>
              </a:rPr>
              <a:t>Tema 3 Bacteriología</a:t>
            </a:r>
            <a:br>
              <a:rPr lang="es-ES" dirty="0" smtClean="0">
                <a:latin typeface="Arial" panose="020B0604020202020204" pitchFamily="34" charset="0"/>
                <a:cs typeface="Arial" panose="020B0604020202020204" pitchFamily="34" charset="0"/>
              </a:rPr>
            </a:br>
            <a:r>
              <a:rPr lang="es-ES" dirty="0" smtClean="0">
                <a:latin typeface="Arial" panose="020B0604020202020204" pitchFamily="34" charset="0"/>
                <a:cs typeface="Arial" panose="020B0604020202020204" pitchFamily="34" charset="0"/>
              </a:rPr>
              <a:t>Conferencia No 4</a:t>
            </a:r>
            <a:br>
              <a:rPr lang="es-ES" dirty="0" smtClean="0">
                <a:latin typeface="Arial" panose="020B0604020202020204" pitchFamily="34" charset="0"/>
                <a:cs typeface="Arial" panose="020B0604020202020204" pitchFamily="34" charset="0"/>
              </a:rPr>
            </a:br>
            <a:endParaRPr lang="es-ES"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7174523" y="2743201"/>
            <a:ext cx="4366293" cy="3661838"/>
          </a:xfrm>
          <a:prstGeom prst="rect">
            <a:avLst/>
          </a:prstGeom>
        </p:spPr>
      </p:pic>
    </p:spTree>
    <p:extLst>
      <p:ext uri="{BB962C8B-B14F-4D97-AF65-F5344CB8AC3E}">
        <p14:creationId xmlns:p14="http://schemas.microsoft.com/office/powerpoint/2010/main" val="181008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4463" y="751344"/>
            <a:ext cx="11512060" cy="3785652"/>
          </a:xfrm>
          <a:prstGeom prst="rect">
            <a:avLst/>
          </a:prstGeom>
        </p:spPr>
        <p:txBody>
          <a:bodyPr wrap="square">
            <a:spAutoFit/>
          </a:bodyPr>
          <a:lstStyle/>
          <a:p>
            <a:r>
              <a:rPr lang="es-ES" sz="2400" b="1" i="0" u="none" strike="noStrike" baseline="0" dirty="0" smtClean="0">
                <a:latin typeface="Arial" panose="020B0604020202020204" pitchFamily="34" charset="0"/>
              </a:rPr>
              <a:t>Epidemiología:</a:t>
            </a:r>
          </a:p>
          <a:p>
            <a:r>
              <a:rPr lang="es-ES" sz="2400" b="0" i="0" u="none" strike="noStrike" baseline="0" dirty="0" smtClean="0">
                <a:latin typeface="Arial" panose="020B0604020202020204" pitchFamily="34" charset="0"/>
              </a:rPr>
              <a:t>Se </a:t>
            </a:r>
            <a:r>
              <a:rPr lang="es-ES" sz="2400" b="0" i="0" u="none" strike="noStrike" baseline="0" dirty="0" err="1" smtClean="0">
                <a:latin typeface="Arial" panose="020B0604020202020204" pitchFamily="34" charset="0"/>
              </a:rPr>
              <a:t>aisla</a:t>
            </a:r>
            <a:r>
              <a:rPr lang="es-ES" sz="2400" b="0" i="0" u="none" strike="noStrike" baseline="0" dirty="0" smtClean="0">
                <a:latin typeface="Arial" panose="020B0604020202020204" pitchFamily="34" charset="0"/>
              </a:rPr>
              <a:t> de la tierra, el agua, la vegetación y de varios animales,</a:t>
            </a:r>
            <a:r>
              <a:rPr lang="es-ES" sz="2400" b="0" i="0" u="none" strike="noStrike" dirty="0" smtClean="0">
                <a:latin typeface="Arial" panose="020B0604020202020204" pitchFamily="34" charset="0"/>
              </a:rPr>
              <a:t> </a:t>
            </a:r>
            <a:r>
              <a:rPr lang="es-ES" sz="2400" b="0" i="0" u="none" strike="noStrike" baseline="0" dirty="0" smtClean="0">
                <a:latin typeface="Arial" panose="020B0604020202020204" pitchFamily="34" charset="0"/>
              </a:rPr>
              <a:t>incluyendo al ser humano (portadores gastrointestinales de</a:t>
            </a:r>
            <a:r>
              <a:rPr lang="es-ES" sz="2400" b="0" i="0" u="none" strike="noStrike" dirty="0" smtClean="0">
                <a:latin typeface="Arial" panose="020B0604020202020204" pitchFamily="34" charset="0"/>
              </a:rPr>
              <a:t> </a:t>
            </a:r>
            <a:r>
              <a:rPr lang="es-ES" sz="2400" b="0" i="0" u="none" strike="noStrike" baseline="0" dirty="0" smtClean="0">
                <a:latin typeface="Arial" panose="020B0604020202020204" pitchFamily="34" charset="0"/>
              </a:rPr>
              <a:t>bajo grado).</a:t>
            </a:r>
          </a:p>
          <a:p>
            <a:r>
              <a:rPr lang="es-ES" sz="2400" b="0" i="0" u="none" strike="noStrike" baseline="0" dirty="0" smtClean="0">
                <a:latin typeface="Arial" panose="020B0604020202020204" pitchFamily="34" charset="0"/>
              </a:rPr>
              <a:t>La enfermedad se asocia con el consumo de alimentos</a:t>
            </a:r>
            <a:r>
              <a:rPr lang="es-ES" sz="2400" b="0" i="0" u="none" strike="noStrike" dirty="0" smtClean="0">
                <a:latin typeface="Arial" panose="020B0604020202020204" pitchFamily="34" charset="0"/>
              </a:rPr>
              <a:t> </a:t>
            </a:r>
            <a:r>
              <a:rPr lang="es-ES" sz="2400" b="0" i="0" u="none" strike="noStrike" baseline="0" dirty="0" smtClean="0">
                <a:latin typeface="Arial" panose="020B0604020202020204" pitchFamily="34" charset="0"/>
              </a:rPr>
              <a:t>contaminados (p. ej., queso no curado, leche, pavo, vegetales</a:t>
            </a:r>
            <a:r>
              <a:rPr lang="es-ES" sz="2400" b="0" i="0" u="none" strike="noStrike" dirty="0" smtClean="0">
                <a:latin typeface="Arial" panose="020B0604020202020204" pitchFamily="34" charset="0"/>
              </a:rPr>
              <a:t> </a:t>
            </a:r>
            <a:r>
              <a:rPr lang="es-ES" sz="2400" b="0" i="0" u="none" strike="noStrike" baseline="0" dirty="0" smtClean="0">
                <a:latin typeface="Arial" panose="020B0604020202020204" pitchFamily="34" charset="0"/>
              </a:rPr>
              <a:t>crudos [especialmente repollo]) o con la diseminación</a:t>
            </a:r>
            <a:r>
              <a:rPr lang="es-ES" sz="2400" b="0" i="0" u="none" strike="noStrike" dirty="0" smtClean="0">
                <a:latin typeface="Arial" panose="020B0604020202020204" pitchFamily="34" charset="0"/>
              </a:rPr>
              <a:t> </a:t>
            </a:r>
            <a:r>
              <a:rPr lang="es-ES" sz="2400" b="0" i="0" u="none" strike="noStrike" baseline="0" dirty="0" err="1" smtClean="0">
                <a:latin typeface="Arial" panose="020B0604020202020204" pitchFamily="34" charset="0"/>
              </a:rPr>
              <a:t>transplacentaria</a:t>
            </a:r>
            <a:r>
              <a:rPr lang="es-ES" sz="2400" b="0" i="0" u="none" strike="noStrike" baseline="0" dirty="0" smtClean="0">
                <a:latin typeface="Arial" panose="020B0604020202020204" pitchFamily="34" charset="0"/>
              </a:rPr>
              <a:t> de la madre al neonato; los casos esporádicos</a:t>
            </a:r>
            <a:r>
              <a:rPr lang="es-ES" sz="2400" b="0" i="0" u="none" strike="noStrike" dirty="0" smtClean="0">
                <a:latin typeface="Arial" panose="020B0604020202020204" pitchFamily="34" charset="0"/>
              </a:rPr>
              <a:t> </a:t>
            </a:r>
            <a:r>
              <a:rPr lang="es-ES" sz="2400" b="0" i="0" u="none" strike="noStrike" baseline="0" dirty="0" smtClean="0">
                <a:latin typeface="Arial" panose="020B0604020202020204" pitchFamily="34" charset="0"/>
              </a:rPr>
              <a:t>y epidémicos ocurren durante todo el año pero tienen un</a:t>
            </a:r>
            <a:r>
              <a:rPr lang="es-ES" sz="2400" b="0" i="0" u="none" strike="noStrike" dirty="0" smtClean="0">
                <a:latin typeface="Arial" panose="020B0604020202020204" pitchFamily="34" charset="0"/>
              </a:rPr>
              <a:t> </a:t>
            </a:r>
            <a:r>
              <a:rPr lang="es-ES" sz="2400" b="0" i="0" u="none" strike="noStrike" baseline="0" dirty="0" smtClean="0">
                <a:latin typeface="Arial" panose="020B0604020202020204" pitchFamily="34" charset="0"/>
              </a:rPr>
              <a:t>máximo en los meses más cálidos.</a:t>
            </a:r>
          </a:p>
          <a:p>
            <a:r>
              <a:rPr lang="es-ES" sz="2400" b="0" i="0" u="none" strike="noStrike" baseline="0" dirty="0" smtClean="0">
                <a:latin typeface="Arial" panose="020B0604020202020204" pitchFamily="34" charset="0"/>
              </a:rPr>
              <a:t>Los jóvenes, los ancianos y las mujeres gestantes, así como los</a:t>
            </a:r>
            <a:r>
              <a:rPr lang="es-ES" sz="2400" b="0" i="0" u="none" strike="noStrike" dirty="0" smtClean="0">
                <a:latin typeface="Arial" panose="020B0604020202020204" pitchFamily="34" charset="0"/>
              </a:rPr>
              <a:t> </a:t>
            </a:r>
            <a:r>
              <a:rPr lang="es-ES" sz="2400" b="0" i="0" u="none" strike="noStrike" baseline="0" dirty="0" smtClean="0">
                <a:latin typeface="Arial" panose="020B0604020202020204" pitchFamily="34" charset="0"/>
              </a:rPr>
              <a:t>pacientes con defectos de la inmunidad celular, tienen riesgo</a:t>
            </a:r>
            <a:r>
              <a:rPr lang="es-ES" sz="2400" b="0" i="0" u="none" strike="noStrike" dirty="0" smtClean="0">
                <a:latin typeface="Arial" panose="020B0604020202020204" pitchFamily="34" charset="0"/>
              </a:rPr>
              <a:t> </a:t>
            </a:r>
            <a:r>
              <a:rPr lang="es-ES" sz="2400" b="0" i="0" u="none" strike="noStrike" baseline="0" dirty="0" smtClean="0">
                <a:latin typeface="Arial" panose="020B0604020202020204" pitchFamily="34" charset="0"/>
              </a:rPr>
              <a:t>de padecer esta enfermedad</a:t>
            </a:r>
            <a:endParaRPr lang="es-ES" sz="2400" dirty="0"/>
          </a:p>
        </p:txBody>
      </p:sp>
    </p:spTree>
    <p:extLst>
      <p:ext uri="{BB962C8B-B14F-4D97-AF65-F5344CB8AC3E}">
        <p14:creationId xmlns:p14="http://schemas.microsoft.com/office/powerpoint/2010/main" val="131393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0677" y="1014417"/>
            <a:ext cx="11652738" cy="5262979"/>
          </a:xfrm>
          <a:prstGeom prst="rect">
            <a:avLst/>
          </a:prstGeom>
        </p:spPr>
        <p:txBody>
          <a:bodyPr wrap="square">
            <a:spAutoFit/>
          </a:bodyPr>
          <a:lstStyle/>
          <a:p>
            <a:r>
              <a:rPr lang="es-ES" sz="2400" b="1" i="0" u="none" strike="noStrike" baseline="0" dirty="0" smtClean="0">
                <a:solidFill>
                  <a:srgbClr val="000000"/>
                </a:solidFill>
                <a:latin typeface="Arial" panose="020B0604020202020204" pitchFamily="34" charset="0"/>
                <a:cs typeface="Arial" panose="020B0604020202020204" pitchFamily="34" charset="0"/>
              </a:rPr>
              <a:t> </a:t>
            </a:r>
            <a:r>
              <a:rPr lang="es-ES" sz="2400" b="0" i="1" u="none" strike="noStrike" baseline="0" dirty="0" smtClean="0">
                <a:solidFill>
                  <a:srgbClr val="000000"/>
                </a:solidFill>
                <a:latin typeface="Arial" panose="020B0604020202020204" pitchFamily="34" charset="0"/>
                <a:cs typeface="Arial" panose="020B0604020202020204" pitchFamily="34" charset="0"/>
              </a:rPr>
              <a:t>Listeria : </a:t>
            </a:r>
            <a:r>
              <a:rPr lang="es-ES" sz="2400" b="0" i="0" u="none" strike="noStrike" baseline="0" dirty="0" smtClean="0">
                <a:solidFill>
                  <a:srgbClr val="000000"/>
                </a:solidFill>
                <a:latin typeface="Arial" panose="020B0604020202020204" pitchFamily="34" charset="0"/>
                <a:cs typeface="Arial" panose="020B0604020202020204" pitchFamily="34" charset="0"/>
              </a:rPr>
              <a:t>resúmenes clínicos</a:t>
            </a:r>
          </a:p>
          <a:p>
            <a:endParaRPr lang="es-ES" sz="2400" b="1" i="0" u="none" strike="noStrike" baseline="0" dirty="0" smtClean="0">
              <a:solidFill>
                <a:srgbClr val="059964"/>
              </a:solidFill>
              <a:latin typeface="Arial" panose="020B0604020202020204" pitchFamily="34" charset="0"/>
              <a:cs typeface="Arial" panose="020B0604020202020204" pitchFamily="34" charset="0"/>
            </a:endParaRPr>
          </a:p>
          <a:p>
            <a:r>
              <a:rPr lang="es-ES" sz="2400" b="1" i="1" u="none" strike="noStrike" baseline="0" dirty="0" smtClean="0">
                <a:solidFill>
                  <a:srgbClr val="000000"/>
                </a:solidFill>
                <a:latin typeface="Arial" panose="020B0604020202020204" pitchFamily="34" charset="0"/>
                <a:cs typeface="Arial" panose="020B0604020202020204" pitchFamily="34" charset="0"/>
              </a:rPr>
              <a:t>Listeria </a:t>
            </a:r>
            <a:r>
              <a:rPr lang="es-ES" sz="2400" b="1" i="1" u="none" strike="noStrike" baseline="0" dirty="0" err="1" smtClean="0">
                <a:solidFill>
                  <a:srgbClr val="000000"/>
                </a:solidFill>
                <a:latin typeface="Arial" panose="020B0604020202020204" pitchFamily="34" charset="0"/>
                <a:cs typeface="Arial" panose="020B0604020202020204" pitchFamily="34" charset="0"/>
              </a:rPr>
              <a:t>monocytogenes</a:t>
            </a:r>
            <a:endParaRPr lang="es-ES" sz="2400" b="1" i="1" u="none" strike="noStrike" baseline="0" dirty="0" smtClean="0">
              <a:solidFill>
                <a:srgbClr val="000000"/>
              </a:solidFill>
              <a:latin typeface="Arial" panose="020B0604020202020204" pitchFamily="34" charset="0"/>
              <a:cs typeface="Arial" panose="020B0604020202020204" pitchFamily="34" charset="0"/>
            </a:endParaRPr>
          </a:p>
          <a:p>
            <a:r>
              <a:rPr lang="es-ES" sz="2400" b="1" i="0" u="none" strike="noStrike" baseline="0" dirty="0" smtClean="0">
                <a:solidFill>
                  <a:srgbClr val="000000"/>
                </a:solidFill>
                <a:latin typeface="Arial" panose="020B0604020202020204" pitchFamily="34" charset="0"/>
                <a:cs typeface="Arial" panose="020B0604020202020204" pitchFamily="34" charset="0"/>
              </a:rPr>
              <a:t>Enfermedad neonatal</a:t>
            </a:r>
          </a:p>
          <a:p>
            <a:r>
              <a:rPr lang="es-ES" sz="2400" b="1" i="0" u="none" strike="noStrike" baseline="0" dirty="0" smtClean="0">
                <a:solidFill>
                  <a:srgbClr val="000000"/>
                </a:solidFill>
                <a:latin typeface="Arial" panose="020B0604020202020204" pitchFamily="34" charset="0"/>
                <a:cs typeface="Arial" panose="020B0604020202020204" pitchFamily="34" charset="0"/>
              </a:rPr>
              <a:t>Enfermedad de comienzo precoz </a:t>
            </a:r>
            <a:r>
              <a:rPr lang="es-ES" sz="2400" b="0" i="0" u="none" strike="noStrike" baseline="0" dirty="0" smtClean="0">
                <a:solidFill>
                  <a:srgbClr val="000000"/>
                </a:solidFill>
                <a:latin typeface="Arial" panose="020B0604020202020204" pitchFamily="34" charset="0"/>
                <a:cs typeface="Arial" panose="020B0604020202020204" pitchFamily="34" charset="0"/>
              </a:rPr>
              <a:t>(«</a:t>
            </a:r>
            <a:r>
              <a:rPr lang="es-ES" sz="2400" b="0" i="0" u="none" strike="noStrike" baseline="0" dirty="0" err="1" smtClean="0">
                <a:solidFill>
                  <a:srgbClr val="000000"/>
                </a:solidFill>
                <a:latin typeface="Arial" panose="020B0604020202020204" pitchFamily="34" charset="0"/>
                <a:cs typeface="Arial" panose="020B0604020202020204" pitchFamily="34" charset="0"/>
              </a:rPr>
              <a:t>granulomatosis</a:t>
            </a:r>
            <a:r>
              <a:rPr lang="es-ES" sz="2400" dirty="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a:t>
            </a:r>
            <a:r>
              <a:rPr lang="es-ES" sz="2400" b="0" i="0" u="none" strike="noStrike" baseline="0" dirty="0" err="1" smtClean="0">
                <a:solidFill>
                  <a:srgbClr val="000000"/>
                </a:solidFill>
                <a:latin typeface="Arial" panose="020B0604020202020204" pitchFamily="34" charset="0"/>
                <a:cs typeface="Arial" panose="020B0604020202020204" pitchFamily="34" charset="0"/>
              </a:rPr>
              <a:t>nfantiséptica</a:t>
            </a:r>
            <a:r>
              <a:rPr lang="es-ES" sz="2400" b="0" i="0" u="none" strike="noStrike" baseline="0" dirty="0" smtClean="0">
                <a:solidFill>
                  <a:srgbClr val="000000"/>
                </a:solidFill>
                <a:latin typeface="Arial" panose="020B0604020202020204" pitchFamily="34" charset="0"/>
                <a:cs typeface="Arial" panose="020B0604020202020204" pitchFamily="34" charset="0"/>
              </a:rPr>
              <a:t>»): se adquiere en el útero a través de la placenta</a:t>
            </a:r>
            <a:r>
              <a:rPr lang="es-ES" sz="2400" b="0" i="0" u="none" strike="noStrike"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y se caracteriza por la formación de abscesos diseminados y</a:t>
            </a:r>
            <a:r>
              <a:rPr lang="es-ES" sz="2400" b="0" i="0" u="none" strike="noStrike"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granulomas en varios órganos.</a:t>
            </a:r>
          </a:p>
          <a:p>
            <a:r>
              <a:rPr lang="es-ES" sz="2400" b="1" i="0" u="none" strike="noStrike" baseline="0" dirty="0" smtClean="0">
                <a:solidFill>
                  <a:srgbClr val="000000"/>
                </a:solidFill>
                <a:latin typeface="Arial" panose="020B0604020202020204" pitchFamily="34" charset="0"/>
                <a:cs typeface="Arial" panose="020B0604020202020204" pitchFamily="34" charset="0"/>
              </a:rPr>
              <a:t>Enfermedad de comienzo tardío: </a:t>
            </a:r>
            <a:r>
              <a:rPr lang="es-ES" sz="2400" b="0" i="0" u="none" strike="noStrike" baseline="0" dirty="0" smtClean="0">
                <a:solidFill>
                  <a:srgbClr val="000000"/>
                </a:solidFill>
                <a:latin typeface="Arial" panose="020B0604020202020204" pitchFamily="34" charset="0"/>
                <a:cs typeface="Arial" panose="020B0604020202020204" pitchFamily="34" charset="0"/>
              </a:rPr>
              <a:t>adquirida durante o poco</a:t>
            </a:r>
            <a:r>
              <a:rPr lang="es-ES" sz="2400" b="0" i="0" u="none" strike="noStrike"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después del nacimiento; se manifiesta con meningitis o</a:t>
            </a:r>
            <a:r>
              <a:rPr lang="es-ES" sz="2400" b="0" i="0" u="none" strike="noStrike"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meningoencefalitis con septicemia</a:t>
            </a:r>
          </a:p>
          <a:p>
            <a:r>
              <a:rPr lang="es-ES" sz="2400" b="1" i="0" u="none" strike="noStrike" baseline="0" dirty="0" smtClean="0">
                <a:solidFill>
                  <a:srgbClr val="000000"/>
                </a:solidFill>
                <a:latin typeface="Arial" panose="020B0604020202020204" pitchFamily="34" charset="0"/>
                <a:cs typeface="Arial" panose="020B0604020202020204" pitchFamily="34" charset="0"/>
              </a:rPr>
              <a:t>Enfermedad en adultos sanos: </a:t>
            </a:r>
            <a:r>
              <a:rPr lang="es-ES" sz="2400" b="0" i="0" u="none" strike="noStrike" baseline="0" dirty="0" smtClean="0">
                <a:solidFill>
                  <a:srgbClr val="000000"/>
                </a:solidFill>
                <a:latin typeface="Arial" panose="020B0604020202020204" pitchFamily="34" charset="0"/>
                <a:cs typeface="Arial" panose="020B0604020202020204" pitchFamily="34" charset="0"/>
              </a:rPr>
              <a:t>habitualmente representa una</a:t>
            </a:r>
            <a:r>
              <a:rPr lang="es-ES" sz="2400" b="0" i="0" u="none" strike="noStrike"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enfermedad </a:t>
            </a:r>
            <a:r>
              <a:rPr lang="es-ES" sz="2400" b="0" i="0" u="none" strike="noStrike" baseline="0" dirty="0" err="1" smtClean="0">
                <a:solidFill>
                  <a:srgbClr val="000000"/>
                </a:solidFill>
                <a:latin typeface="Arial" panose="020B0604020202020204" pitchFamily="34" charset="0"/>
                <a:cs typeface="Arial" panose="020B0604020202020204" pitchFamily="34" charset="0"/>
              </a:rPr>
              <a:t>seudogripal</a:t>
            </a:r>
            <a:r>
              <a:rPr lang="es-ES" sz="2400" b="0" i="0" u="none" strike="noStrike" baseline="0" dirty="0" smtClean="0">
                <a:solidFill>
                  <a:srgbClr val="000000"/>
                </a:solidFill>
                <a:latin typeface="Arial" panose="020B0604020202020204" pitchFamily="34" charset="0"/>
                <a:cs typeface="Arial" panose="020B0604020202020204" pitchFamily="34" charset="0"/>
              </a:rPr>
              <a:t> acompañada o no de gastroenteritis.</a:t>
            </a:r>
          </a:p>
          <a:p>
            <a:r>
              <a:rPr lang="es-ES" sz="2400" b="1" i="0" u="none" strike="noStrike" baseline="0" dirty="0" smtClean="0">
                <a:solidFill>
                  <a:srgbClr val="000000"/>
                </a:solidFill>
                <a:latin typeface="Arial" panose="020B0604020202020204" pitchFamily="34" charset="0"/>
                <a:cs typeface="Arial" panose="020B0604020202020204" pitchFamily="34" charset="0"/>
              </a:rPr>
              <a:t>Enfermedad en embarazadas o pacientes con deficiencias de</a:t>
            </a:r>
            <a:r>
              <a:rPr lang="es-ES" sz="2400" b="1" i="0" u="none" strike="noStrike" dirty="0" smtClean="0">
                <a:solidFill>
                  <a:srgbClr val="000000"/>
                </a:solidFill>
                <a:latin typeface="Arial" panose="020B0604020202020204" pitchFamily="34" charset="0"/>
                <a:cs typeface="Arial" panose="020B0604020202020204" pitchFamily="34" charset="0"/>
              </a:rPr>
              <a:t> </a:t>
            </a:r>
            <a:r>
              <a:rPr lang="es-ES" sz="2400" b="1" i="0" u="none" strike="noStrike" baseline="0" dirty="0" smtClean="0">
                <a:solidFill>
                  <a:srgbClr val="000000"/>
                </a:solidFill>
                <a:latin typeface="Arial" panose="020B0604020202020204" pitchFamily="34" charset="0"/>
                <a:cs typeface="Arial" panose="020B0604020202020204" pitchFamily="34" charset="0"/>
              </a:rPr>
              <a:t>la inmunidad celular: </a:t>
            </a:r>
            <a:r>
              <a:rPr lang="es-ES" sz="2400" b="0" i="0" u="none" strike="noStrike" baseline="0" dirty="0" smtClean="0">
                <a:solidFill>
                  <a:srgbClr val="000000"/>
                </a:solidFill>
                <a:latin typeface="Arial" panose="020B0604020202020204" pitchFamily="34" charset="0"/>
                <a:cs typeface="Arial" panose="020B0604020202020204" pitchFamily="34" charset="0"/>
              </a:rPr>
              <a:t>se manifiesta con bacteriemia primaria o</a:t>
            </a:r>
            <a:r>
              <a:rPr lang="es-ES" sz="2400" b="0" i="0" u="none" strike="noStrike"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bien con enfermedad diseminada con hipotensión y meningitis.</a:t>
            </a:r>
          </a:p>
        </p:txBody>
      </p:sp>
    </p:spTree>
    <p:extLst>
      <p:ext uri="{BB962C8B-B14F-4D97-AF65-F5344CB8AC3E}">
        <p14:creationId xmlns:p14="http://schemas.microsoft.com/office/powerpoint/2010/main" val="2066383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4092" y="364013"/>
            <a:ext cx="10034954" cy="2677656"/>
          </a:xfrm>
          <a:prstGeom prst="rect">
            <a:avLst/>
          </a:prstGeom>
        </p:spPr>
        <p:txBody>
          <a:bodyPr wrap="square">
            <a:spAutoFit/>
          </a:bodyPr>
          <a:lstStyle/>
          <a:p>
            <a:r>
              <a:rPr lang="es-ES" sz="2400" b="0" i="0" u="none" strike="noStrike" baseline="0" dirty="0" smtClean="0">
                <a:latin typeface="Arial" panose="020B0604020202020204" pitchFamily="34" charset="0"/>
                <a:cs typeface="Arial" panose="020B0604020202020204" pitchFamily="34" charset="0"/>
              </a:rPr>
              <a:t>DIAGNÓSTICO DE LABORATORIO</a:t>
            </a:r>
          </a:p>
          <a:p>
            <a:r>
              <a:rPr lang="es-ES" sz="2400" b="0" i="0" u="none" strike="noStrike" baseline="0" dirty="0" smtClean="0">
                <a:latin typeface="Arial" panose="020B0604020202020204" pitchFamily="34" charset="0"/>
                <a:cs typeface="Arial" panose="020B0604020202020204" pitchFamily="34" charset="0"/>
              </a:rPr>
              <a:t>Microscopía</a:t>
            </a:r>
          </a:p>
          <a:p>
            <a:r>
              <a:rPr lang="es-ES" sz="2400" b="0" i="0" u="none" strike="noStrike" baseline="0" dirty="0" smtClean="0">
                <a:latin typeface="Arial" panose="020B0604020202020204" pitchFamily="34" charset="0"/>
                <a:cs typeface="Arial" panose="020B0604020202020204" pitchFamily="34" charset="0"/>
              </a:rPr>
              <a:t>Las preparaciones del líquido cefalorraquídeo (LCR) teñidas</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con Gram no suelen revelar la presencia de estos microorganismos</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debido a que las bacterias están generalmente </a:t>
            </a:r>
            <a:r>
              <a:rPr lang="es-ES" sz="2400" dirty="0" smtClean="0">
                <a:latin typeface="Arial" panose="020B0604020202020204" pitchFamily="34" charset="0"/>
                <a:cs typeface="Arial" panose="020B0604020202020204" pitchFamily="34" charset="0"/>
              </a:rPr>
              <a:t>presentes </a:t>
            </a:r>
            <a:r>
              <a:rPr lang="es-ES" sz="2400" dirty="0">
                <a:latin typeface="Arial" panose="020B0604020202020204" pitchFamily="34" charset="0"/>
                <a:cs typeface="Arial" panose="020B0604020202020204" pitchFamily="34" charset="0"/>
              </a:rPr>
              <a:t>en concentraciones inferiores al límite de </a:t>
            </a:r>
            <a:r>
              <a:rPr lang="es-ES" sz="2400" dirty="0" smtClean="0">
                <a:latin typeface="Arial" panose="020B0604020202020204" pitchFamily="34" charset="0"/>
                <a:cs typeface="Arial" panose="020B0604020202020204" pitchFamily="34" charset="0"/>
              </a:rPr>
              <a:t>detección (p</a:t>
            </a:r>
            <a:r>
              <a:rPr lang="es-ES" sz="2400" dirty="0">
                <a:latin typeface="Arial" panose="020B0604020202020204" pitchFamily="34" charset="0"/>
                <a:cs typeface="Arial" panose="020B0604020202020204" pitchFamily="34" charset="0"/>
              </a:rPr>
              <a:t>. ej., 104 bacterias o menos por mi de LCR</a:t>
            </a:r>
            <a:r>
              <a:rPr lang="es-ES" sz="2400" dirty="0" smtClean="0">
                <a:latin typeface="Arial" panose="020B0604020202020204" pitchFamily="34" charset="0"/>
                <a:cs typeface="Arial" panose="020B0604020202020204" pitchFamily="34" charset="0"/>
              </a:rPr>
              <a:t>). </a:t>
            </a:r>
            <a:endParaRPr lang="es-ES" sz="2400" dirty="0">
              <a:latin typeface="Arial" panose="020B0604020202020204" pitchFamily="34" charset="0"/>
              <a:cs typeface="Arial" panose="020B0604020202020204" pitchFamily="34" charset="0"/>
            </a:endParaRPr>
          </a:p>
        </p:txBody>
      </p:sp>
      <p:sp>
        <p:nvSpPr>
          <p:cNvPr id="5" name="Rectángulo 4"/>
          <p:cNvSpPr/>
          <p:nvPr/>
        </p:nvSpPr>
        <p:spPr>
          <a:xfrm>
            <a:off x="410307" y="3041669"/>
            <a:ext cx="11394831" cy="3416320"/>
          </a:xfrm>
          <a:prstGeom prst="rect">
            <a:avLst/>
          </a:prstGeom>
        </p:spPr>
        <p:txBody>
          <a:bodyPr wrap="square">
            <a:spAutoFit/>
          </a:bodyPr>
          <a:lstStyle/>
          <a:p>
            <a:r>
              <a:rPr lang="es-ES" sz="2400" b="1" i="0" u="none" strike="noStrike" baseline="0" dirty="0" smtClean="0">
                <a:latin typeface="Arial" panose="020B0604020202020204" pitchFamily="34" charset="0"/>
                <a:cs typeface="Arial" panose="020B0604020202020204" pitchFamily="34" charset="0"/>
              </a:rPr>
              <a:t>Cultivo</a:t>
            </a:r>
          </a:p>
          <a:p>
            <a:r>
              <a:rPr lang="es-ES" sz="2400" i="1" dirty="0">
                <a:latin typeface="Arial" panose="020B0604020202020204" pitchFamily="34" charset="0"/>
                <a:cs typeface="Arial" panose="020B0604020202020204" pitchFamily="34" charset="0"/>
              </a:rPr>
              <a:t>L</a:t>
            </a:r>
            <a:r>
              <a:rPr lang="es-ES" sz="2400" b="0" i="1" u="none" strike="noStrike" baseline="0" dirty="0" smtClean="0">
                <a:latin typeface="Arial" panose="020B0604020202020204" pitchFamily="34" charset="0"/>
                <a:cs typeface="Arial" panose="020B0604020202020204" pitchFamily="34" charset="0"/>
              </a:rPr>
              <a:t>isteria </a:t>
            </a:r>
            <a:r>
              <a:rPr lang="es-ES" sz="2400" b="0" i="0" u="none" strike="noStrike" baseline="0" dirty="0" smtClean="0">
                <a:latin typeface="Arial" panose="020B0604020202020204" pitchFamily="34" charset="0"/>
                <a:cs typeface="Arial" panose="020B0604020202020204" pitchFamily="34" charset="0"/>
              </a:rPr>
              <a:t>crece en la mayoría de los medios convencionales de</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laboratorio, formando pequeñas colonias redondas en </a:t>
            </a:r>
            <a:r>
              <a:rPr lang="es-ES" sz="2400" b="0" i="0" u="none" strike="noStrike" baseline="0" dirty="0" smtClean="0">
                <a:latin typeface="Arial" panose="020B0604020202020204" pitchFamily="34" charset="0"/>
                <a:cs typeface="Arial" panose="020B0604020202020204" pitchFamily="34" charset="0"/>
              </a:rPr>
              <a:t>los</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medios </a:t>
            </a:r>
            <a:r>
              <a:rPr lang="es-ES" sz="2400" b="0" i="0" u="none" strike="noStrike" baseline="0" dirty="0" smtClean="0">
                <a:latin typeface="Arial" panose="020B0604020202020204" pitchFamily="34" charset="0"/>
                <a:cs typeface="Arial" panose="020B0604020202020204" pitchFamily="34" charset="0"/>
              </a:rPr>
              <a:t>de agar después de 1 a 2 días de incubación. Puede</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ser necesario usar medios selectivos o un </a:t>
            </a:r>
            <a:r>
              <a:rPr lang="es-ES" sz="2400" b="1" i="0" u="none" strike="noStrike" baseline="0" dirty="0" smtClean="0">
                <a:latin typeface="Arial" panose="020B0604020202020204" pitchFamily="34" charset="0"/>
                <a:cs typeface="Arial" panose="020B0604020202020204" pitchFamily="34" charset="0"/>
              </a:rPr>
              <a:t>enriquecimiento</a:t>
            </a:r>
            <a:r>
              <a:rPr lang="es-ES" sz="2400" b="1" i="0" u="none" strike="noStrike" dirty="0" smtClean="0">
                <a:latin typeface="Arial" panose="020B0604020202020204" pitchFamily="34" charset="0"/>
                <a:cs typeface="Arial" panose="020B0604020202020204" pitchFamily="34" charset="0"/>
              </a:rPr>
              <a:t> </a:t>
            </a:r>
            <a:r>
              <a:rPr lang="es-ES" sz="2400" b="1" i="0" u="none" strike="noStrike" baseline="0" dirty="0" smtClean="0">
                <a:latin typeface="Arial" panose="020B0604020202020204" pitchFamily="34" charset="0"/>
                <a:cs typeface="Arial" panose="020B0604020202020204" pitchFamily="34" charset="0"/>
              </a:rPr>
              <a:t>en </a:t>
            </a:r>
            <a:r>
              <a:rPr lang="es-ES" sz="2400" b="1" i="0" u="none" strike="noStrike" baseline="0" dirty="0" smtClean="0">
                <a:latin typeface="Arial" panose="020B0604020202020204" pitchFamily="34" charset="0"/>
                <a:cs typeface="Arial" panose="020B0604020202020204" pitchFamily="34" charset="0"/>
              </a:rPr>
              <a:t>frío </a:t>
            </a:r>
            <a:r>
              <a:rPr lang="es-ES" sz="2400" b="0" i="0" u="none" strike="noStrike" baseline="0" dirty="0" smtClean="0">
                <a:latin typeface="Arial" panose="020B0604020202020204" pitchFamily="34" charset="0"/>
                <a:cs typeface="Arial" panose="020B0604020202020204" pitchFamily="34" charset="0"/>
              </a:rPr>
              <a:t>(almacenar la muestra en la nevera durante un</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período prolongado) para detectar listerias en </a:t>
            </a:r>
            <a:r>
              <a:rPr lang="es-ES" sz="2400" b="0" i="0" u="none" strike="noStrike" baseline="0" dirty="0" smtClean="0">
                <a:latin typeface="Arial" panose="020B0604020202020204" pitchFamily="34" charset="0"/>
                <a:cs typeface="Arial" panose="020B0604020202020204" pitchFamily="34" charset="0"/>
              </a:rPr>
              <a:t>muestras</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contaminadas </a:t>
            </a:r>
            <a:r>
              <a:rPr lang="es-ES" sz="2400" b="0" i="0" u="none" strike="noStrike" baseline="0" dirty="0" smtClean="0">
                <a:latin typeface="Arial" panose="020B0604020202020204" pitchFamily="34" charset="0"/>
                <a:cs typeface="Arial" panose="020B0604020202020204" pitchFamily="34" charset="0"/>
              </a:rPr>
              <a:t>con bacterias de crecimiento rápido. La (3-hemólisis</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en medios de agar sangre de carnero puede servir</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para distinguir </a:t>
            </a:r>
            <a:r>
              <a:rPr lang="es-ES" sz="2400" b="0" i="1" u="none" strike="noStrike" baseline="0" dirty="0" smtClean="0">
                <a:latin typeface="Arial" panose="020B0604020202020204" pitchFamily="34" charset="0"/>
                <a:cs typeface="Arial" panose="020B0604020202020204" pitchFamily="34" charset="0"/>
              </a:rPr>
              <a:t>histeria </a:t>
            </a:r>
            <a:r>
              <a:rPr lang="es-ES" sz="2400" b="0" i="0" u="none" strike="noStrike" baseline="0" dirty="0" smtClean="0">
                <a:latin typeface="Arial" panose="020B0604020202020204" pitchFamily="34" charset="0"/>
                <a:cs typeface="Arial" panose="020B0604020202020204" pitchFamily="34" charset="0"/>
              </a:rPr>
              <a:t>de otras bacterias morfológicamente</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parecidas; sin embargo, la hemolisis es generalmente </a:t>
            </a:r>
            <a:r>
              <a:rPr lang="es-ES" sz="2400" b="0" i="0" u="none" strike="noStrike" baseline="0" dirty="0" smtClean="0">
                <a:latin typeface="Arial" panose="020B0604020202020204" pitchFamily="34" charset="0"/>
                <a:cs typeface="Arial" panose="020B0604020202020204" pitchFamily="34" charset="0"/>
              </a:rPr>
              <a:t>débil</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y </a:t>
            </a:r>
            <a:r>
              <a:rPr lang="es-ES" sz="2400" b="0" i="0" u="none" strike="noStrike" baseline="0" dirty="0" smtClean="0">
                <a:latin typeface="Arial" panose="020B0604020202020204" pitchFamily="34" charset="0"/>
                <a:cs typeface="Arial" panose="020B0604020202020204" pitchFamily="34" charset="0"/>
              </a:rPr>
              <a:t>puede no observarse inicialmente.</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6883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09457" y="817657"/>
            <a:ext cx="1755609" cy="584775"/>
          </a:xfrm>
          <a:prstGeom prst="rect">
            <a:avLst/>
          </a:prstGeom>
        </p:spPr>
        <p:txBody>
          <a:bodyPr wrap="none">
            <a:spAutoFit/>
          </a:bodyPr>
          <a:lstStyle/>
          <a:p>
            <a:r>
              <a:rPr lang="es-ES" sz="3200" b="1" i="1" u="none" strike="noStrike" baseline="0" dirty="0" err="1" smtClean="0">
                <a:solidFill>
                  <a:srgbClr val="FF0000"/>
                </a:solidFill>
                <a:latin typeface="Arial" panose="020B0604020202020204" pitchFamily="34" charset="0"/>
                <a:cs typeface="Arial" panose="020B0604020202020204" pitchFamily="34" charset="0"/>
              </a:rPr>
              <a:t>Bacillus</a:t>
            </a:r>
            <a:endParaRPr lang="es-ES" sz="3200" dirty="0">
              <a:solidFill>
                <a:srgbClr val="FF0000"/>
              </a:solidFill>
              <a:latin typeface="Arial" panose="020B0604020202020204" pitchFamily="34" charset="0"/>
              <a:cs typeface="Arial" panose="020B0604020202020204" pitchFamily="34" charset="0"/>
            </a:endParaRPr>
          </a:p>
        </p:txBody>
      </p:sp>
      <p:sp>
        <p:nvSpPr>
          <p:cNvPr id="5" name="Rectángulo 4"/>
          <p:cNvSpPr/>
          <p:nvPr/>
        </p:nvSpPr>
        <p:spPr>
          <a:xfrm>
            <a:off x="633046" y="1506959"/>
            <a:ext cx="10058400" cy="1569660"/>
          </a:xfrm>
          <a:prstGeom prst="rect">
            <a:avLst/>
          </a:prstGeom>
        </p:spPr>
        <p:txBody>
          <a:bodyPr wrap="square">
            <a:spAutoFit/>
          </a:bodyPr>
          <a:lstStyle/>
          <a:p>
            <a:r>
              <a:rPr lang="es-ES" sz="2400" dirty="0" smtClean="0">
                <a:solidFill>
                  <a:srgbClr val="222220"/>
                </a:solidFill>
                <a:latin typeface="Arial" panose="020B0604020202020204" pitchFamily="34" charset="0"/>
                <a:cs typeface="Arial" panose="020B0604020202020204" pitchFamily="34" charset="0"/>
              </a:rPr>
              <a:t>L</a:t>
            </a:r>
            <a:r>
              <a:rPr lang="es-ES" sz="2400" b="0" i="0" u="none" strike="noStrike" baseline="0" dirty="0" smtClean="0">
                <a:solidFill>
                  <a:srgbClr val="000000"/>
                </a:solidFill>
                <a:latin typeface="Arial" panose="020B0604020202020204" pitchFamily="34" charset="0"/>
                <a:cs typeface="Arial" panose="020B0604020202020204" pitchFamily="34" charset="0"/>
              </a:rPr>
              <a:t>a familia </a:t>
            </a:r>
            <a:r>
              <a:rPr lang="es-ES" sz="2400" b="0" i="0" u="none" strike="noStrike" baseline="0" dirty="0" err="1" smtClean="0">
                <a:solidFill>
                  <a:srgbClr val="000000"/>
                </a:solidFill>
                <a:latin typeface="Arial" panose="020B0604020202020204" pitchFamily="34" charset="0"/>
                <a:cs typeface="Arial" panose="020B0604020202020204" pitchFamily="34" charset="0"/>
              </a:rPr>
              <a:t>Bacillaceae</a:t>
            </a:r>
            <a:r>
              <a:rPr lang="es-ES" sz="2400" b="0" i="0" u="none" strike="noStrike" baseline="0" dirty="0" smtClean="0">
                <a:solidFill>
                  <a:srgbClr val="000000"/>
                </a:solidFill>
                <a:latin typeface="Arial" panose="020B0604020202020204" pitchFamily="34" charset="0"/>
                <a:cs typeface="Arial" panose="020B0604020202020204" pitchFamily="34" charset="0"/>
              </a:rPr>
              <a:t> se compone de un grupo diverso de bacterias que comprende aerobios obligados y anaerobios estrictos, cocos y bacilos, y microorganismos </a:t>
            </a:r>
            <a:r>
              <a:rPr lang="es-ES" sz="2400" b="0" i="0" u="none" strike="noStrike" baseline="0" dirty="0" err="1" smtClean="0">
                <a:solidFill>
                  <a:srgbClr val="000000"/>
                </a:solidFill>
                <a:latin typeface="Arial" panose="020B0604020202020204" pitchFamily="34" charset="0"/>
                <a:cs typeface="Arial" panose="020B0604020202020204" pitchFamily="34" charset="0"/>
              </a:rPr>
              <a:t>grampositivos</a:t>
            </a:r>
            <a:r>
              <a:rPr lang="es-ES" sz="2400" dirty="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y gramnegativos. Los miembros de esta familia comparten la capacidad de formar esporas.</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039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96462" y="542694"/>
            <a:ext cx="9765322" cy="5025768"/>
          </a:xfrm>
          <a:prstGeom prst="rect">
            <a:avLst/>
          </a:prstGeom>
        </p:spPr>
      </p:pic>
    </p:spTree>
    <p:extLst>
      <p:ext uri="{BB962C8B-B14F-4D97-AF65-F5344CB8AC3E}">
        <p14:creationId xmlns:p14="http://schemas.microsoft.com/office/powerpoint/2010/main" val="1130078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53109" y="477688"/>
            <a:ext cx="2818400" cy="461665"/>
          </a:xfrm>
          <a:prstGeom prst="rect">
            <a:avLst/>
          </a:prstGeom>
        </p:spPr>
        <p:txBody>
          <a:bodyPr wrap="none">
            <a:spAutoFit/>
          </a:bodyPr>
          <a:lstStyle/>
          <a:p>
            <a:r>
              <a:rPr lang="es-ES" sz="2400" b="1" i="1" u="none" strike="noStrike" baseline="0" dirty="0" err="1" smtClean="0">
                <a:latin typeface="Arial" panose="020B0604020202020204" pitchFamily="34" charset="0"/>
              </a:rPr>
              <a:t>Bacillus</a:t>
            </a:r>
            <a:r>
              <a:rPr lang="es-ES" sz="2400" b="1" i="1" u="none" strike="noStrike" baseline="0" dirty="0" smtClean="0">
                <a:latin typeface="Arial" panose="020B0604020202020204" pitchFamily="34" charset="0"/>
              </a:rPr>
              <a:t> </a:t>
            </a:r>
            <a:r>
              <a:rPr lang="es-ES" sz="2400" b="1" i="1" u="none" strike="noStrike" baseline="0" dirty="0" err="1" smtClean="0">
                <a:latin typeface="Arial" panose="020B0604020202020204" pitchFamily="34" charset="0"/>
              </a:rPr>
              <a:t>anthracis</a:t>
            </a:r>
            <a:endParaRPr lang="es-ES" sz="2400" dirty="0"/>
          </a:p>
        </p:txBody>
      </p:sp>
      <p:sp>
        <p:nvSpPr>
          <p:cNvPr id="5" name="Rectángulo 4"/>
          <p:cNvSpPr/>
          <p:nvPr/>
        </p:nvSpPr>
        <p:spPr>
          <a:xfrm>
            <a:off x="633046" y="1581000"/>
            <a:ext cx="11101754" cy="2308324"/>
          </a:xfrm>
          <a:prstGeom prst="rect">
            <a:avLst/>
          </a:prstGeom>
        </p:spPr>
        <p:txBody>
          <a:bodyPr wrap="square">
            <a:spAutoFit/>
          </a:bodyPr>
          <a:lstStyle/>
          <a:p>
            <a:r>
              <a:rPr lang="es-ES" sz="2400" b="1" i="0" u="none" strike="noStrike" baseline="0" dirty="0" smtClean="0">
                <a:latin typeface="Arial" panose="020B0604020202020204" pitchFamily="34" charset="0"/>
                <a:cs typeface="Arial" panose="020B0604020202020204" pitchFamily="34" charset="0"/>
              </a:rPr>
              <a:t>FISIOLOGÍA Y ESTRUCTURA</a:t>
            </a:r>
          </a:p>
          <a:p>
            <a:r>
              <a:rPr lang="pt-BR" sz="2400" b="0" i="0" u="none" strike="noStrike" baseline="0" dirty="0" smtClean="0">
                <a:latin typeface="Arial" panose="020B0604020202020204" pitchFamily="34" charset="0"/>
                <a:cs typeface="Arial" panose="020B0604020202020204" pitchFamily="34" charset="0"/>
              </a:rPr>
              <a:t>B. </a:t>
            </a:r>
            <a:r>
              <a:rPr lang="pt-BR" sz="2400" b="0" i="1" u="none" strike="noStrike" baseline="0" dirty="0" err="1" smtClean="0">
                <a:latin typeface="Arial" panose="020B0604020202020204" pitchFamily="34" charset="0"/>
                <a:cs typeface="Arial" panose="020B0604020202020204" pitchFamily="34" charset="0"/>
              </a:rPr>
              <a:t>anthracis</a:t>
            </a:r>
            <a:r>
              <a:rPr lang="pt-BR" sz="2400" b="0" i="1" u="none" strike="noStrike" baseline="0" dirty="0" smtClean="0">
                <a:latin typeface="Arial" panose="020B0604020202020204" pitchFamily="34" charset="0"/>
                <a:cs typeface="Arial" panose="020B0604020202020204" pitchFamily="34" charset="0"/>
              </a:rPr>
              <a:t> </a:t>
            </a:r>
            <a:r>
              <a:rPr lang="pt-BR" sz="2400" b="0" i="0" u="none" strike="noStrike" baseline="0" dirty="0" smtClean="0">
                <a:latin typeface="Arial" panose="020B0604020202020204" pitchFamily="34" charset="0"/>
                <a:cs typeface="Arial" panose="020B0604020202020204" pitchFamily="34" charset="0"/>
              </a:rPr>
              <a:t>es </a:t>
            </a:r>
            <a:r>
              <a:rPr lang="pt-BR" sz="2400" b="0" i="0" u="none" strike="noStrike" baseline="0" dirty="0" err="1" smtClean="0">
                <a:latin typeface="Arial" panose="020B0604020202020204" pitchFamily="34" charset="0"/>
                <a:cs typeface="Arial" panose="020B0604020202020204" pitchFamily="34" charset="0"/>
              </a:rPr>
              <a:t>un</a:t>
            </a:r>
            <a:r>
              <a:rPr lang="pt-BR" sz="2400" b="0" i="0" u="none" strike="noStrike" baseline="0" dirty="0" smtClean="0">
                <a:latin typeface="Arial" panose="020B0604020202020204" pitchFamily="34" charset="0"/>
                <a:cs typeface="Arial" panose="020B0604020202020204" pitchFamily="34" charset="0"/>
              </a:rPr>
              <a:t> </a:t>
            </a:r>
            <a:r>
              <a:rPr lang="pt-BR" sz="2400" b="0" i="0" u="none" strike="noStrike" baseline="0" dirty="0" err="1" smtClean="0">
                <a:latin typeface="Arial" panose="020B0604020202020204" pitchFamily="34" charset="0"/>
                <a:cs typeface="Arial" panose="020B0604020202020204" pitchFamily="34" charset="0"/>
              </a:rPr>
              <a:t>microorganismo</a:t>
            </a:r>
            <a:r>
              <a:rPr lang="pt-BR" sz="2400" b="0" i="0" u="none" strike="noStrike" baseline="0" dirty="0" smtClean="0">
                <a:latin typeface="Arial" panose="020B0604020202020204" pitchFamily="34" charset="0"/>
                <a:cs typeface="Arial" panose="020B0604020202020204" pitchFamily="34" charset="0"/>
              </a:rPr>
              <a:t> grande (1 x 3 a 8 um) que</a:t>
            </a:r>
            <a:r>
              <a:rPr lang="pt-BR"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se dispone de forma aislada o en parejas de bacilos en las</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muestras clínicas, o bien como cadenas largas en forma de</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serpentina . Aunque las esporas se observan con</a:t>
            </a:r>
          </a:p>
          <a:p>
            <a:r>
              <a:rPr lang="es-ES" sz="2400" b="0" i="0" u="none" strike="noStrike" baseline="0" dirty="0" smtClean="0">
                <a:latin typeface="Arial" panose="020B0604020202020204" pitchFamily="34" charset="0"/>
                <a:cs typeface="Arial" panose="020B0604020202020204" pitchFamily="34" charset="0"/>
              </a:rPr>
              <a:t>facilidad en los cultivos de 2 o 3 días, no se pueden apreciar</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en las muestras clínicas.</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703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75138" y="117231"/>
            <a:ext cx="11136924" cy="6740770"/>
          </a:xfrm>
          <a:prstGeom prst="rect">
            <a:avLst/>
          </a:prstGeom>
        </p:spPr>
      </p:pic>
    </p:spTree>
    <p:extLst>
      <p:ext uri="{BB962C8B-B14F-4D97-AF65-F5344CB8AC3E}">
        <p14:creationId xmlns:p14="http://schemas.microsoft.com/office/powerpoint/2010/main" val="3762806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0677" y="0"/>
            <a:ext cx="11910645" cy="6858000"/>
          </a:xfrm>
          <a:prstGeom prst="rect">
            <a:avLst/>
          </a:prstGeom>
        </p:spPr>
      </p:pic>
    </p:spTree>
    <p:extLst>
      <p:ext uri="{BB962C8B-B14F-4D97-AF65-F5344CB8AC3E}">
        <p14:creationId xmlns:p14="http://schemas.microsoft.com/office/powerpoint/2010/main" val="501094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08606" y="1044189"/>
            <a:ext cx="4932450" cy="3362851"/>
          </a:xfrm>
          <a:prstGeom prst="rect">
            <a:avLst/>
          </a:prstGeom>
        </p:spPr>
      </p:pic>
    </p:spTree>
    <p:extLst>
      <p:ext uri="{BB962C8B-B14F-4D97-AF65-F5344CB8AC3E}">
        <p14:creationId xmlns:p14="http://schemas.microsoft.com/office/powerpoint/2010/main" val="4070903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38552" y="821177"/>
            <a:ext cx="10855571" cy="3600986"/>
          </a:xfrm>
          <a:prstGeom prst="rect">
            <a:avLst/>
          </a:prstGeom>
        </p:spPr>
        <p:txBody>
          <a:bodyPr wrap="square">
            <a:spAutoFit/>
          </a:bodyPr>
          <a:lstStyle/>
          <a:p>
            <a:r>
              <a:rPr lang="es-ES" b="1" i="0" u="none" strike="noStrike" baseline="0" dirty="0" smtClean="0">
                <a:latin typeface="Arial" panose="020B0604020202020204" pitchFamily="34" charset="0"/>
              </a:rPr>
              <a:t>DIAGNÓSTICO DE </a:t>
            </a:r>
            <a:r>
              <a:rPr lang="es-ES" b="1" i="0" u="none" strike="noStrike" baseline="0" dirty="0" smtClean="0">
                <a:latin typeface="Arial" panose="020B0604020202020204" pitchFamily="34" charset="0"/>
              </a:rPr>
              <a:t>LABORATORIO</a:t>
            </a:r>
          </a:p>
          <a:p>
            <a:endParaRPr lang="es-ES" b="1" i="0" u="none" strike="noStrike" baseline="0" dirty="0" smtClean="0">
              <a:latin typeface="Arial" panose="020B0604020202020204" pitchFamily="34" charset="0"/>
            </a:endParaRPr>
          </a:p>
          <a:p>
            <a:r>
              <a:rPr lang="es-ES" sz="2400" b="0" i="0" u="none" strike="noStrike" baseline="0" dirty="0" smtClean="0">
                <a:latin typeface="Arial" panose="020B0604020202020204" pitchFamily="34" charset="0"/>
                <a:cs typeface="Arial" panose="020B0604020202020204" pitchFamily="34" charset="0"/>
              </a:rPr>
              <a:t>Al igual que B. </a:t>
            </a:r>
            <a:r>
              <a:rPr lang="es-ES" sz="2400" b="0" i="1" u="none" strike="noStrike" baseline="0" dirty="0" err="1" smtClean="0">
                <a:latin typeface="Arial" panose="020B0604020202020204" pitchFamily="34" charset="0"/>
                <a:cs typeface="Arial" panose="020B0604020202020204" pitchFamily="34" charset="0"/>
              </a:rPr>
              <a:t>anthracis</a:t>
            </a:r>
            <a:r>
              <a:rPr lang="es-ES" sz="2400" b="0" i="1" u="none" strike="noStrike" baseline="0"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otras especies de </a:t>
            </a:r>
            <a:r>
              <a:rPr lang="es-ES" sz="2400" b="0" i="1" u="none" strike="noStrike" baseline="0" dirty="0" err="1" smtClean="0">
                <a:latin typeface="Arial" panose="020B0604020202020204" pitchFamily="34" charset="0"/>
                <a:cs typeface="Arial" panose="020B0604020202020204" pitchFamily="34" charset="0"/>
              </a:rPr>
              <a:t>Bacilius</a:t>
            </a:r>
            <a:r>
              <a:rPr lang="es-ES" sz="2400" b="0" i="1" u="none" strike="noStrike" baseline="0"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crecen con</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facilidad en el laboratorio. </a:t>
            </a:r>
            <a:endParaRPr lang="es-ES" sz="2400" b="0" i="0" u="none" strike="noStrike" baseline="0" dirty="0" smtClean="0">
              <a:latin typeface="Arial" panose="020B0604020202020204" pitchFamily="34" charset="0"/>
              <a:cs typeface="Arial" panose="020B0604020202020204" pitchFamily="34" charset="0"/>
            </a:endParaRPr>
          </a:p>
          <a:p>
            <a:endParaRPr lang="es-ES" sz="2400" b="0" i="0" u="none" strike="noStrike" baseline="0" dirty="0" smtClean="0">
              <a:latin typeface="Arial" panose="020B0604020202020204" pitchFamily="34" charset="0"/>
              <a:cs typeface="Arial" panose="020B0604020202020204" pitchFamily="34" charset="0"/>
            </a:endParaRPr>
          </a:p>
          <a:p>
            <a:r>
              <a:rPr lang="es-ES" sz="2400" b="0" i="0" u="none" strike="noStrike" baseline="0" dirty="0" smtClean="0">
                <a:latin typeface="Arial" panose="020B0604020202020204" pitchFamily="34" charset="0"/>
                <a:cs typeface="Arial" panose="020B0604020202020204" pitchFamily="34" charset="0"/>
              </a:rPr>
              <a:t>Para confirmar la existencia de</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una intoxicación alimentaria, se deben cultivar los alimentos</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implicados (p. ej., arroz, carne o verduras). </a:t>
            </a:r>
            <a:endParaRPr lang="es-ES" sz="2400" b="0" i="0" u="none" strike="noStrike" baseline="0" dirty="0" smtClean="0">
              <a:latin typeface="Arial" panose="020B0604020202020204" pitchFamily="34" charset="0"/>
              <a:cs typeface="Arial" panose="020B0604020202020204" pitchFamily="34" charset="0"/>
            </a:endParaRPr>
          </a:p>
          <a:p>
            <a:endParaRPr lang="es-ES" sz="2400" b="0" i="0" u="none" strike="noStrike" baseline="0" dirty="0" smtClean="0">
              <a:latin typeface="Arial" panose="020B0604020202020204" pitchFamily="34" charset="0"/>
              <a:cs typeface="Arial" panose="020B0604020202020204" pitchFamily="34" charset="0"/>
            </a:endParaRPr>
          </a:p>
          <a:p>
            <a:r>
              <a:rPr lang="es-ES" sz="2400" b="0" i="0" u="none" strike="noStrike" baseline="0" dirty="0" smtClean="0">
                <a:latin typeface="Arial" panose="020B0604020202020204" pitchFamily="34" charset="0"/>
                <a:cs typeface="Arial" panose="020B0604020202020204" pitchFamily="34" charset="0"/>
              </a:rPr>
              <a:t>No se debe intentar</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aislar el microorganismo a partir de una muestra del paciente,</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ya que es frecuente la colonización fecal. </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274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26830" y="1200262"/>
            <a:ext cx="10128738" cy="646331"/>
          </a:xfrm>
          <a:prstGeom prst="rect">
            <a:avLst/>
          </a:prstGeom>
        </p:spPr>
        <p:txBody>
          <a:bodyPr wrap="square">
            <a:spAutoFit/>
          </a:bodyPr>
          <a:lstStyle/>
          <a:p>
            <a:pPr>
              <a:spcAft>
                <a:spcPts val="0"/>
              </a:spcAft>
            </a:pPr>
            <a:r>
              <a:rPr lang="es-ES_tradnl" dirty="0" smtClean="0">
                <a:effectLst/>
                <a:latin typeface="Arial" panose="020B0604020202020204" pitchFamily="34" charset="0"/>
                <a:ea typeface="Times New Roman" panose="02020603050405020304" pitchFamily="18" charset="0"/>
              </a:rPr>
              <a:t>Bacilos </a:t>
            </a:r>
            <a:r>
              <a:rPr lang="es-ES_tradnl" dirty="0" err="1" smtClean="0">
                <a:effectLst/>
                <a:latin typeface="Arial" panose="020B0604020202020204" pitchFamily="34" charset="0"/>
                <a:ea typeface="Times New Roman" panose="02020603050405020304" pitchFamily="18" charset="0"/>
              </a:rPr>
              <a:t>grampositivos</a:t>
            </a:r>
            <a:r>
              <a:rPr lang="es-ES_tradnl" dirty="0" smtClean="0">
                <a:effectLst/>
                <a:latin typeface="Arial" panose="020B0604020202020204" pitchFamily="34" charset="0"/>
                <a:ea typeface="Times New Roman" panose="02020603050405020304" pitchFamily="18" charset="0"/>
              </a:rPr>
              <a:t> aerobios: </a:t>
            </a:r>
            <a:r>
              <a:rPr lang="es-ES_tradnl" dirty="0" err="1" smtClean="0">
                <a:effectLst/>
                <a:latin typeface="Arial" panose="020B0604020202020204" pitchFamily="34" charset="0"/>
                <a:ea typeface="Times New Roman" panose="02020603050405020304" pitchFamily="18" charset="0"/>
              </a:rPr>
              <a:t>Corynebacterium</a:t>
            </a:r>
            <a:r>
              <a:rPr lang="es-ES_tradnl" dirty="0" smtClean="0">
                <a:effectLst/>
                <a:latin typeface="Arial" panose="020B0604020202020204" pitchFamily="34" charset="0"/>
                <a:ea typeface="Times New Roman" panose="02020603050405020304" pitchFamily="18" charset="0"/>
              </a:rPr>
              <a:t>:, Listeria y </a:t>
            </a:r>
            <a:r>
              <a:rPr lang="es-ES_tradnl" dirty="0" err="1" smtClean="0">
                <a:effectLst/>
                <a:latin typeface="Arial" panose="020B0604020202020204" pitchFamily="34" charset="0"/>
                <a:ea typeface="Times New Roman" panose="02020603050405020304" pitchFamily="18" charset="0"/>
              </a:rPr>
              <a:t>Bacillus</a:t>
            </a:r>
            <a:r>
              <a:rPr lang="es-ES_tradnl" dirty="0" smtClean="0">
                <a:effectLst/>
                <a:latin typeface="Arial" panose="020B0604020202020204" pitchFamily="34" charset="0"/>
                <a:ea typeface="Times New Roman" panose="02020603050405020304" pitchFamily="18" charset="0"/>
              </a:rPr>
              <a:t>: Enumerar, características generales y señalar la enfermedad que producen. </a:t>
            </a:r>
            <a:endParaRPr lang="es-ES" sz="2000"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715107" y="2197966"/>
            <a:ext cx="10550769" cy="923330"/>
          </a:xfrm>
          <a:prstGeom prst="rect">
            <a:avLst/>
          </a:prstGeom>
        </p:spPr>
        <p:txBody>
          <a:bodyPr wrap="square">
            <a:spAutoFit/>
          </a:bodyPr>
          <a:lstStyle/>
          <a:p>
            <a:pPr>
              <a:spcAft>
                <a:spcPts val="0"/>
              </a:spcAft>
            </a:pPr>
            <a:r>
              <a:rPr lang="es-ES_tradnl" dirty="0" smtClean="0">
                <a:effectLst/>
                <a:latin typeface="Arial" panose="020B0604020202020204" pitchFamily="34" charset="0"/>
                <a:ea typeface="Times New Roman" panose="02020603050405020304" pitchFamily="18" charset="0"/>
              </a:rPr>
              <a:t>Bacilos </a:t>
            </a:r>
            <a:r>
              <a:rPr lang="es-ES_tradnl" dirty="0" err="1" smtClean="0">
                <a:effectLst/>
                <a:latin typeface="Arial" panose="020B0604020202020204" pitchFamily="34" charset="0"/>
                <a:ea typeface="Times New Roman" panose="02020603050405020304" pitchFamily="18" charset="0"/>
              </a:rPr>
              <a:t>grampositivos</a:t>
            </a:r>
            <a:r>
              <a:rPr lang="es-ES_tradnl" dirty="0" smtClean="0">
                <a:effectLst/>
                <a:latin typeface="Arial" panose="020B0604020202020204" pitchFamily="34" charset="0"/>
                <a:ea typeface="Times New Roman" panose="02020603050405020304" pitchFamily="18" charset="0"/>
              </a:rPr>
              <a:t> anaerobios: </a:t>
            </a:r>
            <a:r>
              <a:rPr lang="es-ES_tradnl" b="1" dirty="0" err="1" smtClean="0">
                <a:effectLst/>
                <a:latin typeface="Arial" panose="020B0604020202020204" pitchFamily="34" charset="0"/>
                <a:ea typeface="Times New Roman" panose="02020603050405020304" pitchFamily="18" charset="0"/>
              </a:rPr>
              <a:t>Clostridium</a:t>
            </a:r>
            <a:r>
              <a:rPr lang="es-ES_tradnl" b="1" dirty="0" smtClean="0">
                <a:effectLst/>
                <a:latin typeface="Arial" panose="020B0604020202020204" pitchFamily="34" charset="0"/>
                <a:ea typeface="Times New Roman" panose="02020603050405020304" pitchFamily="18" charset="0"/>
              </a:rPr>
              <a:t> </a:t>
            </a:r>
            <a:r>
              <a:rPr lang="es-ES_tradnl" b="1" dirty="0" err="1" smtClean="0">
                <a:effectLst/>
                <a:latin typeface="Arial" panose="020B0604020202020204" pitchFamily="34" charset="0"/>
                <a:ea typeface="Times New Roman" panose="02020603050405020304" pitchFamily="18" charset="0"/>
              </a:rPr>
              <a:t>perfringens</a:t>
            </a:r>
            <a:r>
              <a:rPr lang="es-ES_tradnl" b="1" dirty="0" smtClean="0">
                <a:effectLst/>
                <a:latin typeface="Arial" panose="020B0604020202020204" pitchFamily="34" charset="0"/>
                <a:ea typeface="Times New Roman" panose="02020603050405020304" pitchFamily="18" charset="0"/>
              </a:rPr>
              <a:t> y </a:t>
            </a:r>
            <a:r>
              <a:rPr lang="es-ES_tradnl" b="1" dirty="0" err="1" smtClean="0">
                <a:effectLst/>
                <a:latin typeface="Arial" panose="020B0604020202020204" pitchFamily="34" charset="0"/>
                <a:ea typeface="Times New Roman" panose="02020603050405020304" pitchFamily="18" charset="0"/>
              </a:rPr>
              <a:t>tetani</a:t>
            </a:r>
            <a:r>
              <a:rPr lang="es-ES_tradnl" b="1" dirty="0" smtClean="0">
                <a:effectLst/>
                <a:latin typeface="Arial" panose="020B0604020202020204" pitchFamily="34" charset="0"/>
                <a:ea typeface="Times New Roman" panose="02020603050405020304" pitchFamily="18" charset="0"/>
              </a:rPr>
              <a:t>:</a:t>
            </a:r>
            <a:r>
              <a:rPr lang="es-ES_tradnl" dirty="0" smtClean="0">
                <a:effectLst/>
                <a:latin typeface="Arial" panose="020B0604020202020204" pitchFamily="34" charset="0"/>
                <a:ea typeface="Times New Roman" panose="02020603050405020304" pitchFamily="18" charset="0"/>
              </a:rPr>
              <a:t> Características generales. Patogenia.  Métodos de Laboratorio  para el diagnóstico. Interpretación de los resultados de los Laboratorios de Bacteriología Médica.</a:t>
            </a:r>
            <a:endParaRPr lang="es-ES" sz="2000" dirty="0">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726830" y="3619054"/>
            <a:ext cx="10410093" cy="646331"/>
          </a:xfrm>
          <a:prstGeom prst="rect">
            <a:avLst/>
          </a:prstGeom>
        </p:spPr>
        <p:txBody>
          <a:bodyPr wrap="square">
            <a:spAutoFit/>
          </a:bodyPr>
          <a:lstStyle/>
          <a:p>
            <a:pPr>
              <a:spcAft>
                <a:spcPts val="0"/>
              </a:spcAft>
            </a:pPr>
            <a:r>
              <a:rPr lang="es-ES_tradnl" dirty="0" err="1" smtClean="0">
                <a:effectLst/>
                <a:latin typeface="Arial" panose="020B0604020202020204" pitchFamily="34" charset="0"/>
                <a:ea typeface="Times New Roman" panose="02020603050405020304" pitchFamily="18" charset="0"/>
              </a:rPr>
              <a:t>Clostridium</a:t>
            </a:r>
            <a:r>
              <a:rPr lang="es-ES_tradnl" dirty="0" smtClean="0">
                <a:effectLst/>
                <a:latin typeface="Arial" panose="020B0604020202020204" pitchFamily="34" charset="0"/>
                <a:ea typeface="Times New Roman" panose="02020603050405020304" pitchFamily="18" charset="0"/>
              </a:rPr>
              <a:t> </a:t>
            </a:r>
            <a:r>
              <a:rPr lang="es-ES_tradnl" dirty="0" err="1" smtClean="0">
                <a:effectLst/>
                <a:latin typeface="Arial" panose="020B0604020202020204" pitchFamily="34" charset="0"/>
                <a:ea typeface="Times New Roman" panose="02020603050405020304" pitchFamily="18" charset="0"/>
              </a:rPr>
              <a:t>botulinum</a:t>
            </a:r>
            <a:r>
              <a:rPr lang="es-ES_tradnl" dirty="0" smtClean="0">
                <a:effectLst/>
                <a:latin typeface="Arial" panose="020B0604020202020204" pitchFamily="34" charset="0"/>
                <a:ea typeface="Times New Roman" panose="02020603050405020304" pitchFamily="18" charset="0"/>
              </a:rPr>
              <a:t> y </a:t>
            </a:r>
            <a:r>
              <a:rPr lang="es-ES_tradnl" dirty="0" err="1" smtClean="0">
                <a:effectLst/>
                <a:latin typeface="Arial" panose="020B0604020202020204" pitchFamily="34" charset="0"/>
                <a:ea typeface="Times New Roman" panose="02020603050405020304" pitchFamily="18" charset="0"/>
              </a:rPr>
              <a:t>Actinomyces</a:t>
            </a:r>
            <a:r>
              <a:rPr lang="es-ES_tradnl" dirty="0" smtClean="0">
                <a:effectLst/>
                <a:latin typeface="Arial" panose="020B0604020202020204" pitchFamily="34" charset="0"/>
                <a:ea typeface="Times New Roman" panose="02020603050405020304" pitchFamily="18" charset="0"/>
              </a:rPr>
              <a:t>: Enumerar, características generales y señalar la enfermedad que producen. </a:t>
            </a:r>
            <a:endParaRPr lang="es-ES" sz="2000" dirty="0">
              <a:effectLst/>
              <a:latin typeface="Times New Roman" panose="02020603050405020304" pitchFamily="18" charset="0"/>
              <a:ea typeface="Times New Roman" panose="02020603050405020304" pitchFamily="18" charset="0"/>
            </a:endParaRPr>
          </a:p>
        </p:txBody>
      </p:sp>
      <p:sp>
        <p:nvSpPr>
          <p:cNvPr id="7" name="Rectángulo 6"/>
          <p:cNvSpPr/>
          <p:nvPr/>
        </p:nvSpPr>
        <p:spPr>
          <a:xfrm>
            <a:off x="715107" y="4763143"/>
            <a:ext cx="10398368" cy="646331"/>
          </a:xfrm>
          <a:prstGeom prst="rect">
            <a:avLst/>
          </a:prstGeom>
        </p:spPr>
        <p:txBody>
          <a:bodyPr wrap="square">
            <a:spAutoFit/>
          </a:bodyPr>
          <a:lstStyle/>
          <a:p>
            <a:r>
              <a:rPr lang="es-ES_tradnl" dirty="0" err="1" smtClean="0">
                <a:effectLst/>
                <a:latin typeface="Arial" panose="020B0604020202020204" pitchFamily="34" charset="0"/>
                <a:ea typeface="Times New Roman" panose="02020603050405020304" pitchFamily="18" charset="0"/>
              </a:rPr>
              <a:t>Bacteroides</a:t>
            </a:r>
            <a:r>
              <a:rPr lang="es-ES_tradnl" dirty="0" smtClean="0">
                <a:effectLst/>
                <a:latin typeface="Arial" panose="020B0604020202020204" pitchFamily="34" charset="0"/>
                <a:ea typeface="Times New Roman" panose="02020603050405020304" pitchFamily="18" charset="0"/>
              </a:rPr>
              <a:t>, </a:t>
            </a:r>
            <a:r>
              <a:rPr lang="es-ES_tradnl" dirty="0" err="1" smtClean="0">
                <a:effectLst/>
                <a:latin typeface="Arial" panose="020B0604020202020204" pitchFamily="34" charset="0"/>
                <a:ea typeface="Times New Roman" panose="02020603050405020304" pitchFamily="18" charset="0"/>
              </a:rPr>
              <a:t>Gardnerella</a:t>
            </a:r>
            <a:r>
              <a:rPr lang="es-ES_tradnl" dirty="0" smtClean="0">
                <a:effectLst/>
                <a:latin typeface="Arial" panose="020B0604020202020204" pitchFamily="34" charset="0"/>
                <a:ea typeface="Times New Roman" panose="02020603050405020304" pitchFamily="18" charset="0"/>
              </a:rPr>
              <a:t>, </a:t>
            </a:r>
            <a:r>
              <a:rPr lang="es-ES_tradnl" dirty="0" err="1" smtClean="0">
                <a:effectLst/>
                <a:latin typeface="Arial" panose="020B0604020202020204" pitchFamily="34" charset="0"/>
                <a:ea typeface="Times New Roman" panose="02020603050405020304" pitchFamily="18" charset="0"/>
              </a:rPr>
              <a:t>Legionella</a:t>
            </a:r>
            <a:r>
              <a:rPr lang="es-ES_tradnl" dirty="0" smtClean="0">
                <a:effectLst/>
                <a:latin typeface="Arial" panose="020B0604020202020204" pitchFamily="34" charset="0"/>
                <a:ea typeface="Times New Roman" panose="02020603050405020304" pitchFamily="18" charset="0"/>
              </a:rPr>
              <a:t>, </a:t>
            </a:r>
            <a:r>
              <a:rPr lang="es-ES_tradnl" dirty="0" err="1" smtClean="0">
                <a:effectLst/>
                <a:latin typeface="Arial" panose="020B0604020202020204" pitchFamily="34" charset="0"/>
                <a:ea typeface="Times New Roman" panose="02020603050405020304" pitchFamily="18" charset="0"/>
              </a:rPr>
              <a:t>Haemophilus</a:t>
            </a:r>
            <a:r>
              <a:rPr lang="es-ES_tradnl" dirty="0" smtClean="0">
                <a:effectLst/>
                <a:latin typeface="Arial" panose="020B0604020202020204" pitchFamily="34" charset="0"/>
                <a:ea typeface="Times New Roman" panose="02020603050405020304" pitchFamily="18" charset="0"/>
              </a:rPr>
              <a:t>, </a:t>
            </a:r>
            <a:r>
              <a:rPr lang="es-ES_tradnl" dirty="0" err="1" smtClean="0">
                <a:effectLst/>
                <a:latin typeface="Arial" panose="020B0604020202020204" pitchFamily="34" charset="0"/>
                <a:ea typeface="Times New Roman" panose="02020603050405020304" pitchFamily="18" charset="0"/>
              </a:rPr>
              <a:t>Brucella</a:t>
            </a:r>
            <a:r>
              <a:rPr lang="es-ES_tradnl" dirty="0" smtClean="0">
                <a:effectLst/>
                <a:latin typeface="Arial" panose="020B0604020202020204" pitchFamily="34" charset="0"/>
                <a:ea typeface="Times New Roman" panose="02020603050405020304" pitchFamily="18" charset="0"/>
              </a:rPr>
              <a:t>, </a:t>
            </a:r>
            <a:r>
              <a:rPr lang="es-ES_tradnl" dirty="0" err="1" smtClean="0">
                <a:effectLst/>
                <a:latin typeface="Arial" panose="020B0604020202020204" pitchFamily="34" charset="0"/>
                <a:ea typeface="Times New Roman" panose="02020603050405020304" pitchFamily="18" charset="0"/>
              </a:rPr>
              <a:t>Bordetella</a:t>
            </a:r>
            <a:r>
              <a:rPr lang="es-ES_tradnl" dirty="0" smtClean="0">
                <a:effectLst/>
                <a:latin typeface="Arial" panose="020B0604020202020204" pitchFamily="34" charset="0"/>
                <a:ea typeface="Times New Roman" panose="02020603050405020304" pitchFamily="18" charset="0"/>
              </a:rPr>
              <a:t>,  </a:t>
            </a:r>
            <a:r>
              <a:rPr lang="es-ES_tradnl" dirty="0" err="1" smtClean="0">
                <a:effectLst/>
                <a:latin typeface="Arial" panose="020B0604020202020204" pitchFamily="34" charset="0"/>
                <a:ea typeface="Times New Roman" panose="02020603050405020304" pitchFamily="18" charset="0"/>
              </a:rPr>
              <a:t>Francisella</a:t>
            </a:r>
            <a:r>
              <a:rPr lang="es-ES_tradnl" dirty="0" smtClean="0">
                <a:effectLst/>
                <a:latin typeface="Arial" panose="020B0604020202020204" pitchFamily="34" charset="0"/>
                <a:ea typeface="Times New Roman" panose="02020603050405020304" pitchFamily="18" charset="0"/>
              </a:rPr>
              <a:t>  </a:t>
            </a:r>
            <a:r>
              <a:rPr lang="es-ES_tradnl" dirty="0" err="1" smtClean="0">
                <a:effectLst/>
                <a:latin typeface="Arial" panose="020B0604020202020204" pitchFamily="34" charset="0"/>
                <a:ea typeface="Times New Roman" panose="02020603050405020304" pitchFamily="18" charset="0"/>
              </a:rPr>
              <a:t>tularensis</a:t>
            </a:r>
            <a:r>
              <a:rPr lang="es-ES_tradnl" dirty="0" smtClean="0">
                <a:effectLst/>
                <a:latin typeface="Arial" panose="020B0604020202020204" pitchFamily="34" charset="0"/>
                <a:ea typeface="Times New Roman" panose="02020603050405020304" pitchFamily="18" charset="0"/>
              </a:rPr>
              <a:t>, </a:t>
            </a:r>
            <a:r>
              <a:rPr lang="es-ES_tradnl" dirty="0" err="1" smtClean="0">
                <a:effectLst/>
                <a:latin typeface="Arial" panose="020B0604020202020204" pitchFamily="34" charset="0"/>
                <a:ea typeface="Times New Roman" panose="02020603050405020304" pitchFamily="18" charset="0"/>
              </a:rPr>
              <a:t>Pasteurella</a:t>
            </a:r>
            <a:r>
              <a:rPr lang="es-ES_tradnl" dirty="0" smtClean="0">
                <a:effectLst/>
                <a:latin typeface="Arial" panose="020B0604020202020204" pitchFamily="34" charset="0"/>
                <a:ea typeface="Times New Roman" panose="02020603050405020304" pitchFamily="18" charset="0"/>
              </a:rPr>
              <a:t> </a:t>
            </a:r>
            <a:r>
              <a:rPr lang="es-ES_tradnl" dirty="0" err="1" smtClean="0">
                <a:effectLst/>
                <a:latin typeface="Arial" panose="020B0604020202020204" pitchFamily="34" charset="0"/>
                <a:ea typeface="Times New Roman" panose="02020603050405020304" pitchFamily="18" charset="0"/>
              </a:rPr>
              <a:t>multocida</a:t>
            </a:r>
            <a:r>
              <a:rPr lang="es-ES_tradnl" dirty="0" smtClean="0">
                <a:effectLst/>
                <a:latin typeface="Arial" panose="020B0604020202020204" pitchFamily="34" charset="0"/>
                <a:ea typeface="Times New Roman" panose="02020603050405020304" pitchFamily="18" charset="0"/>
              </a:rPr>
              <a:t>: Enumerar, características generales y señalar la enfermedad que producen.</a:t>
            </a:r>
            <a:endParaRPr lang="es-ES" dirty="0"/>
          </a:p>
        </p:txBody>
      </p:sp>
      <p:sp>
        <p:nvSpPr>
          <p:cNvPr id="8" name="CuadroTexto 7"/>
          <p:cNvSpPr txBox="1"/>
          <p:nvPr/>
        </p:nvSpPr>
        <p:spPr>
          <a:xfrm>
            <a:off x="726830" y="479558"/>
            <a:ext cx="813108" cy="369332"/>
          </a:xfrm>
          <a:prstGeom prst="rect">
            <a:avLst/>
          </a:prstGeom>
          <a:noFill/>
        </p:spPr>
        <p:txBody>
          <a:bodyPr wrap="none" rtlCol="0">
            <a:spAutoFit/>
          </a:bodyPr>
          <a:lstStyle/>
          <a:p>
            <a:r>
              <a:rPr lang="es-ES" dirty="0" smtClean="0">
                <a:latin typeface="Arial" panose="020B0604020202020204" pitchFamily="34" charset="0"/>
                <a:cs typeface="Arial" panose="020B0604020202020204" pitchFamily="34" charset="0"/>
              </a:rPr>
              <a:t>Tema:</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168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0"/>
          <p:cNvSpPr txBox="1">
            <a:spLocks noChangeArrowheads="1"/>
          </p:cNvSpPr>
          <p:nvPr/>
        </p:nvSpPr>
        <p:spPr bwMode="auto">
          <a:xfrm>
            <a:off x="1219200" y="852488"/>
            <a:ext cx="6629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de-DE" sz="2800" b="1" u="sng"/>
              <a:t>Características morfotintoreales</a:t>
            </a:r>
            <a:endParaRPr lang="en-US" sz="2800" b="1" u="sng"/>
          </a:p>
        </p:txBody>
      </p:sp>
      <p:sp>
        <p:nvSpPr>
          <p:cNvPr id="17411" name="Text Box 5"/>
          <p:cNvSpPr txBox="1">
            <a:spLocks noChangeArrowheads="1"/>
          </p:cNvSpPr>
          <p:nvPr/>
        </p:nvSpPr>
        <p:spPr bwMode="auto">
          <a:xfrm>
            <a:off x="1828800" y="1957388"/>
            <a:ext cx="78486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s-ES_tradnl" sz="2800" u="sng">
                <a:solidFill>
                  <a:srgbClr val="000099"/>
                </a:solidFill>
              </a:rPr>
              <a:t>Morfología:</a:t>
            </a:r>
            <a:r>
              <a:rPr lang="es-ES_tradnl" sz="2800">
                <a:solidFill>
                  <a:srgbClr val="000099"/>
                </a:solidFill>
              </a:rPr>
              <a:t> Bacilos</a:t>
            </a:r>
          </a:p>
          <a:p>
            <a:pPr eaLnBrk="1" hangingPunct="1">
              <a:spcBef>
                <a:spcPct val="50000"/>
              </a:spcBef>
              <a:buClrTx/>
              <a:buSzTx/>
              <a:buFontTx/>
              <a:buNone/>
            </a:pPr>
            <a:r>
              <a:rPr lang="es-ES_tradnl" sz="2800" u="sng">
                <a:solidFill>
                  <a:srgbClr val="000099"/>
                </a:solidFill>
              </a:rPr>
              <a:t>Tintoreal:</a:t>
            </a:r>
            <a:r>
              <a:rPr lang="es-ES_tradnl" sz="2800">
                <a:solidFill>
                  <a:srgbClr val="000099"/>
                </a:solidFill>
              </a:rPr>
              <a:t>  gram positivos</a:t>
            </a:r>
          </a:p>
          <a:p>
            <a:pPr eaLnBrk="1" hangingPunct="1">
              <a:spcBef>
                <a:spcPct val="50000"/>
              </a:spcBef>
              <a:buClrTx/>
              <a:buSzTx/>
              <a:buFontTx/>
              <a:buNone/>
            </a:pPr>
            <a:r>
              <a:rPr lang="es-ES_tradnl" sz="2800" u="sng">
                <a:solidFill>
                  <a:srgbClr val="000099"/>
                </a:solidFill>
              </a:rPr>
              <a:t>Agrupación:</a:t>
            </a:r>
            <a:r>
              <a:rPr lang="es-ES_tradnl" sz="2800">
                <a:solidFill>
                  <a:srgbClr val="000099"/>
                </a:solidFill>
              </a:rPr>
              <a:t>  No se agrupan</a:t>
            </a:r>
          </a:p>
          <a:p>
            <a:pPr algn="ctr" eaLnBrk="1" hangingPunct="1">
              <a:spcBef>
                <a:spcPct val="50000"/>
              </a:spcBef>
              <a:buClrTx/>
              <a:buSzTx/>
              <a:buFontTx/>
              <a:buNone/>
            </a:pPr>
            <a:r>
              <a:rPr lang="es-ES_tradnl" sz="2800">
                <a:solidFill>
                  <a:srgbClr val="000099"/>
                </a:solidFill>
              </a:rPr>
              <a:t>  </a:t>
            </a:r>
          </a:p>
        </p:txBody>
      </p:sp>
      <p:sp>
        <p:nvSpPr>
          <p:cNvPr id="17412" name="TextBox 10"/>
          <p:cNvSpPr txBox="1">
            <a:spLocks noChangeArrowheads="1"/>
          </p:cNvSpPr>
          <p:nvPr/>
        </p:nvSpPr>
        <p:spPr bwMode="auto">
          <a:xfrm>
            <a:off x="4038600" y="106363"/>
            <a:ext cx="4191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de-DE" sz="3600" b="1" i="1" u="sng">
                <a:solidFill>
                  <a:srgbClr val="FF0000"/>
                </a:solidFill>
              </a:rPr>
              <a:t>Clostridium </a:t>
            </a:r>
            <a:r>
              <a:rPr lang="de-DE" sz="3600" b="1" u="sng">
                <a:solidFill>
                  <a:srgbClr val="FF0000"/>
                </a:solidFill>
              </a:rPr>
              <a:t>sp.</a:t>
            </a:r>
            <a:endParaRPr lang="en-US" sz="3600" b="1" u="sng">
              <a:solidFill>
                <a:srgbClr val="FF0000"/>
              </a:solidFill>
            </a:endParaRPr>
          </a:p>
        </p:txBody>
      </p:sp>
      <p:grpSp>
        <p:nvGrpSpPr>
          <p:cNvPr id="17413" name="Group 9"/>
          <p:cNvGrpSpPr>
            <a:grpSpLocks/>
          </p:cNvGrpSpPr>
          <p:nvPr/>
        </p:nvGrpSpPr>
        <p:grpSpPr bwMode="auto">
          <a:xfrm>
            <a:off x="7472364" y="1295400"/>
            <a:ext cx="3195637" cy="2438400"/>
            <a:chOff x="3786182" y="1571612"/>
            <a:chExt cx="4857784" cy="3429024"/>
          </a:xfrm>
        </p:grpSpPr>
        <p:pic>
          <p:nvPicPr>
            <p:cNvPr id="17418" name="Picture 6" descr="C:\Users\Beatriz\Pictures\la-bacteria-del-tetanos-infeccion_151987.jpg"/>
            <p:cNvPicPr>
              <a:picLocks noChangeAspect="1" noChangeArrowheads="1"/>
            </p:cNvPicPr>
            <p:nvPr/>
          </p:nvPicPr>
          <p:blipFill>
            <a:blip r:embed="rId2">
              <a:extLst>
                <a:ext uri="{28A0092B-C50C-407E-A947-70E740481C1C}">
                  <a14:useLocalDpi xmlns:a14="http://schemas.microsoft.com/office/drawing/2010/main" val="0"/>
                </a:ext>
              </a:extLst>
            </a:blip>
            <a:srcRect l="9265" t="10123" r="9265" b="16257"/>
            <a:stretch>
              <a:fillRect/>
            </a:stretch>
          </p:blipFill>
          <p:spPr bwMode="auto">
            <a:xfrm>
              <a:off x="3786182" y="1571612"/>
              <a:ext cx="4857784" cy="342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5" descr="tetanus-pathogen2sp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2" y="3143248"/>
              <a:ext cx="2205750" cy="185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9 Rectángulo"/>
          <p:cNvSpPr>
            <a:spLocks noChangeArrowheads="1"/>
          </p:cNvSpPr>
          <p:nvPr/>
        </p:nvSpPr>
        <p:spPr bwMode="auto">
          <a:xfrm>
            <a:off x="1828800" y="4505326"/>
            <a:ext cx="601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s-MX" sz="2800"/>
              <a:t>Móviles (la mayoría de las especies)</a:t>
            </a:r>
          </a:p>
        </p:txBody>
      </p:sp>
      <p:sp>
        <p:nvSpPr>
          <p:cNvPr id="17415" name="Rectangle 10"/>
          <p:cNvSpPr>
            <a:spLocks noChangeArrowheads="1"/>
          </p:cNvSpPr>
          <p:nvPr/>
        </p:nvSpPr>
        <p:spPr bwMode="auto">
          <a:xfrm>
            <a:off x="1828800" y="3895726"/>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s-MX" sz="2800">
                <a:solidFill>
                  <a:srgbClr val="000000"/>
                </a:solidFill>
              </a:rPr>
              <a:t>Esporulados (espora terminal)</a:t>
            </a:r>
          </a:p>
        </p:txBody>
      </p:sp>
      <p:pic>
        <p:nvPicPr>
          <p:cNvPr id="12" name="Picture 4" descr="tetanus_C_tetani"/>
          <p:cNvPicPr>
            <a:picLocks noChangeAspect="1" noChangeArrowheads="1"/>
          </p:cNvPicPr>
          <p:nvPr/>
        </p:nvPicPr>
        <p:blipFill>
          <a:blip r:embed="rId4"/>
          <a:stretch>
            <a:fillRect/>
          </a:stretch>
        </p:blipFill>
        <p:spPr bwMode="auto">
          <a:xfrm>
            <a:off x="8024794" y="3733800"/>
            <a:ext cx="2643206" cy="3124200"/>
          </a:xfrm>
          <a:prstGeom prst="rect">
            <a:avLst/>
          </a:prstGeom>
          <a:noFill/>
          <a:ln>
            <a:noFill/>
          </a:ln>
        </p:spPr>
        <p:style>
          <a:lnRef idx="0">
            <a:schemeClr val="accent3"/>
          </a:lnRef>
          <a:fillRef idx="3">
            <a:schemeClr val="accent3"/>
          </a:fillRef>
          <a:effectRef idx="3">
            <a:schemeClr val="accent3"/>
          </a:effectRef>
          <a:fontRef idx="minor">
            <a:schemeClr val="lt1"/>
          </a:fontRef>
        </p:style>
      </p:pic>
      <p:pic>
        <p:nvPicPr>
          <p:cNvPr id="17417" name="Picture 5" descr="C:\Users\Beatriz\Pictures\Clostridiu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029200"/>
            <a:ext cx="220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246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2339976" y="1000126"/>
            <a:ext cx="1851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 typeface="Arial" panose="020B0604020202020204" pitchFamily="34" charset="0"/>
              <a:buChar char="•"/>
            </a:pPr>
            <a:r>
              <a:rPr lang="es-MX" sz="2400"/>
              <a:t>Anaerobios</a:t>
            </a:r>
          </a:p>
        </p:txBody>
      </p:sp>
      <p:sp>
        <p:nvSpPr>
          <p:cNvPr id="18435" name="Rectangle 3"/>
          <p:cNvSpPr>
            <a:spLocks noChangeArrowheads="1"/>
          </p:cNvSpPr>
          <p:nvPr/>
        </p:nvSpPr>
        <p:spPr bwMode="auto">
          <a:xfrm>
            <a:off x="2381250" y="3810001"/>
            <a:ext cx="742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s-MX" sz="2400">
                <a:solidFill>
                  <a:srgbClr val="000000"/>
                </a:solidFill>
              </a:rPr>
              <a:t>Habitat natural el suelo y el tracto gastrointestinal de animales hervíboros y el ser humano.</a:t>
            </a:r>
          </a:p>
        </p:txBody>
      </p:sp>
      <p:sp>
        <p:nvSpPr>
          <p:cNvPr id="18436" name="Rectangle 4"/>
          <p:cNvSpPr>
            <a:spLocks noChangeArrowheads="1"/>
          </p:cNvSpPr>
          <p:nvPr/>
        </p:nvSpPr>
        <p:spPr bwMode="auto">
          <a:xfrm>
            <a:off x="2395538" y="1828801"/>
            <a:ext cx="7358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s-ES" sz="2400">
                <a:solidFill>
                  <a:srgbClr val="000000"/>
                </a:solidFill>
              </a:rPr>
              <a:t>Producen una gran variedad de enzimas y potentes exotoxinas</a:t>
            </a:r>
            <a:endParaRPr lang="es-MX" sz="2400"/>
          </a:p>
        </p:txBody>
      </p:sp>
      <p:sp>
        <p:nvSpPr>
          <p:cNvPr id="18437" name="Rectangle 5"/>
          <p:cNvSpPr>
            <a:spLocks noChangeArrowheads="1"/>
          </p:cNvSpPr>
          <p:nvPr/>
        </p:nvSpPr>
        <p:spPr bwMode="auto">
          <a:xfrm>
            <a:off x="2381250" y="2971801"/>
            <a:ext cx="7143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s-ES" sz="2400">
                <a:solidFill>
                  <a:srgbClr val="000000"/>
                </a:solidFill>
              </a:rPr>
              <a:t>Producen grandes cantidades de gas (CO</a:t>
            </a:r>
            <a:r>
              <a:rPr lang="es-ES" sz="2400" baseline="-25000">
                <a:solidFill>
                  <a:srgbClr val="000000"/>
                </a:solidFill>
              </a:rPr>
              <a:t>2</a:t>
            </a:r>
            <a:r>
              <a:rPr lang="es-ES" sz="2400">
                <a:solidFill>
                  <a:srgbClr val="000000"/>
                </a:solidFill>
              </a:rPr>
              <a:t> y H</a:t>
            </a:r>
            <a:r>
              <a:rPr lang="es-ES" sz="2400" baseline="-25000">
                <a:solidFill>
                  <a:srgbClr val="000000"/>
                </a:solidFill>
              </a:rPr>
              <a:t>2</a:t>
            </a:r>
            <a:r>
              <a:rPr lang="es-ES" sz="2400">
                <a:solidFill>
                  <a:srgbClr val="000000"/>
                </a:solidFill>
              </a:rPr>
              <a:t>).</a:t>
            </a:r>
            <a:endParaRPr lang="es-MX" sz="2400">
              <a:solidFill>
                <a:srgbClr val="000000"/>
              </a:solidFill>
            </a:endParaRPr>
          </a:p>
        </p:txBody>
      </p:sp>
      <p:sp>
        <p:nvSpPr>
          <p:cNvPr id="7" name="Rectangle 6"/>
          <p:cNvSpPr/>
          <p:nvPr/>
        </p:nvSpPr>
        <p:spPr>
          <a:xfrm>
            <a:off x="2309813" y="252414"/>
            <a:ext cx="7358062"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MX" sz="2800" b="1" dirty="0">
                <a:solidFill>
                  <a:srgbClr val="000000"/>
                </a:solidFill>
                <a:cs typeface="Arial" pitchFamily="34" charset="0"/>
              </a:rPr>
              <a:t>Características del género </a:t>
            </a:r>
            <a:r>
              <a:rPr lang="es-MX" sz="2800" b="1" i="1" dirty="0" err="1">
                <a:solidFill>
                  <a:srgbClr val="000000"/>
                </a:solidFill>
                <a:cs typeface="Arial" pitchFamily="34" charset="0"/>
              </a:rPr>
              <a:t>clostridium</a:t>
            </a:r>
            <a:endParaRPr lang="es-MX" sz="2800" dirty="0">
              <a:solidFill>
                <a:srgbClr val="000000"/>
              </a:solidFill>
              <a:cs typeface="Arial" pitchFamily="34" charset="0"/>
            </a:endParaRPr>
          </a:p>
        </p:txBody>
      </p:sp>
      <p:pic>
        <p:nvPicPr>
          <p:cNvPr id="1843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5029200"/>
            <a:ext cx="2286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029200"/>
            <a:ext cx="2514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999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09750" y="1047751"/>
          <a:ext cx="8643938" cy="5384799"/>
        </p:xfrm>
        <a:graphic>
          <a:graphicData uri="http://schemas.openxmlformats.org/drawingml/2006/table">
            <a:tbl>
              <a:tblPr/>
              <a:tblGrid>
                <a:gridCol w="2889250"/>
                <a:gridCol w="2611446"/>
                <a:gridCol w="3143242"/>
              </a:tblGrid>
              <a:tr h="5487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latin typeface="Arial" charset="0"/>
                          <a:cs typeface="Times New Roman" pitchFamily="18" charset="0"/>
                        </a:rPr>
                        <a:t>Especies bacterianas</a:t>
                      </a:r>
                      <a:endParaRPr kumimoji="0" lang="es-MX"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smtClean="0">
                          <a:ln>
                            <a:noFill/>
                          </a:ln>
                          <a:solidFill>
                            <a:schemeClr val="tx1"/>
                          </a:solidFill>
                          <a:effectLst/>
                          <a:latin typeface="Arial" charset="0"/>
                          <a:cs typeface="Times New Roman" pitchFamily="18" charset="0"/>
                        </a:rPr>
                        <a:t>Principales factores de virulencia</a:t>
                      </a:r>
                      <a:endParaRPr kumimoji="0" lang="es-MX"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smtClean="0">
                          <a:ln>
                            <a:noFill/>
                          </a:ln>
                          <a:solidFill>
                            <a:schemeClr val="tx1"/>
                          </a:solidFill>
                          <a:effectLst/>
                          <a:latin typeface="Arial" charset="0"/>
                          <a:cs typeface="Times New Roman" pitchFamily="18" charset="0"/>
                        </a:rPr>
                        <a:t>Patemas</a:t>
                      </a:r>
                      <a:endParaRPr kumimoji="0" lang="es-MX"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18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0" i="1" u="none" strike="noStrike" cap="none" normalizeH="0" baseline="0" dirty="0" smtClean="0">
                          <a:ln>
                            <a:noFill/>
                          </a:ln>
                          <a:solidFill>
                            <a:srgbClr val="FF0000"/>
                          </a:solidFill>
                          <a:effectLst/>
                          <a:latin typeface="Arial" charset="0"/>
                          <a:cs typeface="Times New Roman" pitchFamily="18" charset="0"/>
                        </a:rPr>
                        <a:t>Clostridium  botulinum</a:t>
                      </a:r>
                      <a:endParaRPr kumimoji="0" lang="es-MX"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Times New Roman" pitchFamily="18" charset="0"/>
                        </a:rPr>
                        <a:t>Toxina botulínica</a:t>
                      </a:r>
                      <a:endParaRPr kumimoji="0" lang="es-MX"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Times New Roman" pitchFamily="18" charset="0"/>
                        </a:rPr>
                        <a:t>Botulismo alimentario</a:t>
                      </a:r>
                      <a:endParaRPr kumimoji="0" lang="es-MX"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Times New Roman" pitchFamily="18" charset="0"/>
                        </a:rPr>
                        <a:t>Botulismo infantil</a:t>
                      </a:r>
                      <a:endParaRPr kumimoji="0" lang="es-MX"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Times New Roman" pitchFamily="18" charset="0"/>
                        </a:rPr>
                        <a:t>Botulismo de heridas</a:t>
                      </a:r>
                      <a:endParaRPr kumimoji="0" lang="es-MX"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8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0" i="1" u="none" strike="noStrike" cap="none" normalizeH="0" baseline="0" dirty="0" err="1" smtClean="0">
                          <a:ln>
                            <a:noFill/>
                          </a:ln>
                          <a:solidFill>
                            <a:srgbClr val="FF0000"/>
                          </a:solidFill>
                          <a:effectLst/>
                          <a:latin typeface="Arial" charset="0"/>
                          <a:cs typeface="Times New Roman" pitchFamily="18" charset="0"/>
                        </a:rPr>
                        <a:t>Clostridium</a:t>
                      </a:r>
                      <a:r>
                        <a:rPr kumimoji="0" lang="pt-BR" sz="1800" b="0" i="1" u="none" strike="noStrike" cap="none" normalizeH="0" baseline="0" dirty="0" smtClean="0">
                          <a:ln>
                            <a:noFill/>
                          </a:ln>
                          <a:solidFill>
                            <a:srgbClr val="FF0000"/>
                          </a:solidFill>
                          <a:effectLst/>
                          <a:latin typeface="Arial" charset="0"/>
                          <a:cs typeface="Times New Roman" pitchFamily="18" charset="0"/>
                        </a:rPr>
                        <a:t> </a:t>
                      </a:r>
                      <a:r>
                        <a:rPr kumimoji="0" lang="pt-BR" sz="1800" b="0" i="1" u="none" strike="noStrike" cap="none" normalizeH="0" baseline="0" dirty="0" err="1" smtClean="0">
                          <a:ln>
                            <a:noFill/>
                          </a:ln>
                          <a:solidFill>
                            <a:srgbClr val="FF0000"/>
                          </a:solidFill>
                          <a:effectLst/>
                          <a:latin typeface="Arial" charset="0"/>
                          <a:cs typeface="Times New Roman" pitchFamily="18" charset="0"/>
                        </a:rPr>
                        <a:t>tetani</a:t>
                      </a:r>
                      <a:r>
                        <a:rPr kumimoji="0" lang="pt-BR" sz="1800" b="0" i="1" u="none" strike="noStrike" cap="none" normalizeH="0" baseline="0" dirty="0" smtClean="0">
                          <a:ln>
                            <a:noFill/>
                          </a:ln>
                          <a:solidFill>
                            <a:srgbClr val="FF0000"/>
                          </a:solidFill>
                          <a:effectLst/>
                          <a:latin typeface="Arial" charset="0"/>
                          <a:cs typeface="Times New Roman" pitchFamily="18" charset="0"/>
                        </a:rPr>
                        <a:t> </a:t>
                      </a:r>
                      <a:endParaRPr kumimoji="0" lang="es-MX"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Times New Roman" pitchFamily="18" charset="0"/>
                        </a:rPr>
                        <a:t>Toxina tetánica</a:t>
                      </a:r>
                      <a:endParaRPr kumimoji="0" lang="es-MX"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charset="0"/>
                          <a:cs typeface="Times New Roman" pitchFamily="18" charset="0"/>
                        </a:rPr>
                        <a:t>Tétanos </a:t>
                      </a:r>
                      <a:r>
                        <a:rPr kumimoji="0" lang="pt-BR" sz="1800" b="0" i="0" u="none" strike="noStrike" cap="none" normalizeH="0" baseline="0" dirty="0" err="1" smtClean="0">
                          <a:ln>
                            <a:noFill/>
                          </a:ln>
                          <a:solidFill>
                            <a:schemeClr val="tx1"/>
                          </a:solidFill>
                          <a:effectLst/>
                          <a:latin typeface="Arial" charset="0"/>
                          <a:cs typeface="Times New Roman" pitchFamily="18" charset="0"/>
                        </a:rPr>
                        <a:t>clásico</a:t>
                      </a:r>
                      <a:endParaRPr kumimoji="0" lang="es-MX"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charset="0"/>
                          <a:cs typeface="Times New Roman" pitchFamily="18" charset="0"/>
                        </a:rPr>
                        <a:t>Tétanos neonatal</a:t>
                      </a:r>
                      <a:endParaRPr kumimoji="0" lang="es-MX"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2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0" i="1" u="none" strike="noStrike" cap="none" normalizeH="0" baseline="0" dirty="0" err="1" smtClean="0">
                          <a:ln>
                            <a:noFill/>
                          </a:ln>
                          <a:solidFill>
                            <a:srgbClr val="FF0000"/>
                          </a:solidFill>
                          <a:effectLst/>
                          <a:latin typeface="Arial" charset="0"/>
                          <a:cs typeface="Times New Roman" pitchFamily="18" charset="0"/>
                        </a:rPr>
                        <a:t>Clostridium</a:t>
                      </a:r>
                      <a:r>
                        <a:rPr kumimoji="0" lang="pt-BR" sz="1800" b="0" i="1" u="none" strike="noStrike" cap="none" normalizeH="0" baseline="0" dirty="0" smtClean="0">
                          <a:ln>
                            <a:noFill/>
                          </a:ln>
                          <a:solidFill>
                            <a:srgbClr val="FF0000"/>
                          </a:solidFill>
                          <a:effectLst/>
                          <a:latin typeface="Arial" charset="0"/>
                          <a:cs typeface="Times New Roman" pitchFamily="18" charset="0"/>
                        </a:rPr>
                        <a:t> </a:t>
                      </a:r>
                      <a:r>
                        <a:rPr kumimoji="0" lang="pt-BR" sz="1800" b="0" i="1" u="none" strike="noStrike" cap="none" normalizeH="0" baseline="0" dirty="0" err="1" smtClean="0">
                          <a:ln>
                            <a:noFill/>
                          </a:ln>
                          <a:solidFill>
                            <a:srgbClr val="FF0000"/>
                          </a:solidFill>
                          <a:effectLst/>
                          <a:latin typeface="Arial" charset="0"/>
                          <a:cs typeface="Times New Roman" pitchFamily="18" charset="0"/>
                        </a:rPr>
                        <a:t>perfringens</a:t>
                      </a:r>
                      <a:endParaRPr kumimoji="0" lang="es-MX"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charset="0"/>
                          <a:cs typeface="Times New Roman" pitchFamily="18" charset="0"/>
                        </a:rPr>
                        <a:t> Toxinas: α, γ, θ, </a:t>
                      </a:r>
                      <a:endParaRPr kumimoji="0" lang="es-MX"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charset="0"/>
                          <a:cs typeface="Times New Roman" pitchFamily="18" charset="0"/>
                        </a:rPr>
                        <a:t>Enzimas</a:t>
                      </a:r>
                      <a:endParaRPr kumimoji="0" lang="es-MX"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charset="0"/>
                          <a:cs typeface="Times New Roman" pitchFamily="18" charset="0"/>
                        </a:rPr>
                        <a:t>Gangrena gaseosa</a:t>
                      </a:r>
                      <a:endParaRPr kumimoji="0" lang="es-MX"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charset="0"/>
                          <a:cs typeface="Times New Roman" pitchFamily="18" charset="0"/>
                        </a:rPr>
                        <a:t>Celulitis crepitante</a:t>
                      </a:r>
                      <a:endParaRPr kumimoji="0" lang="es-MX"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charset="0"/>
                          <a:cs typeface="Times New Roman" pitchFamily="18" charset="0"/>
                        </a:rPr>
                        <a:t>Intoxicación alimentaria</a:t>
                      </a:r>
                      <a:endParaRPr kumimoji="0" lang="es-MX"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2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Arial" charset="0"/>
                          <a:cs typeface="Times New Roman" pitchFamily="18" charset="0"/>
                        </a:rPr>
                        <a:t>Clostridium novyi</a:t>
                      </a:r>
                      <a:endParaRPr kumimoji="0" lang="es-MX"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MX"/>
                    </a:p>
                  </a:txBody>
                  <a:tcPr/>
                </a:tc>
                <a:tc vMerge="1">
                  <a:txBody>
                    <a:bodyPr/>
                    <a:lstStyle/>
                    <a:p>
                      <a:endParaRPr lang="es-MX"/>
                    </a:p>
                  </a:txBody>
                  <a:tcPr/>
                </a:tc>
              </a:tr>
              <a:tr h="4112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Arial" charset="0"/>
                          <a:cs typeface="Times New Roman" pitchFamily="18" charset="0"/>
                        </a:rPr>
                        <a:t>Clostridium septicum</a:t>
                      </a:r>
                      <a:endParaRPr kumimoji="0" lang="es-MX"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MX"/>
                    </a:p>
                  </a:txBody>
                  <a:tcPr/>
                </a:tc>
                <a:tc vMerge="1">
                  <a:txBody>
                    <a:bodyPr/>
                    <a:lstStyle/>
                    <a:p>
                      <a:endParaRPr lang="es-MX"/>
                    </a:p>
                  </a:txBody>
                  <a:tcPr/>
                </a:tc>
              </a:tr>
              <a:tr h="4112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Arial" charset="0"/>
                          <a:cs typeface="Times New Roman" pitchFamily="18" charset="0"/>
                        </a:rPr>
                        <a:t>Clostridium bifermentans</a:t>
                      </a:r>
                      <a:endParaRPr kumimoji="0" lang="es-MX"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MX"/>
                    </a:p>
                  </a:txBody>
                  <a:tcPr/>
                </a:tc>
                <a:tc vMerge="1">
                  <a:txBody>
                    <a:bodyPr/>
                    <a:lstStyle/>
                    <a:p>
                      <a:endParaRPr lang="es-MX"/>
                    </a:p>
                  </a:txBody>
                  <a:tcPr/>
                </a:tc>
              </a:tr>
              <a:tr h="4112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Arial" charset="0"/>
                          <a:cs typeface="Times New Roman" pitchFamily="18" charset="0"/>
                        </a:rPr>
                        <a:t>Clostridium histolyticum</a:t>
                      </a:r>
                      <a:endParaRPr kumimoji="0" lang="es-MX"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MX"/>
                    </a:p>
                  </a:txBody>
                  <a:tcPr/>
                </a:tc>
                <a:tc vMerge="1">
                  <a:txBody>
                    <a:bodyPr/>
                    <a:lstStyle/>
                    <a:p>
                      <a:endParaRPr lang="es-MX"/>
                    </a:p>
                  </a:txBody>
                  <a:tcPr/>
                </a:tc>
              </a:tr>
              <a:tr h="4112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Arial" charset="0"/>
                          <a:cs typeface="Times New Roman" pitchFamily="18" charset="0"/>
                        </a:rPr>
                        <a:t>Clostridium sordelli</a:t>
                      </a:r>
                      <a:endParaRPr kumimoji="0" lang="es-MX"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MX"/>
                    </a:p>
                  </a:txBody>
                  <a:tcPr/>
                </a:tc>
                <a:tc vMerge="1">
                  <a:txBody>
                    <a:bodyPr/>
                    <a:lstStyle/>
                    <a:p>
                      <a:endParaRPr lang="es-MX"/>
                    </a:p>
                  </a:txBody>
                  <a:tcPr/>
                </a:tc>
              </a:tr>
              <a:tr h="82083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0" i="1" u="none" strike="noStrike" cap="none" normalizeH="0" baseline="0" dirty="0" smtClean="0">
                          <a:ln>
                            <a:noFill/>
                          </a:ln>
                          <a:solidFill>
                            <a:schemeClr val="tx1"/>
                          </a:solidFill>
                          <a:effectLst/>
                          <a:latin typeface="Arial" charset="0"/>
                          <a:cs typeface="Times New Roman" pitchFamily="18" charset="0"/>
                        </a:rPr>
                        <a:t>Clostridium difficile</a:t>
                      </a:r>
                      <a:endParaRPr kumimoji="0" lang="es-MX"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charset="0"/>
                          <a:cs typeface="Times New Roman" pitchFamily="18" charset="0"/>
                        </a:rPr>
                        <a:t>Toxinas A y B</a:t>
                      </a:r>
                      <a:endParaRPr kumimoji="0" lang="es-MX"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charset="0"/>
                          <a:cs typeface="Times New Roman" pitchFamily="18" charset="0"/>
                        </a:rPr>
                        <a:t>Colitis pseudomembranosa</a:t>
                      </a:r>
                      <a:endParaRPr kumimoji="0" lang="es-MX"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9220" marR="492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82" name="TextBox 2"/>
          <p:cNvSpPr txBox="1">
            <a:spLocks noChangeArrowheads="1"/>
          </p:cNvSpPr>
          <p:nvPr/>
        </p:nvSpPr>
        <p:spPr bwMode="auto">
          <a:xfrm>
            <a:off x="1809750" y="214314"/>
            <a:ext cx="8572500" cy="7080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ES" sz="2000" b="1" dirty="0"/>
              <a:t>ESPECIES DE IMPORTANCIA CLÍNICA HUMANA Y ANIMAL EN EL GÉNERO </a:t>
            </a:r>
            <a:r>
              <a:rPr lang="es-ES" sz="2000" b="1" i="1" dirty="0" err="1"/>
              <a:t>Clostridium</a:t>
            </a:r>
            <a:endParaRPr lang="es-MX" sz="2000" dirty="0"/>
          </a:p>
        </p:txBody>
      </p:sp>
    </p:spTree>
    <p:extLst>
      <p:ext uri="{BB962C8B-B14F-4D97-AF65-F5344CB8AC3E}">
        <p14:creationId xmlns:p14="http://schemas.microsoft.com/office/powerpoint/2010/main" val="3475521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CuadroTexto"/>
          <p:cNvSpPr txBox="1">
            <a:spLocks noChangeArrowheads="1"/>
          </p:cNvSpPr>
          <p:nvPr/>
        </p:nvSpPr>
        <p:spPr bwMode="auto">
          <a:xfrm>
            <a:off x="1952625" y="142876"/>
            <a:ext cx="7786688"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lnSpc>
                <a:spcPct val="150000"/>
              </a:lnSpc>
              <a:spcBef>
                <a:spcPct val="0"/>
              </a:spcBef>
              <a:buClrTx/>
              <a:buSzTx/>
              <a:buFontTx/>
              <a:buNone/>
            </a:pPr>
            <a:r>
              <a:rPr lang="en-US" sz="2800" u="sng"/>
              <a:t>Se agrupan:</a:t>
            </a:r>
          </a:p>
          <a:p>
            <a:pPr algn="just" eaLnBrk="1" hangingPunct="1">
              <a:lnSpc>
                <a:spcPct val="150000"/>
              </a:lnSpc>
              <a:spcBef>
                <a:spcPct val="0"/>
              </a:spcBef>
              <a:buClrTx/>
              <a:buSzTx/>
              <a:buFontTx/>
              <a:buNone/>
            </a:pPr>
            <a:r>
              <a:rPr lang="en-US" sz="2800"/>
              <a:t>1. Los que producen una gran infecci</a:t>
            </a:r>
            <a:r>
              <a:rPr lang="es-MX" sz="2800"/>
              <a:t>ó</a:t>
            </a:r>
            <a:r>
              <a:rPr lang="en-US" sz="2800"/>
              <a:t>n y una gran intoxicaci</a:t>
            </a:r>
            <a:r>
              <a:rPr lang="es-MX" sz="2800"/>
              <a:t>ó</a:t>
            </a:r>
            <a:r>
              <a:rPr lang="en-US" sz="2800"/>
              <a:t>n (especies que ocasionan la gangrena gaseosa)</a:t>
            </a:r>
          </a:p>
          <a:p>
            <a:pPr algn="just" eaLnBrk="1" hangingPunct="1">
              <a:lnSpc>
                <a:spcPct val="150000"/>
              </a:lnSpc>
              <a:spcBef>
                <a:spcPct val="0"/>
              </a:spcBef>
              <a:buClrTx/>
              <a:buSzTx/>
              <a:buFontTx/>
              <a:buNone/>
            </a:pPr>
            <a:r>
              <a:rPr lang="en-US" sz="2800"/>
              <a:t>2. Los que producen una minima infecci</a:t>
            </a:r>
            <a:r>
              <a:rPr lang="es-MX" sz="2800"/>
              <a:t>ó</a:t>
            </a:r>
            <a:r>
              <a:rPr lang="en-US" sz="2800"/>
              <a:t>n y una gran intoxicaci</a:t>
            </a:r>
            <a:r>
              <a:rPr lang="es-MX" sz="2800"/>
              <a:t>ó</a:t>
            </a:r>
            <a:r>
              <a:rPr lang="en-US" sz="2800"/>
              <a:t>n (agente etiol</a:t>
            </a:r>
            <a:r>
              <a:rPr lang="es-MX" sz="2800"/>
              <a:t>ó</a:t>
            </a:r>
            <a:r>
              <a:rPr lang="en-US" sz="2800"/>
              <a:t>gico del t</a:t>
            </a:r>
            <a:r>
              <a:rPr lang="pt-BR" sz="2800">
                <a:cs typeface="Times New Roman" panose="02020603050405020304" pitchFamily="18" charset="0"/>
              </a:rPr>
              <a:t>é</a:t>
            </a:r>
            <a:r>
              <a:rPr lang="en-US" sz="2800"/>
              <a:t>tanos)</a:t>
            </a:r>
          </a:p>
          <a:p>
            <a:pPr algn="just" eaLnBrk="1" hangingPunct="1">
              <a:lnSpc>
                <a:spcPct val="150000"/>
              </a:lnSpc>
              <a:spcBef>
                <a:spcPct val="0"/>
              </a:spcBef>
              <a:buClrTx/>
              <a:buSzTx/>
              <a:buFontTx/>
              <a:buNone/>
            </a:pPr>
            <a:r>
              <a:rPr lang="en-US" sz="2800"/>
              <a:t>3. Los que producen una gran intoxicaci</a:t>
            </a:r>
            <a:r>
              <a:rPr lang="es-MX" sz="2800"/>
              <a:t>ó</a:t>
            </a:r>
            <a:r>
              <a:rPr lang="en-US" sz="2800"/>
              <a:t>n sin provocar infecci</a:t>
            </a:r>
            <a:r>
              <a:rPr lang="es-MX" sz="2800"/>
              <a:t>ó</a:t>
            </a:r>
            <a:r>
              <a:rPr lang="en-US" sz="2800"/>
              <a:t>n (agente etiol</a:t>
            </a:r>
            <a:r>
              <a:rPr lang="es-MX" sz="2800"/>
              <a:t>ó</a:t>
            </a:r>
            <a:r>
              <a:rPr lang="en-US" sz="2800"/>
              <a:t>gico del botulismo)</a:t>
            </a:r>
          </a:p>
        </p:txBody>
      </p:sp>
    </p:spTree>
    <p:extLst>
      <p:ext uri="{BB962C8B-B14F-4D97-AF65-F5344CB8AC3E}">
        <p14:creationId xmlns:p14="http://schemas.microsoft.com/office/powerpoint/2010/main" val="3440744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0" y="285751"/>
            <a:ext cx="4643438" cy="6461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s-MX" sz="3600" b="1" i="1" dirty="0" err="1"/>
              <a:t>Clostridium</a:t>
            </a:r>
            <a:r>
              <a:rPr lang="es-MX" sz="3600" b="1" i="1" dirty="0"/>
              <a:t> </a:t>
            </a:r>
            <a:r>
              <a:rPr lang="es-MX" sz="3600" b="1" i="1" dirty="0" err="1"/>
              <a:t>tetani</a:t>
            </a:r>
            <a:endParaRPr lang="es-MX" sz="3600" b="1" i="1" dirty="0"/>
          </a:p>
        </p:txBody>
      </p:sp>
      <p:sp>
        <p:nvSpPr>
          <p:cNvPr id="3" name="TextBox 2"/>
          <p:cNvSpPr txBox="1"/>
          <p:nvPr/>
        </p:nvSpPr>
        <p:spPr>
          <a:xfrm>
            <a:off x="2095501" y="4000501"/>
            <a:ext cx="3857625"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s-MX" sz="2800" b="1" dirty="0"/>
              <a:t>TOXINA TETÁNICA</a:t>
            </a:r>
          </a:p>
        </p:txBody>
      </p:sp>
      <p:sp>
        <p:nvSpPr>
          <p:cNvPr id="21508" name="TextBox 3"/>
          <p:cNvSpPr txBox="1">
            <a:spLocks noChangeArrowheads="1"/>
          </p:cNvSpPr>
          <p:nvPr/>
        </p:nvSpPr>
        <p:spPr bwMode="auto">
          <a:xfrm>
            <a:off x="2057400" y="5405438"/>
            <a:ext cx="4643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s-MX" sz="2400"/>
              <a:t>Neurotoxina </a:t>
            </a:r>
          </a:p>
        </p:txBody>
      </p:sp>
      <p:sp>
        <p:nvSpPr>
          <p:cNvPr id="21509" name="TextBox 4"/>
          <p:cNvSpPr txBox="1">
            <a:spLocks noChangeArrowheads="1"/>
          </p:cNvSpPr>
          <p:nvPr/>
        </p:nvSpPr>
        <p:spPr bwMode="auto">
          <a:xfrm>
            <a:off x="2024064" y="4786313"/>
            <a:ext cx="8072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s-MX" sz="2400"/>
              <a:t>Exotoxina  termolábil siendo (20 minutos a 60º C)</a:t>
            </a:r>
          </a:p>
        </p:txBody>
      </p:sp>
      <p:sp>
        <p:nvSpPr>
          <p:cNvPr id="21510" name="TextBox 5"/>
          <p:cNvSpPr txBox="1">
            <a:spLocks noChangeArrowheads="1"/>
          </p:cNvSpPr>
          <p:nvPr/>
        </p:nvSpPr>
        <p:spPr bwMode="auto">
          <a:xfrm>
            <a:off x="2095500" y="2786063"/>
            <a:ext cx="8286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 typeface="Wingdings" panose="05000000000000000000" pitchFamily="2" charset="2"/>
              <a:buChar char="ü"/>
            </a:pPr>
            <a:r>
              <a:rPr lang="es-MX" sz="2400"/>
              <a:t>Ampliamente distribuido en el ambiente (suelo, heces de animales de granja y domésticos) </a:t>
            </a:r>
          </a:p>
        </p:txBody>
      </p:sp>
      <p:sp>
        <p:nvSpPr>
          <p:cNvPr id="21511" name="TextBox 6"/>
          <p:cNvSpPr txBox="1">
            <a:spLocks noChangeArrowheads="1"/>
          </p:cNvSpPr>
          <p:nvPr/>
        </p:nvSpPr>
        <p:spPr bwMode="auto">
          <a:xfrm>
            <a:off x="2095500" y="1836738"/>
            <a:ext cx="6072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 typeface="Wingdings" panose="05000000000000000000" pitchFamily="2" charset="2"/>
              <a:buChar char="ü"/>
            </a:pPr>
            <a:r>
              <a:rPr lang="es-MX" sz="2400"/>
              <a:t>Las esporas son esféricas terminales, con aspecto de palillo de tambor  </a:t>
            </a:r>
          </a:p>
        </p:txBody>
      </p:sp>
      <p:sp>
        <p:nvSpPr>
          <p:cNvPr id="21512" name="TextBox 7"/>
          <p:cNvSpPr txBox="1">
            <a:spLocks noChangeArrowheads="1"/>
          </p:cNvSpPr>
          <p:nvPr/>
        </p:nvSpPr>
        <p:spPr bwMode="auto">
          <a:xfrm>
            <a:off x="2095500" y="1214438"/>
            <a:ext cx="3500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Char char="ü"/>
            </a:pPr>
            <a:r>
              <a:rPr lang="es-MX" sz="2400"/>
              <a:t>Anaerobio estricto</a:t>
            </a:r>
          </a:p>
        </p:txBody>
      </p:sp>
      <p:pic>
        <p:nvPicPr>
          <p:cNvPr id="21513" name="Picture 8" descr="C:\Users\Beatriz\Pictures\la-bacteria-del-tetanos-infeccion_151987.jpg"/>
          <p:cNvPicPr>
            <a:picLocks noChangeAspect="1" noChangeArrowheads="1"/>
          </p:cNvPicPr>
          <p:nvPr/>
        </p:nvPicPr>
        <p:blipFill>
          <a:blip r:embed="rId2">
            <a:extLst>
              <a:ext uri="{28A0092B-C50C-407E-A947-70E740481C1C}">
                <a14:useLocalDpi xmlns:a14="http://schemas.microsoft.com/office/drawing/2010/main" val="0"/>
              </a:ext>
            </a:extLst>
          </a:blip>
          <a:srcRect l="8893" t="11385" r="8102" b="12715"/>
          <a:stretch>
            <a:fillRect/>
          </a:stretch>
        </p:blipFill>
        <p:spPr bwMode="auto">
          <a:xfrm>
            <a:off x="8239126" y="0"/>
            <a:ext cx="2428875"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Box 9"/>
          <p:cNvSpPr txBox="1">
            <a:spLocks noChangeArrowheads="1"/>
          </p:cNvSpPr>
          <p:nvPr/>
        </p:nvSpPr>
        <p:spPr bwMode="auto">
          <a:xfrm>
            <a:off x="2038350" y="6072188"/>
            <a:ext cx="4286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s-MX" sz="2400"/>
              <a:t>Plásmido (75 kDa)</a:t>
            </a:r>
          </a:p>
        </p:txBody>
      </p:sp>
    </p:spTree>
    <p:extLst>
      <p:ext uri="{BB962C8B-B14F-4D97-AF65-F5344CB8AC3E}">
        <p14:creationId xmlns:p14="http://schemas.microsoft.com/office/powerpoint/2010/main" val="2778764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2098676" y="1289051"/>
            <a:ext cx="7993063" cy="4524375"/>
          </a:xfrm>
          <a:prstGeom prst="rect">
            <a:avLst/>
          </a:prstGeom>
          <a:noFill/>
          <a:ln w="9525">
            <a:noFill/>
            <a:miter lim="800000"/>
            <a:headEnd/>
            <a:tailEnd/>
          </a:ln>
        </p:spPr>
        <p:txBody>
          <a:bodyPr anchor="ctr">
            <a:spAutoFit/>
          </a:bodyPr>
          <a:lstStyle/>
          <a:p>
            <a:pPr algn="ctr" eaLnBrk="1" hangingPunct="1">
              <a:lnSpc>
                <a:spcPct val="150000"/>
              </a:lnSpc>
              <a:defRPr/>
            </a:pPr>
            <a:r>
              <a:rPr lang="es-MX" sz="2400" b="1" u="sng" dirty="0" err="1"/>
              <a:t>Tetanolisina</a:t>
            </a:r>
            <a:r>
              <a:rPr lang="es-MX" sz="2400" b="1" dirty="0"/>
              <a:t>: hemolisina lábil al oxígeno que no participa en la </a:t>
            </a:r>
            <a:r>
              <a:rPr lang="es-MX" sz="2400" b="1" dirty="0" err="1"/>
              <a:t>patogenicidad</a:t>
            </a:r>
            <a:r>
              <a:rPr lang="es-MX" sz="2400" b="1" dirty="0"/>
              <a:t> de la bacteria.</a:t>
            </a:r>
          </a:p>
          <a:p>
            <a:pPr algn="ctr" eaLnBrk="1" hangingPunct="1">
              <a:lnSpc>
                <a:spcPct val="150000"/>
              </a:lnSpc>
              <a:defRPr/>
            </a:pPr>
            <a:endParaRPr lang="es-MX" sz="2400" b="1" dirty="0"/>
          </a:p>
          <a:p>
            <a:pPr algn="ctr" eaLnBrk="1" hangingPunct="1">
              <a:lnSpc>
                <a:spcPct val="150000"/>
              </a:lnSpc>
              <a:defRPr/>
            </a:pPr>
            <a:endParaRPr lang="en-US" sz="2400" b="1" dirty="0"/>
          </a:p>
          <a:p>
            <a:pPr algn="ctr" eaLnBrk="1" hangingPunct="1">
              <a:lnSpc>
                <a:spcPct val="150000"/>
              </a:lnSpc>
              <a:defRPr/>
            </a:pPr>
            <a:endParaRPr lang="en-US" sz="2400" b="1" dirty="0"/>
          </a:p>
          <a:p>
            <a:pPr eaLnBrk="1" hangingPunct="1">
              <a:lnSpc>
                <a:spcPct val="150000"/>
              </a:lnSpc>
              <a:defRPr/>
            </a:pPr>
            <a:endParaRPr lang="en-US" sz="2400" b="1" dirty="0"/>
          </a:p>
          <a:p>
            <a:pPr algn="ctr" eaLnBrk="1" hangingPunct="1">
              <a:lnSpc>
                <a:spcPct val="150000"/>
              </a:lnSpc>
              <a:defRPr/>
            </a:pPr>
            <a:r>
              <a:rPr lang="es-MX" sz="2400" b="1" u="sng" dirty="0" err="1">
                <a:solidFill>
                  <a:schemeClr val="accent2"/>
                </a:solidFill>
              </a:rPr>
              <a:t>tetanospasmina</a:t>
            </a:r>
            <a:r>
              <a:rPr lang="es-MX" sz="2400" b="1" u="sng" dirty="0">
                <a:solidFill>
                  <a:schemeClr val="accent2"/>
                </a:solidFill>
              </a:rPr>
              <a:t> o toxina tetánica- responsable de las manifestaciones clínicas de la enfermedad</a:t>
            </a:r>
          </a:p>
        </p:txBody>
      </p:sp>
      <p:sp>
        <p:nvSpPr>
          <p:cNvPr id="22531" name="AutoShape 5"/>
          <p:cNvSpPr>
            <a:spLocks noChangeArrowheads="1"/>
          </p:cNvSpPr>
          <p:nvPr/>
        </p:nvSpPr>
        <p:spPr bwMode="auto">
          <a:xfrm>
            <a:off x="4727575" y="2349500"/>
            <a:ext cx="2520950" cy="2160588"/>
          </a:xfrm>
          <a:prstGeom prst="upDownArrowCallout">
            <a:avLst>
              <a:gd name="adj1" fmla="val 29170"/>
              <a:gd name="adj2" fmla="val 29170"/>
              <a:gd name="adj3" fmla="val 12500"/>
              <a:gd name="adj4" fmla="val 50000"/>
            </a:avLst>
          </a:prstGeom>
          <a:solidFill>
            <a:srgbClr val="92D050"/>
          </a:solidFill>
          <a:ln w="476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sz="2000" b="1"/>
              <a:t>EXOTOXINAS</a:t>
            </a:r>
            <a:endParaRPr lang="es-MX" sz="2000" b="1"/>
          </a:p>
        </p:txBody>
      </p:sp>
    </p:spTree>
    <p:extLst>
      <p:ext uri="{BB962C8B-B14F-4D97-AF65-F5344CB8AC3E}">
        <p14:creationId xmlns:p14="http://schemas.microsoft.com/office/powerpoint/2010/main" val="1175230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958975" y="-71438"/>
            <a:ext cx="8351838" cy="655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lnSpc>
                <a:spcPct val="150000"/>
              </a:lnSpc>
              <a:spcBef>
                <a:spcPct val="0"/>
              </a:spcBef>
              <a:buClrTx/>
              <a:buSzTx/>
              <a:buFontTx/>
              <a:buNone/>
            </a:pPr>
            <a:endParaRPr lang="es-MX" sz="2800"/>
          </a:p>
          <a:p>
            <a:pPr algn="just" eaLnBrk="1" hangingPunct="1">
              <a:lnSpc>
                <a:spcPct val="150000"/>
              </a:lnSpc>
              <a:spcBef>
                <a:spcPct val="0"/>
              </a:spcBef>
              <a:buClrTx/>
              <a:buSzTx/>
              <a:buFontTx/>
              <a:buNone/>
            </a:pPr>
            <a:endParaRPr lang="es-MX" sz="2800"/>
          </a:p>
          <a:p>
            <a:pPr algn="just" eaLnBrk="1" hangingPunct="1">
              <a:lnSpc>
                <a:spcPct val="150000"/>
              </a:lnSpc>
              <a:spcBef>
                <a:spcPct val="0"/>
              </a:spcBef>
              <a:buClrTx/>
              <a:buSzTx/>
              <a:buFontTx/>
              <a:buChar char="•"/>
            </a:pPr>
            <a:r>
              <a:rPr lang="es-MX" sz="2800"/>
              <a:t> Las esporas tetánicas se introducen en el cuerpo por lo común  a  través de una herida punzante contaminada con tierra, polvo de la calle o heces de animales o humanas.</a:t>
            </a:r>
          </a:p>
          <a:p>
            <a:pPr algn="just" eaLnBrk="1" hangingPunct="1">
              <a:lnSpc>
                <a:spcPct val="150000"/>
              </a:lnSpc>
              <a:spcBef>
                <a:spcPct val="0"/>
              </a:spcBef>
              <a:buClrTx/>
              <a:buSzTx/>
              <a:buFontTx/>
              <a:buNone/>
            </a:pPr>
            <a:endParaRPr lang="es-MX" sz="2800"/>
          </a:p>
          <a:p>
            <a:pPr algn="just" eaLnBrk="1" hangingPunct="1">
              <a:lnSpc>
                <a:spcPct val="150000"/>
              </a:lnSpc>
              <a:spcBef>
                <a:spcPct val="0"/>
              </a:spcBef>
              <a:buClrTx/>
              <a:buSzTx/>
              <a:buFontTx/>
              <a:buChar char="•"/>
            </a:pPr>
            <a:r>
              <a:rPr lang="es-MX" sz="2800"/>
              <a:t> Por medio de desgarros, quemaduras o lesiones insignificantes o inadvertidas.</a:t>
            </a:r>
          </a:p>
          <a:p>
            <a:pPr algn="just" eaLnBrk="1" hangingPunct="1">
              <a:lnSpc>
                <a:spcPct val="150000"/>
              </a:lnSpc>
              <a:spcBef>
                <a:spcPct val="0"/>
              </a:spcBef>
              <a:buClrTx/>
              <a:buSzTx/>
              <a:buFontTx/>
              <a:buNone/>
            </a:pPr>
            <a:r>
              <a:rPr lang="es-MX" sz="2800"/>
              <a:t> </a:t>
            </a:r>
          </a:p>
        </p:txBody>
      </p:sp>
      <p:sp>
        <p:nvSpPr>
          <p:cNvPr id="23555" name="Rectangle 5"/>
          <p:cNvSpPr>
            <a:spLocks noChangeArrowheads="1"/>
          </p:cNvSpPr>
          <p:nvPr/>
        </p:nvSpPr>
        <p:spPr bwMode="auto">
          <a:xfrm>
            <a:off x="2166938" y="357188"/>
            <a:ext cx="2400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s-MX" sz="3200" u="sng"/>
              <a:t>Transmisión</a:t>
            </a:r>
          </a:p>
        </p:txBody>
      </p:sp>
    </p:spTree>
    <p:extLst>
      <p:ext uri="{BB962C8B-B14F-4D97-AF65-F5344CB8AC3E}">
        <p14:creationId xmlns:p14="http://schemas.microsoft.com/office/powerpoint/2010/main" val="4153008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2063750" y="1381126"/>
            <a:ext cx="8135938"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Char char="•"/>
            </a:pPr>
            <a:r>
              <a:rPr lang="es-MX" sz="2800"/>
              <a:t>Inyección de drogas contaminadas que se venden en la calle.</a:t>
            </a:r>
          </a:p>
          <a:p>
            <a:pPr algn="just" eaLnBrk="1" hangingPunct="1">
              <a:spcBef>
                <a:spcPct val="0"/>
              </a:spcBef>
              <a:buClrTx/>
              <a:buSzTx/>
              <a:buFontTx/>
              <a:buChar char="•"/>
            </a:pPr>
            <a:endParaRPr lang="es-MX" sz="2800"/>
          </a:p>
          <a:p>
            <a:pPr algn="just" eaLnBrk="1" hangingPunct="1">
              <a:spcBef>
                <a:spcPct val="0"/>
              </a:spcBef>
              <a:buClrTx/>
              <a:buSzTx/>
              <a:buFontTx/>
              <a:buChar char="•"/>
            </a:pPr>
            <a:r>
              <a:rPr lang="es-MX" sz="2800"/>
              <a:t> Algunas técnicas quirúrgicas como la circuncisión.</a:t>
            </a:r>
          </a:p>
          <a:p>
            <a:pPr algn="just" eaLnBrk="1" hangingPunct="1">
              <a:spcBef>
                <a:spcPct val="0"/>
              </a:spcBef>
              <a:buClrTx/>
              <a:buSzTx/>
              <a:buFontTx/>
              <a:buNone/>
            </a:pPr>
            <a:endParaRPr lang="es-MX" sz="2800"/>
          </a:p>
          <a:p>
            <a:pPr algn="just" eaLnBrk="1" hangingPunct="1">
              <a:spcBef>
                <a:spcPct val="0"/>
              </a:spcBef>
              <a:buClrTx/>
              <a:buSzTx/>
              <a:buFontTx/>
              <a:buChar char="•"/>
            </a:pPr>
            <a:r>
              <a:rPr lang="es-MX" sz="2800"/>
              <a:t> Se “</a:t>
            </a:r>
            <a:r>
              <a:rPr lang="es-MX" sz="2800" u="sng"/>
              <a:t>han producido casos después de  lesiones que fueron consideradas demasiado insignificantes”</a:t>
            </a:r>
            <a:r>
              <a:rPr lang="es-MX" sz="2800"/>
              <a:t> para justificar la atención médica.</a:t>
            </a:r>
          </a:p>
          <a:p>
            <a:pPr algn="ctr">
              <a:spcBef>
                <a:spcPct val="50000"/>
              </a:spcBef>
              <a:buClrTx/>
              <a:buSzTx/>
              <a:buFontTx/>
              <a:buNone/>
            </a:pPr>
            <a:endParaRPr lang="es-MX" sz="2800" u="sng"/>
          </a:p>
          <a:p>
            <a:pPr algn="ctr">
              <a:spcBef>
                <a:spcPct val="50000"/>
              </a:spcBef>
              <a:buClrTx/>
              <a:buSzTx/>
              <a:buFontTx/>
              <a:buNone/>
            </a:pPr>
            <a:r>
              <a:rPr lang="es-MX" sz="2800" u="sng"/>
              <a:t>NO SE TRANSMITE DE PERSONA A PERSONA</a:t>
            </a:r>
            <a:endParaRPr lang="es-MX" sz="2800"/>
          </a:p>
        </p:txBody>
      </p:sp>
      <p:sp>
        <p:nvSpPr>
          <p:cNvPr id="24579" name="Rectangle 5"/>
          <p:cNvSpPr>
            <a:spLocks noChangeArrowheads="1"/>
          </p:cNvSpPr>
          <p:nvPr/>
        </p:nvSpPr>
        <p:spPr bwMode="auto">
          <a:xfrm>
            <a:off x="2166938" y="357188"/>
            <a:ext cx="2400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s-MX" sz="3200" u="sng"/>
              <a:t>Transmisión</a:t>
            </a:r>
          </a:p>
        </p:txBody>
      </p:sp>
    </p:spTree>
    <p:extLst>
      <p:ext uri="{BB962C8B-B14F-4D97-AF65-F5344CB8AC3E}">
        <p14:creationId xmlns:p14="http://schemas.microsoft.com/office/powerpoint/2010/main" val="904501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3"/>
          <p:cNvGrpSpPr>
            <a:grpSpLocks/>
          </p:cNvGrpSpPr>
          <p:nvPr/>
        </p:nvGrpSpPr>
        <p:grpSpPr bwMode="auto">
          <a:xfrm>
            <a:off x="1524000" y="0"/>
            <a:ext cx="2928938" cy="2584450"/>
            <a:chOff x="0" y="0"/>
            <a:chExt cx="2928938" cy="2584450"/>
          </a:xfrm>
        </p:grpSpPr>
        <p:pic>
          <p:nvPicPr>
            <p:cNvPr id="25614" name="Picture 3" descr="C:\Users\Beatriz\Pictures\IMG00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214313"/>
              <a:ext cx="200025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2" descr="C:\Users\Beatriz\Pictures\519_236_00-1-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p:cNvSpPr txBox="1"/>
          <p:nvPr/>
        </p:nvSpPr>
        <p:spPr>
          <a:xfrm>
            <a:off x="4738689" y="857251"/>
            <a:ext cx="3786187"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es-MX" sz="2400" dirty="0"/>
              <a:t>HERIDA PUNZANTE</a:t>
            </a:r>
          </a:p>
        </p:txBody>
      </p:sp>
      <p:sp>
        <p:nvSpPr>
          <p:cNvPr id="6" name="Down Arrow 5"/>
          <p:cNvSpPr/>
          <p:nvPr/>
        </p:nvSpPr>
        <p:spPr>
          <a:xfrm>
            <a:off x="5881688" y="1428751"/>
            <a:ext cx="571500"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a:p>
        </p:txBody>
      </p:sp>
      <p:sp>
        <p:nvSpPr>
          <p:cNvPr id="7" name="TextBox 6"/>
          <p:cNvSpPr txBox="1"/>
          <p:nvPr/>
        </p:nvSpPr>
        <p:spPr>
          <a:xfrm>
            <a:off x="5810251" y="2357438"/>
            <a:ext cx="3857625" cy="46196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es-MX" sz="2400" dirty="0"/>
              <a:t>INFECCIÓN LOCALIZADA</a:t>
            </a:r>
          </a:p>
        </p:txBody>
      </p:sp>
      <p:sp>
        <p:nvSpPr>
          <p:cNvPr id="8" name="Down Arrow 7"/>
          <p:cNvSpPr/>
          <p:nvPr/>
        </p:nvSpPr>
        <p:spPr>
          <a:xfrm>
            <a:off x="8596313" y="3000376"/>
            <a:ext cx="500062" cy="1000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a:p>
        </p:txBody>
      </p:sp>
      <p:sp>
        <p:nvSpPr>
          <p:cNvPr id="25607" name="TextBox 8"/>
          <p:cNvSpPr txBox="1">
            <a:spLocks noChangeArrowheads="1"/>
          </p:cNvSpPr>
          <p:nvPr/>
        </p:nvSpPr>
        <p:spPr bwMode="auto">
          <a:xfrm>
            <a:off x="6596064" y="1500188"/>
            <a:ext cx="3857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s-MX" sz="1800"/>
              <a:t>(Disminución del potencial REDOX)</a:t>
            </a:r>
          </a:p>
          <a:p>
            <a:pPr algn="ctr" eaLnBrk="1" hangingPunct="1">
              <a:spcBef>
                <a:spcPct val="0"/>
              </a:spcBef>
              <a:buClrTx/>
              <a:buSzTx/>
              <a:buFontTx/>
              <a:buNone/>
            </a:pPr>
            <a:r>
              <a:rPr lang="es-MX" sz="1800"/>
              <a:t>Respuesta inflamatoria</a:t>
            </a:r>
          </a:p>
        </p:txBody>
      </p:sp>
      <p:sp>
        <p:nvSpPr>
          <p:cNvPr id="25608" name="TextBox 9"/>
          <p:cNvSpPr txBox="1">
            <a:spLocks noChangeArrowheads="1"/>
          </p:cNvSpPr>
          <p:nvPr/>
        </p:nvSpPr>
        <p:spPr bwMode="auto">
          <a:xfrm>
            <a:off x="5595939" y="3000376"/>
            <a:ext cx="2928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s-MX" sz="1800"/>
              <a:t>Autolisis</a:t>
            </a:r>
          </a:p>
          <a:p>
            <a:pPr algn="ctr" eaLnBrk="1" hangingPunct="1">
              <a:spcBef>
                <a:spcPct val="0"/>
              </a:spcBef>
              <a:buClrTx/>
              <a:buSzTx/>
              <a:buFontTx/>
              <a:buNone/>
            </a:pPr>
            <a:r>
              <a:rPr lang="es-MX" sz="1800"/>
              <a:t>(Liberación de la toxina)</a:t>
            </a:r>
          </a:p>
        </p:txBody>
      </p:sp>
      <p:sp>
        <p:nvSpPr>
          <p:cNvPr id="11" name="TextBox 10"/>
          <p:cNvSpPr txBox="1"/>
          <p:nvPr/>
        </p:nvSpPr>
        <p:spPr>
          <a:xfrm>
            <a:off x="7167563" y="4214813"/>
            <a:ext cx="3143250" cy="12001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es-MX" sz="2400" dirty="0"/>
              <a:t>SNC</a:t>
            </a:r>
          </a:p>
          <a:p>
            <a:pPr algn="ctr" eaLnBrk="1" hangingPunct="1">
              <a:defRPr/>
            </a:pPr>
            <a:r>
              <a:rPr lang="es-MX" sz="2400" dirty="0"/>
              <a:t>Receptores </a:t>
            </a:r>
            <a:r>
              <a:rPr lang="es-MX" sz="2400" dirty="0" err="1"/>
              <a:t>gangliósidos</a:t>
            </a:r>
            <a:endParaRPr lang="es-MX" sz="2400" dirty="0"/>
          </a:p>
        </p:txBody>
      </p:sp>
      <p:sp>
        <p:nvSpPr>
          <p:cNvPr id="12" name="Down Arrow 11"/>
          <p:cNvSpPr/>
          <p:nvPr/>
        </p:nvSpPr>
        <p:spPr>
          <a:xfrm rot="5400000">
            <a:off x="6091238" y="4386263"/>
            <a:ext cx="571500"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a:p>
        </p:txBody>
      </p:sp>
      <p:sp>
        <p:nvSpPr>
          <p:cNvPr id="13" name="TextBox 12"/>
          <p:cNvSpPr txBox="1"/>
          <p:nvPr/>
        </p:nvSpPr>
        <p:spPr>
          <a:xfrm>
            <a:off x="2952728" y="4256782"/>
            <a:ext cx="2643206" cy="1077218"/>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defRPr/>
            </a:pPr>
            <a:r>
              <a:rPr lang="es-MX" sz="3200" dirty="0"/>
              <a:t>Contracción espástica</a:t>
            </a:r>
          </a:p>
        </p:txBody>
      </p:sp>
    </p:spTree>
    <p:extLst>
      <p:ext uri="{BB962C8B-B14F-4D97-AF65-F5344CB8AC3E}">
        <p14:creationId xmlns:p14="http://schemas.microsoft.com/office/powerpoint/2010/main" val="3304386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1524000" y="71438"/>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de-DE" sz="2800" u="sng"/>
              <a:t>Tetanospasmina</a:t>
            </a:r>
            <a:r>
              <a:rPr lang="de-DE" sz="2800"/>
              <a:t>: Neurotoxina inhibidora del neurotrasmisor (glicina) que provoca la relajación muscular </a:t>
            </a:r>
            <a:endParaRPr lang="en-US" sz="2800"/>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357314"/>
            <a:ext cx="9142413"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170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62001" y="854168"/>
            <a:ext cx="10328030" cy="4524315"/>
          </a:xfrm>
          <a:prstGeom prst="rect">
            <a:avLst/>
          </a:prstGeom>
        </p:spPr>
        <p:txBody>
          <a:bodyPr wrap="square">
            <a:spAutoFit/>
          </a:bodyPr>
          <a:lstStyle/>
          <a:p>
            <a:pPr algn="just"/>
            <a:r>
              <a:rPr lang="es-ES" sz="2400" b="0" i="0" u="none" strike="noStrike" baseline="0" dirty="0" smtClean="0">
                <a:latin typeface="Arial" panose="020B0604020202020204" pitchFamily="34" charset="0"/>
                <a:cs typeface="Arial" panose="020B0604020202020204" pitchFamily="34" charset="0"/>
              </a:rPr>
              <a:t>Los bacilos </a:t>
            </a:r>
            <a:r>
              <a:rPr lang="es-ES" sz="2400" b="0" i="0" u="none" strike="noStrike" baseline="0" dirty="0" err="1" smtClean="0">
                <a:latin typeface="Arial" panose="020B0604020202020204" pitchFamily="34" charset="0"/>
                <a:cs typeface="Arial" panose="020B0604020202020204" pitchFamily="34" charset="0"/>
              </a:rPr>
              <a:t>grampositivos</a:t>
            </a:r>
            <a:r>
              <a:rPr lang="es-ES" sz="2400" b="0" i="0" u="none" strike="noStrike" baseline="0" dirty="0" smtClean="0">
                <a:latin typeface="Arial" panose="020B0604020202020204" pitchFamily="34" charset="0"/>
                <a:cs typeface="Arial" panose="020B0604020202020204" pitchFamily="34" charset="0"/>
              </a:rPr>
              <a:t> que no forman esporas son un grupo variado de bacterias.</a:t>
            </a:r>
          </a:p>
          <a:p>
            <a:pPr algn="just"/>
            <a:endParaRPr lang="es-ES" sz="2400" b="0" i="0" u="none" strike="noStrike" baseline="0" dirty="0" smtClean="0">
              <a:latin typeface="Arial" panose="020B0604020202020204" pitchFamily="34" charset="0"/>
              <a:cs typeface="Arial" panose="020B0604020202020204" pitchFamily="34" charset="0"/>
            </a:endParaRPr>
          </a:p>
          <a:p>
            <a:pPr algn="just"/>
            <a:r>
              <a:rPr lang="es-ES" sz="2400" b="0" i="0" u="none" strike="noStrike" baseline="0" dirty="0" smtClean="0">
                <a:latin typeface="Arial" panose="020B0604020202020204" pitchFamily="34" charset="0"/>
                <a:cs typeface="Arial" panose="020B0604020202020204" pitchFamily="34" charset="0"/>
              </a:rPr>
              <a:t>Muchos miembros del género </a:t>
            </a:r>
            <a:r>
              <a:rPr lang="es-ES" sz="2400" b="0" i="1" u="none" strike="noStrike" baseline="0" dirty="0" err="1" smtClean="0">
                <a:latin typeface="Arial" panose="020B0604020202020204" pitchFamily="34" charset="0"/>
                <a:cs typeface="Arial" panose="020B0604020202020204" pitchFamily="34" charset="0"/>
              </a:rPr>
              <a:t>Corynebacterium</a:t>
            </a:r>
            <a:r>
              <a:rPr lang="es-ES" sz="2400" b="0" i="1" u="none" strike="noStrike" baseline="0"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y sus equivalentes anaerobios, las especies</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del género </a:t>
            </a:r>
            <a:r>
              <a:rPr lang="es-ES" sz="2400" b="0" i="1" u="none" strike="noStrike" baseline="0" dirty="0" err="1" smtClean="0">
                <a:latin typeface="Arial" panose="020B0604020202020204" pitchFamily="34" charset="0"/>
                <a:cs typeface="Arial" panose="020B0604020202020204" pitchFamily="34" charset="0"/>
              </a:rPr>
              <a:t>Propionibacterium</a:t>
            </a:r>
            <a:r>
              <a:rPr lang="es-ES" sz="2400" b="0" i="1" u="none" strike="noStrike" baseline="0"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forman parte de la flora normal de la piel y las membranas</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mucosas del hombre.</a:t>
            </a:r>
          </a:p>
          <a:p>
            <a:pPr algn="just"/>
            <a:endParaRPr lang="es-ES" sz="2400" b="0" i="0" u="none" strike="noStrike" baseline="0" dirty="0" smtClean="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El miembro más importante </a:t>
            </a:r>
            <a:r>
              <a:rPr lang="es-ES" sz="2400" dirty="0" smtClean="0">
                <a:latin typeface="Arial" panose="020B0604020202020204" pitchFamily="34" charset="0"/>
                <a:cs typeface="Arial" panose="020B0604020202020204" pitchFamily="34" charset="0"/>
              </a:rPr>
              <a:t>del grupo</a:t>
            </a:r>
            <a:r>
              <a:rPr lang="es-ES" sz="2400" dirty="0">
                <a:latin typeface="Arial" panose="020B0604020202020204" pitchFamily="34" charset="0"/>
                <a:cs typeface="Arial" panose="020B0604020202020204" pitchFamily="34" charset="0"/>
              </a:rPr>
              <a:t>, que incluye 16 especies, es el </a:t>
            </a:r>
            <a:r>
              <a:rPr lang="es-ES" sz="2400" i="1" dirty="0" err="1">
                <a:latin typeface="Arial" panose="020B0604020202020204" pitchFamily="34" charset="0"/>
                <a:cs typeface="Arial" panose="020B0604020202020204" pitchFamily="34" charset="0"/>
              </a:rPr>
              <a:t>Corynebacterium</a:t>
            </a:r>
            <a:r>
              <a:rPr lang="es-ES" sz="2400" i="1" dirty="0">
                <a:latin typeface="Arial" panose="020B0604020202020204" pitchFamily="34" charset="0"/>
                <a:cs typeface="Arial" panose="020B0604020202020204" pitchFamily="34" charset="0"/>
              </a:rPr>
              <a:t> </a:t>
            </a:r>
            <a:r>
              <a:rPr lang="es-ES" sz="2400" i="1" dirty="0" err="1">
                <a:latin typeface="Arial" panose="020B0604020202020204" pitchFamily="34" charset="0"/>
                <a:cs typeface="Arial" panose="020B0604020202020204" pitchFamily="34" charset="0"/>
              </a:rPr>
              <a:t>diphteriae</a:t>
            </a:r>
            <a:r>
              <a:rPr lang="es-ES" sz="2400" dirty="0">
                <a:latin typeface="Arial" panose="020B0604020202020204" pitchFamily="34" charset="0"/>
                <a:cs typeface="Arial" panose="020B0604020202020204" pitchFamily="34" charset="0"/>
              </a:rPr>
              <a:t>, el cual produce </a:t>
            </a:r>
            <a:r>
              <a:rPr lang="es-ES" sz="2400" dirty="0" smtClean="0">
                <a:latin typeface="Arial" panose="020B0604020202020204" pitchFamily="34" charset="0"/>
                <a:cs typeface="Arial" panose="020B0604020202020204" pitchFamily="34" charset="0"/>
              </a:rPr>
              <a:t>una potente </a:t>
            </a:r>
            <a:r>
              <a:rPr lang="es-ES" sz="2400" dirty="0">
                <a:latin typeface="Arial" panose="020B0604020202020204" pitchFamily="34" charset="0"/>
                <a:cs typeface="Arial" panose="020B0604020202020204" pitchFamily="34" charset="0"/>
              </a:rPr>
              <a:t>exotoxina causante de la difteria humana. </a:t>
            </a:r>
            <a:r>
              <a:rPr lang="es-ES" sz="2400" i="1" dirty="0">
                <a:latin typeface="Arial" panose="020B0604020202020204" pitchFamily="34" charset="0"/>
                <a:cs typeface="Arial" panose="020B0604020202020204" pitchFamily="34" charset="0"/>
              </a:rPr>
              <a:t>Listeria </a:t>
            </a:r>
            <a:r>
              <a:rPr lang="es-ES" sz="2400" i="1" dirty="0" err="1">
                <a:latin typeface="Arial" panose="020B0604020202020204" pitchFamily="34" charset="0"/>
                <a:cs typeface="Arial" panose="020B0604020202020204" pitchFamily="34" charset="0"/>
              </a:rPr>
              <a:t>monocytogenes</a:t>
            </a:r>
            <a:r>
              <a:rPr lang="es-ES" sz="2400" i="1" dirty="0">
                <a:latin typeface="Arial" panose="020B0604020202020204" pitchFamily="34" charset="0"/>
                <a:cs typeface="Arial" panose="020B0604020202020204" pitchFamily="34" charset="0"/>
              </a:rPr>
              <a:t> y </a:t>
            </a:r>
            <a:r>
              <a:rPr lang="es-ES" sz="2400" i="1" dirty="0" err="1" smtClean="0">
                <a:latin typeface="Arial" panose="020B0604020202020204" pitchFamily="34" charset="0"/>
                <a:cs typeface="Arial" panose="020B0604020202020204" pitchFamily="34" charset="0"/>
              </a:rPr>
              <a:t>Erysipelothrix</a:t>
            </a:r>
            <a:r>
              <a:rPr lang="es-ES" sz="2400" i="1" dirty="0" smtClean="0">
                <a:latin typeface="Arial" panose="020B0604020202020204" pitchFamily="34" charset="0"/>
                <a:cs typeface="Arial" panose="020B0604020202020204" pitchFamily="34" charset="0"/>
              </a:rPr>
              <a:t> </a:t>
            </a:r>
            <a:r>
              <a:rPr lang="es-ES" sz="2400" i="1" dirty="0" err="1" smtClean="0">
                <a:latin typeface="Arial" panose="020B0604020202020204" pitchFamily="34" charset="0"/>
                <a:cs typeface="Arial" panose="020B0604020202020204" pitchFamily="34" charset="0"/>
              </a:rPr>
              <a:t>rhusiopathiae</a:t>
            </a:r>
            <a:r>
              <a:rPr lang="es-ES" sz="2400" i="1"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se hallan en su mayoría en animales y ocasionalmente pueden causar </a:t>
            </a:r>
            <a:r>
              <a:rPr lang="es-ES" sz="2400" dirty="0" smtClean="0">
                <a:latin typeface="Arial" panose="020B0604020202020204" pitchFamily="34" charset="0"/>
                <a:cs typeface="Arial" panose="020B0604020202020204" pitchFamily="34" charset="0"/>
              </a:rPr>
              <a:t>enfermedad grave </a:t>
            </a:r>
            <a:r>
              <a:rPr lang="es-ES" sz="2400" dirty="0">
                <a:latin typeface="Arial" panose="020B0604020202020204" pitchFamily="34" charset="0"/>
                <a:cs typeface="Arial" panose="020B0604020202020204" pitchFamily="34" charset="0"/>
              </a:rPr>
              <a:t>en el hombre.</a:t>
            </a:r>
          </a:p>
        </p:txBody>
      </p:sp>
    </p:spTree>
    <p:extLst>
      <p:ext uri="{BB962C8B-B14F-4D97-AF65-F5344CB8AC3E}">
        <p14:creationId xmlns:p14="http://schemas.microsoft.com/office/powerpoint/2010/main" val="942377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1881188" y="1025526"/>
            <a:ext cx="8634412"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50000"/>
              </a:lnSpc>
              <a:spcBef>
                <a:spcPct val="0"/>
              </a:spcBef>
              <a:buClrTx/>
              <a:buSzTx/>
              <a:buFont typeface="Arial" panose="020B0604020202020204" pitchFamily="34" charset="0"/>
              <a:buChar char="•"/>
            </a:pPr>
            <a:r>
              <a:rPr lang="es-ES" sz="2800"/>
              <a:t>Temblor o calambre en los músculos alrededor de la lesión</a:t>
            </a:r>
            <a:endParaRPr lang="es-MX" sz="2800"/>
          </a:p>
          <a:p>
            <a:pPr eaLnBrk="1" hangingPunct="1">
              <a:lnSpc>
                <a:spcPct val="150000"/>
              </a:lnSpc>
              <a:spcBef>
                <a:spcPct val="0"/>
              </a:spcBef>
              <a:buClrTx/>
              <a:buSzTx/>
              <a:buFont typeface="Arial" panose="020B0604020202020204" pitchFamily="34" charset="0"/>
              <a:buChar char="•"/>
            </a:pPr>
            <a:r>
              <a:rPr lang="es-ES" sz="2800"/>
              <a:t>Hiperrreflexia en la extremidad lesionada</a:t>
            </a:r>
            <a:endParaRPr lang="es-MX" sz="2800"/>
          </a:p>
          <a:p>
            <a:pPr eaLnBrk="1" hangingPunct="1">
              <a:lnSpc>
                <a:spcPct val="150000"/>
              </a:lnSpc>
              <a:spcBef>
                <a:spcPct val="0"/>
              </a:spcBef>
              <a:buClrTx/>
              <a:buSzTx/>
              <a:buFont typeface="Arial" panose="020B0604020202020204" pitchFamily="34" charset="0"/>
              <a:buChar char="•"/>
            </a:pPr>
            <a:r>
              <a:rPr lang="es-ES" sz="2800"/>
              <a:t>Espasmos: </a:t>
            </a:r>
            <a:r>
              <a:rPr lang="es-ES" sz="2800">
                <a:hlinkClick r:id="rId2" action="ppaction://hlinksldjump"/>
              </a:rPr>
              <a:t>Trismos</a:t>
            </a:r>
            <a:r>
              <a:rPr lang="es-ES" sz="2800"/>
              <a:t> y </a:t>
            </a:r>
            <a:r>
              <a:rPr lang="es-ES" sz="2800">
                <a:hlinkClick r:id="rId3" action="ppaction://hlinksldjump"/>
              </a:rPr>
              <a:t>Opistótonos</a:t>
            </a:r>
            <a:endParaRPr lang="es-MX" sz="2800"/>
          </a:p>
          <a:p>
            <a:pPr eaLnBrk="1" hangingPunct="1">
              <a:lnSpc>
                <a:spcPct val="150000"/>
              </a:lnSpc>
              <a:spcBef>
                <a:spcPct val="0"/>
              </a:spcBef>
              <a:buClrTx/>
              <a:buSzTx/>
              <a:buFont typeface="Arial" panose="020B0604020202020204" pitchFamily="34" charset="0"/>
              <a:buChar char="•"/>
            </a:pPr>
            <a:r>
              <a:rPr lang="es-ES" sz="2800"/>
              <a:t>Disfagia ligera</a:t>
            </a:r>
            <a:endParaRPr lang="es-MX" sz="2800"/>
          </a:p>
          <a:p>
            <a:pPr eaLnBrk="1" hangingPunct="1">
              <a:lnSpc>
                <a:spcPct val="150000"/>
              </a:lnSpc>
              <a:spcBef>
                <a:spcPct val="0"/>
              </a:spcBef>
              <a:buClrTx/>
              <a:buSzTx/>
              <a:buFont typeface="Arial" panose="020B0604020202020204" pitchFamily="34" charset="0"/>
              <a:buChar char="•"/>
            </a:pPr>
            <a:r>
              <a:rPr lang="es-ES" sz="2800"/>
              <a:t>Fiebre</a:t>
            </a:r>
            <a:endParaRPr lang="es-MX" sz="2800"/>
          </a:p>
          <a:p>
            <a:pPr eaLnBrk="1" hangingPunct="1">
              <a:lnSpc>
                <a:spcPct val="150000"/>
              </a:lnSpc>
              <a:spcBef>
                <a:spcPct val="0"/>
              </a:spcBef>
              <a:buClrTx/>
              <a:buSzTx/>
              <a:buFont typeface="Arial" panose="020B0604020202020204" pitchFamily="34" charset="0"/>
              <a:buChar char="•"/>
            </a:pPr>
            <a:r>
              <a:rPr lang="es-ES" sz="2800"/>
              <a:t>Sudoración </a:t>
            </a:r>
            <a:endParaRPr lang="es-MX" sz="2800"/>
          </a:p>
          <a:p>
            <a:pPr eaLnBrk="1" hangingPunct="1">
              <a:lnSpc>
                <a:spcPct val="150000"/>
              </a:lnSpc>
              <a:spcBef>
                <a:spcPct val="0"/>
              </a:spcBef>
              <a:buClrTx/>
              <a:buSzTx/>
              <a:buFont typeface="Arial" panose="020B0604020202020204" pitchFamily="34" charset="0"/>
              <a:buChar char="•"/>
            </a:pPr>
            <a:r>
              <a:rPr lang="es-ES" sz="2800"/>
              <a:t>Taquicardia</a:t>
            </a:r>
          </a:p>
          <a:p>
            <a:pPr eaLnBrk="1" hangingPunct="1">
              <a:lnSpc>
                <a:spcPct val="150000"/>
              </a:lnSpc>
              <a:spcBef>
                <a:spcPct val="0"/>
              </a:spcBef>
              <a:buClrTx/>
              <a:buSzTx/>
              <a:buFont typeface="Arial" panose="020B0604020202020204" pitchFamily="34" charset="0"/>
              <a:buChar char="•"/>
            </a:pPr>
            <a:r>
              <a:rPr lang="es-ES" sz="2800"/>
              <a:t>Irritabilidad general</a:t>
            </a:r>
            <a:endParaRPr lang="es-MX" sz="2800"/>
          </a:p>
        </p:txBody>
      </p:sp>
      <p:sp>
        <p:nvSpPr>
          <p:cNvPr id="20483" name="Rectangle 3"/>
          <p:cNvSpPr>
            <a:spLocks noChangeArrowheads="1"/>
          </p:cNvSpPr>
          <p:nvPr/>
        </p:nvSpPr>
        <p:spPr bwMode="auto">
          <a:xfrm>
            <a:off x="2738414" y="188914"/>
            <a:ext cx="6000792" cy="954107"/>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eaLnBrk="1" hangingPunct="1">
              <a:defRPr/>
            </a:pPr>
            <a:r>
              <a:rPr lang="es-ES" sz="2800" b="1" u="sng" dirty="0">
                <a:solidFill>
                  <a:srgbClr val="000000"/>
                </a:solidFill>
              </a:rPr>
              <a:t>PRINCIPALES SÍNTOMAS</a:t>
            </a:r>
            <a:r>
              <a:rPr lang="es-ES" sz="2800" u="sng" dirty="0">
                <a:solidFill>
                  <a:srgbClr val="000000"/>
                </a:solidFill>
              </a:rPr>
              <a:t> </a:t>
            </a:r>
          </a:p>
          <a:p>
            <a:pPr algn="ctr" eaLnBrk="1" hangingPunct="1">
              <a:defRPr/>
            </a:pPr>
            <a:r>
              <a:rPr lang="es-ES" sz="2800" b="1" u="sng" dirty="0">
                <a:solidFill>
                  <a:srgbClr val="000000"/>
                </a:solidFill>
              </a:rPr>
              <a:t>TÉTANOS CLÁSICO</a:t>
            </a:r>
            <a:endParaRPr lang="es-MX" sz="2800" u="sng" dirty="0">
              <a:solidFill>
                <a:srgbClr val="000000"/>
              </a:solidFill>
            </a:endParaRPr>
          </a:p>
        </p:txBody>
      </p:sp>
    </p:spTree>
    <p:extLst>
      <p:ext uri="{BB962C8B-B14F-4D97-AF65-F5344CB8AC3E}">
        <p14:creationId xmlns:p14="http://schemas.microsoft.com/office/powerpoint/2010/main" val="230527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sardonica"/>
          <p:cNvPicPr>
            <a:picLocks noChangeAspect="1" noChangeArrowheads="1"/>
          </p:cNvPicPr>
          <p:nvPr/>
        </p:nvPicPr>
        <p:blipFill>
          <a:blip r:embed="rId2">
            <a:extLst>
              <a:ext uri="{28A0092B-C50C-407E-A947-70E740481C1C}">
                <a14:useLocalDpi xmlns:a14="http://schemas.microsoft.com/office/drawing/2010/main" val="0"/>
              </a:ext>
            </a:extLst>
          </a:blip>
          <a:srcRect t="40475"/>
          <a:stretch>
            <a:fillRect/>
          </a:stretch>
        </p:blipFill>
        <p:spPr bwMode="auto">
          <a:xfrm>
            <a:off x="1738313" y="2786064"/>
            <a:ext cx="4113212"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3"/>
          <p:cNvSpPr txBox="1">
            <a:spLocks noChangeArrowheads="1"/>
          </p:cNvSpPr>
          <p:nvPr/>
        </p:nvSpPr>
        <p:spPr bwMode="auto">
          <a:xfrm>
            <a:off x="2166940" y="47626"/>
            <a:ext cx="4071936" cy="5238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defRPr/>
            </a:pPr>
            <a:r>
              <a:rPr lang="es-MX" sz="2800" dirty="0"/>
              <a:t>MÁSCARA TETÁNICA</a:t>
            </a:r>
          </a:p>
        </p:txBody>
      </p:sp>
      <p:cxnSp>
        <p:nvCxnSpPr>
          <p:cNvPr id="9" name="Straight Connector 8"/>
          <p:cNvCxnSpPr/>
          <p:nvPr/>
        </p:nvCxnSpPr>
        <p:spPr>
          <a:xfrm>
            <a:off x="2024064" y="2786064"/>
            <a:ext cx="4143375"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38688" y="1857375"/>
            <a:ext cx="221456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a:off x="7096126" y="857251"/>
            <a:ext cx="428625" cy="18573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s-MX"/>
          </a:p>
        </p:txBody>
      </p:sp>
      <p:cxnSp>
        <p:nvCxnSpPr>
          <p:cNvPr id="16" name="Straight Arrow Connector 15"/>
          <p:cNvCxnSpPr/>
          <p:nvPr/>
        </p:nvCxnSpPr>
        <p:spPr>
          <a:xfrm>
            <a:off x="4667251" y="3714750"/>
            <a:ext cx="2143125"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86" name="TextBox 16"/>
          <p:cNvSpPr txBox="1">
            <a:spLocks noChangeArrowheads="1"/>
          </p:cNvSpPr>
          <p:nvPr/>
        </p:nvSpPr>
        <p:spPr bwMode="auto">
          <a:xfrm>
            <a:off x="7453314" y="1143000"/>
            <a:ext cx="2714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s-MX" sz="2400"/>
              <a:t>Músculos orbicular de los párpados, frontal </a:t>
            </a:r>
          </a:p>
        </p:txBody>
      </p:sp>
      <p:sp>
        <p:nvSpPr>
          <p:cNvPr id="18" name="Left Brace 17"/>
          <p:cNvSpPr/>
          <p:nvPr/>
        </p:nvSpPr>
        <p:spPr>
          <a:xfrm>
            <a:off x="7167564" y="3214688"/>
            <a:ext cx="428625" cy="26527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s-MX"/>
          </a:p>
        </p:txBody>
      </p:sp>
      <p:sp>
        <p:nvSpPr>
          <p:cNvPr id="24588" name="TextBox 18"/>
          <p:cNvSpPr txBox="1">
            <a:spLocks noChangeArrowheads="1"/>
          </p:cNvSpPr>
          <p:nvPr/>
        </p:nvSpPr>
        <p:spPr bwMode="auto">
          <a:xfrm>
            <a:off x="7667626" y="3506788"/>
            <a:ext cx="2714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s-MX" sz="2400"/>
              <a:t>Músculos maceteros, bucinatorio, risorio</a:t>
            </a:r>
          </a:p>
        </p:txBody>
      </p:sp>
      <p:sp>
        <p:nvSpPr>
          <p:cNvPr id="24589" name="TextBox 10"/>
          <p:cNvSpPr txBox="1">
            <a:spLocks noChangeArrowheads="1"/>
          </p:cNvSpPr>
          <p:nvPr/>
        </p:nvSpPr>
        <p:spPr bwMode="auto">
          <a:xfrm>
            <a:off x="7453314" y="4667250"/>
            <a:ext cx="3000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s-MX" sz="2400"/>
              <a:t>Impide la apertura espontánea  de la boca</a:t>
            </a:r>
          </a:p>
        </p:txBody>
      </p:sp>
      <p:sp>
        <p:nvSpPr>
          <p:cNvPr id="12" name="TextBox 11"/>
          <p:cNvSpPr txBox="1"/>
          <p:nvPr/>
        </p:nvSpPr>
        <p:spPr>
          <a:xfrm>
            <a:off x="7881950" y="2743201"/>
            <a:ext cx="2071702" cy="46166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defRPr/>
            </a:pPr>
            <a:r>
              <a:rPr lang="es-MX" sz="2400" dirty="0"/>
              <a:t>TRISMOS</a:t>
            </a:r>
          </a:p>
        </p:txBody>
      </p:sp>
      <p:pic>
        <p:nvPicPr>
          <p:cNvPr id="17" name="Picture 4" descr="sardonica"/>
          <p:cNvPicPr>
            <a:picLocks noChangeAspect="1" noChangeArrowheads="1"/>
          </p:cNvPicPr>
          <p:nvPr/>
        </p:nvPicPr>
        <p:blipFill>
          <a:blip r:embed="rId2">
            <a:extLst>
              <a:ext uri="{28A0092B-C50C-407E-A947-70E740481C1C}">
                <a14:useLocalDpi xmlns:a14="http://schemas.microsoft.com/office/drawing/2010/main" val="0"/>
              </a:ext>
            </a:extLst>
          </a:blip>
          <a:srcRect b="59525"/>
          <a:stretch>
            <a:fillRect/>
          </a:stretch>
        </p:blipFill>
        <p:spPr bwMode="auto">
          <a:xfrm>
            <a:off x="1738313" y="600075"/>
            <a:ext cx="4113212"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570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par>
                                <p:cTn id="11" presetID="4"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4588"/>
                                        </p:tgtEl>
                                        <p:attrNameLst>
                                          <p:attrName>style.visibility</p:attrName>
                                        </p:attrNameLst>
                                      </p:cBhvr>
                                      <p:to>
                                        <p:strVal val="visible"/>
                                      </p:to>
                                    </p:set>
                                    <p:animEffect transition="in" filter="box(in)">
                                      <p:cBhvr>
                                        <p:cTn id="16" dur="500"/>
                                        <p:tgtEl>
                                          <p:spTgt spid="2458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4589"/>
                                        </p:tgtEl>
                                        <p:attrNameLst>
                                          <p:attrName>style.visibility</p:attrName>
                                        </p:attrNameLst>
                                      </p:cBhvr>
                                      <p:to>
                                        <p:strVal val="visible"/>
                                      </p:to>
                                    </p:set>
                                    <p:animEffect transition="in" filter="box(in)">
                                      <p:cBhvr>
                                        <p:cTn id="19" dur="500"/>
                                        <p:tgtEl>
                                          <p:spTgt spid="2458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par>
                                <p:cTn id="25" presetID="4"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500"/>
                                        <p:tgtEl>
                                          <p:spTgt spid="1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4586"/>
                                        </p:tgtEl>
                                        <p:attrNameLst>
                                          <p:attrName>style.visibility</p:attrName>
                                        </p:attrNameLst>
                                      </p:cBhvr>
                                      <p:to>
                                        <p:strVal val="visible"/>
                                      </p:to>
                                    </p:set>
                                    <p:animEffect transition="in" filter="box(in)">
                                      <p:cBhvr>
                                        <p:cTn id="33" dur="500"/>
                                        <p:tgtEl>
                                          <p:spTgt spid="2458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23555"/>
                                        </p:tgtEl>
                                        <p:attrNameLst>
                                          <p:attrName>style.visibility</p:attrName>
                                        </p:attrNameLst>
                                      </p:cBhvr>
                                      <p:to>
                                        <p:strVal val="visible"/>
                                      </p:to>
                                    </p:set>
                                    <p:animEffect transition="in" filter="box(in)">
                                      <p:cBhvr>
                                        <p:cTn id="38"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586" grpId="0"/>
      <p:bldP spid="18" grpId="0" animBg="1"/>
      <p:bldP spid="24588" grpId="0"/>
      <p:bldP spid="2458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Clostridiumtet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9" y="214314"/>
            <a:ext cx="7439025" cy="4052887"/>
          </a:xfrm>
          <a:prstGeom prst="rect">
            <a:avLst/>
          </a:prstGeom>
          <a:noFill/>
          <a:ln w="9525" cmpd="dbl">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67250" y="4267201"/>
            <a:ext cx="2928938"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MX" sz="2800" b="1" dirty="0"/>
              <a:t>OPISTÓTONOS</a:t>
            </a:r>
          </a:p>
        </p:txBody>
      </p:sp>
      <p:sp>
        <p:nvSpPr>
          <p:cNvPr id="29700" name="TextBox 3"/>
          <p:cNvSpPr txBox="1">
            <a:spLocks noChangeArrowheads="1"/>
          </p:cNvSpPr>
          <p:nvPr/>
        </p:nvSpPr>
        <p:spPr bwMode="auto">
          <a:xfrm>
            <a:off x="1809750" y="4876800"/>
            <a:ext cx="85725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es-MX" sz="2400"/>
              <a:t>Espasmo muscular tetánico que hace que la espalda se arquee de forma marcada, la cabeza se desplace hacia atrás sobre el cuello, los talones se inclinen hacia atrás sobre las piernas y los brazos y las manos se contraen rígidamente en las articulaciones</a:t>
            </a:r>
          </a:p>
        </p:txBody>
      </p:sp>
      <p:sp>
        <p:nvSpPr>
          <p:cNvPr id="5" name="4 Rectángulo"/>
          <p:cNvSpPr/>
          <p:nvPr/>
        </p:nvSpPr>
        <p:spPr>
          <a:xfrm>
            <a:off x="1676400" y="4800600"/>
            <a:ext cx="86868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847260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TETANUS"/>
          <p:cNvPicPr>
            <a:picLocks noChangeAspect="1" noChangeArrowheads="1"/>
          </p:cNvPicPr>
          <p:nvPr/>
        </p:nvPicPr>
        <p:blipFill>
          <a:blip r:embed="rId2">
            <a:extLst>
              <a:ext uri="{28A0092B-C50C-407E-A947-70E740481C1C}">
                <a14:useLocalDpi xmlns:a14="http://schemas.microsoft.com/office/drawing/2010/main" val="0"/>
              </a:ext>
            </a:extLst>
          </a:blip>
          <a:srcRect l="2145" t="3423" r="1257" b="5193"/>
          <a:stretch>
            <a:fillRect/>
          </a:stretch>
        </p:blipFill>
        <p:spPr bwMode="auto">
          <a:xfrm>
            <a:off x="2095501" y="214314"/>
            <a:ext cx="7858125" cy="51641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95814" y="5072064"/>
            <a:ext cx="2928937"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MX" sz="2800" b="1" dirty="0"/>
              <a:t>OPISTÓTONOS</a:t>
            </a:r>
          </a:p>
        </p:txBody>
      </p:sp>
      <p:sp>
        <p:nvSpPr>
          <p:cNvPr id="30724" name="TextBox 3"/>
          <p:cNvSpPr txBox="1">
            <a:spLocks noChangeArrowheads="1"/>
          </p:cNvSpPr>
          <p:nvPr/>
        </p:nvSpPr>
        <p:spPr bwMode="auto">
          <a:xfrm>
            <a:off x="2667001" y="5762626"/>
            <a:ext cx="6786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s-MX" sz="2800"/>
              <a:t>Fotografía de un paciente con </a:t>
            </a:r>
            <a:r>
              <a:rPr lang="es-MX" sz="2800">
                <a:hlinkClick r:id="rId3" action="ppaction://hlinksldjump"/>
              </a:rPr>
              <a:t>tétanos</a:t>
            </a:r>
            <a:r>
              <a:rPr lang="es-MX" sz="2800"/>
              <a:t> </a:t>
            </a:r>
          </a:p>
        </p:txBody>
      </p:sp>
    </p:spTree>
    <p:extLst>
      <p:ext uri="{BB962C8B-B14F-4D97-AF65-F5344CB8AC3E}">
        <p14:creationId xmlns:p14="http://schemas.microsoft.com/office/powerpoint/2010/main" val="3811665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paciente tet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951" y="357189"/>
            <a:ext cx="7559675" cy="51403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81264" y="5572126"/>
            <a:ext cx="7500937"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s-MX" sz="2800" dirty="0"/>
              <a:t>PACIENTE HOSPITALIZADO CON TÉTANOS</a:t>
            </a:r>
          </a:p>
        </p:txBody>
      </p:sp>
    </p:spTree>
    <p:extLst>
      <p:ext uri="{BB962C8B-B14F-4D97-AF65-F5344CB8AC3E}">
        <p14:creationId xmlns:p14="http://schemas.microsoft.com/office/powerpoint/2010/main" val="3314470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casa\Documents\Medical Microbiology (Kayser, Thieme 2005).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990600"/>
            <a:ext cx="2895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C:\Users\casa\Documents\Medical Microbiology (Kayser, Thieme 200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1371600"/>
            <a:ext cx="3400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3 CuadroTexto"/>
          <p:cNvSpPr txBox="1">
            <a:spLocks noChangeArrowheads="1"/>
          </p:cNvSpPr>
          <p:nvPr/>
        </p:nvSpPr>
        <p:spPr bwMode="auto">
          <a:xfrm>
            <a:off x="2743200" y="5029201"/>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sz="2400" b="1"/>
              <a:t>Risa sardónica</a:t>
            </a:r>
          </a:p>
        </p:txBody>
      </p:sp>
      <p:sp>
        <p:nvSpPr>
          <p:cNvPr id="32773" name="4 CuadroTexto"/>
          <p:cNvSpPr txBox="1">
            <a:spLocks noChangeArrowheads="1"/>
          </p:cNvSpPr>
          <p:nvPr/>
        </p:nvSpPr>
        <p:spPr bwMode="auto">
          <a:xfrm>
            <a:off x="6553200" y="4343401"/>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sz="2400" b="1"/>
              <a:t>Herida, puerta de entrada del m.o.</a:t>
            </a:r>
          </a:p>
        </p:txBody>
      </p:sp>
    </p:spTree>
    <p:extLst>
      <p:ext uri="{BB962C8B-B14F-4D97-AF65-F5344CB8AC3E}">
        <p14:creationId xmlns:p14="http://schemas.microsoft.com/office/powerpoint/2010/main" val="1986358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tetanos ne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60351"/>
            <a:ext cx="424815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3"/>
          <p:cNvSpPr txBox="1">
            <a:spLocks noChangeArrowheads="1"/>
          </p:cNvSpPr>
          <p:nvPr/>
        </p:nvSpPr>
        <p:spPr bwMode="auto">
          <a:xfrm>
            <a:off x="2024063" y="285751"/>
            <a:ext cx="3357562" cy="4619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es-MX" sz="2400" dirty="0"/>
              <a:t>TÉTANOS NEONATAL</a:t>
            </a:r>
          </a:p>
        </p:txBody>
      </p:sp>
      <p:pic>
        <p:nvPicPr>
          <p:cNvPr id="33796" name="Picture 4" descr="C:\Users\Beatriz\Pictures\tetanos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14751"/>
            <a:ext cx="428625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4"/>
          <p:cNvSpPr txBox="1">
            <a:spLocks noChangeArrowheads="1"/>
          </p:cNvSpPr>
          <p:nvPr/>
        </p:nvSpPr>
        <p:spPr bwMode="auto">
          <a:xfrm>
            <a:off x="1795464" y="990600"/>
            <a:ext cx="4071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Tx/>
              <a:buSzTx/>
              <a:buFontTx/>
              <a:buNone/>
            </a:pPr>
            <a:r>
              <a:rPr lang="es-MX" sz="2400" b="1"/>
              <a:t>Foco de infección</a:t>
            </a:r>
            <a:r>
              <a:rPr lang="es-MX" sz="2400"/>
              <a:t>: Corte del cordón umbilical con instrumentos no estériles</a:t>
            </a:r>
          </a:p>
        </p:txBody>
      </p:sp>
      <p:sp>
        <p:nvSpPr>
          <p:cNvPr id="33798" name="TextBox 5"/>
          <p:cNvSpPr txBox="1">
            <a:spLocks noChangeArrowheads="1"/>
          </p:cNvSpPr>
          <p:nvPr/>
        </p:nvSpPr>
        <p:spPr bwMode="auto">
          <a:xfrm>
            <a:off x="1847850" y="2133601"/>
            <a:ext cx="2647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s-MX" sz="2400" b="1" u="sng">
                <a:solidFill>
                  <a:srgbClr val="FF0000"/>
                </a:solidFill>
              </a:rPr>
              <a:t>Sintomas</a:t>
            </a:r>
          </a:p>
        </p:txBody>
      </p:sp>
      <p:sp>
        <p:nvSpPr>
          <p:cNvPr id="33799" name="TextBox 6"/>
          <p:cNvSpPr txBox="1">
            <a:spLocks noChangeArrowheads="1"/>
          </p:cNvSpPr>
          <p:nvPr/>
        </p:nvSpPr>
        <p:spPr bwMode="auto">
          <a:xfrm>
            <a:off x="1738313" y="2514601"/>
            <a:ext cx="42862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s-MX" sz="2400"/>
              <a:t>Agitación </a:t>
            </a:r>
          </a:p>
          <a:p>
            <a:pPr eaLnBrk="1" hangingPunct="1">
              <a:spcBef>
                <a:spcPct val="0"/>
              </a:spcBef>
              <a:buClrTx/>
              <a:buSzTx/>
              <a:buFont typeface="Arial" panose="020B0604020202020204" pitchFamily="34" charset="0"/>
              <a:buChar char="•"/>
            </a:pPr>
            <a:r>
              <a:rPr lang="es-MX" sz="2400"/>
              <a:t>Insomnio</a:t>
            </a:r>
          </a:p>
          <a:p>
            <a:pPr eaLnBrk="1" hangingPunct="1">
              <a:spcBef>
                <a:spcPct val="0"/>
              </a:spcBef>
              <a:buClrTx/>
              <a:buSzTx/>
              <a:buFont typeface="Arial" panose="020B0604020202020204" pitchFamily="34" charset="0"/>
              <a:buChar char="•"/>
            </a:pPr>
            <a:r>
              <a:rPr lang="es-MX" sz="2400"/>
              <a:t>Llanto excesivo</a:t>
            </a:r>
          </a:p>
          <a:p>
            <a:pPr eaLnBrk="1" hangingPunct="1">
              <a:spcBef>
                <a:spcPct val="0"/>
              </a:spcBef>
              <a:buClrTx/>
              <a:buSzTx/>
              <a:buFont typeface="Arial" panose="020B0604020202020204" pitchFamily="34" charset="0"/>
              <a:buChar char="•"/>
            </a:pPr>
            <a:r>
              <a:rPr lang="es-MX" sz="2400"/>
              <a:t>Rechazo a los alimentos por la presencia deTrismos(“Boca de carpa”)</a:t>
            </a:r>
          </a:p>
          <a:p>
            <a:pPr eaLnBrk="1" hangingPunct="1">
              <a:spcBef>
                <a:spcPct val="0"/>
              </a:spcBef>
              <a:buClrTx/>
              <a:buSzTx/>
              <a:buFont typeface="Arial" panose="020B0604020202020204" pitchFamily="34" charset="0"/>
              <a:buChar char="•"/>
            </a:pPr>
            <a:r>
              <a:rPr lang="es-MX" sz="2400"/>
              <a:t>Espasmo faríngeo </a:t>
            </a:r>
          </a:p>
          <a:p>
            <a:pPr eaLnBrk="1" hangingPunct="1">
              <a:spcBef>
                <a:spcPct val="0"/>
              </a:spcBef>
              <a:buClrTx/>
              <a:buSzTx/>
              <a:buFont typeface="Arial" panose="020B0604020202020204" pitchFamily="34" charset="0"/>
              <a:buChar char="•"/>
            </a:pPr>
            <a:r>
              <a:rPr lang="es-MX" sz="2400"/>
              <a:t>Opistótonos</a:t>
            </a:r>
          </a:p>
        </p:txBody>
      </p:sp>
      <p:sp>
        <p:nvSpPr>
          <p:cNvPr id="33800" name="TextBox 7"/>
          <p:cNvSpPr txBox="1">
            <a:spLocks noChangeArrowheads="1"/>
          </p:cNvSpPr>
          <p:nvPr/>
        </p:nvSpPr>
        <p:spPr bwMode="auto">
          <a:xfrm>
            <a:off x="1738313" y="5791201"/>
            <a:ext cx="4286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s-MX" sz="1800" b="1">
                <a:solidFill>
                  <a:srgbClr val="FF0000"/>
                </a:solidFill>
              </a:rPr>
              <a:t>~ 500 000 recién nacidos mueren cada año a causa del Tétanos Neonatal</a:t>
            </a:r>
          </a:p>
        </p:txBody>
      </p:sp>
      <p:sp>
        <p:nvSpPr>
          <p:cNvPr id="9" name="8 Rectángulo"/>
          <p:cNvSpPr/>
          <p:nvPr/>
        </p:nvSpPr>
        <p:spPr>
          <a:xfrm>
            <a:off x="1905000" y="5805488"/>
            <a:ext cx="3962400" cy="838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44794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1"/>
          <p:cNvSpPr txBox="1">
            <a:spLocks noChangeArrowheads="1"/>
          </p:cNvSpPr>
          <p:nvPr/>
        </p:nvSpPr>
        <p:spPr bwMode="auto">
          <a:xfrm>
            <a:off x="2085976" y="285751"/>
            <a:ext cx="2714625" cy="523875"/>
          </a:xfrm>
          <a:prstGeom prst="rect">
            <a:avLst/>
          </a:prstGeom>
          <a:noFill/>
          <a:ln w="9525">
            <a:noFill/>
            <a:miter lim="800000"/>
            <a:headEnd/>
            <a:tailEnd/>
          </a:ln>
        </p:spPr>
        <p:txBody>
          <a:bodyPr>
            <a:spAutoFit/>
          </a:bodyPr>
          <a:lstStyle/>
          <a:p>
            <a:pPr algn="ctr" eaLnBrk="1" hangingPunct="1">
              <a:defRPr/>
            </a:pPr>
            <a:r>
              <a:rPr lang="es-MX" sz="2800" u="sng" dirty="0">
                <a:effectLst>
                  <a:outerShdw blurRad="38100" dist="38100" dir="2700000" algn="tl">
                    <a:srgbClr val="000000">
                      <a:alpha val="43137"/>
                    </a:srgbClr>
                  </a:outerShdw>
                </a:effectLst>
                <a:latin typeface="Arial" charset="0"/>
              </a:rPr>
              <a:t>PREVENCIÓN</a:t>
            </a:r>
          </a:p>
        </p:txBody>
      </p:sp>
      <p:pic>
        <p:nvPicPr>
          <p:cNvPr id="34819" name="Picture 2" descr="C:\Users\Beatriz\Pictures\vacu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75" y="571500"/>
            <a:ext cx="3786188"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3"/>
          <p:cNvSpPr txBox="1">
            <a:spLocks noChangeArrowheads="1"/>
          </p:cNvSpPr>
          <p:nvPr/>
        </p:nvSpPr>
        <p:spPr bwMode="auto">
          <a:xfrm>
            <a:off x="2524125" y="1714500"/>
            <a:ext cx="2071688" cy="400050"/>
          </a:xfrm>
          <a:prstGeom prst="rect">
            <a:avLst/>
          </a:prstGeom>
          <a:ln>
            <a:solidFill>
              <a:schemeClr val="accent1"/>
            </a:solidFill>
            <a:headEnd/>
            <a:tailEnd/>
          </a:ln>
        </p:spPr>
        <p:style>
          <a:lnRef idx="2">
            <a:schemeClr val="accent6"/>
          </a:lnRef>
          <a:fillRef idx="1">
            <a:schemeClr val="lt1"/>
          </a:fillRef>
          <a:effectRef idx="0">
            <a:schemeClr val="accent6"/>
          </a:effectRef>
          <a:fontRef idx="minor">
            <a:schemeClr val="dk1"/>
          </a:fontRef>
        </p:style>
        <p:txBody>
          <a:bodyPr>
            <a:spAutoFit/>
          </a:bodyPr>
          <a:lstStyle/>
          <a:p>
            <a:pPr eaLnBrk="1" hangingPunct="1">
              <a:defRPr/>
            </a:pPr>
            <a:r>
              <a:rPr lang="es-MX" sz="2000" b="1" dirty="0"/>
              <a:t> VACUNACIÓN</a:t>
            </a:r>
          </a:p>
        </p:txBody>
      </p:sp>
      <p:sp>
        <p:nvSpPr>
          <p:cNvPr id="34821" name="TextBox 4"/>
          <p:cNvSpPr txBox="1">
            <a:spLocks noChangeArrowheads="1"/>
          </p:cNvSpPr>
          <p:nvPr/>
        </p:nvSpPr>
        <p:spPr bwMode="auto">
          <a:xfrm>
            <a:off x="1676400" y="1000125"/>
            <a:ext cx="497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s-MX" sz="2000"/>
              <a:t>La enfermedad no confiere inmunidad</a:t>
            </a:r>
          </a:p>
        </p:txBody>
      </p:sp>
      <p:sp>
        <p:nvSpPr>
          <p:cNvPr id="7" name="Right Arrow 6"/>
          <p:cNvSpPr/>
          <p:nvPr/>
        </p:nvSpPr>
        <p:spPr>
          <a:xfrm>
            <a:off x="4705350" y="1714501"/>
            <a:ext cx="85725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a:p>
        </p:txBody>
      </p:sp>
      <p:sp>
        <p:nvSpPr>
          <p:cNvPr id="34823" name="TextBox 7"/>
          <p:cNvSpPr txBox="1">
            <a:spLocks noChangeArrowheads="1"/>
          </p:cNvSpPr>
          <p:nvPr/>
        </p:nvSpPr>
        <p:spPr bwMode="auto">
          <a:xfrm>
            <a:off x="1666876" y="2500313"/>
            <a:ext cx="8786813"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s-MX" sz="1800" b="1"/>
              <a:t>ESQUEMA DE VACUNACIÓN CUBA</a:t>
            </a:r>
          </a:p>
          <a:p>
            <a:pPr eaLnBrk="1" hangingPunct="1">
              <a:spcBef>
                <a:spcPct val="0"/>
              </a:spcBef>
              <a:buClrTx/>
              <a:buSzTx/>
              <a:buFontTx/>
              <a:buNone/>
            </a:pPr>
            <a:endParaRPr lang="es-MX" sz="1800"/>
          </a:p>
          <a:p>
            <a:pPr eaLnBrk="1" hangingPunct="1">
              <a:spcBef>
                <a:spcPct val="0"/>
              </a:spcBef>
              <a:buClrTx/>
              <a:buSzTx/>
              <a:buFontTx/>
              <a:buNone/>
            </a:pPr>
            <a:r>
              <a:rPr lang="es-MX" sz="1800"/>
              <a:t>DTPe + Hib+HB	 2 meses Primera dosis</a:t>
            </a:r>
          </a:p>
          <a:p>
            <a:pPr eaLnBrk="1" hangingPunct="1">
              <a:spcBef>
                <a:spcPct val="0"/>
              </a:spcBef>
              <a:buClrTx/>
              <a:buSzTx/>
              <a:buFontTx/>
              <a:buNone/>
            </a:pPr>
            <a:r>
              <a:rPr lang="es-MX" sz="1800"/>
              <a:t>  </a:t>
            </a:r>
          </a:p>
          <a:p>
            <a:pPr eaLnBrk="1" hangingPunct="1">
              <a:spcBef>
                <a:spcPct val="0"/>
              </a:spcBef>
              <a:buClrTx/>
              <a:buSzTx/>
              <a:buFontTx/>
              <a:buNone/>
            </a:pPr>
            <a:r>
              <a:rPr lang="es-MX" sz="1800"/>
              <a:t>DTPe + Hib+HB    4 meses Segunda dosis</a:t>
            </a:r>
          </a:p>
          <a:p>
            <a:pPr eaLnBrk="1" hangingPunct="1">
              <a:spcBef>
                <a:spcPct val="0"/>
              </a:spcBef>
              <a:buClrTx/>
              <a:buSzTx/>
              <a:buFontTx/>
              <a:buNone/>
            </a:pPr>
            <a:r>
              <a:rPr lang="es-MX" sz="1800"/>
              <a:t>  </a:t>
            </a:r>
          </a:p>
          <a:p>
            <a:pPr eaLnBrk="1" hangingPunct="1">
              <a:spcBef>
                <a:spcPct val="0"/>
              </a:spcBef>
              <a:buClrTx/>
              <a:buSzTx/>
              <a:buFontTx/>
              <a:buNone/>
            </a:pPr>
            <a:r>
              <a:rPr lang="es-MX" sz="1800"/>
              <a:t>DTPe + Hib+HB    6 meses Tercera dosis</a:t>
            </a:r>
          </a:p>
          <a:p>
            <a:pPr eaLnBrk="1" hangingPunct="1">
              <a:spcBef>
                <a:spcPct val="0"/>
              </a:spcBef>
              <a:buClrTx/>
              <a:buSzTx/>
              <a:buFontTx/>
              <a:buNone/>
            </a:pPr>
            <a:endParaRPr lang="es-MX" sz="1100"/>
          </a:p>
          <a:p>
            <a:pPr eaLnBrk="1" hangingPunct="1">
              <a:spcBef>
                <a:spcPct val="0"/>
              </a:spcBef>
              <a:buClrTx/>
              <a:buSzTx/>
              <a:buFontTx/>
              <a:buNone/>
            </a:pPr>
            <a:r>
              <a:rPr lang="es-MX" sz="1800"/>
              <a:t>(Vacunas contra </a:t>
            </a:r>
            <a:r>
              <a:rPr lang="es-MX" sz="1800" i="1"/>
              <a:t>Haemophilus influenzae</a:t>
            </a:r>
            <a:r>
              <a:rPr lang="es-MX" sz="1800"/>
              <a:t> tipo b, difteria, tétanos y tos ferina )</a:t>
            </a:r>
          </a:p>
          <a:p>
            <a:pPr eaLnBrk="1" hangingPunct="1">
              <a:spcBef>
                <a:spcPct val="0"/>
              </a:spcBef>
              <a:buClrTx/>
              <a:buSzTx/>
              <a:buFontTx/>
              <a:buNone/>
            </a:pPr>
            <a:endParaRPr lang="es-MX" sz="1200"/>
          </a:p>
          <a:p>
            <a:pPr eaLnBrk="1" hangingPunct="1">
              <a:spcBef>
                <a:spcPct val="0"/>
              </a:spcBef>
              <a:buClrTx/>
              <a:buSzTx/>
              <a:buFontTx/>
              <a:buNone/>
            </a:pPr>
            <a:r>
              <a:rPr lang="es-MX" sz="1800"/>
              <a:t>DTP 18 meses  Reactivación (Vacunas contra difteria, tétanos y tos ferina)</a:t>
            </a:r>
          </a:p>
          <a:p>
            <a:pPr eaLnBrk="1" hangingPunct="1">
              <a:spcBef>
                <a:spcPct val="0"/>
              </a:spcBef>
              <a:buClrTx/>
              <a:buSzTx/>
              <a:buFontTx/>
              <a:buNone/>
            </a:pPr>
            <a:r>
              <a:rPr lang="es-MX" sz="1800"/>
              <a:t>DT     6 años     Reactivación (</a:t>
            </a:r>
            <a:r>
              <a:rPr lang="pt-BR" sz="1800"/>
              <a:t>Vacunas contra difteria, tétanos (VACUNA INFANTIL)</a:t>
            </a:r>
          </a:p>
          <a:p>
            <a:pPr eaLnBrk="1" hangingPunct="1">
              <a:spcBef>
                <a:spcPct val="0"/>
              </a:spcBef>
              <a:buClrTx/>
              <a:buSzTx/>
              <a:buFontTx/>
              <a:buNone/>
            </a:pPr>
            <a:r>
              <a:rPr lang="es-MX" sz="1800"/>
              <a:t>T      15 años    Reactivación  ( T VACUNA ANTITETÁNICA MONOVALENTE)</a:t>
            </a:r>
          </a:p>
          <a:p>
            <a:pPr eaLnBrk="1" hangingPunct="1">
              <a:spcBef>
                <a:spcPct val="0"/>
              </a:spcBef>
              <a:buClrTx/>
              <a:buSzTx/>
              <a:buFontTx/>
              <a:buNone/>
            </a:pPr>
            <a:endParaRPr lang="es-MX" sz="1800"/>
          </a:p>
        </p:txBody>
      </p:sp>
      <p:sp>
        <p:nvSpPr>
          <p:cNvPr id="34824" name="TextBox 7"/>
          <p:cNvSpPr txBox="1">
            <a:spLocks noChangeArrowheads="1"/>
          </p:cNvSpPr>
          <p:nvPr/>
        </p:nvSpPr>
        <p:spPr bwMode="auto">
          <a:xfrm>
            <a:off x="4810125" y="6438901"/>
            <a:ext cx="571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pt-BR" sz="1200"/>
              <a:t> Fuente: Biblioteca Virtual de Vacunas http://www.bvv.sld.cu/</a:t>
            </a:r>
            <a:endParaRPr lang="es-MX" sz="1200"/>
          </a:p>
        </p:txBody>
      </p:sp>
    </p:spTree>
    <p:extLst>
      <p:ext uri="{BB962C8B-B14F-4D97-AF65-F5344CB8AC3E}">
        <p14:creationId xmlns:p14="http://schemas.microsoft.com/office/powerpoint/2010/main" val="1472922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981200" y="646114"/>
            <a:ext cx="8229600" cy="1139825"/>
          </a:xfrm>
        </p:spPr>
        <p:txBody>
          <a:bodyPr/>
          <a:lstStyle/>
          <a:p>
            <a:pPr algn="ctr" eaLnBrk="1" hangingPunct="1">
              <a:defRPr/>
            </a:pPr>
            <a:r>
              <a:rPr lang="es-ES_tradnl" sz="3200" u="sng" dirty="0">
                <a:latin typeface="+mn-lt"/>
              </a:rPr>
              <a:t>Diagnóstico :</a:t>
            </a:r>
            <a:endParaRPr lang="es-ES" sz="3200" u="sng" dirty="0">
              <a:latin typeface="+mn-lt"/>
            </a:endParaRPr>
          </a:p>
        </p:txBody>
      </p:sp>
      <p:sp>
        <p:nvSpPr>
          <p:cNvPr id="35843" name="Rectangle 3"/>
          <p:cNvSpPr>
            <a:spLocks noGrp="1" noChangeArrowheads="1"/>
          </p:cNvSpPr>
          <p:nvPr>
            <p:ph type="body" idx="1"/>
          </p:nvPr>
        </p:nvSpPr>
        <p:spPr/>
        <p:txBody>
          <a:bodyPr/>
          <a:lstStyle/>
          <a:p>
            <a:pPr eaLnBrk="1" hangingPunct="1">
              <a:lnSpc>
                <a:spcPct val="150000"/>
              </a:lnSpc>
            </a:pPr>
            <a:r>
              <a:rPr lang="es-ES_tradnl" sz="3200"/>
              <a:t>Cuadro clínico</a:t>
            </a:r>
          </a:p>
          <a:p>
            <a:pPr eaLnBrk="1" hangingPunct="1">
              <a:lnSpc>
                <a:spcPct val="150000"/>
              </a:lnSpc>
            </a:pPr>
            <a:r>
              <a:rPr lang="es-ES_tradnl" sz="3200"/>
              <a:t>Antecedentes de herida</a:t>
            </a:r>
          </a:p>
          <a:p>
            <a:pPr eaLnBrk="1" hangingPunct="1">
              <a:lnSpc>
                <a:spcPct val="150000"/>
              </a:lnSpc>
            </a:pPr>
            <a:r>
              <a:rPr lang="es-ES_tradnl" sz="3200"/>
              <a:t>Cultivo</a:t>
            </a:r>
            <a:r>
              <a:rPr lang="es-ES" sz="3200"/>
              <a:t> (RARA VEZ SE AISLA EL MICROORGANISMO)</a:t>
            </a:r>
          </a:p>
        </p:txBody>
      </p:sp>
    </p:spTree>
    <p:extLst>
      <p:ext uri="{BB962C8B-B14F-4D97-AF65-F5344CB8AC3E}">
        <p14:creationId xmlns:p14="http://schemas.microsoft.com/office/powerpoint/2010/main" val="38297950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881188" y="692150"/>
            <a:ext cx="8229600" cy="1143000"/>
          </a:xfrm>
        </p:spPr>
        <p:txBody>
          <a:bodyPr anchor="ctr"/>
          <a:lstStyle/>
          <a:p>
            <a:pPr algn="ctr" eaLnBrk="1" hangingPunct="1">
              <a:defRPr/>
            </a:pPr>
            <a:r>
              <a:rPr lang="es-ES_tradnl" sz="3600" b="1" i="1" dirty="0" err="1">
                <a:latin typeface="+mn-lt"/>
              </a:rPr>
              <a:t>Clostridium</a:t>
            </a:r>
            <a:r>
              <a:rPr lang="es-ES_tradnl" sz="3600" b="1" i="1" dirty="0">
                <a:latin typeface="+mn-lt"/>
              </a:rPr>
              <a:t> </a:t>
            </a:r>
            <a:r>
              <a:rPr lang="es-ES_tradnl" sz="3600" b="1" i="1" dirty="0" err="1">
                <a:latin typeface="+mn-lt"/>
              </a:rPr>
              <a:t>perfringens</a:t>
            </a:r>
            <a:endParaRPr lang="es-ES" sz="3600" b="1" i="1" dirty="0">
              <a:latin typeface="+mn-lt"/>
            </a:endParaRPr>
          </a:p>
        </p:txBody>
      </p:sp>
      <p:sp>
        <p:nvSpPr>
          <p:cNvPr id="36867" name="Rectangle 3"/>
          <p:cNvSpPr>
            <a:spLocks noGrp="1" noChangeArrowheads="1"/>
          </p:cNvSpPr>
          <p:nvPr>
            <p:ph type="body" idx="4294967295"/>
          </p:nvPr>
        </p:nvSpPr>
        <p:spPr>
          <a:xfrm>
            <a:off x="1919288" y="2349501"/>
            <a:ext cx="8229600" cy="2549525"/>
          </a:xfrm>
        </p:spPr>
        <p:txBody>
          <a:bodyPr>
            <a:normAutofit lnSpcReduction="10000"/>
          </a:bodyPr>
          <a:lstStyle/>
          <a:p>
            <a:pPr algn="just" eaLnBrk="1" hangingPunct="1">
              <a:lnSpc>
                <a:spcPct val="150000"/>
              </a:lnSpc>
            </a:pPr>
            <a:r>
              <a:rPr lang="es-ES_tradnl" sz="3400">
                <a:cs typeface="Arial" panose="020B0604020202020204" pitchFamily="34" charset="0"/>
              </a:rPr>
              <a:t>Produce enfermedad invasiva.</a:t>
            </a:r>
          </a:p>
          <a:p>
            <a:pPr algn="just" eaLnBrk="1" hangingPunct="1">
              <a:lnSpc>
                <a:spcPct val="150000"/>
              </a:lnSpc>
            </a:pPr>
            <a:r>
              <a:rPr lang="es-ES_tradnl" sz="3400">
                <a:cs typeface="Arial" panose="020B0604020202020204" pitchFamily="34" charset="0"/>
              </a:rPr>
              <a:t>Produce una cantidad de toxinas y enzimas que dan lugar a que la infección se disemine</a:t>
            </a:r>
            <a:r>
              <a:rPr lang="es-ES_tradnl" sz="2100">
                <a:cs typeface="Arial" panose="020B0604020202020204" pitchFamily="34" charset="0"/>
              </a:rPr>
              <a:t>.</a:t>
            </a:r>
            <a:endParaRPr lang="es-ES" sz="2100">
              <a:cs typeface="Arial" panose="020B0604020202020204" pitchFamily="34" charset="0"/>
            </a:endParaRPr>
          </a:p>
        </p:txBody>
      </p:sp>
    </p:spTree>
    <p:extLst>
      <p:ext uri="{BB962C8B-B14F-4D97-AF65-F5344CB8AC3E}">
        <p14:creationId xmlns:p14="http://schemas.microsoft.com/office/powerpoint/2010/main" val="718044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63416" y="433406"/>
            <a:ext cx="10937631" cy="4524315"/>
          </a:xfrm>
          <a:prstGeom prst="rect">
            <a:avLst/>
          </a:prstGeom>
        </p:spPr>
        <p:txBody>
          <a:bodyPr wrap="square">
            <a:spAutoFit/>
          </a:bodyPr>
          <a:lstStyle/>
          <a:p>
            <a:r>
              <a:rPr lang="es-ES" sz="2400" b="1" i="1" dirty="0" err="1">
                <a:solidFill>
                  <a:srgbClr val="FF0000"/>
                </a:solidFill>
                <a:latin typeface="Arial" panose="020B0604020202020204" pitchFamily="34" charset="0"/>
                <a:cs typeface="Arial" panose="020B0604020202020204" pitchFamily="34" charset="0"/>
              </a:rPr>
              <a:t>C</a:t>
            </a:r>
            <a:r>
              <a:rPr lang="es-ES" sz="2400" b="1" i="1" u="none" strike="noStrike" baseline="0" dirty="0" err="1" smtClean="0">
                <a:solidFill>
                  <a:srgbClr val="FF0000"/>
                </a:solidFill>
                <a:latin typeface="Arial" panose="020B0604020202020204" pitchFamily="34" charset="0"/>
                <a:cs typeface="Arial" panose="020B0604020202020204" pitchFamily="34" charset="0"/>
              </a:rPr>
              <a:t>orynebacterium</a:t>
            </a:r>
            <a:r>
              <a:rPr lang="es-ES" sz="2400" b="1" i="1" u="none" strike="noStrike" baseline="0" dirty="0" smtClean="0">
                <a:solidFill>
                  <a:srgbClr val="FF0000"/>
                </a:solidFill>
                <a:latin typeface="Arial" panose="020B0604020202020204" pitchFamily="34" charset="0"/>
                <a:cs typeface="Arial" panose="020B0604020202020204" pitchFamily="34" charset="0"/>
              </a:rPr>
              <a:t> </a:t>
            </a:r>
            <a:r>
              <a:rPr lang="es-ES" sz="2400" b="1" i="1" u="none" strike="noStrike" baseline="0" dirty="0" err="1" smtClean="0">
                <a:solidFill>
                  <a:srgbClr val="FF0000"/>
                </a:solidFill>
                <a:latin typeface="Arial" panose="020B0604020202020204" pitchFamily="34" charset="0"/>
                <a:cs typeface="Arial" panose="020B0604020202020204" pitchFamily="34" charset="0"/>
              </a:rPr>
              <a:t>diphteriae</a:t>
            </a:r>
            <a:r>
              <a:rPr lang="es-ES" sz="2400" b="1" i="1" u="none" strike="noStrike" baseline="0" dirty="0" smtClean="0">
                <a:solidFill>
                  <a:srgbClr val="FF0000"/>
                </a:solidFill>
                <a:latin typeface="Arial" panose="020B0604020202020204" pitchFamily="34" charset="0"/>
                <a:cs typeface="Arial" panose="020B0604020202020204" pitchFamily="34" charset="0"/>
              </a:rPr>
              <a:t>.</a:t>
            </a:r>
          </a:p>
          <a:p>
            <a:r>
              <a:rPr lang="es-ES" sz="2400" b="0" i="0" u="none" strike="noStrike" baseline="0" dirty="0" smtClean="0">
                <a:latin typeface="Arial" panose="020B0604020202020204" pitchFamily="34" charset="0"/>
                <a:cs typeface="Arial" panose="020B0604020202020204" pitchFamily="34" charset="0"/>
              </a:rPr>
              <a:t>La causa y el modo de transmisión de la difteria fueron establecidos muy temprano; su</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modo de prevención fue subsecuentemente desarrollado con éxito al aplicar la inmunización</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con el correspondiente toxoide.</a:t>
            </a:r>
          </a:p>
          <a:p>
            <a:endParaRPr lang="es-ES" sz="2400" b="0" i="0" u="none" strike="noStrike" baseline="0" dirty="0" smtClean="0">
              <a:latin typeface="Arial" panose="020B0604020202020204" pitchFamily="34" charset="0"/>
              <a:cs typeface="Arial" panose="020B0604020202020204" pitchFamily="34" charset="0"/>
            </a:endParaRPr>
          </a:p>
          <a:p>
            <a:r>
              <a:rPr lang="es-ES" sz="2400" b="0" i="0" u="none" strike="noStrike" baseline="0" dirty="0" smtClean="0">
                <a:latin typeface="Arial" panose="020B0604020202020204" pitchFamily="34" charset="0"/>
                <a:cs typeface="Arial" panose="020B0604020202020204" pitchFamily="34" charset="0"/>
              </a:rPr>
              <a:t> El término difteria viene del griego </a:t>
            </a:r>
            <a:r>
              <a:rPr lang="es-ES" sz="2400" b="1" i="1" u="none" strike="noStrike" baseline="0" dirty="0" err="1" smtClean="0">
                <a:latin typeface="Arial" panose="020B0604020202020204" pitchFamily="34" charset="0"/>
                <a:cs typeface="Arial" panose="020B0604020202020204" pitchFamily="34" charset="0"/>
              </a:rPr>
              <a:t>diphtera</a:t>
            </a:r>
            <a:r>
              <a:rPr lang="es-ES" sz="2400" b="1" i="1" u="none" strike="noStrike" baseline="0"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piel o membrana,</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haciendo alusión a la </a:t>
            </a:r>
            <a:r>
              <a:rPr lang="es-ES" sz="2400" b="0" i="0" u="none" strike="noStrike" baseline="0" dirty="0" err="1" smtClean="0">
                <a:latin typeface="Arial" panose="020B0604020202020204" pitchFamily="34" charset="0"/>
                <a:cs typeface="Arial" panose="020B0604020202020204" pitchFamily="34" charset="0"/>
              </a:rPr>
              <a:t>pseudomembrana</a:t>
            </a:r>
            <a:r>
              <a:rPr lang="es-ES" sz="2400" b="0" i="0" u="none" strike="noStrike" baseline="0" dirty="0" smtClean="0">
                <a:latin typeface="Arial" panose="020B0604020202020204" pitchFamily="34" charset="0"/>
                <a:cs typeface="Arial" panose="020B0604020202020204" pitchFamily="34" charset="0"/>
              </a:rPr>
              <a:t> localizada en la </a:t>
            </a:r>
            <a:r>
              <a:rPr lang="es-ES" sz="2400" b="0" i="0" u="none" strike="noStrike" baseline="0" dirty="0" err="1" smtClean="0">
                <a:latin typeface="Arial" panose="020B0604020202020204" pitchFamily="34" charset="0"/>
                <a:cs typeface="Arial" panose="020B0604020202020204" pitchFamily="34" charset="0"/>
              </a:rPr>
              <a:t>orofaringe</a:t>
            </a:r>
            <a:r>
              <a:rPr lang="es-ES" sz="2400" b="0" i="0" u="none" strike="noStrike" baseline="0" dirty="0" smtClean="0">
                <a:latin typeface="Arial" panose="020B0604020202020204" pitchFamily="34" charset="0"/>
                <a:cs typeface="Arial" panose="020B0604020202020204" pitchFamily="34" charset="0"/>
              </a:rPr>
              <a:t> y formada por fibrina,</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bacterias y leucocitos.</a:t>
            </a:r>
          </a:p>
          <a:p>
            <a:endParaRPr lang="es-ES" sz="2400" b="0" i="0" u="none" strike="noStrike" baseline="0" dirty="0" smtClean="0">
              <a:latin typeface="Arial" panose="020B0604020202020204" pitchFamily="34" charset="0"/>
              <a:cs typeface="Arial" panose="020B0604020202020204" pitchFamily="34" charset="0"/>
            </a:endParaRPr>
          </a:p>
          <a:p>
            <a:r>
              <a:rPr lang="es-ES" sz="2400" b="0" i="0" u="none" strike="noStrike" baseline="0" dirty="0" smtClean="0">
                <a:latin typeface="Arial" panose="020B0604020202020204" pitchFamily="34" charset="0"/>
                <a:cs typeface="Arial" panose="020B0604020202020204" pitchFamily="34" charset="0"/>
              </a:rPr>
              <a:t> En 1883 el agente fue descrito por </a:t>
            </a:r>
            <a:r>
              <a:rPr lang="es-ES" sz="2400" b="0" i="0" u="none" strike="noStrike" baseline="0" dirty="0" err="1" smtClean="0">
                <a:latin typeface="Arial" panose="020B0604020202020204" pitchFamily="34" charset="0"/>
                <a:cs typeface="Arial" panose="020B0604020202020204" pitchFamily="34" charset="0"/>
              </a:rPr>
              <a:t>Klebs</a:t>
            </a:r>
            <a:r>
              <a:rPr lang="es-ES" sz="2400" b="0" i="0" u="none" strike="noStrike" baseline="0" dirty="0" smtClean="0">
                <a:latin typeface="Arial" panose="020B0604020202020204" pitchFamily="34" charset="0"/>
                <a:cs typeface="Arial" panose="020B0604020202020204" pitchFamily="34" charset="0"/>
              </a:rPr>
              <a:t> en frotis coloreados a partir</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de membranas diftéricas y un año después fue cultivado por </a:t>
            </a:r>
            <a:r>
              <a:rPr lang="es-ES" sz="2400" b="0" i="0" u="none" strike="noStrike" baseline="0" dirty="0" err="1" smtClean="0">
                <a:latin typeface="Arial" panose="020B0604020202020204" pitchFamily="34" charset="0"/>
                <a:cs typeface="Arial" panose="020B0604020202020204" pitchFamily="34" charset="0"/>
              </a:rPr>
              <a:t>Loeffler</a:t>
            </a:r>
            <a:r>
              <a:rPr lang="es-ES" sz="2400" b="0" i="0" u="none" strike="noStrike" baseline="0" dirty="0" smtClean="0">
                <a:latin typeface="Arial" panose="020B0604020202020204" pitchFamily="34" charset="0"/>
                <a:cs typeface="Arial" panose="020B0604020202020204" pitchFamily="34" charset="0"/>
              </a:rPr>
              <a:t>, que reprodujo la</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infección en animales.</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6820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defRPr/>
            </a:pPr>
            <a:r>
              <a:rPr lang="es-ES" sz="3200" u="sng" dirty="0">
                <a:latin typeface="+mn-lt"/>
              </a:rPr>
              <a:t>Patogenia</a:t>
            </a:r>
          </a:p>
        </p:txBody>
      </p:sp>
      <p:sp>
        <p:nvSpPr>
          <p:cNvPr id="38915" name="Rectangle 3"/>
          <p:cNvSpPr>
            <a:spLocks noGrp="1" noChangeArrowheads="1"/>
          </p:cNvSpPr>
          <p:nvPr>
            <p:ph type="body" idx="1"/>
          </p:nvPr>
        </p:nvSpPr>
        <p:spPr>
          <a:xfrm>
            <a:off x="1666875" y="1000126"/>
            <a:ext cx="8229600" cy="4530725"/>
          </a:xfrm>
        </p:spPr>
        <p:txBody>
          <a:bodyPr>
            <a:normAutofit lnSpcReduction="10000"/>
          </a:bodyPr>
          <a:lstStyle/>
          <a:p>
            <a:pPr algn="just" eaLnBrk="1" hangingPunct="1">
              <a:lnSpc>
                <a:spcPct val="150000"/>
              </a:lnSpc>
              <a:buFont typeface="Wingdings" panose="05000000000000000000" pitchFamily="2" charset="2"/>
              <a:buNone/>
            </a:pPr>
            <a:r>
              <a:rPr lang="es-ES_tradnl" smtClean="0">
                <a:latin typeface="Bookman Old Style" panose="02050604050505020204" pitchFamily="18" charset="0"/>
              </a:rPr>
              <a:t>   </a:t>
            </a:r>
            <a:r>
              <a:rPr lang="es-ES_tradnl" sz="2400">
                <a:cs typeface="Arial" panose="020B0604020202020204" pitchFamily="34" charset="0"/>
              </a:rPr>
              <a:t>Las esporas llegan a los tejidos a través de la contaminación con tierra o heces procedentes de los conductos intestinales, germinan en un bajo potencial de oxido reducción, las células vegetativas se multiplican, fermentan los carbohidratos presentes y producen gas. La distensión de los tejidos y la interferencia en la irrigación  sanguínea, junto con la secreción de toxina necrosante e hialuronidasa, favorece la diseminación de la infección, necrosis, anemia hemolítica y muerte.</a:t>
            </a:r>
            <a:r>
              <a:rPr lang="es-ES" sz="2400">
                <a:cs typeface="Arial" panose="020B0604020202020204" pitchFamily="34" charset="0"/>
              </a:rPr>
              <a:t> </a:t>
            </a:r>
          </a:p>
        </p:txBody>
      </p:sp>
    </p:spTree>
    <p:extLst>
      <p:ext uri="{BB962C8B-B14F-4D97-AF65-F5344CB8AC3E}">
        <p14:creationId xmlns:p14="http://schemas.microsoft.com/office/powerpoint/2010/main" val="5303380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1724025" y="1089025"/>
            <a:ext cx="8229600" cy="2768600"/>
          </a:xfrm>
        </p:spPr>
        <p:txBody>
          <a:bodyPr>
            <a:normAutofit fontScale="85000" lnSpcReduction="10000"/>
          </a:bodyPr>
          <a:lstStyle/>
          <a:p>
            <a:pPr algn="just" eaLnBrk="1" hangingPunct="1">
              <a:lnSpc>
                <a:spcPct val="150000"/>
              </a:lnSpc>
              <a:buFont typeface="Wingdings" panose="05000000000000000000" pitchFamily="2" charset="2"/>
              <a:buNone/>
            </a:pPr>
            <a:r>
              <a:rPr lang="es-ES_tradnl"/>
              <a:t>   A</a:t>
            </a:r>
            <a:r>
              <a:rPr lang="es-ES_tradnl" b="1"/>
              <a:t> </a:t>
            </a:r>
            <a:r>
              <a:rPr lang="es-ES_tradnl"/>
              <a:t>partir de heridas abiertas, fracturas o útero posparto, la infección se disemina en 1 a 3 días hasta producir crepitación en el tejido subcutáneo y en el músculo, exudación fétida, necrosis progresiva, fiebre, toxemia, shock y muerte. En ocasiones sólo se produce una celulitis o fascitis.</a:t>
            </a:r>
            <a:r>
              <a:rPr lang="es-ES"/>
              <a:t> </a:t>
            </a:r>
          </a:p>
        </p:txBody>
      </p:sp>
      <p:sp>
        <p:nvSpPr>
          <p:cNvPr id="3" name="Rectangle 2"/>
          <p:cNvSpPr txBox="1">
            <a:spLocks noChangeArrowheads="1"/>
          </p:cNvSpPr>
          <p:nvPr/>
        </p:nvSpPr>
        <p:spPr>
          <a:xfrm>
            <a:off x="1981200" y="277814"/>
            <a:ext cx="8229600" cy="1139825"/>
          </a:xfrm>
          <a:prstGeom prst="rect">
            <a:avLst/>
          </a:prstGeom>
        </p:spPr>
        <p:txBody>
          <a:bodyPr/>
          <a:lstStyle/>
          <a:p>
            <a:pPr eaLnBrk="1" hangingPunct="1">
              <a:defRPr/>
            </a:pPr>
            <a:r>
              <a:rPr lang="es-ES" sz="3200" u="sng" kern="0">
                <a:solidFill>
                  <a:schemeClr val="tx2"/>
                </a:solidFill>
                <a:ea typeface="+mj-ea"/>
                <a:cs typeface="+mj-cs"/>
              </a:rPr>
              <a:t>Patogenia</a:t>
            </a:r>
            <a:endParaRPr lang="es-ES" sz="3200" u="sng" kern="0" dirty="0">
              <a:solidFill>
                <a:schemeClr val="tx2"/>
              </a:solidFill>
              <a:ea typeface="+mj-ea"/>
              <a:cs typeface="+mj-cs"/>
            </a:endParaRPr>
          </a:p>
        </p:txBody>
      </p:sp>
    </p:spTree>
    <p:extLst>
      <p:ext uri="{BB962C8B-B14F-4D97-AF65-F5344CB8AC3E}">
        <p14:creationId xmlns:p14="http://schemas.microsoft.com/office/powerpoint/2010/main" val="36470498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981200" y="3176"/>
            <a:ext cx="8229600" cy="1139825"/>
          </a:xfrm>
        </p:spPr>
        <p:txBody>
          <a:bodyPr anchor="ctr"/>
          <a:lstStyle/>
          <a:p>
            <a:pPr eaLnBrk="1" hangingPunct="1">
              <a:defRPr/>
            </a:pPr>
            <a:r>
              <a:rPr lang="es-ES_tradnl" sz="2800" u="sng" dirty="0">
                <a:latin typeface="+mn-lt"/>
              </a:rPr>
              <a:t>Existen 3 formas clínicas:</a:t>
            </a:r>
            <a:endParaRPr lang="es-ES" sz="2800" u="sng" dirty="0">
              <a:latin typeface="+mn-lt"/>
            </a:endParaRPr>
          </a:p>
        </p:txBody>
      </p:sp>
      <p:sp>
        <p:nvSpPr>
          <p:cNvPr id="40963" name="Rectangle 3"/>
          <p:cNvSpPr>
            <a:spLocks noGrp="1" noChangeArrowheads="1"/>
          </p:cNvSpPr>
          <p:nvPr>
            <p:ph type="body" idx="4294967295"/>
          </p:nvPr>
        </p:nvSpPr>
        <p:spPr>
          <a:xfrm>
            <a:off x="1724025" y="1231901"/>
            <a:ext cx="8229600" cy="3984868"/>
          </a:xfrm>
        </p:spPr>
        <p:txBody>
          <a:bodyPr>
            <a:normAutofit fontScale="77500" lnSpcReduction="20000"/>
          </a:bodyPr>
          <a:lstStyle/>
          <a:p>
            <a:pPr algn="just" eaLnBrk="1" hangingPunct="1">
              <a:buFont typeface="Arial" panose="020B0604020202020204" pitchFamily="34" charset="0"/>
              <a:buAutoNum type="arabicPeriod"/>
            </a:pPr>
            <a:r>
              <a:rPr lang="es-ES_tradnl" sz="3300" dirty="0">
                <a:cs typeface="Arial" panose="020B0604020202020204" pitchFamily="34" charset="0"/>
              </a:rPr>
              <a:t>La infección de tejidos (los </a:t>
            </a:r>
            <a:r>
              <a:rPr lang="es-ES_tradnl" sz="3300" dirty="0" err="1">
                <a:cs typeface="Arial" panose="020B0604020202020204" pitchFamily="34" charset="0"/>
              </a:rPr>
              <a:t>clostridios</a:t>
            </a:r>
            <a:r>
              <a:rPr lang="es-ES_tradnl" sz="3300" dirty="0">
                <a:cs typeface="Arial" panose="020B0604020202020204" pitchFamily="34" charset="0"/>
              </a:rPr>
              <a:t> se pueden observar o cultivar e identificar, pero no hay manifestaciones de inflamación, sino sólo colonización de cepas no </a:t>
            </a:r>
            <a:r>
              <a:rPr lang="es-ES_tradnl" sz="3300" dirty="0" err="1">
                <a:cs typeface="Arial" panose="020B0604020202020204" pitchFamily="34" charset="0"/>
              </a:rPr>
              <a:t>toxigénicas</a:t>
            </a:r>
            <a:r>
              <a:rPr lang="es-ES_tradnl" sz="3300" dirty="0">
                <a:cs typeface="Arial" panose="020B0604020202020204" pitchFamily="34" charset="0"/>
              </a:rPr>
              <a:t>)</a:t>
            </a:r>
          </a:p>
          <a:p>
            <a:pPr algn="just" eaLnBrk="1" hangingPunct="1">
              <a:buFont typeface="Arial" panose="020B0604020202020204" pitchFamily="34" charset="0"/>
              <a:buAutoNum type="arabicPeriod"/>
            </a:pPr>
            <a:r>
              <a:rPr lang="es-ES_tradnl" sz="3300" dirty="0">
                <a:cs typeface="Arial" panose="020B0604020202020204" pitchFamily="34" charset="0"/>
              </a:rPr>
              <a:t>La inflamación de tejidos (hay manifestaciones de inflamación, secreción purulenta, aumento local de temperatura y enrojecimiento; no hay invasión de tejidos sanos ni signos graves de intoxicación; el pronóstico es benigno).</a:t>
            </a:r>
          </a:p>
          <a:p>
            <a:pPr algn="just" eaLnBrk="1" hangingPunct="1">
              <a:buFont typeface="Arial" panose="020B0604020202020204" pitchFamily="34" charset="0"/>
              <a:buAutoNum type="arabicPeriod"/>
            </a:pPr>
            <a:r>
              <a:rPr lang="es-ES" sz="3300" dirty="0">
                <a:cs typeface="Arial" panose="020B0604020202020204" pitchFamily="34" charset="0"/>
              </a:rPr>
              <a:t>La necrosis </a:t>
            </a:r>
            <a:r>
              <a:rPr lang="es-ES_tradnl" sz="3300" dirty="0">
                <a:cs typeface="Arial" panose="020B0604020202020204" pitchFamily="34" charset="0"/>
              </a:rPr>
              <a:t>de tejidos (forma grave del padecimiento, además de la inflamación hay invasión de los tejidos sanos, secreción serosa, sanguinolenta y fétida, toma del estado general, gran intoxicación).</a:t>
            </a:r>
          </a:p>
          <a:p>
            <a:pPr eaLnBrk="1" hangingPunct="1">
              <a:buFont typeface="Arial" panose="020B0604020202020204" pitchFamily="34" charset="0"/>
              <a:buAutoNum type="arabicPeriod"/>
            </a:pPr>
            <a:endParaRPr lang="es-ES_tradnl" sz="3300" dirty="0">
              <a:latin typeface="Bookman Old Style" panose="02050604050505020204" pitchFamily="18" charset="0"/>
            </a:endParaRPr>
          </a:p>
          <a:p>
            <a:pPr eaLnBrk="1" hangingPunct="1">
              <a:buFont typeface="Arial" panose="020B0604020202020204" pitchFamily="34" charset="0"/>
              <a:buAutoNum type="arabicPeriod"/>
            </a:pPr>
            <a:endParaRPr lang="es-ES" sz="3300" dirty="0">
              <a:latin typeface="Bookman Old Style" panose="02050604050505020204" pitchFamily="18" charset="0"/>
            </a:endParaRPr>
          </a:p>
          <a:p>
            <a:pPr eaLnBrk="1" hangingPunct="1"/>
            <a:endParaRPr lang="es-ES" sz="1700" dirty="0"/>
          </a:p>
        </p:txBody>
      </p:sp>
    </p:spTree>
    <p:extLst>
      <p:ext uri="{BB962C8B-B14F-4D97-AF65-F5344CB8AC3E}">
        <p14:creationId xmlns:p14="http://schemas.microsoft.com/office/powerpoint/2010/main" val="13010686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t28806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836613"/>
            <a:ext cx="74168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7765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gangrene-le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5" y="642939"/>
            <a:ext cx="42481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2425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C:\Users\Beatriz\Pictures\21738.jpg"/>
          <p:cNvPicPr>
            <a:picLocks noChangeAspect="1" noChangeArrowheads="1"/>
          </p:cNvPicPr>
          <p:nvPr/>
        </p:nvPicPr>
        <p:blipFill>
          <a:blip r:embed="rId2">
            <a:extLst>
              <a:ext uri="{28A0092B-C50C-407E-A947-70E740481C1C}">
                <a14:useLocalDpi xmlns:a14="http://schemas.microsoft.com/office/drawing/2010/main" val="0"/>
              </a:ext>
            </a:extLst>
          </a:blip>
          <a:srcRect r="-943" b="4482"/>
          <a:stretch>
            <a:fillRect/>
          </a:stretch>
        </p:blipFill>
        <p:spPr bwMode="auto">
          <a:xfrm>
            <a:off x="2362201" y="842964"/>
            <a:ext cx="7643813"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2 CuadroTexto"/>
          <p:cNvSpPr txBox="1">
            <a:spLocks noChangeArrowheads="1"/>
          </p:cNvSpPr>
          <p:nvPr/>
        </p:nvSpPr>
        <p:spPr bwMode="auto">
          <a:xfrm>
            <a:off x="3657600" y="177800"/>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sz="3200" b="1" i="1" u="sng">
                <a:solidFill>
                  <a:srgbClr val="FF0000"/>
                </a:solidFill>
              </a:rPr>
              <a:t>Clostridium perfringens</a:t>
            </a:r>
          </a:p>
        </p:txBody>
      </p:sp>
    </p:spTree>
    <p:extLst>
      <p:ext uri="{BB962C8B-B14F-4D97-AF65-F5344CB8AC3E}">
        <p14:creationId xmlns:p14="http://schemas.microsoft.com/office/powerpoint/2010/main" val="2753695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Bothrops_as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163" y="333375"/>
            <a:ext cx="33274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5" descr="C:\Users\Beatriz\Pictures\image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8" y="3643314"/>
            <a:ext cx="4286250"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6" descr="C:\Users\Beatriz\Pictures\Gangrena_diabetik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6" y="285751"/>
            <a:ext cx="4105275"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8"/>
          <p:cNvSpPr txBox="1">
            <a:spLocks noChangeArrowheads="1"/>
          </p:cNvSpPr>
          <p:nvPr/>
        </p:nvSpPr>
        <p:spPr bwMode="auto">
          <a:xfrm>
            <a:off x="2238376" y="285751"/>
            <a:ext cx="3857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s-MX" sz="2800">
                <a:solidFill>
                  <a:schemeClr val="bg1"/>
                </a:solidFill>
              </a:rPr>
              <a:t>Lesiones gangrenosas</a:t>
            </a:r>
          </a:p>
        </p:txBody>
      </p:sp>
      <p:sp>
        <p:nvSpPr>
          <p:cNvPr id="45062" name="TextBox 7"/>
          <p:cNvSpPr txBox="1">
            <a:spLocks noChangeArrowheads="1"/>
          </p:cNvSpPr>
          <p:nvPr/>
        </p:nvSpPr>
        <p:spPr bwMode="auto">
          <a:xfrm>
            <a:off x="2238375" y="3714751"/>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s-MX" sz="2400" b="1"/>
              <a:t>Necrosis</a:t>
            </a:r>
          </a:p>
        </p:txBody>
      </p:sp>
    </p:spTree>
    <p:extLst>
      <p:ext uri="{BB962C8B-B14F-4D97-AF65-F5344CB8AC3E}">
        <p14:creationId xmlns:p14="http://schemas.microsoft.com/office/powerpoint/2010/main" val="11555615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3024188" y="500063"/>
            <a:ext cx="6481762" cy="1143000"/>
          </a:xfrm>
        </p:spPr>
        <p:txBody>
          <a:bodyPr anchor="ctr"/>
          <a:lstStyle/>
          <a:p>
            <a:pPr eaLnBrk="1" hangingPunct="1">
              <a:defRPr/>
            </a:pPr>
            <a:r>
              <a:rPr lang="es-ES_tradnl" sz="3400" u="sng">
                <a:latin typeface="+mn-lt"/>
              </a:rPr>
              <a:t>Diagnóstico de Laboratorio</a:t>
            </a:r>
            <a:endParaRPr lang="es-ES" sz="3400" u="sng">
              <a:latin typeface="+mn-lt"/>
            </a:endParaRPr>
          </a:p>
        </p:txBody>
      </p:sp>
      <p:sp>
        <p:nvSpPr>
          <p:cNvPr id="46083" name="Rectangle 3"/>
          <p:cNvSpPr>
            <a:spLocks noGrp="1" noChangeArrowheads="1"/>
          </p:cNvSpPr>
          <p:nvPr>
            <p:ph type="body" idx="4294967295"/>
          </p:nvPr>
        </p:nvSpPr>
        <p:spPr>
          <a:xfrm>
            <a:off x="2063750" y="2060576"/>
            <a:ext cx="8229600" cy="2836863"/>
          </a:xfrm>
        </p:spPr>
        <p:txBody>
          <a:bodyPr>
            <a:normAutofit fontScale="92500" lnSpcReduction="10000"/>
          </a:bodyPr>
          <a:lstStyle/>
          <a:p>
            <a:pPr marL="590550" indent="-590550" algn="just">
              <a:lnSpc>
                <a:spcPct val="150000"/>
              </a:lnSpc>
            </a:pPr>
            <a:r>
              <a:rPr lang="es-ES_tradnl"/>
              <a:t>Muestra: Material de heridas, pus, tejidos</a:t>
            </a:r>
          </a:p>
          <a:p>
            <a:pPr marL="590550" indent="-590550" algn="just">
              <a:lnSpc>
                <a:spcPct val="150000"/>
              </a:lnSpc>
            </a:pPr>
            <a:r>
              <a:rPr lang="es-ES_tradnl"/>
              <a:t>Examen directo (frotis): tinción de Gram</a:t>
            </a:r>
          </a:p>
          <a:p>
            <a:pPr marL="590550" indent="-590550" algn="just">
              <a:lnSpc>
                <a:spcPct val="150000"/>
              </a:lnSpc>
            </a:pPr>
            <a:r>
              <a:rPr lang="es-ES_tradnl"/>
              <a:t>Cultivo en condiciones anaerobias</a:t>
            </a:r>
          </a:p>
          <a:p>
            <a:pPr marL="590550" indent="-590550" algn="just">
              <a:lnSpc>
                <a:spcPct val="150000"/>
              </a:lnSpc>
            </a:pPr>
            <a:r>
              <a:rPr lang="es-ES_tradnl"/>
              <a:t>Demostración de toxinas</a:t>
            </a:r>
            <a:endParaRPr lang="es-ES"/>
          </a:p>
        </p:txBody>
      </p:sp>
    </p:spTree>
    <p:extLst>
      <p:ext uri="{BB962C8B-B14F-4D97-AF65-F5344CB8AC3E}">
        <p14:creationId xmlns:p14="http://schemas.microsoft.com/office/powerpoint/2010/main" val="26019405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451231" y="539261"/>
            <a:ext cx="6213229" cy="5685692"/>
          </a:xfrm>
          <a:prstGeom prst="rect">
            <a:avLst/>
          </a:prstGeom>
        </p:spPr>
      </p:pic>
      <p:sp>
        <p:nvSpPr>
          <p:cNvPr id="3" name="Rectángulo 2"/>
          <p:cNvSpPr/>
          <p:nvPr/>
        </p:nvSpPr>
        <p:spPr>
          <a:xfrm>
            <a:off x="1092247" y="2205335"/>
            <a:ext cx="3208122" cy="1107996"/>
          </a:xfrm>
          <a:prstGeom prst="rect">
            <a:avLst/>
          </a:prstGeom>
          <a:noFill/>
        </p:spPr>
        <p:txBody>
          <a:bodyPr wrap="none" lIns="91440" tIns="45720" rIns="91440" bIns="45720">
            <a:spAutoFit/>
          </a:bodyPr>
          <a:lstStyle/>
          <a:p>
            <a:pPr algn="ctr"/>
            <a:r>
              <a:rPr lang="es-ES" sz="6600" b="0" cap="none" spc="0" dirty="0" smtClean="0">
                <a:ln w="0"/>
                <a:effectLst>
                  <a:outerShdw blurRad="38100" dist="25400" dir="5400000" algn="ctr" rotWithShape="0">
                    <a:srgbClr val="6E747A">
                      <a:alpha val="43000"/>
                    </a:srgbClr>
                  </a:outerShdw>
                </a:effectLst>
              </a:rPr>
              <a:t>GRACIAS</a:t>
            </a:r>
            <a:endParaRPr lang="es-ES" sz="6600" b="0" cap="none" spc="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90574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8585" y="687832"/>
            <a:ext cx="10316307" cy="2062103"/>
          </a:xfrm>
          <a:prstGeom prst="rect">
            <a:avLst/>
          </a:prstGeom>
        </p:spPr>
        <p:txBody>
          <a:bodyPr wrap="square">
            <a:spAutoFit/>
          </a:bodyPr>
          <a:lstStyle/>
          <a:p>
            <a:r>
              <a:rPr lang="es-ES" sz="3200" b="1" i="0" u="none" strike="noStrike" baseline="0" dirty="0" smtClean="0">
                <a:solidFill>
                  <a:srgbClr val="0000E6"/>
                </a:solidFill>
                <a:latin typeface="MyriadPro-Bold"/>
              </a:rPr>
              <a:t>Morfología e identificación</a:t>
            </a:r>
          </a:p>
          <a:p>
            <a:r>
              <a:rPr lang="es-ES" sz="2400" b="0" i="0" u="none" strike="noStrike" baseline="0" dirty="0" smtClean="0">
                <a:solidFill>
                  <a:srgbClr val="000000"/>
                </a:solidFill>
                <a:latin typeface="Arial" panose="020B0604020202020204" pitchFamily="34" charset="0"/>
                <a:cs typeface="Arial" panose="020B0604020202020204" pitchFamily="34" charset="0"/>
              </a:rPr>
              <a:t>Las </a:t>
            </a:r>
            <a:r>
              <a:rPr lang="es-ES" sz="2400" b="0" i="0" u="none" strike="noStrike" baseline="0" dirty="0" err="1" smtClean="0">
                <a:solidFill>
                  <a:srgbClr val="000000"/>
                </a:solidFill>
                <a:latin typeface="Arial" panose="020B0604020202020204" pitchFamily="34" charset="0"/>
                <a:cs typeface="Arial" panose="020B0604020202020204" pitchFamily="34" charset="0"/>
              </a:rPr>
              <a:t>corinebacterias</a:t>
            </a:r>
            <a:r>
              <a:rPr lang="es-ES" sz="2400" b="0" i="0" u="none" strike="noStrike" baseline="0" dirty="0" smtClean="0">
                <a:solidFill>
                  <a:srgbClr val="000000"/>
                </a:solidFill>
                <a:latin typeface="Arial" panose="020B0604020202020204" pitchFamily="34" charset="0"/>
                <a:cs typeface="Arial" panose="020B0604020202020204" pitchFamily="34" charset="0"/>
              </a:rPr>
              <a:t> tienen un diámetro de 0.5 a 1 </a:t>
            </a:r>
            <a:r>
              <a:rPr lang="es-ES" sz="2400" b="0" i="0" u="none" strike="noStrike" baseline="0" dirty="0" err="1" smtClean="0">
                <a:solidFill>
                  <a:srgbClr val="000000"/>
                </a:solidFill>
                <a:latin typeface="Arial" panose="020B0604020202020204" pitchFamily="34" charset="0"/>
                <a:cs typeface="Arial" panose="020B0604020202020204" pitchFamily="34" charset="0"/>
              </a:rPr>
              <a:t>μm</a:t>
            </a:r>
            <a:r>
              <a:rPr lang="es-ES" sz="2400" b="0" i="0" u="none" strike="noStrike" baseline="0" dirty="0" smtClean="0">
                <a:solidFill>
                  <a:srgbClr val="000000"/>
                </a:solidFill>
                <a:latin typeface="Arial" panose="020B0604020202020204" pitchFamily="34" charset="0"/>
                <a:cs typeface="Arial" panose="020B0604020202020204" pitchFamily="34" charset="0"/>
              </a:rPr>
              <a:t> y de varios</a:t>
            </a:r>
            <a:r>
              <a:rPr lang="es-ES" sz="2400" b="0" i="0" u="none" strike="noStrike"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micrómetros de longitud. Es característico que posean tumefacciones</a:t>
            </a:r>
            <a:r>
              <a:rPr lang="es-ES" sz="2400" b="0" i="0" u="none" strike="noStrike"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irregulares en un extremo que les da el aspecto de “forma</a:t>
            </a:r>
            <a:r>
              <a:rPr lang="es-ES" sz="2400" b="0" i="0" u="none" strike="noStrike"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en palillo de tambor.”</a:t>
            </a:r>
            <a:endParaRPr lang="es-ES" sz="24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8499409" y="3453319"/>
            <a:ext cx="3610350" cy="3299401"/>
          </a:xfrm>
          <a:prstGeom prst="rect">
            <a:avLst/>
          </a:prstGeom>
        </p:spPr>
      </p:pic>
      <p:sp>
        <p:nvSpPr>
          <p:cNvPr id="6" name="Rectángulo 5"/>
          <p:cNvSpPr/>
          <p:nvPr/>
        </p:nvSpPr>
        <p:spPr>
          <a:xfrm>
            <a:off x="398586" y="3159259"/>
            <a:ext cx="8100824" cy="1200329"/>
          </a:xfrm>
          <a:prstGeom prst="rect">
            <a:avLst/>
          </a:prstGeom>
        </p:spPr>
        <p:txBody>
          <a:bodyPr wrap="square">
            <a:spAutoFit/>
          </a:bodyPr>
          <a:lstStyle/>
          <a:p>
            <a:r>
              <a:rPr lang="es-ES" sz="2400" b="0" i="0" u="none" strike="noStrike" baseline="0" dirty="0" smtClean="0">
                <a:latin typeface="MinionPro-Regular"/>
              </a:rPr>
              <a:t>En agar sangre, las colonias de </a:t>
            </a:r>
            <a:r>
              <a:rPr lang="es-ES" sz="2400" b="0" i="1" u="none" strike="noStrike" baseline="0" dirty="0" smtClean="0">
                <a:latin typeface="MinionPro-It"/>
              </a:rPr>
              <a:t>C. </a:t>
            </a:r>
            <a:r>
              <a:rPr lang="es-ES" sz="2400" b="0" i="1" u="none" strike="noStrike" baseline="0" dirty="0" err="1" smtClean="0">
                <a:latin typeface="MinionPro-It"/>
              </a:rPr>
              <a:t>diphtheriae</a:t>
            </a:r>
            <a:r>
              <a:rPr lang="es-ES" sz="2400" b="0" i="1" u="none" strike="noStrike" baseline="0" dirty="0" smtClean="0">
                <a:latin typeface="MinionPro-It"/>
              </a:rPr>
              <a:t> </a:t>
            </a:r>
            <a:r>
              <a:rPr lang="es-ES" sz="2400" b="0" i="0" u="none" strike="noStrike" baseline="0" dirty="0" smtClean="0">
                <a:latin typeface="MinionPro-Regular"/>
              </a:rPr>
              <a:t>son pequeñas,</a:t>
            </a:r>
            <a:r>
              <a:rPr lang="es-ES" sz="2400" b="0" i="0" u="none" strike="noStrike" dirty="0" smtClean="0">
                <a:latin typeface="MinionPro-Regular"/>
              </a:rPr>
              <a:t> </a:t>
            </a:r>
            <a:r>
              <a:rPr lang="es-ES" sz="2400" b="0" i="0" u="none" strike="noStrike" baseline="0" dirty="0" smtClean="0">
                <a:latin typeface="MinionPro-Regular"/>
              </a:rPr>
              <a:t>granulosas y grises, con bordes irregulares y pueden tener</a:t>
            </a:r>
            <a:r>
              <a:rPr lang="es-ES" sz="2400" b="0" i="0" u="none" strike="noStrike" dirty="0" smtClean="0">
                <a:latin typeface="MinionPro-Regular"/>
              </a:rPr>
              <a:t> </a:t>
            </a:r>
            <a:r>
              <a:rPr lang="es-ES" sz="2400" b="0" i="0" u="none" strike="noStrike" baseline="0" dirty="0" smtClean="0">
                <a:latin typeface="MinionPro-Regular"/>
              </a:rPr>
              <a:t>pequeñas</a:t>
            </a:r>
            <a:r>
              <a:rPr lang="es-ES" sz="2400" b="0" i="0" u="none" strike="noStrike" dirty="0" smtClean="0">
                <a:latin typeface="MinionPro-Regular"/>
              </a:rPr>
              <a:t> </a:t>
            </a:r>
            <a:r>
              <a:rPr lang="es-ES" sz="2400" b="0" i="0" u="none" strike="noStrike" baseline="0" dirty="0" smtClean="0">
                <a:latin typeface="MinionPro-Regular"/>
              </a:rPr>
              <a:t>zonas de hemólisis.</a:t>
            </a:r>
            <a:endParaRPr lang="es-ES" sz="2400" dirty="0"/>
          </a:p>
        </p:txBody>
      </p:sp>
    </p:spTree>
    <p:extLst>
      <p:ext uri="{BB962C8B-B14F-4D97-AF65-F5344CB8AC3E}">
        <p14:creationId xmlns:p14="http://schemas.microsoft.com/office/powerpoint/2010/main" val="1162405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8954" y="228124"/>
            <a:ext cx="11324492" cy="4278094"/>
          </a:xfrm>
          <a:prstGeom prst="rect">
            <a:avLst/>
          </a:prstGeom>
        </p:spPr>
        <p:txBody>
          <a:bodyPr wrap="square">
            <a:spAutoFit/>
          </a:bodyPr>
          <a:lstStyle/>
          <a:p>
            <a:r>
              <a:rPr lang="es-ES" sz="3200" b="1" i="0" u="none" strike="noStrike" baseline="0" dirty="0" smtClean="0">
                <a:solidFill>
                  <a:srgbClr val="0000E6"/>
                </a:solidFill>
                <a:latin typeface="MyriadPro-Bold"/>
              </a:rPr>
              <a:t>Patogenia</a:t>
            </a:r>
          </a:p>
          <a:p>
            <a:pPr algn="just"/>
            <a:r>
              <a:rPr lang="es-ES" sz="2400" b="0" i="0" u="none" strike="noStrike" baseline="0" dirty="0" smtClean="0">
                <a:solidFill>
                  <a:srgbClr val="000000"/>
                </a:solidFill>
                <a:latin typeface="Arial" panose="020B0604020202020204" pitchFamily="34" charset="0"/>
                <a:cs typeface="Arial" panose="020B0604020202020204" pitchFamily="34" charset="0"/>
              </a:rPr>
              <a:t>El principal microorganismo patógeno en el ser humano del género</a:t>
            </a:r>
            <a:r>
              <a:rPr lang="es-ES" sz="2400" b="0" i="0" u="none" strike="noStrike" dirty="0" smtClean="0">
                <a:solidFill>
                  <a:srgbClr val="000000"/>
                </a:solidFill>
                <a:latin typeface="Arial" panose="020B0604020202020204" pitchFamily="34" charset="0"/>
                <a:cs typeface="Arial" panose="020B0604020202020204" pitchFamily="34" charset="0"/>
              </a:rPr>
              <a:t> </a:t>
            </a:r>
            <a:r>
              <a:rPr lang="es-ES" sz="2400" b="0" i="1" u="none" strike="noStrike" baseline="0" dirty="0" err="1" smtClean="0">
                <a:solidFill>
                  <a:srgbClr val="000000"/>
                </a:solidFill>
                <a:latin typeface="Arial" panose="020B0604020202020204" pitchFamily="34" charset="0"/>
                <a:cs typeface="Arial" panose="020B0604020202020204" pitchFamily="34" charset="0"/>
              </a:rPr>
              <a:t>Corynebacterium</a:t>
            </a:r>
            <a:r>
              <a:rPr lang="es-ES" sz="2400" b="0" i="1" u="none" strike="noStrike" baseline="0"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es </a:t>
            </a:r>
            <a:r>
              <a:rPr lang="es-ES" sz="2400" b="0" i="1" u="none" strike="noStrike" baseline="0" dirty="0" smtClean="0">
                <a:solidFill>
                  <a:srgbClr val="000000"/>
                </a:solidFill>
                <a:latin typeface="Arial" panose="020B0604020202020204" pitchFamily="34" charset="0"/>
                <a:cs typeface="Arial" panose="020B0604020202020204" pitchFamily="34" charset="0"/>
              </a:rPr>
              <a:t>C. </a:t>
            </a:r>
            <a:r>
              <a:rPr lang="es-ES" sz="2400" b="0" i="1" u="none" strike="noStrike" baseline="0" dirty="0" err="1" smtClean="0">
                <a:solidFill>
                  <a:srgbClr val="000000"/>
                </a:solidFill>
                <a:latin typeface="Arial" panose="020B0604020202020204" pitchFamily="34" charset="0"/>
                <a:cs typeface="Arial" panose="020B0604020202020204" pitchFamily="34" charset="0"/>
              </a:rPr>
              <a:t>diphtheriae</a:t>
            </a:r>
            <a:r>
              <a:rPr lang="es-ES" sz="2400" b="0" i="1" u="none" strike="noStrike" baseline="0"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el microorganismo que</a:t>
            </a:r>
            <a:r>
              <a:rPr lang="es-ES" sz="2400" b="0" i="0" u="none" strike="noStrike"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produce la difteria respiratoria o cutánea. </a:t>
            </a:r>
          </a:p>
          <a:p>
            <a:pPr algn="just"/>
            <a:r>
              <a:rPr lang="es-ES" sz="2400" b="0" i="0" u="none" strike="noStrike" baseline="0" dirty="0" smtClean="0">
                <a:solidFill>
                  <a:srgbClr val="000000"/>
                </a:solidFill>
                <a:latin typeface="Arial" panose="020B0604020202020204" pitchFamily="34" charset="0"/>
                <a:cs typeface="Arial" panose="020B0604020202020204" pitchFamily="34" charset="0"/>
              </a:rPr>
              <a:t>En la naturaleza, </a:t>
            </a:r>
            <a:r>
              <a:rPr lang="es-ES" sz="2400" b="0" i="1" u="none" strike="noStrike" baseline="0" dirty="0" err="1" smtClean="0">
                <a:solidFill>
                  <a:srgbClr val="000000"/>
                </a:solidFill>
                <a:latin typeface="Arial" panose="020B0604020202020204" pitchFamily="34" charset="0"/>
                <a:cs typeface="Arial" panose="020B0604020202020204" pitchFamily="34" charset="0"/>
              </a:rPr>
              <a:t>C.diphtheriae</a:t>
            </a:r>
            <a:r>
              <a:rPr lang="es-ES" sz="2400" b="0" i="1" u="none" strike="noStrike" baseline="0"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se observa en el sistema respiratorio, en heridas o en</a:t>
            </a:r>
            <a:r>
              <a:rPr lang="es-ES" sz="2400" b="0" i="0" u="none" strike="noStrike"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la piel de personas infectadas o en portadores normales. </a:t>
            </a:r>
          </a:p>
          <a:p>
            <a:pPr algn="just"/>
            <a:r>
              <a:rPr lang="es-ES" sz="2400" b="0" i="0" u="none" strike="noStrike" baseline="0" dirty="0" smtClean="0">
                <a:solidFill>
                  <a:srgbClr val="000000"/>
                </a:solidFill>
                <a:latin typeface="Arial" panose="020B0604020202020204" pitchFamily="34" charset="0"/>
                <a:cs typeface="Arial" panose="020B0604020202020204" pitchFamily="34" charset="0"/>
              </a:rPr>
              <a:t>Se disemina</a:t>
            </a:r>
            <a:r>
              <a:rPr lang="es-ES" sz="2400" b="0" i="0" u="none" strike="noStrike"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por las gotitas de secreciones respiratorias o por el contacto</a:t>
            </a:r>
            <a:r>
              <a:rPr lang="es-ES" sz="2400" b="0" i="0" u="none" strike="noStrike"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con individuos susceptibles; los bacilos luego se desarrollan</a:t>
            </a:r>
            <a:r>
              <a:rPr lang="es-ES" sz="2400" b="0" i="0" u="none" strike="noStrike"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en las mucosas o en abrasiones en la piel y los que son toxígenos</a:t>
            </a:r>
            <a:r>
              <a:rPr lang="es-ES" sz="2400" b="0" i="0" u="none" strike="noStrike"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comienzan a producir toxina. </a:t>
            </a:r>
          </a:p>
          <a:p>
            <a:pPr algn="just"/>
            <a:r>
              <a:rPr lang="es-ES" sz="2400" b="0" i="0" u="none" strike="noStrike" baseline="0" dirty="0" smtClean="0">
                <a:solidFill>
                  <a:srgbClr val="000000"/>
                </a:solidFill>
                <a:latin typeface="Arial" panose="020B0604020202020204" pitchFamily="34" charset="0"/>
                <a:cs typeface="Arial" panose="020B0604020202020204" pitchFamily="34" charset="0"/>
              </a:rPr>
              <a:t>Todos los microorganismos de la</a:t>
            </a:r>
            <a:r>
              <a:rPr lang="es-ES" sz="2400" b="0" i="0" u="none" strike="noStrike"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especie </a:t>
            </a:r>
            <a:r>
              <a:rPr lang="es-ES" sz="2400" b="0" i="1" u="none" strike="noStrike" baseline="0" dirty="0" smtClean="0">
                <a:solidFill>
                  <a:srgbClr val="000000"/>
                </a:solidFill>
                <a:latin typeface="Arial" panose="020B0604020202020204" pitchFamily="34" charset="0"/>
                <a:cs typeface="Arial" panose="020B0604020202020204" pitchFamily="34" charset="0"/>
              </a:rPr>
              <a:t>C. </a:t>
            </a:r>
            <a:r>
              <a:rPr lang="es-ES" sz="2400" b="0" i="1" u="none" strike="noStrike" baseline="0" dirty="0" err="1" smtClean="0">
                <a:solidFill>
                  <a:srgbClr val="000000"/>
                </a:solidFill>
                <a:latin typeface="Arial" panose="020B0604020202020204" pitchFamily="34" charset="0"/>
                <a:cs typeface="Arial" panose="020B0604020202020204" pitchFamily="34" charset="0"/>
              </a:rPr>
              <a:t>diphtheriae</a:t>
            </a:r>
            <a:r>
              <a:rPr lang="es-ES" sz="2400" b="0" i="1" u="none" strike="noStrike" baseline="0"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toxígena son capaces de elaborar la misma</a:t>
            </a:r>
            <a:r>
              <a:rPr lang="es-ES" sz="2400" b="0" i="0" u="none" strike="noStrike" dirty="0" smtClean="0">
                <a:solidFill>
                  <a:srgbClr val="000000"/>
                </a:solidFill>
                <a:latin typeface="Arial" panose="020B0604020202020204" pitchFamily="34" charset="0"/>
                <a:cs typeface="Arial" panose="020B0604020202020204" pitchFamily="34" charset="0"/>
              </a:rPr>
              <a:t> </a:t>
            </a:r>
            <a:r>
              <a:rPr lang="es-ES" sz="2400" b="0" i="0" u="none" strike="noStrike" baseline="0" dirty="0" smtClean="0">
                <a:solidFill>
                  <a:srgbClr val="000000"/>
                </a:solidFill>
                <a:latin typeface="Arial" panose="020B0604020202020204" pitchFamily="34" charset="0"/>
                <a:cs typeface="Arial" panose="020B0604020202020204" pitchFamily="34" charset="0"/>
              </a:rPr>
              <a:t>exotoxina productora de la enfermedad.</a:t>
            </a:r>
            <a:endParaRPr lang="es-ES" sz="2400" dirty="0">
              <a:latin typeface="Arial" panose="020B0604020202020204" pitchFamily="34" charset="0"/>
              <a:cs typeface="Arial" panose="020B0604020202020204" pitchFamily="34" charset="0"/>
            </a:endParaRPr>
          </a:p>
        </p:txBody>
      </p:sp>
      <p:sp>
        <p:nvSpPr>
          <p:cNvPr id="5" name="Rectángulo 4"/>
          <p:cNvSpPr/>
          <p:nvPr/>
        </p:nvSpPr>
        <p:spPr>
          <a:xfrm>
            <a:off x="257906" y="4735343"/>
            <a:ext cx="11066585" cy="646331"/>
          </a:xfrm>
          <a:prstGeom prst="rect">
            <a:avLst/>
          </a:prstGeom>
        </p:spPr>
        <p:txBody>
          <a:bodyPr wrap="square">
            <a:spAutoFit/>
          </a:bodyPr>
          <a:lstStyle/>
          <a:p>
            <a:r>
              <a:rPr lang="es-ES" b="0" i="0" u="none" strike="noStrike" baseline="0" dirty="0" smtClean="0">
                <a:latin typeface="MinionPro-Regular"/>
              </a:rPr>
              <a:t>La </a:t>
            </a:r>
            <a:r>
              <a:rPr lang="es-ES" b="1" i="0" u="none" strike="noStrike" baseline="0" dirty="0" smtClean="0">
                <a:latin typeface="MinionPro-Bold"/>
              </a:rPr>
              <a:t>toxina de difteria </a:t>
            </a:r>
            <a:r>
              <a:rPr lang="es-ES" b="0" i="0" u="none" strike="noStrike" baseline="0" dirty="0" smtClean="0">
                <a:latin typeface="MinionPro-Regular"/>
              </a:rPr>
              <a:t>es un </a:t>
            </a:r>
            <a:r>
              <a:rPr lang="es-ES" b="0" i="0" u="none" strike="noStrike" baseline="0" dirty="0" err="1" smtClean="0">
                <a:latin typeface="MinionPro-Regular"/>
              </a:rPr>
              <a:t>polipéptido</a:t>
            </a:r>
            <a:r>
              <a:rPr lang="es-ES" b="0" i="0" u="none" strike="noStrike" baseline="0" dirty="0" smtClean="0">
                <a:latin typeface="MinionPro-Regular"/>
              </a:rPr>
              <a:t> lábil al calor (PM</a:t>
            </a:r>
            <a:r>
              <a:rPr lang="es-ES" b="0" i="0" u="none" strike="noStrike" dirty="0" smtClean="0">
                <a:latin typeface="MinionPro-Regular"/>
              </a:rPr>
              <a:t> </a:t>
            </a:r>
            <a:r>
              <a:rPr lang="es-ES" b="0" i="0" u="none" strike="noStrike" baseline="0" dirty="0" smtClean="0">
                <a:latin typeface="MinionPro-Regular"/>
              </a:rPr>
              <a:t>de 62 000) que puede ser letal en una dosis de 0.1 </a:t>
            </a:r>
            <a:r>
              <a:rPr lang="es-ES" b="0" i="0" u="none" strike="noStrike" baseline="0" dirty="0" err="1" smtClean="0">
                <a:latin typeface="SymbolStd"/>
              </a:rPr>
              <a:t>μ</a:t>
            </a:r>
            <a:r>
              <a:rPr lang="es-ES" b="0" i="0" u="none" strike="noStrike" baseline="0" dirty="0" err="1" smtClean="0">
                <a:latin typeface="MinionPro-Regular"/>
              </a:rPr>
              <a:t>g</a:t>
            </a:r>
            <a:r>
              <a:rPr lang="es-ES" b="0" i="0" u="none" strike="noStrike" baseline="0" dirty="0" smtClean="0">
                <a:latin typeface="MinionPro-Regular"/>
              </a:rPr>
              <a:t>/kg.</a:t>
            </a:r>
            <a:endParaRPr lang="es-ES" dirty="0"/>
          </a:p>
        </p:txBody>
      </p:sp>
    </p:spTree>
    <p:extLst>
      <p:ext uri="{BB962C8B-B14F-4D97-AF65-F5344CB8AC3E}">
        <p14:creationId xmlns:p14="http://schemas.microsoft.com/office/powerpoint/2010/main" val="3610940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55783" y="908898"/>
            <a:ext cx="10972801" cy="3908762"/>
          </a:xfrm>
          <a:prstGeom prst="rect">
            <a:avLst/>
          </a:prstGeom>
        </p:spPr>
        <p:txBody>
          <a:bodyPr wrap="square">
            <a:spAutoFit/>
          </a:bodyPr>
          <a:lstStyle/>
          <a:p>
            <a:pPr algn="just"/>
            <a:r>
              <a:rPr lang="es-ES" sz="3200" b="1" i="0" u="none" strike="noStrike" baseline="0" dirty="0" smtClean="0">
                <a:solidFill>
                  <a:srgbClr val="0000E6"/>
                </a:solidFill>
                <a:latin typeface="MyriadPro-Bold"/>
              </a:rPr>
              <a:t>Manifestaciones clínicas</a:t>
            </a:r>
          </a:p>
          <a:p>
            <a:pPr algn="just"/>
            <a:r>
              <a:rPr lang="es-ES" sz="2400" b="0" i="0" u="none" strike="noStrike" baseline="0" dirty="0" smtClean="0">
                <a:solidFill>
                  <a:srgbClr val="000000"/>
                </a:solidFill>
                <a:latin typeface="Arial" panose="020B0604020202020204" pitchFamily="34" charset="0"/>
                <a:ea typeface="Meiryo UI" panose="020B0604030504040204" pitchFamily="34" charset="-128"/>
                <a:cs typeface="Arial" panose="020B0604020202020204" pitchFamily="34" charset="0"/>
              </a:rPr>
              <a:t>Cuando comienza la inflamación </a:t>
            </a:r>
            <a:r>
              <a:rPr lang="es-ES" sz="2400" b="0" i="0" u="none" strike="noStrike" baseline="0" dirty="0" err="1" smtClean="0">
                <a:solidFill>
                  <a:srgbClr val="000000"/>
                </a:solidFill>
                <a:latin typeface="Arial" panose="020B0604020202020204" pitchFamily="34" charset="0"/>
                <a:ea typeface="Meiryo UI" panose="020B0604030504040204" pitchFamily="34" charset="-128"/>
                <a:cs typeface="Arial" panose="020B0604020202020204" pitchFamily="34" charset="0"/>
              </a:rPr>
              <a:t>difterítica</a:t>
            </a:r>
            <a:r>
              <a:rPr lang="es-ES" sz="2400" b="0" i="0" u="none" strike="noStrike" baseline="0" dirty="0" smtClean="0">
                <a:solidFill>
                  <a:srgbClr val="000000"/>
                </a:solidFill>
                <a:latin typeface="Arial" panose="020B0604020202020204" pitchFamily="34" charset="0"/>
                <a:ea typeface="Meiryo UI" panose="020B0604030504040204" pitchFamily="34" charset="-128"/>
                <a:cs typeface="Arial" panose="020B0604020202020204" pitchFamily="34" charset="0"/>
              </a:rPr>
              <a:t> en las vías respiratorias,</a:t>
            </a:r>
            <a:r>
              <a:rPr lang="es-ES" sz="2400" b="0" i="0" u="none" strike="noStrike" dirty="0" smtClean="0">
                <a:solidFill>
                  <a:srgbClr val="000000"/>
                </a:solidFill>
                <a:latin typeface="Arial" panose="020B0604020202020204" pitchFamily="34" charset="0"/>
                <a:ea typeface="Meiryo UI" panose="020B0604030504040204" pitchFamily="34" charset="-128"/>
                <a:cs typeface="Arial" panose="020B0604020202020204" pitchFamily="34" charset="0"/>
              </a:rPr>
              <a:t> </a:t>
            </a:r>
            <a:r>
              <a:rPr lang="es-ES" sz="2400" b="0" i="0" u="none" strike="noStrike" baseline="0" dirty="0" smtClean="0">
                <a:solidFill>
                  <a:srgbClr val="000000"/>
                </a:solidFill>
                <a:latin typeface="Arial" panose="020B0604020202020204" pitchFamily="34" charset="0"/>
                <a:ea typeface="Meiryo UI" panose="020B0604030504040204" pitchFamily="34" charset="-128"/>
                <a:cs typeface="Arial" panose="020B0604020202020204" pitchFamily="34" charset="0"/>
              </a:rPr>
              <a:t>por lo general ocurre faringitis y fiebre. La postración y</a:t>
            </a:r>
            <a:r>
              <a:rPr lang="es-ES" sz="2400" b="0" i="0" u="none" strike="noStrike" dirty="0" smtClean="0">
                <a:solidFill>
                  <a:srgbClr val="000000"/>
                </a:solidFill>
                <a:latin typeface="Arial" panose="020B0604020202020204" pitchFamily="34" charset="0"/>
                <a:ea typeface="Meiryo UI" panose="020B0604030504040204" pitchFamily="34" charset="-128"/>
                <a:cs typeface="Arial" panose="020B0604020202020204" pitchFamily="34" charset="0"/>
              </a:rPr>
              <a:t> </a:t>
            </a:r>
            <a:r>
              <a:rPr lang="es-ES" sz="2400" b="0" i="0" u="none" strike="noStrike" baseline="0" dirty="0" smtClean="0">
                <a:solidFill>
                  <a:srgbClr val="000000"/>
                </a:solidFill>
                <a:latin typeface="Arial" panose="020B0604020202020204" pitchFamily="34" charset="0"/>
                <a:ea typeface="Meiryo UI" panose="020B0604030504040204" pitchFamily="34" charset="-128"/>
                <a:cs typeface="Arial" panose="020B0604020202020204" pitchFamily="34" charset="0"/>
              </a:rPr>
              <a:t>la disnea se presentan poco después por la obstrucción causada</a:t>
            </a:r>
            <a:r>
              <a:rPr lang="es-ES" sz="2400" b="0" i="0" u="none" strike="noStrike" dirty="0" smtClean="0">
                <a:solidFill>
                  <a:srgbClr val="000000"/>
                </a:solidFill>
                <a:latin typeface="Arial" panose="020B0604020202020204" pitchFamily="34" charset="0"/>
                <a:ea typeface="Meiryo UI" panose="020B0604030504040204" pitchFamily="34" charset="-128"/>
                <a:cs typeface="Arial" panose="020B0604020202020204" pitchFamily="34" charset="0"/>
              </a:rPr>
              <a:t> </a:t>
            </a:r>
            <a:r>
              <a:rPr lang="es-ES" sz="2400" b="0" i="0" u="none" strike="noStrike" baseline="0" dirty="0" smtClean="0">
                <a:solidFill>
                  <a:srgbClr val="000000"/>
                </a:solidFill>
                <a:latin typeface="Arial" panose="020B0604020202020204" pitchFamily="34" charset="0"/>
                <a:ea typeface="Meiryo UI" panose="020B0604030504040204" pitchFamily="34" charset="-128"/>
                <a:cs typeface="Arial" panose="020B0604020202020204" pitchFamily="34" charset="0"/>
              </a:rPr>
              <a:t>por la membrana. Esta obstrucción puede incluso ocasionar asfixia si no se trata con rapidez mediante intubación o </a:t>
            </a:r>
            <a:r>
              <a:rPr lang="es-ES" sz="2400" b="0" i="0" u="none" strike="noStrike" baseline="0" dirty="0" err="1" smtClean="0">
                <a:solidFill>
                  <a:srgbClr val="000000"/>
                </a:solidFill>
                <a:latin typeface="Arial" panose="020B0604020202020204" pitchFamily="34" charset="0"/>
                <a:ea typeface="Meiryo UI" panose="020B0604030504040204" pitchFamily="34" charset="-128"/>
                <a:cs typeface="Arial" panose="020B0604020202020204" pitchFamily="34" charset="0"/>
              </a:rPr>
              <a:t>traqueostomía</a:t>
            </a:r>
            <a:r>
              <a:rPr lang="es-ES" sz="2400" b="0" i="0" u="none" strike="noStrike" baseline="0" dirty="0" smtClean="0">
                <a:solidFill>
                  <a:srgbClr val="000000"/>
                </a:solidFill>
                <a:latin typeface="Arial" panose="020B0604020202020204" pitchFamily="34" charset="0"/>
                <a:ea typeface="Meiryo UI" panose="020B0604030504040204" pitchFamily="34" charset="-128"/>
                <a:cs typeface="Arial" panose="020B0604020202020204" pitchFamily="34" charset="0"/>
              </a:rPr>
              <a:t>.</a:t>
            </a:r>
          </a:p>
          <a:p>
            <a:pPr algn="just"/>
            <a:r>
              <a:rPr lang="es-ES" sz="2400" b="0" i="0" u="none" strike="noStrike" baseline="0" dirty="0" smtClean="0">
                <a:solidFill>
                  <a:srgbClr val="000000"/>
                </a:solidFill>
                <a:latin typeface="Arial" panose="020B0604020202020204" pitchFamily="34" charset="0"/>
                <a:ea typeface="Meiryo UI" panose="020B0604030504040204" pitchFamily="34" charset="-128"/>
                <a:cs typeface="Arial" panose="020B0604020202020204" pitchFamily="34" charset="0"/>
              </a:rPr>
              <a:t>Las irregularidades del ritmo cardiaco indican lesión del</a:t>
            </a:r>
            <a:r>
              <a:rPr lang="es-ES" sz="2400" b="0" i="0" u="none" strike="noStrike" dirty="0" smtClean="0">
                <a:solidFill>
                  <a:srgbClr val="000000"/>
                </a:solidFill>
                <a:latin typeface="Arial" panose="020B0604020202020204" pitchFamily="34" charset="0"/>
                <a:ea typeface="Meiryo UI" panose="020B0604030504040204" pitchFamily="34" charset="-128"/>
                <a:cs typeface="Arial" panose="020B0604020202020204" pitchFamily="34" charset="0"/>
              </a:rPr>
              <a:t> </a:t>
            </a:r>
            <a:r>
              <a:rPr lang="es-ES" sz="2400" b="0" i="0" u="none" strike="noStrike" baseline="0" dirty="0" smtClean="0">
                <a:solidFill>
                  <a:srgbClr val="000000"/>
                </a:solidFill>
                <a:latin typeface="Arial" panose="020B0604020202020204" pitchFamily="34" charset="0"/>
                <a:ea typeface="Meiryo UI" panose="020B0604030504040204" pitchFamily="34" charset="-128"/>
                <a:cs typeface="Arial" panose="020B0604020202020204" pitchFamily="34" charset="0"/>
              </a:rPr>
              <a:t>corazón. Más tarde puede haber dificultades visuales, de lenguaje,</a:t>
            </a:r>
            <a:r>
              <a:rPr lang="es-ES" sz="2400" b="0" i="0" u="none" strike="noStrike" dirty="0" smtClean="0">
                <a:solidFill>
                  <a:srgbClr val="000000"/>
                </a:solidFill>
                <a:latin typeface="Arial" panose="020B0604020202020204" pitchFamily="34" charset="0"/>
                <a:ea typeface="Meiryo UI" panose="020B0604030504040204" pitchFamily="34" charset="-128"/>
                <a:cs typeface="Arial" panose="020B0604020202020204" pitchFamily="34" charset="0"/>
              </a:rPr>
              <a:t> </a:t>
            </a:r>
            <a:r>
              <a:rPr lang="es-ES" sz="2400" b="0" i="0" u="none" strike="noStrike" baseline="0" dirty="0" smtClean="0">
                <a:solidFill>
                  <a:srgbClr val="000000"/>
                </a:solidFill>
                <a:latin typeface="Arial" panose="020B0604020202020204" pitchFamily="34" charset="0"/>
                <a:ea typeface="Meiryo UI" panose="020B0604030504040204" pitchFamily="34" charset="-128"/>
                <a:cs typeface="Arial" panose="020B0604020202020204" pitchFamily="34" charset="0"/>
              </a:rPr>
              <a:t>de la deglución o del movimiento de los brazos o las piernas.</a:t>
            </a:r>
          </a:p>
          <a:p>
            <a:pPr algn="just"/>
            <a:r>
              <a:rPr lang="es-ES" sz="2400" b="0" i="0" u="none" strike="noStrike" baseline="0" dirty="0" smtClean="0">
                <a:solidFill>
                  <a:srgbClr val="000000"/>
                </a:solidFill>
                <a:latin typeface="Arial" panose="020B0604020202020204" pitchFamily="34" charset="0"/>
                <a:ea typeface="Meiryo UI" panose="020B0604030504040204" pitchFamily="34" charset="-128"/>
                <a:cs typeface="Arial" panose="020B0604020202020204" pitchFamily="34" charset="0"/>
              </a:rPr>
              <a:t>Todas estas manifestaciones tienden a desaparecer en forma espontánea.</a:t>
            </a:r>
            <a:endParaRPr lang="es-ES" sz="2400" dirty="0">
              <a:latin typeface="Arial" panose="020B0604020202020204" pitchFamily="34" charset="0"/>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2570492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1322" y="582287"/>
            <a:ext cx="10550769" cy="2554545"/>
          </a:xfrm>
          <a:prstGeom prst="rect">
            <a:avLst/>
          </a:prstGeom>
        </p:spPr>
        <p:txBody>
          <a:bodyPr wrap="square">
            <a:spAutoFit/>
          </a:bodyPr>
          <a:lstStyle/>
          <a:p>
            <a:r>
              <a:rPr lang="es-ES" sz="3200" b="0" i="1" u="none" strike="noStrike" baseline="0" dirty="0" smtClean="0">
                <a:solidFill>
                  <a:srgbClr val="FF0000"/>
                </a:solidFill>
                <a:latin typeface="Arial" panose="020B0604020202020204" pitchFamily="34" charset="0"/>
              </a:rPr>
              <a:t>Listeria </a:t>
            </a:r>
            <a:r>
              <a:rPr lang="es-ES" sz="3200" i="1" u="none" strike="noStrike" baseline="0" dirty="0" err="1" smtClean="0">
                <a:solidFill>
                  <a:srgbClr val="FF0000"/>
                </a:solidFill>
                <a:latin typeface="Arial" panose="020B0604020202020204" pitchFamily="34" charset="0"/>
              </a:rPr>
              <a:t>monocytogenes</a:t>
            </a:r>
            <a:endParaRPr lang="es-ES" sz="3200" i="1" u="none" strike="noStrike" baseline="0" dirty="0" smtClean="0">
              <a:solidFill>
                <a:srgbClr val="FF0000"/>
              </a:solidFill>
              <a:latin typeface="Arial" panose="020B0604020202020204" pitchFamily="34" charset="0"/>
            </a:endParaRPr>
          </a:p>
          <a:p>
            <a:endParaRPr lang="es-ES" sz="3200" i="0" u="none" strike="noStrike" baseline="0" dirty="0" smtClean="0">
              <a:solidFill>
                <a:srgbClr val="FF0000"/>
              </a:solidFill>
              <a:latin typeface="Arial" panose="020B0604020202020204" pitchFamily="34" charset="0"/>
            </a:endParaRPr>
          </a:p>
          <a:p>
            <a:r>
              <a:rPr lang="es-ES" sz="2400" b="0" i="0" u="none" strike="noStrike" baseline="0" dirty="0" smtClean="0">
                <a:latin typeface="Arial" panose="020B0604020202020204" pitchFamily="34" charset="0"/>
                <a:cs typeface="Arial" panose="020B0604020202020204" pitchFamily="34" charset="0"/>
              </a:rPr>
              <a:t>El género </a:t>
            </a:r>
            <a:r>
              <a:rPr lang="es-ES" sz="2400" b="0" i="1" u="none" strike="noStrike" baseline="0" dirty="0" smtClean="0">
                <a:latin typeface="Arial" panose="020B0604020202020204" pitchFamily="34" charset="0"/>
                <a:cs typeface="Arial" panose="020B0604020202020204" pitchFamily="34" charset="0"/>
              </a:rPr>
              <a:t>Listeria </a:t>
            </a:r>
            <a:r>
              <a:rPr lang="es-ES" sz="2400" b="0" i="0" u="none" strike="noStrike" baseline="0" dirty="0" smtClean="0">
                <a:latin typeface="Arial" panose="020B0604020202020204" pitchFamily="34" charset="0"/>
                <a:cs typeface="Arial" panose="020B0604020202020204" pitchFamily="34" charset="0"/>
              </a:rPr>
              <a:t>está formado por seis especies, de las que </a:t>
            </a:r>
            <a:r>
              <a:rPr lang="es-ES" sz="2400" b="0" i="1" u="none" strike="noStrike" baseline="0" dirty="0" smtClean="0">
                <a:latin typeface="Arial" panose="020B0604020202020204" pitchFamily="34" charset="0"/>
                <a:cs typeface="Arial" panose="020B0604020202020204" pitchFamily="34" charset="0"/>
              </a:rPr>
              <a:t>Listeria</a:t>
            </a:r>
            <a:r>
              <a:rPr lang="es-ES" sz="2400" b="0" i="1" u="none" strike="noStrike" dirty="0" smtClean="0">
                <a:latin typeface="Arial" panose="020B0604020202020204" pitchFamily="34" charset="0"/>
                <a:cs typeface="Arial" panose="020B0604020202020204" pitchFamily="34" charset="0"/>
              </a:rPr>
              <a:t> </a:t>
            </a:r>
            <a:r>
              <a:rPr lang="es-ES" sz="2400" b="0" i="1" u="none" strike="noStrike" baseline="0" dirty="0" err="1" smtClean="0">
                <a:latin typeface="Arial" panose="020B0604020202020204" pitchFamily="34" charset="0"/>
                <a:cs typeface="Arial" panose="020B0604020202020204" pitchFamily="34" charset="0"/>
              </a:rPr>
              <a:t>monocytogenes</a:t>
            </a:r>
            <a:r>
              <a:rPr lang="es-ES" sz="2400" b="0" i="1" u="none" strike="noStrike" baseline="0"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y </a:t>
            </a:r>
            <a:r>
              <a:rPr lang="es-ES" sz="2400" b="0" i="1" u="none" strike="noStrike" baseline="0" dirty="0" smtClean="0">
                <a:latin typeface="Arial" panose="020B0604020202020204" pitchFamily="34" charset="0"/>
                <a:cs typeface="Arial" panose="020B0604020202020204" pitchFamily="34" charset="0"/>
              </a:rPr>
              <a:t>Listeria </a:t>
            </a:r>
            <a:r>
              <a:rPr lang="es-ES" sz="2400" b="0" i="1" u="none" strike="noStrike" baseline="0" dirty="0" err="1" smtClean="0">
                <a:latin typeface="Arial" panose="020B0604020202020204" pitchFamily="34" charset="0"/>
                <a:cs typeface="Arial" panose="020B0604020202020204" pitchFamily="34" charset="0"/>
              </a:rPr>
              <a:t>ivanovíí</a:t>
            </a:r>
            <a:r>
              <a:rPr lang="es-ES" sz="2400" b="0" i="1" u="none" strike="noStrike" baseline="0"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son los únicos patógenos</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reconocidos. </a:t>
            </a:r>
            <a:r>
              <a:rPr lang="es-ES" sz="2400" b="0" i="1" u="none" strike="noStrike" baseline="0" dirty="0" smtClean="0">
                <a:latin typeface="Arial" panose="020B0604020202020204" pitchFamily="34" charset="0"/>
                <a:cs typeface="Arial" panose="020B0604020202020204" pitchFamily="34" charset="0"/>
              </a:rPr>
              <a:t>L. </a:t>
            </a:r>
            <a:r>
              <a:rPr lang="es-ES" sz="2400" b="0" i="1" u="none" strike="noStrike" baseline="0" dirty="0" err="1" smtClean="0">
                <a:latin typeface="Arial" panose="020B0604020202020204" pitchFamily="34" charset="0"/>
                <a:cs typeface="Arial" panose="020B0604020202020204" pitchFamily="34" charset="0"/>
              </a:rPr>
              <a:t>monocytogenes</a:t>
            </a:r>
            <a:r>
              <a:rPr lang="es-ES" sz="2400" b="0" i="1" u="none" strike="noStrike" baseline="0"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representa un destacado patógeno</a:t>
            </a:r>
            <a:r>
              <a:rPr lang="es-ES" sz="2400" b="0" i="0" u="none" strike="noStrike"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del ser humano.</a:t>
            </a:r>
          </a:p>
          <a:p>
            <a:endParaRPr lang="es-ES" sz="2400" dirty="0">
              <a:latin typeface="Arial" panose="020B0604020202020204" pitchFamily="34" charset="0"/>
              <a:cs typeface="Arial" panose="020B0604020202020204" pitchFamily="34" charset="0"/>
            </a:endParaRPr>
          </a:p>
        </p:txBody>
      </p:sp>
      <p:sp>
        <p:nvSpPr>
          <p:cNvPr id="5" name="Rectángulo 4"/>
          <p:cNvSpPr/>
          <p:nvPr/>
        </p:nvSpPr>
        <p:spPr>
          <a:xfrm>
            <a:off x="621322" y="3136832"/>
            <a:ext cx="10281139" cy="1569660"/>
          </a:xfrm>
          <a:prstGeom prst="rect">
            <a:avLst/>
          </a:prstGeom>
        </p:spPr>
        <p:txBody>
          <a:bodyPr wrap="square">
            <a:spAutoFit/>
          </a:bodyPr>
          <a:lstStyle/>
          <a:p>
            <a:r>
              <a:rPr lang="es-ES" sz="2400" b="0" i="1" u="none" strike="noStrike" baseline="0" dirty="0" smtClean="0">
                <a:latin typeface="Arial" panose="020B0604020202020204" pitchFamily="34" charset="0"/>
                <a:cs typeface="Arial" panose="020B0604020202020204" pitchFamily="34" charset="0"/>
              </a:rPr>
              <a:t>L. </a:t>
            </a:r>
            <a:r>
              <a:rPr lang="es-ES" sz="2400" b="0" i="1" u="none" strike="noStrike" baseline="0" dirty="0" err="1" smtClean="0">
                <a:latin typeface="Arial" panose="020B0604020202020204" pitchFamily="34" charset="0"/>
                <a:cs typeface="Arial" panose="020B0604020202020204" pitchFamily="34" charset="0"/>
              </a:rPr>
              <a:t>monocytogenes</a:t>
            </a:r>
            <a:r>
              <a:rPr lang="es-ES" sz="2400" b="0" i="1" u="none" strike="noStrike" baseline="0" dirty="0" smtClean="0">
                <a:latin typeface="Arial" panose="020B0604020202020204" pitchFamily="34" charset="0"/>
                <a:cs typeface="Arial" panose="020B0604020202020204" pitchFamily="34" charset="0"/>
              </a:rPr>
              <a:t> </a:t>
            </a:r>
            <a:r>
              <a:rPr lang="es-ES" sz="2400" b="0" i="0" u="none" strike="noStrike" baseline="0" dirty="0" smtClean="0">
                <a:latin typeface="Arial" panose="020B0604020202020204" pitchFamily="34" charset="0"/>
                <a:cs typeface="Arial" panose="020B0604020202020204" pitchFamily="34" charset="0"/>
              </a:rPr>
              <a:t>es un </a:t>
            </a:r>
            <a:r>
              <a:rPr lang="es-ES" sz="2400" b="0" i="0" u="none" strike="noStrike" baseline="0" dirty="0" err="1" smtClean="0">
                <a:latin typeface="Arial" panose="020B0604020202020204" pitchFamily="34" charset="0"/>
                <a:cs typeface="Arial" panose="020B0604020202020204" pitchFamily="34" charset="0"/>
              </a:rPr>
              <a:t>bacilogrampositivo</a:t>
            </a:r>
            <a:r>
              <a:rPr lang="es-ES" sz="2400" b="0" i="0" u="none" strike="noStrike" baseline="0" dirty="0" smtClean="0">
                <a:latin typeface="Arial" panose="020B0604020202020204" pitchFamily="34" charset="0"/>
                <a:cs typeface="Arial" panose="020B0604020202020204" pitchFamily="34" charset="0"/>
              </a:rPr>
              <a:t> pequeño (0,4 a 0,5 x 0,5 a 2 </a:t>
            </a:r>
            <a:r>
              <a:rPr lang="es-ES" sz="2400" b="0" i="1" u="none" strike="noStrike" baseline="0" dirty="0" smtClean="0">
                <a:latin typeface="Arial" panose="020B0604020202020204" pitchFamily="34" charset="0"/>
                <a:cs typeface="Arial" panose="020B0604020202020204" pitchFamily="34" charset="0"/>
              </a:rPr>
              <a:t>[xm) </a:t>
            </a:r>
            <a:r>
              <a:rPr lang="es-ES" sz="2400" b="0" i="0" u="none" strike="noStrike" baseline="0" dirty="0" smtClean="0">
                <a:latin typeface="Arial" panose="020B0604020202020204" pitchFamily="34" charset="0"/>
                <a:cs typeface="Arial" panose="020B0604020202020204" pitchFamily="34" charset="0"/>
              </a:rPr>
              <a:t>no ramificado </a:t>
            </a:r>
            <a:r>
              <a:rPr lang="es-ES" sz="2400" dirty="0" smtClean="0">
                <a:latin typeface="Arial" panose="020B0604020202020204" pitchFamily="34" charset="0"/>
                <a:cs typeface="Arial" panose="020B0604020202020204" pitchFamily="34" charset="0"/>
              </a:rPr>
              <a:t>y </a:t>
            </a:r>
            <a:r>
              <a:rPr lang="es-ES" sz="2400" dirty="0">
                <a:latin typeface="Arial" panose="020B0604020202020204" pitchFamily="34" charset="0"/>
                <a:cs typeface="Arial" panose="020B0604020202020204" pitchFamily="34" charset="0"/>
              </a:rPr>
              <a:t>anaerobio facultativo capaz de proliferar dentro de un </a:t>
            </a:r>
            <a:r>
              <a:rPr lang="es-ES" sz="2400" dirty="0" smtClean="0">
                <a:latin typeface="Arial" panose="020B0604020202020204" pitchFamily="34" charset="0"/>
                <a:cs typeface="Arial" panose="020B0604020202020204" pitchFamily="34" charset="0"/>
              </a:rPr>
              <a:t>amplio abanico </a:t>
            </a:r>
            <a:r>
              <a:rPr lang="es-ES" sz="2400" dirty="0">
                <a:latin typeface="Arial" panose="020B0604020202020204" pitchFamily="34" charset="0"/>
                <a:cs typeface="Arial" panose="020B0604020202020204" pitchFamily="34" charset="0"/>
              </a:rPr>
              <a:t>de temperaturas (1 °C a 45 °C) y una </a:t>
            </a:r>
            <a:r>
              <a:rPr lang="es-ES" sz="2400" dirty="0" smtClean="0">
                <a:latin typeface="Arial" panose="020B0604020202020204" pitchFamily="34" charset="0"/>
                <a:cs typeface="Arial" panose="020B0604020202020204" pitchFamily="34" charset="0"/>
              </a:rPr>
              <a:t>elevada concentración </a:t>
            </a:r>
            <a:r>
              <a:rPr lang="es-ES" sz="2400" dirty="0">
                <a:latin typeface="Arial" panose="020B0604020202020204" pitchFamily="34" charset="0"/>
                <a:cs typeface="Arial" panose="020B0604020202020204" pitchFamily="34" charset="0"/>
              </a:rPr>
              <a:t>de sal.</a:t>
            </a:r>
          </a:p>
        </p:txBody>
      </p:sp>
    </p:spTree>
    <p:extLst>
      <p:ext uri="{BB962C8B-B14F-4D97-AF65-F5344CB8AC3E}">
        <p14:creationId xmlns:p14="http://schemas.microsoft.com/office/powerpoint/2010/main" val="4177901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73722" y="766916"/>
            <a:ext cx="10597662" cy="1938992"/>
          </a:xfrm>
          <a:prstGeom prst="rect">
            <a:avLst/>
          </a:prstGeom>
        </p:spPr>
        <p:txBody>
          <a:bodyPr wrap="square">
            <a:spAutoFit/>
          </a:bodyPr>
          <a:lstStyle/>
          <a:p>
            <a:r>
              <a:rPr lang="es-ES" sz="2000" b="1" i="0" u="none" strike="noStrike" baseline="0" dirty="0" smtClean="0">
                <a:latin typeface="Arial" panose="020B0604020202020204" pitchFamily="34" charset="0"/>
              </a:rPr>
              <a:t>Fisiología y estructura:</a:t>
            </a:r>
          </a:p>
          <a:p>
            <a:r>
              <a:rPr lang="es-ES" sz="2000" b="0" i="0" u="none" strike="noStrike" baseline="0" dirty="0" smtClean="0">
                <a:latin typeface="Arial" panose="020B0604020202020204" pitchFamily="34" charset="0"/>
              </a:rPr>
              <a:t>Cocobacilos </a:t>
            </a:r>
            <a:r>
              <a:rPr lang="es-ES" sz="2000" b="0" i="0" u="none" strike="noStrike" baseline="0" dirty="0" err="1" smtClean="0">
                <a:latin typeface="Arial" panose="020B0604020202020204" pitchFamily="34" charset="0"/>
              </a:rPr>
              <a:t>grampositivos</a:t>
            </a:r>
            <a:r>
              <a:rPr lang="es-ES" sz="2000" b="0" i="0" u="none" strike="noStrike" baseline="0" dirty="0" smtClean="0">
                <a:latin typeface="Arial" panose="020B0604020202020204" pitchFamily="34" charset="0"/>
              </a:rPr>
              <a:t> que con frecuencia se disponen en</a:t>
            </a:r>
            <a:r>
              <a:rPr lang="es-ES" sz="2000" b="0" i="0" u="none" strike="noStrike" dirty="0" smtClean="0">
                <a:latin typeface="Arial" panose="020B0604020202020204" pitchFamily="34" charset="0"/>
              </a:rPr>
              <a:t> </a:t>
            </a:r>
            <a:r>
              <a:rPr lang="es-ES" sz="2000" b="0" i="0" u="none" strike="noStrike" baseline="0" dirty="0" smtClean="0">
                <a:latin typeface="Arial" panose="020B0604020202020204" pitchFamily="34" charset="0"/>
              </a:rPr>
              <a:t>parejas, por lo que se parecen a los </a:t>
            </a:r>
            <a:r>
              <a:rPr lang="es-ES" sz="2000" b="0" i="0" u="none" strike="noStrike" baseline="0" dirty="0" err="1" smtClean="0">
                <a:latin typeface="Arial" panose="020B0604020202020204" pitchFamily="34" charset="0"/>
              </a:rPr>
              <a:t>enterococos</a:t>
            </a:r>
            <a:endParaRPr lang="es-ES" sz="2000" b="0" i="0" u="none" strike="noStrike" baseline="0" dirty="0" smtClean="0">
              <a:latin typeface="Arial" panose="020B0604020202020204" pitchFamily="34" charset="0"/>
            </a:endParaRPr>
          </a:p>
          <a:p>
            <a:r>
              <a:rPr lang="es-ES" sz="2000" b="0" i="0" u="none" strike="noStrike" baseline="0" dirty="0" smtClean="0">
                <a:latin typeface="Arial" panose="020B0604020202020204" pitchFamily="34" charset="0"/>
              </a:rPr>
              <a:t>Anaerobio facultativo</a:t>
            </a:r>
          </a:p>
          <a:p>
            <a:r>
              <a:rPr lang="es-ES" sz="2000" b="0" i="0" u="none" strike="noStrike" baseline="0" dirty="0" smtClean="0">
                <a:latin typeface="Arial" panose="020B0604020202020204" pitchFamily="34" charset="0"/>
              </a:rPr>
              <a:t>Móviles a temperatura ambiente, débilmente (3-hemolíticos </a:t>
            </a:r>
            <a:r>
              <a:rPr lang="es-ES" sz="2000" b="0" i="0" u="none" strike="noStrike" baseline="0" dirty="0" err="1" smtClean="0">
                <a:latin typeface="Arial" panose="020B0604020202020204" pitchFamily="34" charset="0"/>
              </a:rPr>
              <a:t>ycapaces</a:t>
            </a:r>
            <a:r>
              <a:rPr lang="es-ES" sz="2000" b="0" i="0" u="none" strike="noStrike" baseline="0" dirty="0" smtClean="0">
                <a:latin typeface="Arial" panose="020B0604020202020204" pitchFamily="34" charset="0"/>
              </a:rPr>
              <a:t> de crecer a 4 °C y elevadas concentraciones de sal</a:t>
            </a:r>
            <a:r>
              <a:rPr lang="es-ES" sz="2000" b="0" i="0" u="none" strike="noStrike" dirty="0" smtClean="0">
                <a:latin typeface="Arial" panose="020B0604020202020204" pitchFamily="34" charset="0"/>
              </a:rPr>
              <a:t> </a:t>
            </a:r>
            <a:r>
              <a:rPr lang="es-ES" sz="2000" b="0" i="0" u="none" strike="noStrike" baseline="0" dirty="0" smtClean="0">
                <a:latin typeface="Arial" panose="020B0604020202020204" pitchFamily="34" charset="0"/>
              </a:rPr>
              <a:t>(características útiles para la identificación)</a:t>
            </a:r>
            <a:endParaRPr lang="es-ES" sz="2000" dirty="0"/>
          </a:p>
        </p:txBody>
      </p:sp>
      <p:sp>
        <p:nvSpPr>
          <p:cNvPr id="5" name="Rectángulo 4"/>
          <p:cNvSpPr/>
          <p:nvPr/>
        </p:nvSpPr>
        <p:spPr>
          <a:xfrm>
            <a:off x="773722" y="3116215"/>
            <a:ext cx="10492153" cy="2246769"/>
          </a:xfrm>
          <a:prstGeom prst="rect">
            <a:avLst/>
          </a:prstGeom>
        </p:spPr>
        <p:txBody>
          <a:bodyPr wrap="square">
            <a:spAutoFit/>
          </a:bodyPr>
          <a:lstStyle/>
          <a:p>
            <a:r>
              <a:rPr lang="es-ES" sz="2000" b="1" i="0" u="none" strike="noStrike" baseline="0" dirty="0" smtClean="0">
                <a:latin typeface="Arial" panose="020B0604020202020204" pitchFamily="34" charset="0"/>
              </a:rPr>
              <a:t>Virulencia:</a:t>
            </a:r>
          </a:p>
          <a:p>
            <a:r>
              <a:rPr lang="es-ES" sz="2000" b="0" i="0" u="none" strike="noStrike" baseline="0" dirty="0" smtClean="0">
                <a:latin typeface="Arial" panose="020B0604020202020204" pitchFamily="34" charset="0"/>
              </a:rPr>
              <a:t>Patógeno facultativo ¡</a:t>
            </a:r>
            <a:r>
              <a:rPr lang="es-ES" sz="2000" b="0" i="0" u="none" strike="noStrike" baseline="0" dirty="0" err="1" smtClean="0">
                <a:latin typeface="Arial" panose="020B0604020202020204" pitchFamily="34" charset="0"/>
              </a:rPr>
              <a:t>ntracelular</a:t>
            </a:r>
            <a:r>
              <a:rPr lang="es-ES" sz="2000" b="0" i="0" u="none" strike="noStrike" baseline="0" dirty="0" smtClean="0">
                <a:latin typeface="Arial" panose="020B0604020202020204" pitchFamily="34" charset="0"/>
              </a:rPr>
              <a:t> que puede evitar la eliminación</a:t>
            </a:r>
            <a:r>
              <a:rPr lang="es-ES" sz="2000" b="0" i="0" u="none" strike="noStrike" dirty="0" smtClean="0">
                <a:latin typeface="Arial" panose="020B0604020202020204" pitchFamily="34" charset="0"/>
              </a:rPr>
              <a:t> </a:t>
            </a:r>
            <a:r>
              <a:rPr lang="es-ES" sz="2000" b="0" i="0" u="none" strike="noStrike" baseline="0" dirty="0" smtClean="0">
                <a:latin typeface="Arial" panose="020B0604020202020204" pitchFamily="34" charset="0"/>
              </a:rPr>
              <a:t>mediada por anticuerpos</a:t>
            </a:r>
          </a:p>
          <a:p>
            <a:r>
              <a:rPr lang="es-ES" sz="2000" b="0" i="0" u="none" strike="noStrike" baseline="0" dirty="0" smtClean="0">
                <a:latin typeface="Arial" panose="020B0604020202020204" pitchFamily="34" charset="0"/>
              </a:rPr>
              <a:t>Las cepas virulentas producen factores de adhesión</a:t>
            </a:r>
            <a:r>
              <a:rPr lang="es-ES" sz="2000" b="0" i="0" u="none" strike="noStrike" dirty="0" smtClean="0">
                <a:latin typeface="Arial" panose="020B0604020202020204" pitchFamily="34" charset="0"/>
              </a:rPr>
              <a:t> </a:t>
            </a:r>
            <a:r>
              <a:rPr lang="es-ES" sz="2000" b="0" i="0" u="none" strike="noStrike" baseline="0" dirty="0" smtClean="0">
                <a:latin typeface="Arial" panose="020B0604020202020204" pitchFamily="34" charset="0"/>
              </a:rPr>
              <a:t>a la célula (</a:t>
            </a:r>
            <a:r>
              <a:rPr lang="es-ES" sz="2000" b="0" i="0" u="none" strike="noStrike" baseline="0" dirty="0" err="1" smtClean="0">
                <a:latin typeface="Arial" panose="020B0604020202020204" pitchFamily="34" charset="0"/>
              </a:rPr>
              <a:t>internalinas</a:t>
            </a:r>
            <a:r>
              <a:rPr lang="es-ES" sz="2000" b="0" i="0" u="none" strike="noStrike" baseline="0" dirty="0" smtClean="0">
                <a:latin typeface="Arial" panose="020B0604020202020204" pitchFamily="34" charset="0"/>
              </a:rPr>
              <a:t>), hemolisinas (</a:t>
            </a:r>
            <a:r>
              <a:rPr lang="es-ES" sz="2000" b="0" i="0" u="none" strike="noStrike" baseline="0" dirty="0" err="1" smtClean="0">
                <a:latin typeface="Arial" panose="020B0604020202020204" pitchFamily="34" charset="0"/>
              </a:rPr>
              <a:t>listeriolisina</a:t>
            </a:r>
            <a:r>
              <a:rPr lang="es-ES" sz="2000" b="0" i="0" u="none" strike="noStrike" baseline="0" dirty="0" smtClean="0">
                <a:latin typeface="Arial" panose="020B0604020202020204" pitchFamily="34" charset="0"/>
              </a:rPr>
              <a:t> O, dos</a:t>
            </a:r>
            <a:r>
              <a:rPr lang="es-ES" sz="2000" b="0" i="0" u="none" strike="noStrike" dirty="0" smtClean="0">
                <a:latin typeface="Arial" panose="020B0604020202020204" pitchFamily="34" charset="0"/>
              </a:rPr>
              <a:t> </a:t>
            </a:r>
            <a:r>
              <a:rPr lang="es-ES" sz="2000" b="0" i="0" u="none" strike="noStrike" baseline="0" dirty="0" err="1" smtClean="0">
                <a:latin typeface="Arial" panose="020B0604020202020204" pitchFamily="34" charset="0"/>
              </a:rPr>
              <a:t>fosfolipasas</a:t>
            </a:r>
            <a:r>
              <a:rPr lang="es-ES" sz="2000" b="0" i="0" u="none" strike="noStrike" baseline="0" dirty="0" smtClean="0">
                <a:latin typeface="Arial" panose="020B0604020202020204" pitchFamily="34" charset="0"/>
              </a:rPr>
              <a:t> C) y una proteína que media en la motilidad de la</a:t>
            </a:r>
          </a:p>
          <a:p>
            <a:r>
              <a:rPr lang="es-ES" sz="2000" b="0" i="0" u="none" strike="noStrike" baseline="0" dirty="0" smtClean="0">
                <a:latin typeface="Arial" panose="020B0604020202020204" pitchFamily="34" charset="0"/>
              </a:rPr>
              <a:t>actina (</a:t>
            </a:r>
            <a:r>
              <a:rPr lang="es-ES" sz="2000" b="0" i="0" u="none" strike="noStrike" baseline="0" dirty="0" err="1" smtClean="0">
                <a:latin typeface="Arial" panose="020B0604020202020204" pitchFamily="34" charset="0"/>
              </a:rPr>
              <a:t>ActA</a:t>
            </a:r>
            <a:r>
              <a:rPr lang="es-ES" sz="2000" b="0" i="0" u="none" strike="noStrike" baseline="0" dirty="0" smtClean="0">
                <a:latin typeface="Arial" panose="020B0604020202020204" pitchFamily="34" charset="0"/>
              </a:rPr>
              <a:t>)</a:t>
            </a:r>
          </a:p>
          <a:p>
            <a:r>
              <a:rPr lang="es-ES" sz="2000" b="0" i="0" u="none" strike="noStrike" baseline="0" dirty="0" smtClean="0">
                <a:latin typeface="Arial" panose="020B0604020202020204" pitchFamily="34" charset="0"/>
              </a:rPr>
              <a:t>El crecimiento en la nevera en los alimentos contaminados puede llevar a altas concentraciones de bacterias.</a:t>
            </a:r>
            <a:endParaRPr lang="es-ES" sz="2000" dirty="0"/>
          </a:p>
        </p:txBody>
      </p:sp>
    </p:spTree>
    <p:extLst>
      <p:ext uri="{BB962C8B-B14F-4D97-AF65-F5344CB8AC3E}">
        <p14:creationId xmlns:p14="http://schemas.microsoft.com/office/powerpoint/2010/main" val="201093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2321</Words>
  <Application>Microsoft Office PowerPoint</Application>
  <PresentationFormat>Panorámica</PresentationFormat>
  <Paragraphs>235</Paragraphs>
  <Slides>48</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48</vt:i4>
      </vt:variant>
    </vt:vector>
  </HeadingPairs>
  <TitlesOfParts>
    <vt:vector size="61" baseType="lpstr">
      <vt:lpstr>Meiryo UI</vt:lpstr>
      <vt:lpstr>Arial</vt:lpstr>
      <vt:lpstr>Bookman Old Style</vt:lpstr>
      <vt:lpstr>Calibri</vt:lpstr>
      <vt:lpstr>Calibri Light</vt:lpstr>
      <vt:lpstr>MinionPro-Bold</vt:lpstr>
      <vt:lpstr>MinionPro-It</vt:lpstr>
      <vt:lpstr>MinionPro-Regular</vt:lpstr>
      <vt:lpstr>MyriadPro-Bold</vt:lpstr>
      <vt:lpstr>SymbolStd</vt:lpstr>
      <vt:lpstr>Times New Roman</vt:lpstr>
      <vt:lpstr>Wingdings</vt:lpstr>
      <vt:lpstr>Tema de Office</vt:lpstr>
      <vt:lpstr>Tema 3 Bacteriología Conferencia No 4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Diagnóstico :</vt:lpstr>
      <vt:lpstr>Clostridium perfringens</vt:lpstr>
      <vt:lpstr>Patogenia</vt:lpstr>
      <vt:lpstr>Presentación de PowerPoint</vt:lpstr>
      <vt:lpstr>Existen 3 formas clínicas:</vt:lpstr>
      <vt:lpstr>Presentación de PowerPoint</vt:lpstr>
      <vt:lpstr>Presentación de PowerPoint</vt:lpstr>
      <vt:lpstr>Presentación de PowerPoint</vt:lpstr>
      <vt:lpstr>Presentación de PowerPoint</vt:lpstr>
      <vt:lpstr>Diagnóstico de Laboratorio</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Sandra</dc:creator>
  <cp:lastModifiedBy>Sandra</cp:lastModifiedBy>
  <cp:revision>12</cp:revision>
  <dcterms:created xsi:type="dcterms:W3CDTF">2018-04-08T21:27:30Z</dcterms:created>
  <dcterms:modified xsi:type="dcterms:W3CDTF">2018-04-09T05:07:53Z</dcterms:modified>
</cp:coreProperties>
</file>