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5" r:id="rId2"/>
    <p:sldId id="275" r:id="rId3"/>
    <p:sldId id="256" r:id="rId4"/>
    <p:sldId id="257" r:id="rId5"/>
    <p:sldId id="258" r:id="rId6"/>
    <p:sldId id="259" r:id="rId7"/>
    <p:sldId id="260" r:id="rId8"/>
    <p:sldId id="261" r:id="rId9"/>
    <p:sldId id="262" r:id="rId10"/>
    <p:sldId id="273" r:id="rId11"/>
    <p:sldId id="263" r:id="rId12"/>
    <p:sldId id="276" r:id="rId13"/>
    <p:sldId id="266" r:id="rId14"/>
    <p:sldId id="264" r:id="rId15"/>
    <p:sldId id="265" r:id="rId16"/>
    <p:sldId id="280" r:id="rId17"/>
    <p:sldId id="270" r:id="rId18"/>
    <p:sldId id="274" r:id="rId19"/>
    <p:sldId id="277" r:id="rId20"/>
    <p:sldId id="269" r:id="rId21"/>
    <p:sldId id="271" r:id="rId22"/>
    <p:sldId id="272" r:id="rId23"/>
    <p:sldId id="278" r:id="rId24"/>
    <p:sldId id="279" r:id="rId25"/>
    <p:sldId id="284" r:id="rId26"/>
    <p:sldId id="281" r:id="rId27"/>
    <p:sldId id="282" r:id="rId2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29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07FA8F-7AA2-4AD8-970D-4822E384EA2C}" type="datetimeFigureOut">
              <a:rPr lang="es-ES" smtClean="0"/>
              <a:t>17/05/2020</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DFA71D-7035-43B0-B7C8-C2C776751FB8}" type="slidenum">
              <a:rPr lang="es-ES" smtClean="0"/>
              <a:t>‹Nº›</a:t>
            </a:fld>
            <a:endParaRPr lang="es-ES"/>
          </a:p>
        </p:txBody>
      </p:sp>
    </p:spTree>
    <p:extLst>
      <p:ext uri="{BB962C8B-B14F-4D97-AF65-F5344CB8AC3E}">
        <p14:creationId xmlns:p14="http://schemas.microsoft.com/office/powerpoint/2010/main" val="4294340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B12B6749-1ACA-41F5-AEB8-91EA7A017A83}" type="datetimeFigureOut">
              <a:rPr lang="es-ES" smtClean="0"/>
              <a:t>17/05/2020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7989651-1693-46AC-8EE6-2C798EEAC9AB}" type="slidenum">
              <a:rPr lang="es-ES" smtClean="0"/>
              <a:t>‹Nº›</a:t>
            </a:fld>
            <a:endParaRPr lang="es-ES"/>
          </a:p>
        </p:txBody>
      </p:sp>
    </p:spTree>
    <p:extLst>
      <p:ext uri="{BB962C8B-B14F-4D97-AF65-F5344CB8AC3E}">
        <p14:creationId xmlns:p14="http://schemas.microsoft.com/office/powerpoint/2010/main" val="104917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12B6749-1ACA-41F5-AEB8-91EA7A017A83}" type="datetimeFigureOut">
              <a:rPr lang="es-ES" smtClean="0"/>
              <a:t>17/05/2020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7989651-1693-46AC-8EE6-2C798EEAC9AB}" type="slidenum">
              <a:rPr lang="es-ES" smtClean="0"/>
              <a:t>‹Nº›</a:t>
            </a:fld>
            <a:endParaRPr lang="es-ES"/>
          </a:p>
        </p:txBody>
      </p:sp>
    </p:spTree>
    <p:extLst>
      <p:ext uri="{BB962C8B-B14F-4D97-AF65-F5344CB8AC3E}">
        <p14:creationId xmlns:p14="http://schemas.microsoft.com/office/powerpoint/2010/main" val="1576791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12B6749-1ACA-41F5-AEB8-91EA7A017A83}" type="datetimeFigureOut">
              <a:rPr lang="es-ES" smtClean="0"/>
              <a:t>17/05/2020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7989651-1693-46AC-8EE6-2C798EEAC9AB}" type="slidenum">
              <a:rPr lang="es-ES" smtClean="0"/>
              <a:t>‹Nº›</a:t>
            </a:fld>
            <a:endParaRPr lang="es-ES"/>
          </a:p>
        </p:txBody>
      </p:sp>
    </p:spTree>
    <p:extLst>
      <p:ext uri="{BB962C8B-B14F-4D97-AF65-F5344CB8AC3E}">
        <p14:creationId xmlns:p14="http://schemas.microsoft.com/office/powerpoint/2010/main" val="402409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12B6749-1ACA-41F5-AEB8-91EA7A017A83}" type="datetimeFigureOut">
              <a:rPr lang="es-ES" smtClean="0"/>
              <a:t>17/05/2020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7989651-1693-46AC-8EE6-2C798EEAC9AB}" type="slidenum">
              <a:rPr lang="es-ES" smtClean="0"/>
              <a:t>‹Nº›</a:t>
            </a:fld>
            <a:endParaRPr lang="es-ES"/>
          </a:p>
        </p:txBody>
      </p:sp>
    </p:spTree>
    <p:extLst>
      <p:ext uri="{BB962C8B-B14F-4D97-AF65-F5344CB8AC3E}">
        <p14:creationId xmlns:p14="http://schemas.microsoft.com/office/powerpoint/2010/main" val="325007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12B6749-1ACA-41F5-AEB8-91EA7A017A83}" type="datetimeFigureOut">
              <a:rPr lang="es-ES" smtClean="0"/>
              <a:t>17/05/2020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7989651-1693-46AC-8EE6-2C798EEAC9AB}" type="slidenum">
              <a:rPr lang="es-ES" smtClean="0"/>
              <a:t>‹Nº›</a:t>
            </a:fld>
            <a:endParaRPr lang="es-ES"/>
          </a:p>
        </p:txBody>
      </p:sp>
    </p:spTree>
    <p:extLst>
      <p:ext uri="{BB962C8B-B14F-4D97-AF65-F5344CB8AC3E}">
        <p14:creationId xmlns:p14="http://schemas.microsoft.com/office/powerpoint/2010/main" val="3791846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B12B6749-1ACA-41F5-AEB8-91EA7A017A83}" type="datetimeFigureOut">
              <a:rPr lang="es-ES" smtClean="0"/>
              <a:t>17/05/2020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7989651-1693-46AC-8EE6-2C798EEAC9AB}" type="slidenum">
              <a:rPr lang="es-ES" smtClean="0"/>
              <a:t>‹Nº›</a:t>
            </a:fld>
            <a:endParaRPr lang="es-ES"/>
          </a:p>
        </p:txBody>
      </p:sp>
    </p:spTree>
    <p:extLst>
      <p:ext uri="{BB962C8B-B14F-4D97-AF65-F5344CB8AC3E}">
        <p14:creationId xmlns:p14="http://schemas.microsoft.com/office/powerpoint/2010/main" val="15673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B12B6749-1ACA-41F5-AEB8-91EA7A017A83}" type="datetimeFigureOut">
              <a:rPr lang="es-ES" smtClean="0"/>
              <a:t>17/05/2020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57989651-1693-46AC-8EE6-2C798EEAC9AB}" type="slidenum">
              <a:rPr lang="es-ES" smtClean="0"/>
              <a:t>‹Nº›</a:t>
            </a:fld>
            <a:endParaRPr lang="es-ES"/>
          </a:p>
        </p:txBody>
      </p:sp>
    </p:spTree>
    <p:extLst>
      <p:ext uri="{BB962C8B-B14F-4D97-AF65-F5344CB8AC3E}">
        <p14:creationId xmlns:p14="http://schemas.microsoft.com/office/powerpoint/2010/main" val="1516134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B12B6749-1ACA-41F5-AEB8-91EA7A017A83}" type="datetimeFigureOut">
              <a:rPr lang="es-ES" smtClean="0"/>
              <a:t>17/05/2020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57989651-1693-46AC-8EE6-2C798EEAC9AB}" type="slidenum">
              <a:rPr lang="es-ES" smtClean="0"/>
              <a:t>‹Nº›</a:t>
            </a:fld>
            <a:endParaRPr lang="es-ES"/>
          </a:p>
        </p:txBody>
      </p:sp>
    </p:spTree>
    <p:extLst>
      <p:ext uri="{BB962C8B-B14F-4D97-AF65-F5344CB8AC3E}">
        <p14:creationId xmlns:p14="http://schemas.microsoft.com/office/powerpoint/2010/main" val="78090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12B6749-1ACA-41F5-AEB8-91EA7A017A83}" type="datetimeFigureOut">
              <a:rPr lang="es-ES" smtClean="0"/>
              <a:t>17/05/2020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57989651-1693-46AC-8EE6-2C798EEAC9AB}" type="slidenum">
              <a:rPr lang="es-ES" smtClean="0"/>
              <a:t>‹Nº›</a:t>
            </a:fld>
            <a:endParaRPr lang="es-ES"/>
          </a:p>
        </p:txBody>
      </p:sp>
    </p:spTree>
    <p:extLst>
      <p:ext uri="{BB962C8B-B14F-4D97-AF65-F5344CB8AC3E}">
        <p14:creationId xmlns:p14="http://schemas.microsoft.com/office/powerpoint/2010/main" val="2053536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12B6749-1ACA-41F5-AEB8-91EA7A017A83}" type="datetimeFigureOut">
              <a:rPr lang="es-ES" smtClean="0"/>
              <a:t>17/05/2020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7989651-1693-46AC-8EE6-2C798EEAC9AB}" type="slidenum">
              <a:rPr lang="es-ES" smtClean="0"/>
              <a:t>‹Nº›</a:t>
            </a:fld>
            <a:endParaRPr lang="es-ES"/>
          </a:p>
        </p:txBody>
      </p:sp>
    </p:spTree>
    <p:extLst>
      <p:ext uri="{BB962C8B-B14F-4D97-AF65-F5344CB8AC3E}">
        <p14:creationId xmlns:p14="http://schemas.microsoft.com/office/powerpoint/2010/main" val="2203375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12B6749-1ACA-41F5-AEB8-91EA7A017A83}" type="datetimeFigureOut">
              <a:rPr lang="es-ES" smtClean="0"/>
              <a:t>17/05/2020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7989651-1693-46AC-8EE6-2C798EEAC9AB}" type="slidenum">
              <a:rPr lang="es-ES" smtClean="0"/>
              <a:t>‹Nº›</a:t>
            </a:fld>
            <a:endParaRPr lang="es-ES"/>
          </a:p>
        </p:txBody>
      </p:sp>
    </p:spTree>
    <p:extLst>
      <p:ext uri="{BB962C8B-B14F-4D97-AF65-F5344CB8AC3E}">
        <p14:creationId xmlns:p14="http://schemas.microsoft.com/office/powerpoint/2010/main" val="3692293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B6749-1ACA-41F5-AEB8-91EA7A017A83}" type="datetimeFigureOut">
              <a:rPr lang="es-ES" smtClean="0"/>
              <a:t>17/05/2020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89651-1693-46AC-8EE6-2C798EEAC9AB}" type="slidenum">
              <a:rPr lang="es-ES" smtClean="0"/>
              <a:t>‹Nº›</a:t>
            </a:fld>
            <a:endParaRPr lang="es-ES"/>
          </a:p>
        </p:txBody>
      </p:sp>
    </p:spTree>
    <p:extLst>
      <p:ext uri="{BB962C8B-B14F-4D97-AF65-F5344CB8AC3E}">
        <p14:creationId xmlns:p14="http://schemas.microsoft.com/office/powerpoint/2010/main" val="1997031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hyperlink" Target="http://www.google.com.cu/imgres?imgurl=http://www.elsalvadormisionero.org/sites/default/files/omp/popf/comunidad.gif&amp;imgrefurl=http://www.elsalvadormisionero.org/node/556&amp;usg=__8OJWuPaldGX4Y69zhxc_rlw5jpY=&amp;h=730&amp;w=909&amp;sz=80&amp;hl=es-419&amp;start=1&amp;zoom=1&amp;tbnid=-70OBaUQTkwf5M:&amp;tbnh=118&amp;tbnw=147&amp;ei=2A14UvfUBrDgsAT_oYCYBA&amp;prev=/search?q=Comunidad&amp;hl=es-419&amp;gbv=2&amp;tbm=isch&amp;itbs=1&amp;sa=X&amp;ved=0CCoQrQMwAA"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339763412"/>
              </p:ext>
            </p:extLst>
          </p:nvPr>
        </p:nvGraphicFramePr>
        <p:xfrm>
          <a:off x="1412901" y="164892"/>
          <a:ext cx="9096375" cy="6227953"/>
        </p:xfrm>
        <a:graphic>
          <a:graphicData uri="http://schemas.openxmlformats.org/drawingml/2006/table">
            <a:tbl>
              <a:tblPr firstRow="1" firstCol="1" lastRow="1" lastCol="1" bandRow="1" bandCol="1">
                <a:tableStyleId>{5C22544A-7EE6-4342-B048-85BDC9FD1C3A}</a:tableStyleId>
              </a:tblPr>
              <a:tblGrid>
                <a:gridCol w="8125848"/>
                <a:gridCol w="970527"/>
              </a:tblGrid>
              <a:tr h="1117808">
                <a:tc>
                  <a:txBody>
                    <a:bodyPr/>
                    <a:lstStyle/>
                    <a:p>
                      <a:pPr>
                        <a:spcAft>
                          <a:spcPts val="0"/>
                        </a:spcAft>
                      </a:pPr>
                      <a:r>
                        <a:rPr lang="es-ES_tradnl" sz="3600" dirty="0">
                          <a:solidFill>
                            <a:schemeClr val="tx1"/>
                          </a:solidFill>
                          <a:effectLst/>
                        </a:rPr>
                        <a:t>Tema </a:t>
                      </a:r>
                      <a:r>
                        <a:rPr lang="es-ES_tradnl" sz="3600" dirty="0" smtClean="0">
                          <a:solidFill>
                            <a:schemeClr val="tx1"/>
                          </a:solidFill>
                          <a:effectLst/>
                        </a:rPr>
                        <a:t>VI </a:t>
                      </a:r>
                      <a:r>
                        <a:rPr lang="es-ES_tradnl" sz="3600" dirty="0">
                          <a:solidFill>
                            <a:schemeClr val="tx1"/>
                          </a:solidFill>
                          <a:effectLst/>
                        </a:rPr>
                        <a:t>: Flora indígena del cuerpo </a:t>
                      </a:r>
                      <a:r>
                        <a:rPr lang="es-ES_tradnl" sz="3600" dirty="0" smtClean="0">
                          <a:solidFill>
                            <a:schemeClr val="tx1"/>
                          </a:solidFill>
                          <a:effectLst/>
                        </a:rPr>
                        <a:t>humano</a:t>
                      </a:r>
                      <a:endParaRPr lang="es-MX" sz="3600" dirty="0">
                        <a:solidFill>
                          <a:schemeClr val="tx1"/>
                        </a:solidFill>
                        <a:effectLst/>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spcAft>
                          <a:spcPts val="0"/>
                        </a:spcAft>
                      </a:pPr>
                      <a:r>
                        <a:rPr lang="es-ES" sz="3600" dirty="0" smtClean="0">
                          <a:solidFill>
                            <a:schemeClr val="tx1"/>
                          </a:solidFill>
                          <a:effectLst/>
                        </a:rPr>
                        <a:t>C1</a:t>
                      </a:r>
                      <a:endParaRPr lang="es-MX" sz="3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r>
              <a:tr h="680512">
                <a:tc>
                  <a:txBody>
                    <a:bodyPr/>
                    <a:lstStyle/>
                    <a:p>
                      <a:pPr marL="0" marR="0" indent="0" algn="l" defTabSz="914400" rtl="0" eaLnBrk="1" fontAlgn="auto" latinLnBrk="0" hangingPunct="1">
                        <a:lnSpc>
                          <a:spcPct val="100000"/>
                        </a:lnSpc>
                        <a:spcBef>
                          <a:spcPts val="1200"/>
                        </a:spcBef>
                        <a:spcAft>
                          <a:spcPts val="0"/>
                        </a:spcAft>
                        <a:buClrTx/>
                        <a:buSzTx/>
                        <a:buFontTx/>
                        <a:buNone/>
                        <a:tabLst/>
                        <a:defRPr/>
                      </a:pPr>
                      <a:r>
                        <a:rPr lang="es-ES_tradnl" sz="3600" b="1" dirty="0" smtClean="0">
                          <a:solidFill>
                            <a:schemeClr val="tx1"/>
                          </a:solidFill>
                          <a:effectLst/>
                          <a:latin typeface="+mn-lt"/>
                        </a:rPr>
                        <a:t>Infecciones</a:t>
                      </a:r>
                      <a:r>
                        <a:rPr lang="es-ES_tradnl" sz="3600" b="1" baseline="0" dirty="0" smtClean="0">
                          <a:solidFill>
                            <a:schemeClr val="tx1"/>
                          </a:solidFill>
                          <a:effectLst/>
                          <a:latin typeface="+mn-lt"/>
                        </a:rPr>
                        <a:t> nosocomiales</a:t>
                      </a:r>
                      <a:endParaRPr lang="es-MX" sz="3600" b="1" dirty="0" smtClean="0">
                        <a:solidFill>
                          <a:schemeClr val="tx1"/>
                        </a:solidFill>
                        <a:effectLst/>
                        <a:latin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3600" dirty="0" smtClean="0">
                          <a:solidFill>
                            <a:schemeClr val="tx1"/>
                          </a:solidFill>
                          <a:effectLst/>
                        </a:rPr>
                        <a:t>C2</a:t>
                      </a:r>
                      <a:endParaRPr lang="es-MX" sz="3600" dirty="0" smtClean="0">
                        <a:solidFill>
                          <a:schemeClr val="tx1"/>
                        </a:solidFill>
                        <a:effectLst/>
                        <a:latin typeface="Times New Roman" panose="02020603050405020304" pitchFamily="18" charset="0"/>
                        <a:ea typeface="Times New Roman" panose="02020603050405020304" pitchFamily="18" charset="0"/>
                      </a:endParaRPr>
                    </a:p>
                    <a:p>
                      <a:pPr algn="ctr">
                        <a:spcAft>
                          <a:spcPts val="0"/>
                        </a:spcAft>
                      </a:pPr>
                      <a:endParaRPr lang="es-MX" sz="3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r>
              <a:tr h="1269665">
                <a:tc>
                  <a:txBody>
                    <a:bodyPr/>
                    <a:lstStyle/>
                    <a:p>
                      <a:pPr>
                        <a:spcAft>
                          <a:spcPts val="0"/>
                        </a:spcAft>
                      </a:pPr>
                      <a:r>
                        <a:rPr lang="es-MX" sz="3600">
                          <a:solidFill>
                            <a:schemeClr val="tx1"/>
                          </a:solidFill>
                          <a:effectLst/>
                        </a:rPr>
                        <a:t>Agentes biológicos más frecuentes en la Comunidad.  SIN, ITS, </a:t>
                      </a:r>
                      <a:endParaRPr lang="es-MX" sz="3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3600" dirty="0" smtClean="0">
                          <a:solidFill>
                            <a:schemeClr val="tx1"/>
                          </a:solidFill>
                          <a:effectLst/>
                        </a:rPr>
                        <a:t>C3</a:t>
                      </a:r>
                      <a:endParaRPr lang="es-MX" sz="3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269665">
                <a:tc>
                  <a:txBody>
                    <a:bodyPr/>
                    <a:lstStyle/>
                    <a:p>
                      <a:pPr>
                        <a:spcAft>
                          <a:spcPts val="0"/>
                        </a:spcAft>
                      </a:pPr>
                      <a:r>
                        <a:rPr lang="es-MX" sz="3600">
                          <a:solidFill>
                            <a:schemeClr val="tx1"/>
                          </a:solidFill>
                          <a:effectLst/>
                        </a:rPr>
                        <a:t>Agentes biológicos más frecuentes en la Comunidad.  Diarreas, Infecciones respiratorias</a:t>
                      </a:r>
                      <a:endParaRPr lang="es-MX" sz="3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3600" dirty="0" smtClean="0">
                          <a:solidFill>
                            <a:schemeClr val="tx1"/>
                          </a:solidFill>
                          <a:effectLst/>
                        </a:rPr>
                        <a:t>C4</a:t>
                      </a:r>
                      <a:endParaRPr lang="es-MX" sz="3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435833">
                <a:tc>
                  <a:txBody>
                    <a:bodyPr/>
                    <a:lstStyle/>
                    <a:p>
                      <a:pPr>
                        <a:spcAft>
                          <a:spcPts val="0"/>
                        </a:spcAft>
                      </a:pPr>
                      <a:r>
                        <a:rPr lang="es-MX" sz="3600">
                          <a:solidFill>
                            <a:schemeClr val="tx1"/>
                          </a:solidFill>
                          <a:effectLst/>
                        </a:rPr>
                        <a:t>Enfermedades emergentes y reemergentes. Bioterrorismo.</a:t>
                      </a:r>
                      <a:endParaRPr lang="es-MX" sz="3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3600" dirty="0" smtClean="0">
                          <a:solidFill>
                            <a:schemeClr val="tx1"/>
                          </a:solidFill>
                          <a:effectLst/>
                        </a:rPr>
                        <a:t>C5</a:t>
                      </a:r>
                      <a:endParaRPr lang="es-MX" sz="3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74561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92100" y="210026"/>
            <a:ext cx="11899900" cy="6647974"/>
          </a:xfrm>
          <a:prstGeom prst="rect">
            <a:avLst/>
          </a:prstGeom>
        </p:spPr>
        <p:txBody>
          <a:bodyPr wrap="square">
            <a:spAutoFit/>
          </a:bodyPr>
          <a:lstStyle/>
          <a:p>
            <a:r>
              <a:rPr lang="es-ES" sz="2400" dirty="0">
                <a:latin typeface="Arial" panose="020B0604020202020204" pitchFamily="34" charset="0"/>
                <a:cs typeface="Arial" panose="020B0604020202020204" pitchFamily="34" charset="0"/>
              </a:rPr>
              <a:t>Los </a:t>
            </a:r>
            <a:r>
              <a:rPr lang="es-ES" sz="2400" i="1" dirty="0" err="1">
                <a:latin typeface="Arial" panose="020B0604020202020204" pitchFamily="34" charset="0"/>
                <a:cs typeface="Arial" panose="020B0604020202020204" pitchFamily="34" charset="0"/>
              </a:rPr>
              <a:t>Streptococcus</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viridans</a:t>
            </a:r>
            <a:r>
              <a:rPr lang="es-ES" sz="2400" i="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y otros estreptococos constituyen del 30 al 60 % de la flora</a:t>
            </a:r>
          </a:p>
          <a:p>
            <a:r>
              <a:rPr lang="es-ES" sz="2400" dirty="0">
                <a:latin typeface="Arial" panose="020B0604020202020204" pitchFamily="34" charset="0"/>
                <a:cs typeface="Arial" panose="020B0604020202020204" pitchFamily="34" charset="0"/>
              </a:rPr>
              <a:t>indígena de la boca. Estas especies se adhieren específicamente a la mucosa oral y al </a:t>
            </a:r>
            <a:r>
              <a:rPr lang="es-ES" sz="2400" dirty="0" smtClean="0">
                <a:latin typeface="Arial" panose="020B0604020202020204" pitchFamily="34" charset="0"/>
                <a:cs typeface="Arial" panose="020B0604020202020204" pitchFamily="34" charset="0"/>
              </a:rPr>
              <a:t>esmalte de </a:t>
            </a:r>
            <a:r>
              <a:rPr lang="es-ES" sz="2400" dirty="0">
                <a:latin typeface="Arial" panose="020B0604020202020204" pitchFamily="34" charset="0"/>
                <a:cs typeface="Arial" panose="020B0604020202020204" pitchFamily="34" charset="0"/>
              </a:rPr>
              <a:t>los dientes. El </a:t>
            </a:r>
            <a:r>
              <a:rPr lang="es-ES" sz="2400" i="1" dirty="0" err="1">
                <a:latin typeface="Arial" panose="020B0604020202020204" pitchFamily="34" charset="0"/>
                <a:cs typeface="Arial" panose="020B0604020202020204" pitchFamily="34" charset="0"/>
              </a:rPr>
              <a:t>Streptococcus</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mitior</a:t>
            </a:r>
            <a:r>
              <a:rPr lang="es-ES" sz="2400" i="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es la especie asociada, sobre todo, a las células de </a:t>
            </a:r>
            <a:r>
              <a:rPr lang="es-ES" sz="2400" dirty="0" smtClean="0">
                <a:latin typeface="Arial" panose="020B0604020202020204" pitchFamily="34" charset="0"/>
                <a:cs typeface="Arial" panose="020B0604020202020204" pitchFamily="34" charset="0"/>
              </a:rPr>
              <a:t>la cavidad </a:t>
            </a:r>
            <a:r>
              <a:rPr lang="es-ES" sz="2400" dirty="0">
                <a:latin typeface="Arial" panose="020B0604020202020204" pitchFamily="34" charset="0"/>
                <a:cs typeface="Arial" panose="020B0604020202020204" pitchFamily="34" charset="0"/>
              </a:rPr>
              <a:t>oral; el </a:t>
            </a:r>
            <a:r>
              <a:rPr lang="es-ES" sz="2400" i="1" dirty="0" err="1">
                <a:latin typeface="Arial" panose="020B0604020202020204" pitchFamily="34" charset="0"/>
                <a:cs typeface="Arial" panose="020B0604020202020204" pitchFamily="34" charset="0"/>
              </a:rPr>
              <a:t>Streptococcus</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salivarius</a:t>
            </a:r>
            <a:r>
              <a:rPr lang="es-ES" sz="2400" i="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está asociado con la lengua; y el </a:t>
            </a:r>
            <a:r>
              <a:rPr lang="es-ES" sz="2400" i="1" dirty="0" err="1" smtClean="0">
                <a:latin typeface="Arial" panose="020B0604020202020204" pitchFamily="34" charset="0"/>
                <a:cs typeface="Arial" panose="020B0604020202020204" pitchFamily="34" charset="0"/>
              </a:rPr>
              <a:t>Streptococcus</a:t>
            </a:r>
            <a:r>
              <a:rPr lang="es-ES" sz="2400" i="1" dirty="0" smtClean="0">
                <a:latin typeface="Arial" panose="020B0604020202020204" pitchFamily="34" charset="0"/>
                <a:cs typeface="Arial" panose="020B0604020202020204" pitchFamily="34" charset="0"/>
              </a:rPr>
              <a:t> sanguis </a:t>
            </a:r>
            <a:r>
              <a:rPr lang="es-ES" sz="2400" dirty="0">
                <a:latin typeface="Arial" panose="020B0604020202020204" pitchFamily="34" charset="0"/>
                <a:cs typeface="Arial" panose="020B0604020202020204" pitchFamily="34" charset="0"/>
              </a:rPr>
              <a:t>y el </a:t>
            </a:r>
            <a:r>
              <a:rPr lang="es-ES" sz="2400" i="1" dirty="0" err="1">
                <a:latin typeface="Arial" panose="020B0604020202020204" pitchFamily="34" charset="0"/>
                <a:cs typeface="Arial" panose="020B0604020202020204" pitchFamily="34" charset="0"/>
              </a:rPr>
              <a:t>Streptococcus</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mutans</a:t>
            </a:r>
            <a:r>
              <a:rPr lang="es-ES" sz="2400" i="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al esmalte de los dientes y placas bacterianas. La </a:t>
            </a:r>
            <a:r>
              <a:rPr lang="es-ES" sz="2400" dirty="0" smtClean="0">
                <a:latin typeface="Arial" panose="020B0604020202020204" pitchFamily="34" charset="0"/>
                <a:cs typeface="Arial" panose="020B0604020202020204" pitchFamily="34" charset="0"/>
              </a:rPr>
              <a:t>formación de </a:t>
            </a:r>
            <a:r>
              <a:rPr lang="es-ES" sz="2400" dirty="0">
                <a:latin typeface="Arial" panose="020B0604020202020204" pitchFamily="34" charset="0"/>
                <a:cs typeface="Arial" panose="020B0604020202020204" pitchFamily="34" charset="0"/>
              </a:rPr>
              <a:t>placas resulta de un conteo bacteriano tan alto como </a:t>
            </a:r>
            <a:r>
              <a:rPr lang="es-ES" sz="2400" dirty="0" smtClean="0">
                <a:latin typeface="Arial" panose="020B0604020202020204" pitchFamily="34" charset="0"/>
                <a:cs typeface="Arial" panose="020B0604020202020204" pitchFamily="34" charset="0"/>
              </a:rPr>
              <a:t>10ⁱⁱ </a:t>
            </a:r>
            <a:r>
              <a:rPr lang="es-ES" sz="2400" dirty="0">
                <a:latin typeface="Arial" panose="020B0604020202020204" pitchFamily="34" charset="0"/>
                <a:cs typeface="Arial" panose="020B0604020202020204" pitchFamily="34" charset="0"/>
              </a:rPr>
              <a:t>microorganismos/g</a:t>
            </a:r>
            <a:r>
              <a:rPr lang="es-ES" sz="2400" dirty="0" smtClean="0">
                <a:latin typeface="Arial" panose="020B0604020202020204" pitchFamily="34" charset="0"/>
                <a:cs typeface="Arial" panose="020B0604020202020204" pitchFamily="34" charset="0"/>
              </a:rPr>
              <a:t>.</a:t>
            </a:r>
          </a:p>
          <a:p>
            <a:endParaRPr lang="es-ES"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La mayoría de la flora anaerobia aparece después del brote de los dientes y habitan </a:t>
            </a:r>
            <a:r>
              <a:rPr lang="es-ES" sz="2400" dirty="0" smtClean="0">
                <a:latin typeface="Arial" panose="020B0604020202020204" pitchFamily="34" charset="0"/>
                <a:cs typeface="Arial" panose="020B0604020202020204" pitchFamily="34" charset="0"/>
              </a:rPr>
              <a:t>las placas </a:t>
            </a:r>
            <a:r>
              <a:rPr lang="es-ES" sz="2400" dirty="0">
                <a:latin typeface="Arial" panose="020B0604020202020204" pitchFamily="34" charset="0"/>
                <a:cs typeface="Arial" panose="020B0604020202020204" pitchFamily="34" charset="0"/>
              </a:rPr>
              <a:t>bacterianas y las grietas gingivales (periodontitis), donde el nivel de oxígeno </a:t>
            </a:r>
            <a:r>
              <a:rPr lang="es-ES" sz="2400" dirty="0" smtClean="0">
                <a:latin typeface="Arial" panose="020B0604020202020204" pitchFamily="34" charset="0"/>
                <a:cs typeface="Arial" panose="020B0604020202020204" pitchFamily="34" charset="0"/>
              </a:rPr>
              <a:t>es menor </a:t>
            </a:r>
            <a:r>
              <a:rPr lang="es-ES" sz="2400" dirty="0">
                <a:latin typeface="Arial" panose="020B0604020202020204" pitchFamily="34" charset="0"/>
                <a:cs typeface="Arial" panose="020B0604020202020204" pitchFamily="34" charset="0"/>
              </a:rPr>
              <a:t>que 0,5 %. Están presentes </a:t>
            </a:r>
            <a:r>
              <a:rPr lang="es-ES" sz="2400" i="1" dirty="0" err="1">
                <a:latin typeface="Arial" panose="020B0604020202020204" pitchFamily="34" charset="0"/>
                <a:cs typeface="Arial" panose="020B0604020202020204" pitchFamily="34" charset="0"/>
              </a:rPr>
              <a:t>Bacteroides</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melaninogenicus</a:t>
            </a:r>
            <a:r>
              <a:rPr lang="es-ES" sz="2400" dirty="0">
                <a:latin typeface="Arial" panose="020B0604020202020204" pitchFamily="34" charset="0"/>
                <a:cs typeface="Arial" panose="020B0604020202020204" pitchFamily="34" charset="0"/>
              </a:rPr>
              <a:t>, treponemas no </a:t>
            </a:r>
            <a:r>
              <a:rPr lang="es-ES" sz="2400" dirty="0" smtClean="0">
                <a:latin typeface="Arial" panose="020B0604020202020204" pitchFamily="34" charset="0"/>
                <a:cs typeface="Arial" panose="020B0604020202020204" pitchFamily="34" charset="0"/>
              </a:rPr>
              <a:t>patógenos, </a:t>
            </a:r>
            <a:r>
              <a:rPr lang="es-ES" sz="2400" i="1" dirty="0" err="1" smtClean="0">
                <a:latin typeface="Arial" panose="020B0604020202020204" pitchFamily="34" charset="0"/>
                <a:cs typeface="Arial" panose="020B0604020202020204" pitchFamily="34" charset="0"/>
              </a:rPr>
              <a:t>Veillonella</a:t>
            </a:r>
            <a:r>
              <a:rPr lang="es-ES" sz="2400"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Clostridium</a:t>
            </a:r>
            <a:r>
              <a:rPr lang="es-ES" sz="2400"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Fusobacterium</a:t>
            </a:r>
            <a:r>
              <a:rPr lang="es-ES" sz="2400" i="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y especies de </a:t>
            </a:r>
            <a:r>
              <a:rPr lang="es-ES" sz="2400" i="1" dirty="0" err="1">
                <a:latin typeface="Arial" panose="020B0604020202020204" pitchFamily="34" charset="0"/>
                <a:cs typeface="Arial" panose="020B0604020202020204" pitchFamily="34" charset="0"/>
              </a:rPr>
              <a:t>Peptostreptococcus</a:t>
            </a:r>
            <a:r>
              <a:rPr lang="es-ES" sz="2400" dirty="0">
                <a:latin typeface="Arial" panose="020B0604020202020204" pitchFamily="34" charset="0"/>
                <a:cs typeface="Arial" panose="020B0604020202020204" pitchFamily="34" charset="0"/>
              </a:rPr>
              <a:t>. El </a:t>
            </a:r>
            <a:r>
              <a:rPr lang="es-ES" sz="2400" i="1" dirty="0" err="1" smtClean="0">
                <a:latin typeface="Arial" panose="020B0604020202020204" pitchFamily="34" charset="0"/>
                <a:cs typeface="Arial" panose="020B0604020202020204" pitchFamily="34" charset="0"/>
              </a:rPr>
              <a:t>Actinomyces</a:t>
            </a:r>
            <a:r>
              <a:rPr lang="es-ES" sz="2400" i="1" dirty="0" smtClean="0">
                <a:latin typeface="Arial" panose="020B0604020202020204" pitchFamily="34" charset="0"/>
                <a:cs typeface="Arial" panose="020B0604020202020204" pitchFamily="34" charset="0"/>
              </a:rPr>
              <a:t> </a:t>
            </a:r>
            <a:r>
              <a:rPr lang="es-ES" sz="2400" i="1" dirty="0" err="1" smtClean="0">
                <a:latin typeface="Arial" panose="020B0604020202020204" pitchFamily="34" charset="0"/>
                <a:cs typeface="Arial" panose="020B0604020202020204" pitchFamily="34" charset="0"/>
              </a:rPr>
              <a:t>israelii</a:t>
            </a:r>
            <a:r>
              <a:rPr lang="es-ES" sz="2400" i="1" dirty="0" smtClean="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es un patógeno potencial, que habita normalmente en las encías.</a:t>
            </a:r>
          </a:p>
          <a:p>
            <a:r>
              <a:rPr lang="es-ES" sz="2400" dirty="0">
                <a:latin typeface="Arial" panose="020B0604020202020204" pitchFamily="34" charset="0"/>
                <a:cs typeface="Arial" panose="020B0604020202020204" pitchFamily="34" charset="0"/>
              </a:rPr>
              <a:t>La flora oral indígena varía de forma considerable en cada individuo, a expensas de</a:t>
            </a:r>
          </a:p>
          <a:p>
            <a:r>
              <a:rPr lang="es-ES" sz="2400" dirty="0">
                <a:latin typeface="Arial" panose="020B0604020202020204" pitchFamily="34" charset="0"/>
                <a:cs typeface="Arial" panose="020B0604020202020204" pitchFamily="34" charset="0"/>
              </a:rPr>
              <a:t>factores que pueden ser tan diversos como el tipo de nutrición y los hábitos de higiene</a:t>
            </a:r>
          </a:p>
          <a:p>
            <a:r>
              <a:rPr lang="es-ES" sz="2400" dirty="0">
                <a:latin typeface="Arial" panose="020B0604020202020204" pitchFamily="34" charset="0"/>
                <a:cs typeface="Arial" panose="020B0604020202020204" pitchFamily="34" charset="0"/>
              </a:rPr>
              <a:t>personal.</a:t>
            </a:r>
          </a:p>
          <a:p>
            <a:endParaRPr lang="es-ES" dirty="0"/>
          </a:p>
        </p:txBody>
      </p:sp>
    </p:spTree>
    <p:extLst>
      <p:ext uri="{BB962C8B-B14F-4D97-AF65-F5344CB8AC3E}">
        <p14:creationId xmlns:p14="http://schemas.microsoft.com/office/powerpoint/2010/main" val="1758058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97571" y="1590040"/>
            <a:ext cx="11994429" cy="3046988"/>
          </a:xfrm>
          <a:prstGeom prst="rect">
            <a:avLst/>
          </a:prstGeom>
          <a:noFill/>
        </p:spPr>
        <p:txBody>
          <a:bodyPr wrap="square" rtlCol="0">
            <a:spAutoFit/>
          </a:bodyPr>
          <a:lstStyle/>
          <a:p>
            <a:r>
              <a:rPr lang="es-ES" sz="2400" dirty="0">
                <a:latin typeface="Arial" panose="020B0604020202020204" pitchFamily="34" charset="0"/>
                <a:cs typeface="Arial" panose="020B0604020202020204" pitchFamily="34" charset="0"/>
              </a:rPr>
              <a:t>TRACTO </a:t>
            </a:r>
            <a:r>
              <a:rPr lang="es-ES" sz="2400" dirty="0" smtClean="0">
                <a:latin typeface="Arial" panose="020B0604020202020204" pitchFamily="34" charset="0"/>
                <a:cs typeface="Arial" panose="020B0604020202020204" pitchFamily="34" charset="0"/>
              </a:rPr>
              <a:t>UROGENITAL</a:t>
            </a:r>
          </a:p>
          <a:p>
            <a:endParaRPr lang="es-ES"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Los riñones, uréteres, vejiga, uretra superior y los testículos y ovarios, están </a:t>
            </a:r>
            <a:r>
              <a:rPr lang="es-ES" sz="2400" dirty="0" smtClean="0">
                <a:latin typeface="Arial" panose="020B0604020202020204" pitchFamily="34" charset="0"/>
                <a:cs typeface="Arial" panose="020B0604020202020204" pitchFamily="34" charset="0"/>
              </a:rPr>
              <a:t>habitualmente libres </a:t>
            </a:r>
            <a:r>
              <a:rPr lang="es-ES" sz="2400" dirty="0">
                <a:latin typeface="Arial" panose="020B0604020202020204" pitchFamily="34" charset="0"/>
                <a:cs typeface="Arial" panose="020B0604020202020204" pitchFamily="34" charset="0"/>
              </a:rPr>
              <a:t>de microorganismos; pero la uretra inferior, el meato, la vagina y la vulva, en </a:t>
            </a:r>
            <a:r>
              <a:rPr lang="es-ES" sz="2400" dirty="0" smtClean="0">
                <a:latin typeface="Arial" panose="020B0604020202020204" pitchFamily="34" charset="0"/>
                <a:cs typeface="Arial" panose="020B0604020202020204" pitchFamily="34" charset="0"/>
              </a:rPr>
              <a:t>el adulto</a:t>
            </a:r>
            <a:r>
              <a:rPr lang="es-ES" sz="2400" dirty="0">
                <a:latin typeface="Arial" panose="020B0604020202020204" pitchFamily="34" charset="0"/>
                <a:cs typeface="Arial" panose="020B0604020202020204" pitchFamily="34" charset="0"/>
              </a:rPr>
              <a:t>, están colonizados por una gran cantidad de microorganismos.</a:t>
            </a:r>
          </a:p>
          <a:p>
            <a:r>
              <a:rPr lang="es-ES" sz="2400" dirty="0">
                <a:latin typeface="Arial" panose="020B0604020202020204" pitchFamily="34" charset="0"/>
                <a:cs typeface="Arial" panose="020B0604020202020204" pitchFamily="34" charset="0"/>
              </a:rPr>
              <a:t>El tracto urogenital del neonato es estéril, pero en las primeras 24 horas posteriores al</a:t>
            </a:r>
          </a:p>
          <a:p>
            <a:r>
              <a:rPr lang="es-ES" sz="2400" dirty="0">
                <a:latin typeface="Arial" panose="020B0604020202020204" pitchFamily="34" charset="0"/>
                <a:cs typeface="Arial" panose="020B0604020202020204" pitchFamily="34" charset="0"/>
              </a:rPr>
              <a:t>nacimiento resulta colonizado por una flora compuesta por </a:t>
            </a:r>
            <a:r>
              <a:rPr lang="es-ES" sz="2400" dirty="0" err="1">
                <a:latin typeface="Arial" panose="020B0604020202020204" pitchFamily="34" charset="0"/>
                <a:cs typeface="Arial" panose="020B0604020202020204" pitchFamily="34" charset="0"/>
              </a:rPr>
              <a:t>difteroides</a:t>
            </a:r>
            <a:r>
              <a:rPr lang="es-ES" sz="2400" dirty="0">
                <a:latin typeface="Arial" panose="020B0604020202020204" pitchFamily="34" charset="0"/>
                <a:cs typeface="Arial" panose="020B0604020202020204" pitchFamily="34" charset="0"/>
              </a:rPr>
              <a:t>, estafilococos y</a:t>
            </a:r>
          </a:p>
          <a:p>
            <a:r>
              <a:rPr lang="es-ES" sz="2400" dirty="0">
                <a:latin typeface="Arial" panose="020B0604020202020204" pitchFamily="34" charset="0"/>
                <a:cs typeface="Arial" panose="020B0604020202020204" pitchFamily="34" charset="0"/>
              </a:rPr>
              <a:t>estreptococos no hemolíticos</a:t>
            </a:r>
            <a:r>
              <a:rPr lang="es-ES" sz="2400" dirty="0"/>
              <a:t>.</a:t>
            </a:r>
          </a:p>
        </p:txBody>
      </p:sp>
    </p:spTree>
    <p:extLst>
      <p:ext uri="{BB962C8B-B14F-4D97-AF65-F5344CB8AC3E}">
        <p14:creationId xmlns:p14="http://schemas.microsoft.com/office/powerpoint/2010/main" val="1460638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49481" y="716776"/>
            <a:ext cx="11729159" cy="4524315"/>
          </a:xfrm>
          <a:prstGeom prst="rect">
            <a:avLst/>
          </a:prstGeom>
          <a:noFill/>
        </p:spPr>
        <p:txBody>
          <a:bodyPr wrap="square" rtlCol="0">
            <a:spAutoFit/>
          </a:bodyPr>
          <a:lstStyle/>
          <a:p>
            <a:r>
              <a:rPr lang="es-ES" sz="2400" dirty="0">
                <a:latin typeface="Arial" panose="020B0604020202020204" pitchFamily="34" charset="0"/>
                <a:cs typeface="Arial" panose="020B0604020202020204" pitchFamily="34" charset="0"/>
              </a:rPr>
              <a:t>La vagina del neonato es colonizada por lactobacilos. Las condiciones alcalinas de la</a:t>
            </a:r>
          </a:p>
          <a:p>
            <a:r>
              <a:rPr lang="es-ES" sz="2400" dirty="0">
                <a:latin typeface="Arial" panose="020B0604020202020204" pitchFamily="34" charset="0"/>
                <a:cs typeface="Arial" panose="020B0604020202020204" pitchFamily="34" charset="0"/>
              </a:rPr>
              <a:t>vagina antes de la pubertad, facilitan el crecimiento de una variada flora microbiana; y en </a:t>
            </a:r>
            <a:r>
              <a:rPr lang="es-ES" sz="2400" dirty="0" smtClean="0">
                <a:latin typeface="Arial" panose="020B0604020202020204" pitchFamily="34" charset="0"/>
                <a:cs typeface="Arial" panose="020B0604020202020204" pitchFamily="34" charset="0"/>
              </a:rPr>
              <a:t>la pubertad</a:t>
            </a:r>
            <a:r>
              <a:rPr lang="es-ES" sz="2400" dirty="0">
                <a:latin typeface="Arial" panose="020B0604020202020204" pitchFamily="34" charset="0"/>
                <a:cs typeface="Arial" panose="020B0604020202020204" pitchFamily="34" charset="0"/>
              </a:rPr>
              <a:t>, los estrógenos condicionan la presencia de glucógeno, se produce un </a:t>
            </a:r>
            <a:r>
              <a:rPr lang="es-ES" sz="2400" dirty="0" smtClean="0">
                <a:latin typeface="Arial" panose="020B0604020202020204" pitchFamily="34" charset="0"/>
                <a:cs typeface="Arial" panose="020B0604020202020204" pitchFamily="34" charset="0"/>
              </a:rPr>
              <a:t>medio ácido </a:t>
            </a:r>
            <a:r>
              <a:rPr lang="es-ES" sz="2400" dirty="0">
                <a:latin typeface="Arial" panose="020B0604020202020204" pitchFamily="34" charset="0"/>
                <a:cs typeface="Arial" panose="020B0604020202020204" pitchFamily="34" charset="0"/>
              </a:rPr>
              <a:t>y promueven el crecimiento de la flora típica de la vagina de la mujer adulta, que </a:t>
            </a:r>
            <a:r>
              <a:rPr lang="es-ES" sz="2400" dirty="0" smtClean="0">
                <a:latin typeface="Arial" panose="020B0604020202020204" pitchFamily="34" charset="0"/>
                <a:cs typeface="Arial" panose="020B0604020202020204" pitchFamily="34" charset="0"/>
              </a:rPr>
              <a:t>de manera </a:t>
            </a:r>
            <a:r>
              <a:rPr lang="es-ES" sz="2400" dirty="0">
                <a:latin typeface="Arial" panose="020B0604020202020204" pitchFamily="34" charset="0"/>
                <a:cs typeface="Arial" panose="020B0604020202020204" pitchFamily="34" charset="0"/>
              </a:rPr>
              <a:t>notable está colonizada por lactobacilos anaerobios, los cuales probablemente </a:t>
            </a:r>
            <a:r>
              <a:rPr lang="es-ES" sz="2400" dirty="0" smtClean="0">
                <a:latin typeface="Arial" panose="020B0604020202020204" pitchFamily="34" charset="0"/>
                <a:cs typeface="Arial" panose="020B0604020202020204" pitchFamily="34" charset="0"/>
              </a:rPr>
              <a:t>impiden la </a:t>
            </a:r>
            <a:r>
              <a:rPr lang="es-ES" sz="2400" dirty="0">
                <a:latin typeface="Arial" panose="020B0604020202020204" pitchFamily="34" charset="0"/>
                <a:cs typeface="Arial" panose="020B0604020202020204" pitchFamily="34" charset="0"/>
              </a:rPr>
              <a:t>colonización por otros microorganismos. </a:t>
            </a:r>
            <a:endParaRPr lang="es-ES" sz="2400" dirty="0" smtClean="0">
              <a:latin typeface="Arial" panose="020B0604020202020204" pitchFamily="34" charset="0"/>
              <a:cs typeface="Arial" panose="020B0604020202020204" pitchFamily="34" charset="0"/>
            </a:endParaRPr>
          </a:p>
          <a:p>
            <a:endParaRPr lang="es-ES" sz="2400" dirty="0" smtClean="0">
              <a:latin typeface="Arial" panose="020B0604020202020204" pitchFamily="34" charset="0"/>
              <a:cs typeface="Arial" panose="020B0604020202020204" pitchFamily="34" charset="0"/>
            </a:endParaRPr>
          </a:p>
          <a:p>
            <a:endParaRPr lang="es-ES" sz="2400" dirty="0" smtClean="0">
              <a:latin typeface="Arial" panose="020B0604020202020204" pitchFamily="34" charset="0"/>
              <a:cs typeface="Arial" panose="020B0604020202020204" pitchFamily="34" charset="0"/>
            </a:endParaRPr>
          </a:p>
          <a:p>
            <a:r>
              <a:rPr lang="es-ES" sz="2400" dirty="0" smtClean="0">
                <a:latin typeface="Arial" panose="020B0604020202020204" pitchFamily="34" charset="0"/>
                <a:cs typeface="Arial" panose="020B0604020202020204" pitchFamily="34" charset="0"/>
              </a:rPr>
              <a:t>También </a:t>
            </a:r>
            <a:r>
              <a:rPr lang="es-ES" sz="2400" dirty="0">
                <a:latin typeface="Arial" panose="020B0604020202020204" pitchFamily="34" charset="0"/>
                <a:cs typeface="Arial" panose="020B0604020202020204" pitchFamily="34" charset="0"/>
              </a:rPr>
              <a:t>se encuentran </a:t>
            </a:r>
            <a:r>
              <a:rPr lang="es-ES" sz="2400" dirty="0" err="1" smtClean="0">
                <a:latin typeface="Arial" panose="020B0604020202020204" pitchFamily="34" charset="0"/>
                <a:cs typeface="Arial" panose="020B0604020202020204" pitchFamily="34" charset="0"/>
              </a:rPr>
              <a:t>difteroides</a:t>
            </a:r>
            <a:r>
              <a:rPr lang="es-ES" sz="2400" dirty="0" smtClean="0">
                <a:latin typeface="Arial" panose="020B0604020202020204" pitchFamily="34" charset="0"/>
                <a:cs typeface="Arial" panose="020B0604020202020204" pitchFamily="34" charset="0"/>
              </a:rPr>
              <a:t>, </a:t>
            </a:r>
            <a:r>
              <a:rPr lang="es-ES" sz="2400" i="1" dirty="0" err="1" smtClean="0">
                <a:latin typeface="Arial" panose="020B0604020202020204" pitchFamily="34" charset="0"/>
                <a:cs typeface="Arial" panose="020B0604020202020204" pitchFamily="34" charset="0"/>
              </a:rPr>
              <a:t>Staphylococcus</a:t>
            </a:r>
            <a:r>
              <a:rPr lang="es-ES" sz="2400" i="1" dirty="0" smtClean="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epidermidis</a:t>
            </a:r>
            <a:r>
              <a:rPr lang="es-ES" sz="2400" dirty="0">
                <a:latin typeface="Arial" panose="020B0604020202020204" pitchFamily="34" charset="0"/>
                <a:cs typeface="Arial" panose="020B0604020202020204" pitchFamily="34" charset="0"/>
              </a:rPr>
              <a:t>, estreptococos aerobios, </a:t>
            </a:r>
            <a:r>
              <a:rPr lang="es-ES" sz="2400" dirty="0" err="1">
                <a:latin typeface="Arial" panose="020B0604020202020204" pitchFamily="34" charset="0"/>
                <a:cs typeface="Arial" panose="020B0604020202020204" pitchFamily="34" charset="0"/>
              </a:rPr>
              <a:t>microaerofílicos</a:t>
            </a:r>
            <a:r>
              <a:rPr lang="es-ES" sz="2400" dirty="0">
                <a:latin typeface="Arial" panose="020B0604020202020204" pitchFamily="34" charset="0"/>
                <a:cs typeface="Arial" panose="020B0604020202020204" pitchFamily="34" charset="0"/>
              </a:rPr>
              <a:t> y anaerobios, y </a:t>
            </a:r>
            <a:r>
              <a:rPr lang="es-ES" sz="2400" dirty="0" smtClean="0">
                <a:latin typeface="Arial" panose="020B0604020202020204" pitchFamily="34" charset="0"/>
                <a:cs typeface="Arial" panose="020B0604020202020204" pitchFamily="34" charset="0"/>
              </a:rPr>
              <a:t>especies de </a:t>
            </a:r>
            <a:r>
              <a:rPr lang="es-ES" sz="2400" i="1" dirty="0" err="1">
                <a:latin typeface="Arial" panose="020B0604020202020204" pitchFamily="34" charset="0"/>
                <a:cs typeface="Arial" panose="020B0604020202020204" pitchFamily="34" charset="0"/>
              </a:rPr>
              <a:t>Ureaplasma</a:t>
            </a:r>
            <a:r>
              <a:rPr lang="es-ES" sz="2400" dirty="0">
                <a:latin typeface="Arial" panose="020B0604020202020204" pitchFamily="34" charset="0"/>
                <a:cs typeface="Arial" panose="020B0604020202020204" pitchFamily="34" charset="0"/>
              </a:rPr>
              <a:t>. Es raro que la flora vaginal de la mujer sana contenga bacterias</a:t>
            </a:r>
          </a:p>
          <a:p>
            <a:r>
              <a:rPr lang="es-ES" sz="2400" dirty="0">
                <a:latin typeface="Arial" panose="020B0604020202020204" pitchFamily="34" charset="0"/>
                <a:cs typeface="Arial" panose="020B0604020202020204" pitchFamily="34" charset="0"/>
              </a:rPr>
              <a:t>entéricas, excepto en las proximidades del ano</a:t>
            </a:r>
            <a:r>
              <a:rPr lang="es-ES" sz="2400" dirty="0" smtClean="0">
                <a:latin typeface="Arial" panose="020B0604020202020204" pitchFamily="34" charset="0"/>
                <a:cs typeface="Arial" panose="020B0604020202020204" pitchFamily="34" charset="0"/>
              </a:rPr>
              <a:t>.</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5747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52400" y="1168400"/>
            <a:ext cx="12220275" cy="4893647"/>
          </a:xfrm>
          <a:prstGeom prst="rect">
            <a:avLst/>
          </a:prstGeom>
          <a:noFill/>
        </p:spPr>
        <p:txBody>
          <a:bodyPr wrap="square" rtlCol="0">
            <a:spAutoFit/>
          </a:bodyPr>
          <a:lstStyle/>
          <a:p>
            <a:r>
              <a:rPr lang="es-ES" sz="2400" dirty="0" smtClean="0">
                <a:latin typeface="Arial" panose="020B0604020202020204" pitchFamily="34" charset="0"/>
                <a:cs typeface="Arial" panose="020B0604020202020204" pitchFamily="34" charset="0"/>
              </a:rPr>
              <a:t>Hongos de los géneros </a:t>
            </a:r>
            <a:r>
              <a:rPr lang="es-ES" sz="2400" i="1" dirty="0" err="1" smtClean="0">
                <a:latin typeface="Arial" panose="020B0604020202020204" pitchFamily="34" charset="0"/>
                <a:cs typeface="Arial" panose="020B0604020202020204" pitchFamily="34" charset="0"/>
              </a:rPr>
              <a:t>Candida</a:t>
            </a:r>
            <a:r>
              <a:rPr lang="es-ES" sz="2400" dirty="0" smtClean="0">
                <a:latin typeface="Arial" panose="020B0604020202020204" pitchFamily="34" charset="0"/>
                <a:cs typeface="Arial" panose="020B0604020202020204" pitchFamily="34" charset="0"/>
              </a:rPr>
              <a:t>, </a:t>
            </a:r>
            <a:r>
              <a:rPr lang="es-ES" sz="2400" i="1" dirty="0" err="1" smtClean="0">
                <a:latin typeface="Arial" panose="020B0604020202020204" pitchFamily="34" charset="0"/>
                <a:cs typeface="Arial" panose="020B0604020202020204" pitchFamily="34" charset="0"/>
              </a:rPr>
              <a:t>Torulopsis</a:t>
            </a:r>
            <a:r>
              <a:rPr lang="es-ES" sz="2400" i="1" dirty="0" smtClean="0">
                <a:latin typeface="Arial" panose="020B0604020202020204" pitchFamily="34" charset="0"/>
                <a:cs typeface="Arial" panose="020B0604020202020204" pitchFamily="34" charset="0"/>
              </a:rPr>
              <a:t> </a:t>
            </a:r>
            <a:r>
              <a:rPr lang="es-ES" sz="2400" dirty="0" smtClean="0">
                <a:latin typeface="Arial" panose="020B0604020202020204" pitchFamily="34" charset="0"/>
                <a:cs typeface="Arial" panose="020B0604020202020204" pitchFamily="34" charset="0"/>
              </a:rPr>
              <a:t>y </a:t>
            </a:r>
            <a:r>
              <a:rPr lang="es-ES" sz="2400" i="1" dirty="0" err="1" smtClean="0">
                <a:latin typeface="Arial" panose="020B0604020202020204" pitchFamily="34" charset="0"/>
                <a:cs typeface="Arial" panose="020B0604020202020204" pitchFamily="34" charset="0"/>
              </a:rPr>
              <a:t>Geotrichum</a:t>
            </a:r>
            <a:r>
              <a:rPr lang="es-ES" sz="2400" i="1" dirty="0" smtClean="0">
                <a:latin typeface="Arial" panose="020B0604020202020204" pitchFamily="34" charset="0"/>
                <a:cs typeface="Arial" panose="020B0604020202020204" pitchFamily="34" charset="0"/>
              </a:rPr>
              <a:t>, </a:t>
            </a:r>
            <a:r>
              <a:rPr lang="es-ES" sz="2400" dirty="0" smtClean="0">
                <a:latin typeface="Arial" panose="020B0604020202020204" pitchFamily="34" charset="0"/>
                <a:cs typeface="Arial" panose="020B0604020202020204" pitchFamily="34" charset="0"/>
              </a:rPr>
              <a:t>y protozoarios como la</a:t>
            </a:r>
          </a:p>
          <a:p>
            <a:r>
              <a:rPr lang="es-ES" sz="2400" i="1" dirty="0" err="1" smtClean="0">
                <a:latin typeface="Arial" panose="020B0604020202020204" pitchFamily="34" charset="0"/>
                <a:cs typeface="Arial" panose="020B0604020202020204" pitchFamily="34" charset="0"/>
              </a:rPr>
              <a:t>Trichomonas</a:t>
            </a:r>
            <a:r>
              <a:rPr lang="es-ES" sz="2400" i="1" dirty="0" smtClean="0">
                <a:latin typeface="Arial" panose="020B0604020202020204" pitchFamily="34" charset="0"/>
                <a:cs typeface="Arial" panose="020B0604020202020204" pitchFamily="34" charset="0"/>
              </a:rPr>
              <a:t> </a:t>
            </a:r>
            <a:r>
              <a:rPr lang="es-ES" sz="2400" i="1" dirty="0" err="1" smtClean="0">
                <a:latin typeface="Arial" panose="020B0604020202020204" pitchFamily="34" charset="0"/>
                <a:cs typeface="Arial" panose="020B0604020202020204" pitchFamily="34" charset="0"/>
              </a:rPr>
              <a:t>vaginalis</a:t>
            </a:r>
            <a:r>
              <a:rPr lang="es-ES" sz="2400" dirty="0" smtClean="0">
                <a:latin typeface="Arial" panose="020B0604020202020204" pitchFamily="34" charset="0"/>
                <a:cs typeface="Arial" panose="020B0604020202020204" pitchFamily="34" charset="0"/>
              </a:rPr>
              <a:t>, pueden hallarse en pequeña cantidad, sin causar daño; pero el</a:t>
            </a:r>
          </a:p>
          <a:p>
            <a:r>
              <a:rPr lang="es-ES" sz="2400" dirty="0" smtClean="0">
                <a:latin typeface="Arial" panose="020B0604020202020204" pitchFamily="34" charset="0"/>
                <a:cs typeface="Arial" panose="020B0604020202020204" pitchFamily="34" charset="0"/>
              </a:rPr>
              <a:t>aumento de la presencia de estos microorganismos puede originar procesos patológicos.</a:t>
            </a:r>
          </a:p>
          <a:p>
            <a:endParaRPr lang="es-ES" sz="2400" dirty="0" smtClean="0">
              <a:latin typeface="Arial" panose="020B0604020202020204" pitchFamily="34" charset="0"/>
              <a:cs typeface="Arial" panose="020B0604020202020204" pitchFamily="34" charset="0"/>
            </a:endParaRPr>
          </a:p>
          <a:p>
            <a:r>
              <a:rPr lang="es-ES" sz="2400" dirty="0" smtClean="0">
                <a:latin typeface="Arial" panose="020B0604020202020204" pitchFamily="34" charset="0"/>
                <a:cs typeface="Arial" panose="020B0604020202020204" pitchFamily="34" charset="0"/>
              </a:rPr>
              <a:t>Aproximadamente el 15-20 % de las mujeres embarazadas, presentan colonización de la vagina por </a:t>
            </a:r>
            <a:r>
              <a:rPr lang="es-ES" sz="2400" i="1" dirty="0" err="1" smtClean="0">
                <a:latin typeface="Arial" panose="020B0604020202020204" pitchFamily="34" charset="0"/>
                <a:cs typeface="Arial" panose="020B0604020202020204" pitchFamily="34" charset="0"/>
              </a:rPr>
              <a:t>Streptococcus</a:t>
            </a:r>
            <a:r>
              <a:rPr lang="es-ES" sz="2400" i="1" dirty="0" smtClean="0">
                <a:latin typeface="Arial" panose="020B0604020202020204" pitchFamily="34" charset="0"/>
                <a:cs typeface="Arial" panose="020B0604020202020204" pitchFamily="34" charset="0"/>
              </a:rPr>
              <a:t> </a:t>
            </a:r>
            <a:r>
              <a:rPr lang="es-ES" sz="2400" i="1" dirty="0" err="1" smtClean="0">
                <a:latin typeface="Arial" panose="020B0604020202020204" pitchFamily="34" charset="0"/>
                <a:cs typeface="Arial" panose="020B0604020202020204" pitchFamily="34" charset="0"/>
              </a:rPr>
              <a:t>agalactiae</a:t>
            </a:r>
            <a:r>
              <a:rPr lang="es-ES" sz="2400" dirty="0" smtClean="0">
                <a:latin typeface="Arial" panose="020B0604020202020204" pitchFamily="34" charset="0"/>
                <a:cs typeface="Arial" panose="020B0604020202020204" pitchFamily="34" charset="0"/>
              </a:rPr>
              <a:t>, que es un patógeno potencial para el recién nacido.</a:t>
            </a:r>
          </a:p>
          <a:p>
            <a:endParaRPr lang="es-ES" sz="2400" dirty="0" smtClean="0">
              <a:latin typeface="Arial" panose="020B0604020202020204" pitchFamily="34" charset="0"/>
              <a:cs typeface="Arial" panose="020B0604020202020204" pitchFamily="34" charset="0"/>
            </a:endParaRPr>
          </a:p>
          <a:p>
            <a:r>
              <a:rPr lang="es-ES" sz="2400" dirty="0" smtClean="0">
                <a:latin typeface="Arial" panose="020B0604020202020204" pitchFamily="34" charset="0"/>
                <a:cs typeface="Arial" panose="020B0604020202020204" pitchFamily="34" charset="0"/>
              </a:rPr>
              <a:t>Los </a:t>
            </a:r>
            <a:r>
              <a:rPr lang="es-ES" sz="2400" i="1" dirty="0" err="1" smtClean="0">
                <a:latin typeface="Arial" panose="020B0604020202020204" pitchFamily="34" charset="0"/>
                <a:cs typeface="Arial" panose="020B0604020202020204" pitchFamily="34" charset="0"/>
              </a:rPr>
              <a:t>Staphylococcus</a:t>
            </a:r>
            <a:r>
              <a:rPr lang="es-ES" sz="2400" i="1" dirty="0" smtClean="0">
                <a:latin typeface="Arial" panose="020B0604020202020204" pitchFamily="34" charset="0"/>
                <a:cs typeface="Arial" panose="020B0604020202020204" pitchFamily="34" charset="0"/>
              </a:rPr>
              <a:t> </a:t>
            </a:r>
            <a:r>
              <a:rPr lang="es-ES" sz="2400" i="1" dirty="0" err="1" smtClean="0">
                <a:latin typeface="Arial" panose="020B0604020202020204" pitchFamily="34" charset="0"/>
                <a:cs typeface="Arial" panose="020B0604020202020204" pitchFamily="34" charset="0"/>
              </a:rPr>
              <a:t>epidermidis</a:t>
            </a:r>
            <a:r>
              <a:rPr lang="es-ES" sz="2400" dirty="0" smtClean="0">
                <a:latin typeface="Arial" panose="020B0604020202020204" pitchFamily="34" charset="0"/>
                <a:cs typeface="Arial" panose="020B0604020202020204" pitchFamily="34" charset="0"/>
              </a:rPr>
              <a:t>, estreptococos no hemolíticos y </a:t>
            </a:r>
            <a:r>
              <a:rPr lang="es-ES" sz="2400" dirty="0" err="1" smtClean="0">
                <a:latin typeface="Arial" panose="020B0604020202020204" pitchFamily="34" charset="0"/>
                <a:cs typeface="Arial" panose="020B0604020202020204" pitchFamily="34" charset="0"/>
              </a:rPr>
              <a:t>difteroides</a:t>
            </a:r>
            <a:r>
              <a:rPr lang="es-ES" sz="2400" dirty="0" smtClean="0">
                <a:latin typeface="Arial" panose="020B0604020202020204" pitchFamily="34" charset="0"/>
                <a:cs typeface="Arial" panose="020B0604020202020204" pitchFamily="34" charset="0"/>
              </a:rPr>
              <a:t>, son los</a:t>
            </a:r>
          </a:p>
          <a:p>
            <a:r>
              <a:rPr lang="es-ES" sz="2400" dirty="0" smtClean="0">
                <a:latin typeface="Arial" panose="020B0604020202020204" pitchFamily="34" charset="0"/>
                <a:cs typeface="Arial" panose="020B0604020202020204" pitchFamily="34" charset="0"/>
              </a:rPr>
              <a:t>microorganismos que predominan en la porción distal de la uretra femenina y masculina. El </a:t>
            </a:r>
            <a:r>
              <a:rPr lang="es-ES" sz="2400" i="1" dirty="0" err="1" smtClean="0">
                <a:latin typeface="Arial" panose="020B0604020202020204" pitchFamily="34" charset="0"/>
                <a:cs typeface="Arial" panose="020B0604020202020204" pitchFamily="34" charset="0"/>
              </a:rPr>
              <a:t>Mycobacterium</a:t>
            </a:r>
            <a:r>
              <a:rPr lang="es-ES" sz="2400" i="1" dirty="0" smtClean="0">
                <a:latin typeface="Arial" panose="020B0604020202020204" pitchFamily="34" charset="0"/>
                <a:cs typeface="Arial" panose="020B0604020202020204" pitchFamily="34" charset="0"/>
              </a:rPr>
              <a:t> </a:t>
            </a:r>
            <a:r>
              <a:rPr lang="es-ES" sz="2400" i="1" dirty="0" err="1" smtClean="0">
                <a:latin typeface="Arial" panose="020B0604020202020204" pitchFamily="34" charset="0"/>
                <a:cs typeface="Arial" panose="020B0604020202020204" pitchFamily="34" charset="0"/>
              </a:rPr>
              <a:t>smegmatis</a:t>
            </a:r>
            <a:r>
              <a:rPr lang="es-ES" sz="2400" i="1" dirty="0" smtClean="0">
                <a:latin typeface="Arial" panose="020B0604020202020204" pitchFamily="34" charset="0"/>
                <a:cs typeface="Arial" panose="020B0604020202020204" pitchFamily="34" charset="0"/>
              </a:rPr>
              <a:t> </a:t>
            </a:r>
            <a:r>
              <a:rPr lang="es-ES" sz="2400" dirty="0" smtClean="0">
                <a:latin typeface="Arial" panose="020B0604020202020204" pitchFamily="34" charset="0"/>
                <a:cs typeface="Arial" panose="020B0604020202020204" pitchFamily="34" charset="0"/>
              </a:rPr>
              <a:t>se encuentra, frecuentemente, en las secreciones uretrales de las mujeres y de los hombres no circuncisos.</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9928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21920" y="281940"/>
            <a:ext cx="10988040" cy="5632311"/>
          </a:xfrm>
          <a:prstGeom prst="rect">
            <a:avLst/>
          </a:prstGeom>
          <a:noFill/>
        </p:spPr>
        <p:txBody>
          <a:bodyPr wrap="square" rtlCol="0">
            <a:spAutoFit/>
          </a:bodyPr>
          <a:lstStyle/>
          <a:p>
            <a:r>
              <a:rPr lang="es-ES" sz="2400" dirty="0">
                <a:latin typeface="Arial" panose="020B0604020202020204" pitchFamily="34" charset="0"/>
                <a:cs typeface="Arial" panose="020B0604020202020204" pitchFamily="34" charset="0"/>
              </a:rPr>
              <a:t>TRACTO GASTROINTESTINAL</a:t>
            </a:r>
          </a:p>
          <a:p>
            <a:r>
              <a:rPr lang="es-ES" sz="2400" dirty="0">
                <a:latin typeface="Arial" panose="020B0604020202020204" pitchFamily="34" charset="0"/>
                <a:cs typeface="Arial" panose="020B0604020202020204" pitchFamily="34" charset="0"/>
              </a:rPr>
              <a:t>Esta es la región más colonizada del organismo. El número y tipo de </a:t>
            </a:r>
            <a:r>
              <a:rPr lang="es-ES" sz="2400" dirty="0" smtClean="0">
                <a:latin typeface="Arial" panose="020B0604020202020204" pitchFamily="34" charset="0"/>
                <a:cs typeface="Arial" panose="020B0604020202020204" pitchFamily="34" charset="0"/>
              </a:rPr>
              <a:t>microorganismos </a:t>
            </a:r>
            <a:r>
              <a:rPr lang="es-ES" sz="2400" dirty="0" err="1" smtClean="0">
                <a:latin typeface="Arial" panose="020B0604020202020204" pitchFamily="34" charset="0"/>
                <a:cs typeface="Arial" panose="020B0604020202020204" pitchFamily="34" charset="0"/>
              </a:rPr>
              <a:t>colonizantes</a:t>
            </a:r>
            <a:r>
              <a:rPr lang="es-ES" sz="2400" dirty="0">
                <a:latin typeface="Arial" panose="020B0604020202020204" pitchFamily="34" charset="0"/>
                <a:cs typeface="Arial" panose="020B0604020202020204" pitchFamily="34" charset="0"/>
              </a:rPr>
              <a:t>, varía de acuerdo con las diferentes localizaciones y las características </a:t>
            </a:r>
            <a:r>
              <a:rPr lang="es-ES" sz="2400" dirty="0" smtClean="0">
                <a:latin typeface="Arial" panose="020B0604020202020204" pitchFamily="34" charset="0"/>
                <a:cs typeface="Arial" panose="020B0604020202020204" pitchFamily="34" charset="0"/>
              </a:rPr>
              <a:t>del medio.</a:t>
            </a:r>
          </a:p>
          <a:p>
            <a:endParaRPr lang="es-ES"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El tracto gastrointestinal del neonato generalmente está estéril, con excepción de </a:t>
            </a:r>
            <a:r>
              <a:rPr lang="es-ES" sz="2400" dirty="0" smtClean="0">
                <a:latin typeface="Arial" panose="020B0604020202020204" pitchFamily="34" charset="0"/>
                <a:cs typeface="Arial" panose="020B0604020202020204" pitchFamily="34" charset="0"/>
              </a:rPr>
              <a:t>algunas pocas </a:t>
            </a:r>
            <a:r>
              <a:rPr lang="es-ES" sz="2400" dirty="0">
                <a:latin typeface="Arial" panose="020B0604020202020204" pitchFamily="34" charset="0"/>
                <a:cs typeface="Arial" panose="020B0604020202020204" pitchFamily="34" charset="0"/>
              </a:rPr>
              <a:t>bacterias que pueda haber adquirido durante el parto. La colonización ocurre </a:t>
            </a:r>
            <a:r>
              <a:rPr lang="es-ES" sz="2400" dirty="0" smtClean="0">
                <a:latin typeface="Arial" panose="020B0604020202020204" pitchFamily="34" charset="0"/>
                <a:cs typeface="Arial" panose="020B0604020202020204" pitchFamily="34" charset="0"/>
              </a:rPr>
              <a:t>en las </a:t>
            </a:r>
            <a:r>
              <a:rPr lang="es-ES" sz="2400" dirty="0">
                <a:latin typeface="Arial" panose="020B0604020202020204" pitchFamily="34" charset="0"/>
                <a:cs typeface="Arial" panose="020B0604020202020204" pitchFamily="34" charset="0"/>
              </a:rPr>
              <a:t>primeras 24 horas posteriores al nacimiento, y en el recién nacido alimentado sólo </a:t>
            </a:r>
            <a:r>
              <a:rPr lang="es-ES" sz="2400" dirty="0" smtClean="0">
                <a:latin typeface="Arial" panose="020B0604020202020204" pitchFamily="34" charset="0"/>
                <a:cs typeface="Arial" panose="020B0604020202020204" pitchFamily="34" charset="0"/>
              </a:rPr>
              <a:t>con leche </a:t>
            </a:r>
            <a:r>
              <a:rPr lang="es-ES" sz="2400" dirty="0">
                <a:latin typeface="Arial" panose="020B0604020202020204" pitchFamily="34" charset="0"/>
                <a:cs typeface="Arial" panose="020B0604020202020204" pitchFamily="34" charset="0"/>
              </a:rPr>
              <a:t>materna, esta colonización es a expensas de </a:t>
            </a:r>
            <a:r>
              <a:rPr lang="es-ES" sz="2400" i="1" dirty="0" err="1">
                <a:latin typeface="Arial" panose="020B0604020202020204" pitchFamily="34" charset="0"/>
                <a:cs typeface="Arial" panose="020B0604020202020204" pitchFamily="34" charset="0"/>
              </a:rPr>
              <a:t>Lactobacillus</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bifidus</a:t>
            </a:r>
            <a:r>
              <a:rPr lang="es-ES" sz="2400" dirty="0">
                <a:latin typeface="Arial" panose="020B0604020202020204" pitchFamily="34" charset="0"/>
                <a:cs typeface="Arial" panose="020B0604020202020204" pitchFamily="34" charset="0"/>
              </a:rPr>
              <a:t>, y en </a:t>
            </a:r>
            <a:r>
              <a:rPr lang="es-ES" sz="2400" dirty="0" smtClean="0">
                <a:latin typeface="Arial" panose="020B0604020202020204" pitchFamily="34" charset="0"/>
                <a:cs typeface="Arial" panose="020B0604020202020204" pitchFamily="34" charset="0"/>
              </a:rPr>
              <a:t>pequeña proporción</a:t>
            </a:r>
            <a:r>
              <a:rPr lang="es-ES" sz="2400" dirty="0">
                <a:latin typeface="Arial" panose="020B0604020202020204" pitchFamily="34" charset="0"/>
                <a:cs typeface="Arial" panose="020B0604020202020204" pitchFamily="34" charset="0"/>
              </a:rPr>
              <a:t>, otras bacterias como </a:t>
            </a:r>
            <a:r>
              <a:rPr lang="es-ES" sz="2400" dirty="0" err="1">
                <a:latin typeface="Arial" panose="020B0604020202020204" pitchFamily="34" charset="0"/>
                <a:cs typeface="Arial" panose="020B0604020202020204" pitchFamily="34" charset="0"/>
              </a:rPr>
              <a:t>enterococos</a:t>
            </a:r>
            <a:r>
              <a:rPr lang="es-ES" sz="2400" dirty="0">
                <a:latin typeface="Arial" panose="020B0604020202020204" pitchFamily="34" charset="0"/>
                <a:cs typeface="Arial" panose="020B0604020202020204" pitchFamily="34" charset="0"/>
              </a:rPr>
              <a:t> y estafilococos. </a:t>
            </a:r>
            <a:endParaRPr lang="es-ES" sz="2400" dirty="0" smtClean="0">
              <a:latin typeface="Arial" panose="020B0604020202020204" pitchFamily="34" charset="0"/>
              <a:cs typeface="Arial" panose="020B0604020202020204" pitchFamily="34" charset="0"/>
            </a:endParaRPr>
          </a:p>
          <a:p>
            <a:endParaRPr lang="es-ES" sz="2400" dirty="0" smtClean="0">
              <a:latin typeface="Arial" panose="020B0604020202020204" pitchFamily="34" charset="0"/>
              <a:cs typeface="Arial" panose="020B0604020202020204" pitchFamily="34" charset="0"/>
            </a:endParaRPr>
          </a:p>
          <a:p>
            <a:r>
              <a:rPr lang="es-ES" sz="2400" dirty="0" smtClean="0">
                <a:latin typeface="Arial" panose="020B0604020202020204" pitchFamily="34" charset="0"/>
                <a:cs typeface="Arial" panose="020B0604020202020204" pitchFamily="34" charset="0"/>
              </a:rPr>
              <a:t>Cuando </a:t>
            </a:r>
            <a:r>
              <a:rPr lang="es-ES" sz="2400" dirty="0">
                <a:latin typeface="Arial" panose="020B0604020202020204" pitchFamily="34" charset="0"/>
                <a:cs typeface="Arial" panose="020B0604020202020204" pitchFamily="34" charset="0"/>
              </a:rPr>
              <a:t>se comienza a </a:t>
            </a:r>
            <a:r>
              <a:rPr lang="es-ES" sz="2400" dirty="0" smtClean="0">
                <a:latin typeface="Arial" panose="020B0604020202020204" pitchFamily="34" charset="0"/>
                <a:cs typeface="Arial" panose="020B0604020202020204" pitchFamily="34" charset="0"/>
              </a:rPr>
              <a:t>introducir otra </a:t>
            </a:r>
            <a:r>
              <a:rPr lang="es-ES" sz="2400" dirty="0">
                <a:latin typeface="Arial" panose="020B0604020202020204" pitchFamily="34" charset="0"/>
                <a:cs typeface="Arial" panose="020B0604020202020204" pitchFamily="34" charset="0"/>
              </a:rPr>
              <a:t>alimentación, van a predominar en las evacuaciones </a:t>
            </a:r>
            <a:r>
              <a:rPr lang="es-ES" sz="2400" i="1" dirty="0" err="1">
                <a:latin typeface="Arial" panose="020B0604020202020204" pitchFamily="34" charset="0"/>
                <a:cs typeface="Arial" panose="020B0604020202020204" pitchFamily="34" charset="0"/>
              </a:rPr>
              <a:t>Lactobacillus</a:t>
            </a:r>
            <a:r>
              <a:rPr lang="es-ES" sz="2400" i="1" dirty="0">
                <a:latin typeface="Arial" panose="020B0604020202020204" pitchFamily="34" charset="0"/>
                <a:cs typeface="Arial" panose="020B0604020202020204" pitchFamily="34" charset="0"/>
              </a:rPr>
              <a:t> </a:t>
            </a:r>
            <a:r>
              <a:rPr lang="es-ES" sz="2400" i="1" dirty="0" err="1" smtClean="0">
                <a:latin typeface="Arial" panose="020B0604020202020204" pitchFamily="34" charset="0"/>
                <a:cs typeface="Arial" panose="020B0604020202020204" pitchFamily="34" charset="0"/>
              </a:rPr>
              <a:t>acidophilus</a:t>
            </a:r>
            <a:r>
              <a:rPr lang="es-ES" sz="2400" dirty="0" smtClean="0">
                <a:latin typeface="Arial" panose="020B0604020202020204" pitchFamily="34" charset="0"/>
                <a:cs typeface="Arial" panose="020B0604020202020204" pitchFamily="34" charset="0"/>
              </a:rPr>
              <a:t>, bacilos </a:t>
            </a:r>
            <a:r>
              <a:rPr lang="es-ES" sz="2400" dirty="0">
                <a:latin typeface="Arial" panose="020B0604020202020204" pitchFamily="34" charset="0"/>
                <a:cs typeface="Arial" panose="020B0604020202020204" pitchFamily="34" charset="0"/>
              </a:rPr>
              <a:t>gramnegativos, </a:t>
            </a:r>
            <a:r>
              <a:rPr lang="es-ES" sz="2400" dirty="0" err="1">
                <a:latin typeface="Arial" panose="020B0604020202020204" pitchFamily="34" charset="0"/>
                <a:cs typeface="Arial" panose="020B0604020202020204" pitchFamily="34" charset="0"/>
              </a:rPr>
              <a:t>enterococos</a:t>
            </a:r>
            <a:r>
              <a:rPr lang="es-ES" sz="2400" dirty="0">
                <a:latin typeface="Arial" panose="020B0604020202020204" pitchFamily="34" charset="0"/>
                <a:cs typeface="Arial" panose="020B0604020202020204" pitchFamily="34" charset="0"/>
              </a:rPr>
              <a:t> y bacilos anaerobios como los </a:t>
            </a:r>
            <a:r>
              <a:rPr lang="es-ES" sz="2400" i="1" dirty="0" err="1">
                <a:latin typeface="Arial" panose="020B0604020202020204" pitchFamily="34" charset="0"/>
                <a:cs typeface="Arial" panose="020B0604020202020204" pitchFamily="34" charset="0"/>
              </a:rPr>
              <a:t>Clostridium</a:t>
            </a:r>
            <a:r>
              <a:rPr lang="es-ES" sz="2400" dirty="0" smtClean="0">
                <a:latin typeface="Arial" panose="020B0604020202020204" pitchFamily="34" charset="0"/>
                <a:cs typeface="Arial" panose="020B0604020202020204" pitchFamily="34" charset="0"/>
              </a:rPr>
              <a:t>.</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091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98120" y="955040"/>
            <a:ext cx="11993880" cy="3785652"/>
          </a:xfrm>
          <a:prstGeom prst="rect">
            <a:avLst/>
          </a:prstGeom>
          <a:noFill/>
        </p:spPr>
        <p:txBody>
          <a:bodyPr wrap="square" rtlCol="0">
            <a:spAutoFit/>
          </a:bodyPr>
          <a:lstStyle/>
          <a:p>
            <a:r>
              <a:rPr lang="es-ES" sz="2400" dirty="0" smtClean="0">
                <a:latin typeface="Arial" panose="020B0604020202020204" pitchFamily="34" charset="0"/>
                <a:cs typeface="Arial" panose="020B0604020202020204" pitchFamily="34" charset="0"/>
              </a:rPr>
              <a:t>El colon es el mayor reservorio de microorganismos del cuerpo humano, con conteos de 1012 bacterias/g de materia fecal recién emitida. Las especies anaerobias obligadas </a:t>
            </a:r>
            <a:r>
              <a:rPr lang="es-ES" sz="2400" dirty="0">
                <a:latin typeface="Arial" panose="020B0604020202020204" pitchFamily="34" charset="0"/>
                <a:cs typeface="Arial" panose="020B0604020202020204" pitchFamily="34" charset="0"/>
              </a:rPr>
              <a:t> </a:t>
            </a:r>
            <a:r>
              <a:rPr lang="es-ES" sz="2400" i="1" dirty="0" err="1" smtClean="0">
                <a:latin typeface="Arial" panose="020B0604020202020204" pitchFamily="34" charset="0"/>
                <a:cs typeface="Arial" panose="020B0604020202020204" pitchFamily="34" charset="0"/>
              </a:rPr>
              <a:t>Bacteroides</a:t>
            </a:r>
            <a:r>
              <a:rPr lang="es-ES" sz="2400" i="1" dirty="0" smtClean="0">
                <a:latin typeface="Arial" panose="020B0604020202020204" pitchFamily="34" charset="0"/>
                <a:cs typeface="Arial" panose="020B0604020202020204" pitchFamily="34" charset="0"/>
              </a:rPr>
              <a:t> </a:t>
            </a:r>
            <a:r>
              <a:rPr lang="es-ES" sz="2400" dirty="0" smtClean="0">
                <a:latin typeface="Arial" panose="020B0604020202020204" pitchFamily="34" charset="0"/>
                <a:cs typeface="Arial" panose="020B0604020202020204" pitchFamily="34" charset="0"/>
              </a:rPr>
              <a:t>y </a:t>
            </a:r>
            <a:r>
              <a:rPr lang="es-ES" sz="2400" i="1" dirty="0" err="1" smtClean="0">
                <a:latin typeface="Arial" panose="020B0604020202020204" pitchFamily="34" charset="0"/>
                <a:cs typeface="Arial" panose="020B0604020202020204" pitchFamily="34" charset="0"/>
              </a:rPr>
              <a:t>Bifidobacterium</a:t>
            </a:r>
            <a:r>
              <a:rPr lang="es-ES" sz="2400" dirty="0" smtClean="0">
                <a:latin typeface="Arial" panose="020B0604020202020204" pitchFamily="34" charset="0"/>
                <a:cs typeface="Arial" panose="020B0604020202020204" pitchFamily="34" charset="0"/>
              </a:rPr>
              <a:t>, representan más del 90 % de la flora bacteriana del colon. </a:t>
            </a:r>
          </a:p>
          <a:p>
            <a:r>
              <a:rPr lang="es-ES" sz="2400" dirty="0" smtClean="0">
                <a:latin typeface="Arial" panose="020B0604020202020204" pitchFamily="34" charset="0"/>
                <a:cs typeface="Arial" panose="020B0604020202020204" pitchFamily="34" charset="0"/>
              </a:rPr>
              <a:t>La </a:t>
            </a:r>
            <a:r>
              <a:rPr lang="es-ES" sz="2400" i="1" dirty="0" err="1" smtClean="0">
                <a:latin typeface="Arial" panose="020B0604020202020204" pitchFamily="34" charset="0"/>
                <a:cs typeface="Arial" panose="020B0604020202020204" pitchFamily="34" charset="0"/>
              </a:rPr>
              <a:t>Escherichia</a:t>
            </a:r>
            <a:r>
              <a:rPr lang="es-ES" sz="2400" i="1" dirty="0">
                <a:latin typeface="Arial" panose="020B0604020202020204" pitchFamily="34" charset="0"/>
                <a:cs typeface="Arial" panose="020B0604020202020204" pitchFamily="34" charset="0"/>
              </a:rPr>
              <a:t> </a:t>
            </a:r>
            <a:r>
              <a:rPr lang="es-ES" sz="2400" i="1" dirty="0" err="1" smtClean="0">
                <a:latin typeface="Arial" panose="020B0604020202020204" pitchFamily="34" charset="0"/>
                <a:cs typeface="Arial" panose="020B0604020202020204" pitchFamily="34" charset="0"/>
              </a:rPr>
              <a:t>coli</a:t>
            </a:r>
            <a:r>
              <a:rPr lang="es-ES" sz="2400" i="1" dirty="0" smtClean="0">
                <a:latin typeface="Arial" panose="020B0604020202020204" pitchFamily="34" charset="0"/>
                <a:cs typeface="Arial" panose="020B0604020202020204" pitchFamily="34" charset="0"/>
              </a:rPr>
              <a:t> </a:t>
            </a:r>
            <a:r>
              <a:rPr lang="es-ES" sz="2400" dirty="0" smtClean="0">
                <a:latin typeface="Arial" panose="020B0604020202020204" pitchFamily="34" charset="0"/>
                <a:cs typeface="Arial" panose="020B0604020202020204" pitchFamily="34" charset="0"/>
              </a:rPr>
              <a:t>es el anaerobio facultativo más numeroso.</a:t>
            </a:r>
          </a:p>
          <a:p>
            <a:endParaRPr lang="es-ES" sz="2400" dirty="0" smtClean="0">
              <a:latin typeface="Arial" panose="020B0604020202020204" pitchFamily="34" charset="0"/>
              <a:cs typeface="Arial" panose="020B0604020202020204" pitchFamily="34" charset="0"/>
            </a:endParaRPr>
          </a:p>
          <a:p>
            <a:r>
              <a:rPr lang="es-ES" sz="2400" dirty="0" smtClean="0">
                <a:latin typeface="Arial" panose="020B0604020202020204" pitchFamily="34" charset="0"/>
                <a:cs typeface="Arial" panose="020B0604020202020204" pitchFamily="34" charset="0"/>
              </a:rPr>
              <a:t>Varios factores, entre los que se encuentra el estrés y el uso de antibióticos, pueden</a:t>
            </a:r>
          </a:p>
          <a:p>
            <a:r>
              <a:rPr lang="es-ES" sz="2400" dirty="0" smtClean="0">
                <a:latin typeface="Arial" panose="020B0604020202020204" pitchFamily="34" charset="0"/>
                <a:cs typeface="Arial" panose="020B0604020202020204" pitchFamily="34" charset="0"/>
              </a:rPr>
              <a:t>alterar la flora indígena del colon y ocasionar una pérdida del equilibrio entre los</a:t>
            </a:r>
          </a:p>
          <a:p>
            <a:r>
              <a:rPr lang="es-ES" sz="2400" dirty="0" smtClean="0">
                <a:latin typeface="Arial" panose="020B0604020202020204" pitchFamily="34" charset="0"/>
                <a:cs typeface="Arial" panose="020B0604020202020204" pitchFamily="34" charset="0"/>
              </a:rPr>
              <a:t>microorganismos de la flora intestinal, que condiciona el crecimiento desmedido de cepas potencialmente patógenas.</a:t>
            </a:r>
            <a:endParaRPr lang="es-ES" sz="2400" dirty="0">
              <a:latin typeface="Arial" panose="020B0604020202020204" pitchFamily="34" charset="0"/>
              <a:cs typeface="Arial" panose="020B0604020202020204" pitchFamily="34" charset="0"/>
            </a:endParaRPr>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2463" y="4807367"/>
            <a:ext cx="161925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8976" y="4881875"/>
            <a:ext cx="2503487"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97941" y="4458326"/>
            <a:ext cx="2039938" cy="2117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37947230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spit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63063" y="1561207"/>
            <a:ext cx="251460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2" descr="ANd9GcQA2P-bjapwHX-flIl-f-E0MmMTtA8wli9lN43idVrxwvIcZlpMXlaY3Ck">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5986" y="2351881"/>
            <a:ext cx="2232025"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76b7e6b7edff69f16ea2cfe3e36af14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34463" y="3688080"/>
            <a:ext cx="297180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ángulo 6"/>
          <p:cNvSpPr/>
          <p:nvPr/>
        </p:nvSpPr>
        <p:spPr>
          <a:xfrm>
            <a:off x="1734925" y="914876"/>
            <a:ext cx="6096000" cy="1077218"/>
          </a:xfrm>
          <a:prstGeom prst="rect">
            <a:avLst/>
          </a:prstGeom>
        </p:spPr>
        <p:txBody>
          <a:bodyPr>
            <a:spAutoFit/>
          </a:bodyPr>
          <a:lstStyle/>
          <a:p>
            <a:r>
              <a:rPr lang="es-ES" sz="3200" b="1" dirty="0">
                <a:latin typeface="Arial" panose="020B0604020202020204" pitchFamily="34" charset="0"/>
                <a:ea typeface="Times New Roman" panose="02020603050405020304" pitchFamily="18" charset="0"/>
                <a:cs typeface="Arial" panose="020B0604020202020204" pitchFamily="34" charset="0"/>
              </a:rPr>
              <a:t>Las infecciones asociadas a la atención sanitaria (IAAS) </a:t>
            </a:r>
            <a:endParaRPr lang="es-E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737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49300" y="432138"/>
            <a:ext cx="10629900" cy="2308324"/>
          </a:xfrm>
          <a:prstGeom prst="rect">
            <a:avLst/>
          </a:prstGeom>
        </p:spPr>
        <p:txBody>
          <a:bodyPr wrap="square">
            <a:spAutoFit/>
          </a:bodyPr>
          <a:lstStyle/>
          <a:p>
            <a:r>
              <a:rPr lang="es-ES" sz="2400" dirty="0">
                <a:latin typeface="Verdana" panose="020B0604030504040204" pitchFamily="34" charset="0"/>
                <a:ea typeface="Times New Roman" panose="02020603050405020304" pitchFamily="18" charset="0"/>
                <a:cs typeface="Times New Roman" panose="02020603050405020304" pitchFamily="18" charset="0"/>
              </a:rPr>
              <a:t>Las infecciones asociadas a la atención sanitaria (IAAS) representan un problema de salud por ser la principal causa de morbilidad y mortalidad, así como de la prolongación de la estancia hospitalaria y del elevado costo del tratamiento. Por todo esto constituye un importante medidor de la eficiencia y calidad de la atención médica.</a:t>
            </a:r>
            <a:endParaRPr lang="es-ES" sz="2400" dirty="0"/>
          </a:p>
        </p:txBody>
      </p:sp>
      <p:sp>
        <p:nvSpPr>
          <p:cNvPr id="5" name="Rectángulo 4"/>
          <p:cNvSpPr/>
          <p:nvPr/>
        </p:nvSpPr>
        <p:spPr>
          <a:xfrm>
            <a:off x="800100" y="2882529"/>
            <a:ext cx="10375900" cy="3416320"/>
          </a:xfrm>
          <a:prstGeom prst="rect">
            <a:avLst/>
          </a:prstGeom>
        </p:spPr>
        <p:txBody>
          <a:bodyPr wrap="square">
            <a:spAutoFit/>
          </a:bodyPr>
          <a:lstStyle/>
          <a:p>
            <a:r>
              <a:rPr lang="es-ES" sz="2400" dirty="0">
                <a:latin typeface="Verdana" panose="020B0604030504040204" pitchFamily="34" charset="0"/>
                <a:ea typeface="Times New Roman" panose="02020603050405020304" pitchFamily="18" charset="0"/>
                <a:cs typeface="Times New Roman" panose="02020603050405020304" pitchFamily="18" charset="0"/>
              </a:rPr>
              <a:t>Según la Organización Mundial de la Salud (OMS), la infección intrahospitalaria se presenta en un paciente cuando es internado en un hospital u otro establecimiento de salud, y que no se había manifestado ni estaba en período de incubación al ingreso, de manera que comprende aquellas contraídas en el centro hospitalario, las que aparecen inmediatamente después del alta médica y las infecciones ocupacionales del personal del establecimiento.</a:t>
            </a:r>
            <a:r>
              <a:rPr lang="es-ES" sz="2400" baseline="30000" dirty="0">
                <a:latin typeface="Verdana" panose="020B0604030504040204" pitchFamily="34" charset="0"/>
                <a:ea typeface="Times New Roman" panose="02020603050405020304" pitchFamily="18" charset="0"/>
                <a:cs typeface="Times New Roman" panose="02020603050405020304" pitchFamily="18" charset="0"/>
              </a:rPr>
              <a:t>4 </a:t>
            </a:r>
            <a:r>
              <a:rPr lang="es-ES" sz="2400" dirty="0">
                <a:latin typeface="Verdana" panose="020B0604030504040204" pitchFamily="34" charset="0"/>
                <a:ea typeface="Times New Roman" panose="02020603050405020304" pitchFamily="18" charset="0"/>
                <a:cs typeface="Times New Roman" panose="02020603050405020304" pitchFamily="18" charset="0"/>
              </a:rPr>
              <a:t>Esta definición ampliada caracteriza este tipo de infección.</a:t>
            </a:r>
            <a:endParaRPr lang="es-ES" sz="2400" dirty="0"/>
          </a:p>
        </p:txBody>
      </p:sp>
    </p:spTree>
    <p:extLst>
      <p:ext uri="{BB962C8B-B14F-4D97-AF65-F5344CB8AC3E}">
        <p14:creationId xmlns:p14="http://schemas.microsoft.com/office/powerpoint/2010/main" val="172328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23240" y="440075"/>
            <a:ext cx="10160000" cy="4893647"/>
          </a:xfrm>
          <a:prstGeom prst="rect">
            <a:avLst/>
          </a:prstGeom>
        </p:spPr>
        <p:txBody>
          <a:bodyPr wrap="square">
            <a:spAutoFit/>
          </a:bodyPr>
          <a:lstStyle/>
          <a:p>
            <a:r>
              <a:rPr lang="es-ES" sz="2400" dirty="0">
                <a:latin typeface="Verdana" panose="020B0604030504040204" pitchFamily="34" charset="0"/>
                <a:ea typeface="Times New Roman" panose="02020603050405020304" pitchFamily="18" charset="0"/>
              </a:rPr>
              <a:t>Entre los factores que la favorecen figuran: </a:t>
            </a:r>
            <a:endParaRPr lang="es-ES" sz="2400" dirty="0" smtClean="0">
              <a:latin typeface="Verdana" panose="020B0604030504040204" pitchFamily="34" charset="0"/>
              <a:ea typeface="Times New Roman" panose="02020603050405020304" pitchFamily="18" charset="0"/>
            </a:endParaRPr>
          </a:p>
          <a:p>
            <a:endParaRPr lang="es-ES" sz="2400" dirty="0" smtClean="0">
              <a:latin typeface="Verdana" panose="020B0604030504040204" pitchFamily="34" charset="0"/>
              <a:ea typeface="Times New Roman" panose="02020603050405020304" pitchFamily="18" charset="0"/>
            </a:endParaRPr>
          </a:p>
          <a:p>
            <a:r>
              <a:rPr lang="es-ES" sz="2400" dirty="0" smtClean="0">
                <a:latin typeface="Verdana" panose="020B0604030504040204" pitchFamily="34" charset="0"/>
                <a:ea typeface="Times New Roman" panose="02020603050405020304" pitchFamily="18" charset="0"/>
              </a:rPr>
              <a:t>-Edad.</a:t>
            </a:r>
          </a:p>
          <a:p>
            <a:r>
              <a:rPr lang="es-ES" sz="2400" dirty="0" smtClean="0">
                <a:latin typeface="Verdana" panose="020B0604030504040204" pitchFamily="34" charset="0"/>
                <a:ea typeface="Times New Roman" panose="02020603050405020304" pitchFamily="18" charset="0"/>
              </a:rPr>
              <a:t>-Gravedad </a:t>
            </a:r>
            <a:r>
              <a:rPr lang="es-ES" sz="2400" dirty="0">
                <a:latin typeface="Verdana" panose="020B0604030504040204" pitchFamily="34" charset="0"/>
                <a:ea typeface="Times New Roman" panose="02020603050405020304" pitchFamily="18" charset="0"/>
              </a:rPr>
              <a:t>de la enfermedad de </a:t>
            </a:r>
            <a:r>
              <a:rPr lang="es-ES" sz="2400" dirty="0" smtClean="0">
                <a:latin typeface="Verdana" panose="020B0604030504040204" pitchFamily="34" charset="0"/>
                <a:ea typeface="Times New Roman" panose="02020603050405020304" pitchFamily="18" charset="0"/>
              </a:rPr>
              <a:t>base .</a:t>
            </a:r>
          </a:p>
          <a:p>
            <a:r>
              <a:rPr lang="es-ES" sz="2400" dirty="0" smtClean="0">
                <a:latin typeface="Verdana" panose="020B0604030504040204" pitchFamily="34" charset="0"/>
                <a:ea typeface="Times New Roman" panose="02020603050405020304" pitchFamily="18" charset="0"/>
              </a:rPr>
              <a:t>-Estado inmunológico.</a:t>
            </a:r>
          </a:p>
          <a:p>
            <a:r>
              <a:rPr lang="es-ES" sz="2400" dirty="0" smtClean="0">
                <a:latin typeface="Verdana" panose="020B0604030504040204" pitchFamily="34" charset="0"/>
                <a:ea typeface="Times New Roman" panose="02020603050405020304" pitchFamily="18" charset="0"/>
              </a:rPr>
              <a:t>-Estado nutricional.</a:t>
            </a:r>
          </a:p>
          <a:p>
            <a:r>
              <a:rPr lang="es-ES" sz="2400" dirty="0" smtClean="0">
                <a:latin typeface="Verdana" panose="020B0604030504040204" pitchFamily="34" charset="0"/>
                <a:ea typeface="Times New Roman" panose="02020603050405020304" pitchFamily="18" charset="0"/>
              </a:rPr>
              <a:t>-Duración </a:t>
            </a:r>
            <a:r>
              <a:rPr lang="es-ES" sz="2400" dirty="0">
                <a:latin typeface="Verdana" panose="020B0604030504040204" pitchFamily="34" charset="0"/>
                <a:ea typeface="Times New Roman" panose="02020603050405020304" pitchFamily="18" charset="0"/>
              </a:rPr>
              <a:t>de la </a:t>
            </a:r>
            <a:r>
              <a:rPr lang="es-ES" sz="2400" dirty="0" smtClean="0">
                <a:latin typeface="Verdana" panose="020B0604030504040204" pitchFamily="34" charset="0"/>
                <a:ea typeface="Times New Roman" panose="02020603050405020304" pitchFamily="18" charset="0"/>
              </a:rPr>
              <a:t>hospitalización. </a:t>
            </a:r>
          </a:p>
          <a:p>
            <a:r>
              <a:rPr lang="es-ES" sz="2400" dirty="0" smtClean="0">
                <a:latin typeface="Verdana" panose="020B0604030504040204" pitchFamily="34" charset="0"/>
                <a:ea typeface="Times New Roman" panose="02020603050405020304" pitchFamily="18" charset="0"/>
              </a:rPr>
              <a:t>-No </a:t>
            </a:r>
            <a:r>
              <a:rPr lang="es-ES" sz="2400" dirty="0">
                <a:latin typeface="Verdana" panose="020B0604030504040204" pitchFamily="34" charset="0"/>
                <a:ea typeface="Times New Roman" panose="02020603050405020304" pitchFamily="18" charset="0"/>
              </a:rPr>
              <a:t>cumplimiento de las normas en los procederes invasivos (catéter venoso y urinario, intubación </a:t>
            </a:r>
            <a:r>
              <a:rPr lang="es-ES" sz="2400" dirty="0" err="1">
                <a:latin typeface="Verdana" panose="020B0604030504040204" pitchFamily="34" charset="0"/>
                <a:ea typeface="Times New Roman" panose="02020603050405020304" pitchFamily="18" charset="0"/>
              </a:rPr>
              <a:t>endotraqueal</a:t>
            </a:r>
            <a:r>
              <a:rPr lang="es-ES" sz="2400" dirty="0">
                <a:latin typeface="Verdana" panose="020B0604030504040204" pitchFamily="34" charset="0"/>
                <a:ea typeface="Times New Roman" panose="02020603050405020304" pitchFamily="18" charset="0"/>
              </a:rPr>
              <a:t>, endoscopia y cirugía, entre otros</a:t>
            </a:r>
            <a:r>
              <a:rPr lang="es-ES" sz="2400" dirty="0" smtClean="0">
                <a:latin typeface="Verdana" panose="020B0604030504040204" pitchFamily="34" charset="0"/>
                <a:ea typeface="Times New Roman" panose="02020603050405020304" pitchFamily="18" charset="0"/>
              </a:rPr>
              <a:t>).</a:t>
            </a:r>
          </a:p>
          <a:p>
            <a:r>
              <a:rPr lang="es-ES" sz="2400" dirty="0" smtClean="0">
                <a:latin typeface="Verdana" panose="020B0604030504040204" pitchFamily="34" charset="0"/>
                <a:ea typeface="Times New Roman" panose="02020603050405020304" pitchFamily="18" charset="0"/>
              </a:rPr>
              <a:t>-Hacinamiento </a:t>
            </a:r>
            <a:r>
              <a:rPr lang="es-ES" sz="2400" dirty="0">
                <a:latin typeface="Verdana" panose="020B0604030504040204" pitchFamily="34" charset="0"/>
                <a:ea typeface="Times New Roman" panose="02020603050405020304" pitchFamily="18" charset="0"/>
              </a:rPr>
              <a:t>en los </a:t>
            </a:r>
            <a:r>
              <a:rPr lang="es-ES" sz="2400" dirty="0" smtClean="0">
                <a:latin typeface="Verdana" panose="020B0604030504040204" pitchFamily="34" charset="0"/>
                <a:ea typeface="Times New Roman" panose="02020603050405020304" pitchFamily="18" charset="0"/>
              </a:rPr>
              <a:t>servicios</a:t>
            </a:r>
            <a:r>
              <a:rPr lang="es-ES" sz="2400" dirty="0">
                <a:latin typeface="Verdana" panose="020B0604030504040204" pitchFamily="34" charset="0"/>
                <a:ea typeface="Times New Roman" panose="02020603050405020304" pitchFamily="18" charset="0"/>
              </a:rPr>
              <a:t>.</a:t>
            </a:r>
            <a:endParaRPr lang="es-ES" sz="2400" dirty="0" smtClean="0">
              <a:latin typeface="Verdana" panose="020B0604030504040204" pitchFamily="34" charset="0"/>
              <a:ea typeface="Times New Roman" panose="02020603050405020304" pitchFamily="18" charset="0"/>
            </a:endParaRPr>
          </a:p>
          <a:p>
            <a:r>
              <a:rPr lang="es-ES" sz="2400" dirty="0" smtClean="0">
                <a:latin typeface="Verdana" panose="020B0604030504040204" pitchFamily="34" charset="0"/>
                <a:ea typeface="Times New Roman" panose="02020603050405020304" pitchFamily="18" charset="0"/>
              </a:rPr>
              <a:t>-Así </a:t>
            </a:r>
            <a:r>
              <a:rPr lang="es-ES" sz="2400" dirty="0">
                <a:latin typeface="Verdana" panose="020B0604030504040204" pitchFamily="34" charset="0"/>
                <a:ea typeface="Times New Roman" panose="02020603050405020304" pitchFamily="18" charset="0"/>
              </a:rPr>
              <a:t>como déficit de agua, ropa, utensilios de limpieza y de material gastable en áreas de riesgo.</a:t>
            </a:r>
            <a:r>
              <a:rPr lang="es-ES" sz="2400" dirty="0">
                <a:latin typeface="Times New Roman" panose="02020603050405020304" pitchFamily="18" charset="0"/>
                <a:ea typeface="Times New Roman" panose="02020603050405020304" pitchFamily="18" charset="0"/>
              </a:rPr>
              <a:t> </a:t>
            </a:r>
          </a:p>
        </p:txBody>
      </p:sp>
      <p:pic>
        <p:nvPicPr>
          <p:cNvPr id="5" name="31 Imagen" descr="CHART2.jpg"/>
          <p:cNvPicPr>
            <a:picLocks noChangeAspect="1"/>
          </p:cNvPicPr>
          <p:nvPr/>
        </p:nvPicPr>
        <p:blipFill>
          <a:blip r:embed="rId2" cstate="print"/>
          <a:stretch>
            <a:fillRect/>
          </a:stretch>
        </p:blipFill>
        <p:spPr>
          <a:xfrm>
            <a:off x="8442960" y="0"/>
            <a:ext cx="3611880" cy="2627749"/>
          </a:xfrm>
          <a:prstGeom prst="rect">
            <a:avLst/>
          </a:prstGeom>
        </p:spPr>
      </p:pic>
    </p:spTree>
    <p:extLst>
      <p:ext uri="{BB962C8B-B14F-4D97-AF65-F5344CB8AC3E}">
        <p14:creationId xmlns:p14="http://schemas.microsoft.com/office/powerpoint/2010/main" val="1707933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264920" y="320457"/>
            <a:ext cx="9814560" cy="5262979"/>
          </a:xfrm>
          <a:prstGeom prst="rect">
            <a:avLst/>
          </a:prstGeom>
        </p:spPr>
        <p:txBody>
          <a:bodyPr wrap="square">
            <a:spAutoFit/>
          </a:bodyPr>
          <a:lstStyle/>
          <a:p>
            <a:r>
              <a:rPr lang="es-ES" sz="3200" b="1" dirty="0">
                <a:latin typeface="TimesNewRomanPS-BoldMT"/>
              </a:rPr>
              <a:t>ESTUDIOS MICROBIANOS EN FUNCIÓN</a:t>
            </a:r>
          </a:p>
          <a:p>
            <a:r>
              <a:rPr lang="es-ES" sz="3200" b="1" dirty="0">
                <a:latin typeface="TimesNewRomanPS-BoldMT"/>
              </a:rPr>
              <a:t>DE LA PREVENCIÓN Y CONTROL DE LA </a:t>
            </a:r>
            <a:r>
              <a:rPr lang="es-ES" sz="3200" b="1" dirty="0" smtClean="0">
                <a:latin typeface="TimesNewRomanPS-BoldMT"/>
              </a:rPr>
              <a:t>IIH</a:t>
            </a:r>
          </a:p>
          <a:p>
            <a:endParaRPr lang="es-ES" sz="3200" b="1" dirty="0">
              <a:latin typeface="TimesNewRomanPS-BoldMT"/>
            </a:endParaRPr>
          </a:p>
          <a:p>
            <a:r>
              <a:rPr lang="es-ES" sz="2000" dirty="0">
                <a:latin typeface="Arial" panose="020B0604020202020204" pitchFamily="34" charset="0"/>
                <a:cs typeface="Arial" panose="020B0604020202020204" pitchFamily="34" charset="0"/>
              </a:rPr>
              <a:t>Los laboratorios de microbiología tienen varias funciones:</a:t>
            </a:r>
          </a:p>
          <a:p>
            <a:r>
              <a:rPr lang="es-ES" sz="2000" dirty="0">
                <a:latin typeface="Arial" panose="020B0604020202020204" pitchFamily="34" charset="0"/>
                <a:cs typeface="Arial" panose="020B0604020202020204" pitchFamily="34" charset="0"/>
              </a:rPr>
              <a:t>1. Realizar la identificación de los microorganismos responsables de infecciones</a:t>
            </a:r>
          </a:p>
          <a:p>
            <a:r>
              <a:rPr lang="es-ES" sz="2000" dirty="0">
                <a:latin typeface="Arial" panose="020B0604020202020204" pitchFamily="34" charset="0"/>
                <a:cs typeface="Arial" panose="020B0604020202020204" pitchFamily="34" charset="0"/>
              </a:rPr>
              <a:t>nosocomiales y determinar los patrones de resistencia a los distintos antimicrobianos</a:t>
            </a:r>
            <a:r>
              <a:rPr lang="es-ES" sz="2000" dirty="0" smtClean="0">
                <a:latin typeface="Arial" panose="020B0604020202020204" pitchFamily="34" charset="0"/>
                <a:cs typeface="Arial" panose="020B0604020202020204" pitchFamily="34" charset="0"/>
              </a:rPr>
              <a:t>.</a:t>
            </a:r>
          </a:p>
          <a:p>
            <a:endParaRPr lang="es-ES" sz="2000" dirty="0">
              <a:latin typeface="Arial" panose="020B0604020202020204" pitchFamily="34" charset="0"/>
              <a:cs typeface="Arial" panose="020B0604020202020204" pitchFamily="34" charset="0"/>
            </a:endParaRPr>
          </a:p>
          <a:p>
            <a:r>
              <a:rPr lang="es-ES" sz="2000" dirty="0">
                <a:latin typeface="Arial" panose="020B0604020202020204" pitchFamily="34" charset="0"/>
                <a:cs typeface="Arial" panose="020B0604020202020204" pitchFamily="34" charset="0"/>
              </a:rPr>
              <a:t>2. Aplicar métodos para el establecimiento de microorganismos como responsables </a:t>
            </a:r>
            <a:r>
              <a:rPr lang="es-ES" sz="2000" dirty="0" smtClean="0">
                <a:latin typeface="Arial" panose="020B0604020202020204" pitchFamily="34" charset="0"/>
                <a:cs typeface="Arial" panose="020B0604020202020204" pitchFamily="34" charset="0"/>
              </a:rPr>
              <a:t>de brotes </a:t>
            </a:r>
            <a:r>
              <a:rPr lang="es-ES" sz="2000" dirty="0">
                <a:latin typeface="Arial" panose="020B0604020202020204" pitchFamily="34" charset="0"/>
                <a:cs typeface="Arial" panose="020B0604020202020204" pitchFamily="34" charset="0"/>
              </a:rPr>
              <a:t>epidémicos, y en caso de epidemias realizar cultivos para establecer patrones </a:t>
            </a:r>
            <a:r>
              <a:rPr lang="es-ES" sz="2000" dirty="0" smtClean="0">
                <a:latin typeface="Arial" panose="020B0604020202020204" pitchFamily="34" charset="0"/>
                <a:cs typeface="Arial" panose="020B0604020202020204" pitchFamily="34" charset="0"/>
              </a:rPr>
              <a:t>de colonización.</a:t>
            </a:r>
          </a:p>
          <a:p>
            <a:endParaRPr lang="es-ES" sz="2000" dirty="0">
              <a:latin typeface="Arial" panose="020B0604020202020204" pitchFamily="34" charset="0"/>
              <a:cs typeface="Arial" panose="020B0604020202020204" pitchFamily="34" charset="0"/>
            </a:endParaRPr>
          </a:p>
          <a:p>
            <a:r>
              <a:rPr lang="es-ES" sz="2000" dirty="0">
                <a:latin typeface="Arial" panose="020B0604020202020204" pitchFamily="34" charset="0"/>
                <a:cs typeface="Arial" panose="020B0604020202020204" pitchFamily="34" charset="0"/>
              </a:rPr>
              <a:t>3. El personal del laboratorio toma parte en la planificación del programa del hospital </a:t>
            </a:r>
            <a:r>
              <a:rPr lang="es-ES" sz="2000" dirty="0" smtClean="0">
                <a:latin typeface="Arial" panose="020B0604020202020204" pitchFamily="34" charset="0"/>
                <a:cs typeface="Arial" panose="020B0604020202020204" pitchFamily="34" charset="0"/>
              </a:rPr>
              <a:t>de prevención </a:t>
            </a:r>
            <a:r>
              <a:rPr lang="es-ES" sz="2000" dirty="0">
                <a:latin typeface="Arial" panose="020B0604020202020204" pitchFamily="34" charset="0"/>
                <a:cs typeface="Arial" panose="020B0604020202020204" pitchFamily="34" charset="0"/>
              </a:rPr>
              <a:t>y control de infecciones, y en la educación del personal de todas las </a:t>
            </a:r>
            <a:r>
              <a:rPr lang="es-ES" sz="2000" dirty="0" smtClean="0">
                <a:latin typeface="Arial" panose="020B0604020202020204" pitchFamily="34" charset="0"/>
                <a:cs typeface="Arial" panose="020B0604020202020204" pitchFamily="34" charset="0"/>
              </a:rPr>
              <a:t>categorías que </a:t>
            </a:r>
            <a:r>
              <a:rPr lang="es-ES" sz="2000" dirty="0">
                <a:latin typeface="Arial" panose="020B0604020202020204" pitchFamily="34" charset="0"/>
                <a:cs typeface="Arial" panose="020B0604020202020204" pitchFamily="34" charset="0"/>
              </a:rPr>
              <a:t>allí labora, en los correctos procederes de higiene.</a:t>
            </a:r>
          </a:p>
        </p:txBody>
      </p:sp>
      <p:pic>
        <p:nvPicPr>
          <p:cNvPr id="5" name="Picture 32" descr="5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58941" y="320457"/>
            <a:ext cx="1641077" cy="14847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408011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432560" y="1428095"/>
            <a:ext cx="10637520" cy="3416320"/>
          </a:xfrm>
          <a:prstGeom prst="rect">
            <a:avLst/>
          </a:prstGeom>
        </p:spPr>
        <p:txBody>
          <a:bodyPr wrap="square">
            <a:spAutoFit/>
          </a:bodyPr>
          <a:lstStyle/>
          <a:p>
            <a:pPr>
              <a:spcAft>
                <a:spcPts val="0"/>
              </a:spcAft>
            </a:pPr>
            <a:r>
              <a:rPr lang="es-ES_tradnl" sz="3600" b="1" dirty="0">
                <a:solidFill>
                  <a:srgbClr val="002060"/>
                </a:solidFill>
                <a:latin typeface="Arial" panose="020B0604020202020204" pitchFamily="34" charset="0"/>
                <a:ea typeface="Times New Roman" panose="02020603050405020304" pitchFamily="18" charset="0"/>
              </a:rPr>
              <a:t>Tema </a:t>
            </a:r>
            <a:r>
              <a:rPr lang="es-ES_tradnl" sz="3600" b="1" dirty="0" smtClean="0">
                <a:solidFill>
                  <a:srgbClr val="002060"/>
                </a:solidFill>
                <a:latin typeface="Arial" panose="020B0604020202020204" pitchFamily="34" charset="0"/>
                <a:ea typeface="Times New Roman" panose="02020603050405020304" pitchFamily="18" charset="0"/>
              </a:rPr>
              <a:t>VI </a:t>
            </a:r>
            <a:r>
              <a:rPr lang="es-ES_tradnl" sz="3600" b="1" dirty="0">
                <a:solidFill>
                  <a:srgbClr val="002060"/>
                </a:solidFill>
                <a:latin typeface="Arial" panose="020B0604020202020204" pitchFamily="34" charset="0"/>
                <a:ea typeface="Times New Roman" panose="02020603050405020304" pitchFamily="18" charset="0"/>
              </a:rPr>
              <a:t>: </a:t>
            </a:r>
            <a:endParaRPr lang="es-ES_tradnl" sz="3600" b="1" dirty="0" smtClean="0">
              <a:solidFill>
                <a:srgbClr val="002060"/>
              </a:solidFill>
              <a:latin typeface="Arial" panose="020B0604020202020204" pitchFamily="34" charset="0"/>
              <a:ea typeface="Times New Roman" panose="02020603050405020304" pitchFamily="18" charset="0"/>
            </a:endParaRPr>
          </a:p>
          <a:p>
            <a:pPr>
              <a:spcAft>
                <a:spcPts val="0"/>
              </a:spcAft>
            </a:pPr>
            <a:endParaRPr lang="es-ES_tradnl" sz="3600" b="1" dirty="0" smtClean="0">
              <a:solidFill>
                <a:srgbClr val="002060"/>
              </a:solidFill>
              <a:latin typeface="Arial" panose="020B0604020202020204" pitchFamily="34" charset="0"/>
              <a:ea typeface="Times New Roman" panose="02020603050405020304" pitchFamily="18" charset="0"/>
            </a:endParaRPr>
          </a:p>
          <a:p>
            <a:pPr>
              <a:spcAft>
                <a:spcPts val="0"/>
              </a:spcAft>
            </a:pPr>
            <a:r>
              <a:rPr lang="es-ES_tradnl" sz="3600" b="1" dirty="0" smtClean="0">
                <a:solidFill>
                  <a:srgbClr val="002060"/>
                </a:solidFill>
                <a:latin typeface="Arial" panose="020B0604020202020204" pitchFamily="34" charset="0"/>
                <a:ea typeface="Times New Roman" panose="02020603050405020304" pitchFamily="18" charset="0"/>
              </a:rPr>
              <a:t>Flora </a:t>
            </a:r>
            <a:r>
              <a:rPr lang="es-ES_tradnl" sz="3600" b="1" dirty="0">
                <a:solidFill>
                  <a:srgbClr val="002060"/>
                </a:solidFill>
                <a:latin typeface="Arial" panose="020B0604020202020204" pitchFamily="34" charset="0"/>
                <a:ea typeface="Times New Roman" panose="02020603050405020304" pitchFamily="18" charset="0"/>
              </a:rPr>
              <a:t>indígena del cuerpo </a:t>
            </a:r>
            <a:r>
              <a:rPr lang="es-ES_tradnl" sz="3600" b="1" dirty="0" smtClean="0">
                <a:solidFill>
                  <a:srgbClr val="002060"/>
                </a:solidFill>
                <a:latin typeface="Arial" panose="020B0604020202020204" pitchFamily="34" charset="0"/>
                <a:ea typeface="Times New Roman" panose="02020603050405020304" pitchFamily="18" charset="0"/>
              </a:rPr>
              <a:t>humano.</a:t>
            </a:r>
          </a:p>
          <a:p>
            <a:pPr>
              <a:spcAft>
                <a:spcPts val="0"/>
              </a:spcAft>
            </a:pPr>
            <a:endParaRPr lang="es-ES" sz="3600" dirty="0">
              <a:latin typeface="Times New Roman" panose="02020603050405020304" pitchFamily="18" charset="0"/>
              <a:ea typeface="Times New Roman" panose="02020603050405020304" pitchFamily="18" charset="0"/>
            </a:endParaRPr>
          </a:p>
          <a:p>
            <a:r>
              <a:rPr lang="es-ES_tradnl" sz="3600" b="1" dirty="0">
                <a:solidFill>
                  <a:srgbClr val="002060"/>
                </a:solidFill>
                <a:latin typeface="Arial" panose="020B0604020202020204" pitchFamily="34" charset="0"/>
                <a:ea typeface="Times New Roman" panose="02020603050405020304" pitchFamily="18" charset="0"/>
              </a:rPr>
              <a:t>El Laboratorio de Microbiología en las infecciones intrahospitalarias</a:t>
            </a:r>
            <a:endParaRPr lang="es-ES" sz="3600" dirty="0"/>
          </a:p>
        </p:txBody>
      </p:sp>
      <p:pic>
        <p:nvPicPr>
          <p:cNvPr id="5" name="Picture 32" descr="5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6216" y="573440"/>
            <a:ext cx="1641077" cy="14847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CuadroTexto 1"/>
          <p:cNvSpPr txBox="1"/>
          <p:nvPr/>
        </p:nvSpPr>
        <p:spPr>
          <a:xfrm>
            <a:off x="7435121" y="6041036"/>
            <a:ext cx="2497287" cy="369332"/>
          </a:xfrm>
          <a:prstGeom prst="rect">
            <a:avLst/>
          </a:prstGeom>
          <a:noFill/>
        </p:spPr>
        <p:txBody>
          <a:bodyPr wrap="none" rtlCol="0">
            <a:spAutoFit/>
          </a:bodyPr>
          <a:lstStyle/>
          <a:p>
            <a:r>
              <a:rPr lang="es-MX" dirty="0" smtClean="0"/>
              <a:t>Dra. Sandra López Berrio</a:t>
            </a:r>
            <a:endParaRPr lang="es-MX" dirty="0"/>
          </a:p>
        </p:txBody>
      </p:sp>
    </p:spTree>
    <p:extLst>
      <p:ext uri="{BB962C8B-B14F-4D97-AF65-F5344CB8AC3E}">
        <p14:creationId xmlns:p14="http://schemas.microsoft.com/office/powerpoint/2010/main" val="118883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a:defRPr/>
            </a:pPr>
            <a:r>
              <a:rPr lang="es-MX" u="sng" dirty="0" smtClean="0">
                <a:solidFill>
                  <a:schemeClr val="folHlink"/>
                </a:solidFill>
              </a:rPr>
              <a:t>VIGILANCIA MICROBIOLOGICA  DE  LAS IAAS</a:t>
            </a:r>
            <a:endParaRPr lang="es-ES" u="sng" dirty="0">
              <a:solidFill>
                <a:schemeClr val="folHlink"/>
              </a:solidFill>
            </a:endParaRPr>
          </a:p>
        </p:txBody>
      </p:sp>
      <p:sp>
        <p:nvSpPr>
          <p:cNvPr id="9219" name="2 Marcador de contenido"/>
          <p:cNvSpPr>
            <a:spLocks noGrp="1"/>
          </p:cNvSpPr>
          <p:nvPr>
            <p:ph idx="1"/>
          </p:nvPr>
        </p:nvSpPr>
        <p:spPr/>
        <p:txBody>
          <a:bodyPr/>
          <a:lstStyle/>
          <a:p>
            <a:pPr algn="just" eaLnBrk="1" hangingPunct="1"/>
            <a:r>
              <a:rPr lang="es-MX" sz="1800" b="1" u="sng">
                <a:solidFill>
                  <a:schemeClr val="folHlink"/>
                </a:solidFill>
              </a:rPr>
              <a:t>VIGILANCIA MICROBIOLÓGICA</a:t>
            </a:r>
            <a:r>
              <a:rPr lang="es-MX" sz="1800" b="1">
                <a:solidFill>
                  <a:schemeClr val="folHlink"/>
                </a:solidFill>
              </a:rPr>
              <a:t>:  </a:t>
            </a:r>
            <a:r>
              <a:rPr lang="es-MX" sz="1800">
                <a:solidFill>
                  <a:schemeClr val="folHlink"/>
                </a:solidFill>
              </a:rPr>
              <a:t>En términos de vigilancia de las enfermedades infecciosas, es la observación continua y sistemática de su presencia y distribución - la cual adquiriéndose en el medio hospitalario – es causada por gérmenes habituales en los pacientes y en el medio ambiente del hospital, cuya presencia aumenta el riesgo que se desarrollen las mismas. </a:t>
            </a:r>
            <a:endParaRPr lang="es-ES" sz="1800" b="1">
              <a:solidFill>
                <a:schemeClr val="folHlink"/>
              </a:solidFill>
            </a:endParaRPr>
          </a:p>
          <a:p>
            <a:pPr algn="just" eaLnBrk="1" hangingPunct="1"/>
            <a:endParaRPr lang="es-ES" sz="1800"/>
          </a:p>
          <a:p>
            <a:pPr algn="just" eaLnBrk="1" hangingPunct="1"/>
            <a:endParaRPr lang="es-ES" sz="1800"/>
          </a:p>
        </p:txBody>
      </p:sp>
      <p:sp>
        <p:nvSpPr>
          <p:cNvPr id="9220" name="Text Box 7"/>
          <p:cNvSpPr txBox="1">
            <a:spLocks noChangeArrowheads="1"/>
          </p:cNvSpPr>
          <p:nvPr/>
        </p:nvSpPr>
        <p:spPr bwMode="auto">
          <a:xfrm>
            <a:off x="3595688" y="3643314"/>
            <a:ext cx="10715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MX">
                <a:solidFill>
                  <a:schemeClr val="folHlink"/>
                </a:solidFill>
                <a:latin typeface="Calibri" panose="020F0502020204030204" pitchFamily="34" charset="0"/>
              </a:rPr>
              <a:t>CLINICO</a:t>
            </a:r>
            <a:endParaRPr lang="es-ES">
              <a:solidFill>
                <a:schemeClr val="folHlink"/>
              </a:solidFill>
              <a:latin typeface="Calibri" panose="020F0502020204030204" pitchFamily="34" charset="0"/>
            </a:endParaRPr>
          </a:p>
        </p:txBody>
      </p:sp>
      <p:sp>
        <p:nvSpPr>
          <p:cNvPr id="9221" name="Text Box 11"/>
          <p:cNvSpPr txBox="1">
            <a:spLocks noChangeArrowheads="1"/>
          </p:cNvSpPr>
          <p:nvPr/>
        </p:nvSpPr>
        <p:spPr bwMode="auto">
          <a:xfrm>
            <a:off x="7318375" y="3667125"/>
            <a:ext cx="18574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MX">
                <a:solidFill>
                  <a:schemeClr val="folHlink"/>
                </a:solidFill>
                <a:latin typeface="Calibri" panose="020F0502020204030204" pitchFamily="34" charset="0"/>
              </a:rPr>
              <a:t>EPIDEMIOLOGICO</a:t>
            </a:r>
            <a:endParaRPr lang="es-ES">
              <a:solidFill>
                <a:schemeClr val="folHlink"/>
              </a:solidFill>
              <a:latin typeface="Calibri" panose="020F0502020204030204" pitchFamily="34" charset="0"/>
            </a:endParaRPr>
          </a:p>
        </p:txBody>
      </p:sp>
      <p:sp>
        <p:nvSpPr>
          <p:cNvPr id="9222" name="Text Box 14"/>
          <p:cNvSpPr txBox="1">
            <a:spLocks noChangeArrowheads="1"/>
          </p:cNvSpPr>
          <p:nvPr/>
        </p:nvSpPr>
        <p:spPr bwMode="auto">
          <a:xfrm>
            <a:off x="3810000" y="4929188"/>
            <a:ext cx="1188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MX">
                <a:solidFill>
                  <a:schemeClr val="folHlink"/>
                </a:solidFill>
                <a:latin typeface="Calibri" panose="020F0502020204030204" pitchFamily="34" charset="0"/>
              </a:rPr>
              <a:t>PACIENTES</a:t>
            </a:r>
            <a:endParaRPr lang="es-ES">
              <a:solidFill>
                <a:schemeClr val="folHlink"/>
              </a:solidFill>
              <a:latin typeface="Calibri" panose="020F0502020204030204" pitchFamily="34" charset="0"/>
            </a:endParaRPr>
          </a:p>
        </p:txBody>
      </p:sp>
      <p:sp>
        <p:nvSpPr>
          <p:cNvPr id="9223" name="Text Box 15"/>
          <p:cNvSpPr txBox="1">
            <a:spLocks noChangeArrowheads="1"/>
          </p:cNvSpPr>
          <p:nvPr/>
        </p:nvSpPr>
        <p:spPr bwMode="auto">
          <a:xfrm>
            <a:off x="7167564" y="4857751"/>
            <a:ext cx="134863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MX">
                <a:solidFill>
                  <a:schemeClr val="folHlink"/>
                </a:solidFill>
                <a:latin typeface="Calibri" panose="020F0502020204030204" pitchFamily="34" charset="0"/>
              </a:rPr>
              <a:t>ESPECIALES</a:t>
            </a:r>
          </a:p>
          <a:p>
            <a:pPr eaLnBrk="1" hangingPunct="1"/>
            <a:r>
              <a:rPr lang="es-MX">
                <a:solidFill>
                  <a:schemeClr val="folHlink"/>
                </a:solidFill>
                <a:latin typeface="Calibri" panose="020F0502020204030204" pitchFamily="34" charset="0"/>
              </a:rPr>
              <a:t>  (Ambiente)</a:t>
            </a:r>
            <a:endParaRPr lang="es-ES">
              <a:solidFill>
                <a:schemeClr val="folHlink"/>
              </a:solidFill>
              <a:latin typeface="Calibri" panose="020F0502020204030204" pitchFamily="34" charset="0"/>
            </a:endParaRPr>
          </a:p>
        </p:txBody>
      </p:sp>
      <p:cxnSp>
        <p:nvCxnSpPr>
          <p:cNvPr id="12" name="11 Conector recto de flecha"/>
          <p:cNvCxnSpPr/>
          <p:nvPr/>
        </p:nvCxnSpPr>
        <p:spPr>
          <a:xfrm>
            <a:off x="4738689" y="3857625"/>
            <a:ext cx="2651125" cy="0"/>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rot="16200000" flipH="1">
            <a:off x="3702845" y="4250533"/>
            <a:ext cx="1000125" cy="35718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rot="5400000">
            <a:off x="7489032" y="4250532"/>
            <a:ext cx="1000125" cy="3571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a:off x="5024438" y="5072064"/>
            <a:ext cx="2214562" cy="1587"/>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5691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44780" y="469900"/>
            <a:ext cx="12306300" cy="5909310"/>
          </a:xfrm>
          <a:prstGeom prst="rect">
            <a:avLst/>
          </a:prstGeom>
        </p:spPr>
        <p:txBody>
          <a:bodyPr wrap="square">
            <a:spAutoFit/>
          </a:bodyPr>
          <a:lstStyle/>
          <a:p>
            <a:pPr marL="457200" indent="-457200">
              <a:buAutoNum type="arabicPeriod"/>
            </a:pPr>
            <a:r>
              <a:rPr lang="es-ES" sz="2400" dirty="0" smtClean="0">
                <a:latin typeface="Arial" panose="020B0604020202020204" pitchFamily="34" charset="0"/>
                <a:cs typeface="Arial" panose="020B0604020202020204" pitchFamily="34" charset="0"/>
              </a:rPr>
              <a:t>Los </a:t>
            </a:r>
            <a:r>
              <a:rPr lang="es-ES" sz="2400" dirty="0">
                <a:latin typeface="Arial" panose="020B0604020202020204" pitchFamily="34" charset="0"/>
                <a:cs typeface="Arial" panose="020B0604020202020204" pitchFamily="34" charset="0"/>
              </a:rPr>
              <a:t>sitios más frecuentes de infección intrahospitalaria son (el orden de frecuencia </a:t>
            </a:r>
            <a:r>
              <a:rPr lang="es-ES" sz="2400" dirty="0" smtClean="0">
                <a:latin typeface="Arial" panose="020B0604020202020204" pitchFamily="34" charset="0"/>
                <a:cs typeface="Arial" panose="020B0604020202020204" pitchFamily="34" charset="0"/>
              </a:rPr>
              <a:t>varía en </a:t>
            </a:r>
            <a:r>
              <a:rPr lang="es-ES" sz="2400" dirty="0">
                <a:latin typeface="Arial" panose="020B0604020202020204" pitchFamily="34" charset="0"/>
                <a:cs typeface="Arial" panose="020B0604020202020204" pitchFamily="34" charset="0"/>
              </a:rPr>
              <a:t>dependencia del tipo de institución</a:t>
            </a:r>
            <a:r>
              <a:rPr lang="es-ES" sz="2400" dirty="0" smtClean="0">
                <a:latin typeface="Arial" panose="020B0604020202020204" pitchFamily="34" charset="0"/>
                <a:cs typeface="Arial" panose="020B0604020202020204" pitchFamily="34" charset="0"/>
              </a:rPr>
              <a:t>):</a:t>
            </a:r>
          </a:p>
          <a:p>
            <a:endParaRPr lang="es-ES"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a) Infección de la herida quirúrgica: se les divide en infecciones de la incisión quirúrgica</a:t>
            </a:r>
          </a:p>
          <a:p>
            <a:r>
              <a:rPr lang="es-ES" sz="2400" dirty="0">
                <a:latin typeface="Arial" panose="020B0604020202020204" pitchFamily="34" charset="0"/>
                <a:cs typeface="Arial" panose="020B0604020202020204" pitchFamily="34" charset="0"/>
              </a:rPr>
              <a:t>(</a:t>
            </a:r>
            <a:r>
              <a:rPr lang="es-ES" sz="2400" dirty="0" err="1">
                <a:latin typeface="Arial" panose="020B0604020202020204" pitchFamily="34" charset="0"/>
                <a:cs typeface="Arial" panose="020B0604020202020204" pitchFamily="34" charset="0"/>
              </a:rPr>
              <a:t>incisionales</a:t>
            </a:r>
            <a:r>
              <a:rPr lang="es-ES" sz="2400" dirty="0">
                <a:latin typeface="Arial" panose="020B0604020202020204" pitchFamily="34" charset="0"/>
                <a:cs typeface="Arial" panose="020B0604020202020204" pitchFamily="34" charset="0"/>
              </a:rPr>
              <a:t>) e infecciones que afectan a estructuras adyacentes que fueron invadidas</a:t>
            </a:r>
          </a:p>
          <a:p>
            <a:r>
              <a:rPr lang="es-ES" sz="2400" dirty="0">
                <a:latin typeface="Arial" panose="020B0604020202020204" pitchFamily="34" charset="0"/>
                <a:cs typeface="Arial" panose="020B0604020202020204" pitchFamily="34" charset="0"/>
              </a:rPr>
              <a:t>o expuestas durante una operación (a veces denominadas “infecciones profundas”).</a:t>
            </a:r>
          </a:p>
          <a:p>
            <a:r>
              <a:rPr lang="es-ES" sz="2400" dirty="0">
                <a:latin typeface="Arial" panose="020B0604020202020204" pitchFamily="34" charset="0"/>
                <a:cs typeface="Arial" panose="020B0604020202020204" pitchFamily="34" charset="0"/>
              </a:rPr>
              <a:t>b) Infección urinaria: se considera la bacteriuria asintomática y la bacteriuria sintomática.</a:t>
            </a:r>
          </a:p>
          <a:p>
            <a:r>
              <a:rPr lang="es-ES" sz="2400" dirty="0">
                <a:latin typeface="Arial" panose="020B0604020202020204" pitchFamily="34" charset="0"/>
                <a:cs typeface="Arial" panose="020B0604020202020204" pitchFamily="34" charset="0"/>
              </a:rPr>
              <a:t>c) Infección respiratoria.</a:t>
            </a:r>
          </a:p>
          <a:p>
            <a:r>
              <a:rPr lang="pt-BR" sz="2400" dirty="0">
                <a:latin typeface="Arial" panose="020B0604020202020204" pitchFamily="34" charset="0"/>
                <a:cs typeface="Arial" panose="020B0604020202020204" pitchFamily="34" charset="0"/>
              </a:rPr>
              <a:t>d) </a:t>
            </a:r>
            <a:r>
              <a:rPr lang="pt-BR" sz="2400" dirty="0" err="1">
                <a:latin typeface="Arial" panose="020B0604020202020204" pitchFamily="34" charset="0"/>
                <a:cs typeface="Arial" panose="020B0604020202020204" pitchFamily="34" charset="0"/>
              </a:rPr>
              <a:t>Bacteriemia</a:t>
            </a:r>
            <a:r>
              <a:rPr lang="pt-BR" sz="2400" dirty="0">
                <a:latin typeface="Arial" panose="020B0604020202020204" pitchFamily="34" charset="0"/>
                <a:cs typeface="Arial" panose="020B0604020202020204" pitchFamily="34" charset="0"/>
              </a:rPr>
              <a:t> o septicemia primaria.</a:t>
            </a:r>
          </a:p>
          <a:p>
            <a:r>
              <a:rPr lang="es-ES" sz="2400" dirty="0">
                <a:latin typeface="Arial" panose="020B0604020202020204" pitchFamily="34" charset="0"/>
                <a:cs typeface="Arial" panose="020B0604020202020204" pitchFamily="34" charset="0"/>
              </a:rPr>
              <a:t>e) Infección del catéter: se distinguen aquí cuatro situaciones, la contaminación, la </a:t>
            </a:r>
            <a:r>
              <a:rPr lang="es-ES" sz="2400" dirty="0" smtClean="0">
                <a:latin typeface="Arial" panose="020B0604020202020204" pitchFamily="34" charset="0"/>
                <a:cs typeface="Arial" panose="020B0604020202020204" pitchFamily="34" charset="0"/>
              </a:rPr>
              <a:t>colonización, la </a:t>
            </a:r>
            <a:r>
              <a:rPr lang="es-ES" sz="2400" dirty="0">
                <a:latin typeface="Arial" panose="020B0604020202020204" pitchFamily="34" charset="0"/>
                <a:cs typeface="Arial" panose="020B0604020202020204" pitchFamily="34" charset="0"/>
              </a:rPr>
              <a:t>infección “clínica” y las infecciones “</a:t>
            </a:r>
            <a:r>
              <a:rPr lang="es-ES" sz="2400" dirty="0" err="1">
                <a:latin typeface="Arial" panose="020B0604020202020204" pitchFamily="34" charset="0"/>
                <a:cs typeface="Arial" panose="020B0604020202020204" pitchFamily="34" charset="0"/>
              </a:rPr>
              <a:t>bacteriémicas</a:t>
            </a:r>
            <a:r>
              <a:rPr lang="es-ES" sz="2400" dirty="0">
                <a:latin typeface="Arial" panose="020B0604020202020204" pitchFamily="34" charset="0"/>
                <a:cs typeface="Arial" panose="020B0604020202020204" pitchFamily="34" charset="0"/>
              </a:rPr>
              <a:t>” por catéter</a:t>
            </a:r>
            <a:r>
              <a:rPr lang="es-ES" sz="2400" dirty="0" smtClean="0">
                <a:latin typeface="Arial" panose="020B0604020202020204" pitchFamily="34" charset="0"/>
                <a:cs typeface="Arial" panose="020B0604020202020204" pitchFamily="34" charset="0"/>
              </a:rPr>
              <a:t>.</a:t>
            </a:r>
          </a:p>
          <a:p>
            <a:endParaRPr lang="es-ES"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El diagnóstico de infección intrahospitalaria de estos sitios y otros no mencionados por</a:t>
            </a:r>
          </a:p>
          <a:p>
            <a:r>
              <a:rPr lang="es-ES" sz="2400" dirty="0">
                <a:latin typeface="Arial" panose="020B0604020202020204" pitchFamily="34" charset="0"/>
                <a:cs typeface="Arial" panose="020B0604020202020204" pitchFamily="34" charset="0"/>
              </a:rPr>
              <a:t>ser menos frecuentes, debe estar avalado por los criterios establecidos por los </a:t>
            </a:r>
            <a:r>
              <a:rPr lang="es-ES" sz="2400" dirty="0" smtClean="0">
                <a:latin typeface="Arial" panose="020B0604020202020204" pitchFamily="34" charset="0"/>
                <a:cs typeface="Arial" panose="020B0604020202020204" pitchFamily="34" charset="0"/>
              </a:rPr>
              <a:t>organismos internacionales </a:t>
            </a:r>
            <a:r>
              <a:rPr lang="es-ES" sz="2400" dirty="0">
                <a:latin typeface="Arial" panose="020B0604020202020204" pitchFamily="34" charset="0"/>
                <a:cs typeface="Arial" panose="020B0604020202020204" pitchFamily="34" charset="0"/>
              </a:rPr>
              <a:t>y adoptados para su uso local.</a:t>
            </a:r>
          </a:p>
          <a:p>
            <a:endParaRPr lang="es-ES" dirty="0"/>
          </a:p>
        </p:txBody>
      </p:sp>
    </p:spTree>
    <p:extLst>
      <p:ext uri="{BB962C8B-B14F-4D97-AF65-F5344CB8AC3E}">
        <p14:creationId xmlns:p14="http://schemas.microsoft.com/office/powerpoint/2010/main" val="4285443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10540" y="292805"/>
            <a:ext cx="10998200" cy="5632311"/>
          </a:xfrm>
          <a:prstGeom prst="rect">
            <a:avLst/>
          </a:prstGeom>
        </p:spPr>
        <p:txBody>
          <a:bodyPr wrap="square">
            <a:spAutoFit/>
          </a:bodyPr>
          <a:lstStyle/>
          <a:p>
            <a:r>
              <a:rPr lang="es-ES" sz="2400" dirty="0">
                <a:latin typeface="Arial" panose="020B0604020202020204" pitchFamily="34" charset="0"/>
                <a:cs typeface="Arial" panose="020B0604020202020204" pitchFamily="34" charset="0"/>
              </a:rPr>
              <a:t>2. Las fuentes y vehículos de infección son:</a:t>
            </a:r>
          </a:p>
          <a:p>
            <a:r>
              <a:rPr lang="es-ES" sz="2400" dirty="0">
                <a:latin typeface="Arial" panose="020B0604020202020204" pitchFamily="34" charset="0"/>
                <a:cs typeface="Arial" panose="020B0604020202020204" pitchFamily="34" charset="0"/>
              </a:rPr>
              <a:t>a) La flora indígena del paciente, que produce una infección endógena.</a:t>
            </a:r>
          </a:p>
          <a:p>
            <a:r>
              <a:rPr lang="es-ES" sz="2400" dirty="0">
                <a:latin typeface="Arial" panose="020B0604020202020204" pitchFamily="34" charset="0"/>
                <a:cs typeface="Arial" panose="020B0604020202020204" pitchFamily="34" charset="0"/>
              </a:rPr>
              <a:t>b) Agentes provenientes de otro paciente (“infección cruzada”), que pueden </a:t>
            </a:r>
            <a:r>
              <a:rPr lang="es-ES" sz="2400" dirty="0" smtClean="0">
                <a:latin typeface="Arial" panose="020B0604020202020204" pitchFamily="34" charset="0"/>
                <a:cs typeface="Arial" panose="020B0604020202020204" pitchFamily="34" charset="0"/>
              </a:rPr>
              <a:t>transmitirse por </a:t>
            </a:r>
            <a:r>
              <a:rPr lang="es-ES" sz="2400" dirty="0">
                <a:latin typeface="Arial" panose="020B0604020202020204" pitchFamily="34" charset="0"/>
                <a:cs typeface="Arial" panose="020B0604020202020204" pitchFamily="34" charset="0"/>
              </a:rPr>
              <a:t>contacto directo, por el personal del hospital y por objetos de uso contaminados.</a:t>
            </a:r>
          </a:p>
          <a:p>
            <a:r>
              <a:rPr lang="es-ES" sz="2400" dirty="0">
                <a:latin typeface="Arial" panose="020B0604020202020204" pitchFamily="34" charset="0"/>
                <a:cs typeface="Arial" panose="020B0604020202020204" pitchFamily="34" charset="0"/>
              </a:rPr>
              <a:t>c) La flora indígena del personal del hospital y visitantes, o microorganismos que </a:t>
            </a:r>
            <a:r>
              <a:rPr lang="es-ES" sz="2400" dirty="0" smtClean="0">
                <a:latin typeface="Arial" panose="020B0604020202020204" pitchFamily="34" charset="0"/>
                <a:cs typeface="Arial" panose="020B0604020202020204" pitchFamily="34" charset="0"/>
              </a:rPr>
              <a:t>estos acarreen </a:t>
            </a:r>
            <a:r>
              <a:rPr lang="es-ES" sz="2400" dirty="0">
                <a:latin typeface="Arial" panose="020B0604020202020204" pitchFamily="34" charset="0"/>
                <a:cs typeface="Arial" panose="020B0604020202020204" pitchFamily="34" charset="0"/>
              </a:rPr>
              <a:t>como “portadores”, o por su eventual situación de enfermos, y que lleguen </a:t>
            </a:r>
            <a:r>
              <a:rPr lang="es-ES" sz="2400" dirty="0" smtClean="0">
                <a:latin typeface="Arial" panose="020B0604020202020204" pitchFamily="34" charset="0"/>
                <a:cs typeface="Arial" panose="020B0604020202020204" pitchFamily="34" charset="0"/>
              </a:rPr>
              <a:t>al paciente </a:t>
            </a:r>
            <a:r>
              <a:rPr lang="es-ES" sz="2400" dirty="0">
                <a:latin typeface="Arial" panose="020B0604020202020204" pitchFamily="34" charset="0"/>
                <a:cs typeface="Arial" panose="020B0604020202020204" pitchFamily="34" charset="0"/>
              </a:rPr>
              <a:t>por contacto directo o por objetos de uso contaminados.</a:t>
            </a:r>
          </a:p>
          <a:p>
            <a:r>
              <a:rPr lang="es-ES" sz="2400" dirty="0">
                <a:latin typeface="Arial" panose="020B0604020202020204" pitchFamily="34" charset="0"/>
                <a:cs typeface="Arial" panose="020B0604020202020204" pitchFamily="34" charset="0"/>
              </a:rPr>
              <a:t>d) Microorganismos presentes en los alimentos, el agua o el medio ambiente.</a:t>
            </a:r>
          </a:p>
          <a:p>
            <a:r>
              <a:rPr lang="es-ES" sz="2400" dirty="0">
                <a:latin typeface="Arial" panose="020B0604020202020204" pitchFamily="34" charset="0"/>
                <a:cs typeface="Arial" panose="020B0604020202020204" pitchFamily="34" charset="0"/>
              </a:rPr>
              <a:t>4. Se contemplan cuatro vías de transmisión:</a:t>
            </a:r>
          </a:p>
          <a:p>
            <a:r>
              <a:rPr lang="es-ES" sz="2400" dirty="0">
                <a:latin typeface="Arial" panose="020B0604020202020204" pitchFamily="34" charset="0"/>
                <a:cs typeface="Arial" panose="020B0604020202020204" pitchFamily="34" charset="0"/>
              </a:rPr>
              <a:t>a) Contacto directo.</a:t>
            </a:r>
          </a:p>
          <a:p>
            <a:r>
              <a:rPr lang="es-ES" sz="2400" dirty="0">
                <a:latin typeface="Arial" panose="020B0604020202020204" pitchFamily="34" charset="0"/>
                <a:cs typeface="Arial" panose="020B0604020202020204" pitchFamily="34" charset="0"/>
              </a:rPr>
              <a:t>b) Vía aérea.</a:t>
            </a:r>
          </a:p>
          <a:p>
            <a:r>
              <a:rPr lang="es-ES" sz="2400" dirty="0">
                <a:latin typeface="Arial" panose="020B0604020202020204" pitchFamily="34" charset="0"/>
                <a:cs typeface="Arial" panose="020B0604020202020204" pitchFamily="34" charset="0"/>
              </a:rPr>
              <a:t>c) Vía oral.</a:t>
            </a:r>
          </a:p>
          <a:p>
            <a:r>
              <a:rPr lang="es-ES" sz="2400" dirty="0">
                <a:latin typeface="Arial" panose="020B0604020202020204" pitchFamily="34" charset="0"/>
                <a:cs typeface="Arial" panose="020B0604020202020204" pitchFamily="34" charset="0"/>
              </a:rPr>
              <a:t>d) Vía parenteral.</a:t>
            </a:r>
          </a:p>
        </p:txBody>
      </p:sp>
    </p:spTree>
    <p:extLst>
      <p:ext uri="{BB962C8B-B14F-4D97-AF65-F5344CB8AC3E}">
        <p14:creationId xmlns:p14="http://schemas.microsoft.com/office/powerpoint/2010/main" val="41776433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90600" y="971997"/>
            <a:ext cx="10622280" cy="5386090"/>
          </a:xfrm>
          <a:prstGeom prst="rect">
            <a:avLst/>
          </a:prstGeom>
        </p:spPr>
        <p:txBody>
          <a:bodyPr wrap="square">
            <a:spAutoFit/>
          </a:bodyPr>
          <a:lstStyle/>
          <a:p>
            <a:r>
              <a:rPr lang="es-ES" sz="3200" b="1" dirty="0">
                <a:latin typeface="TimesNewRomanPS-BoldMT"/>
              </a:rPr>
              <a:t>MAPA MICROBIANO DEL </a:t>
            </a:r>
            <a:r>
              <a:rPr lang="es-ES" sz="3200" b="1" dirty="0" smtClean="0">
                <a:latin typeface="TimesNewRomanPS-BoldMT"/>
              </a:rPr>
              <a:t>HOSPITAL</a:t>
            </a:r>
          </a:p>
          <a:p>
            <a:endParaRPr lang="es-ES" sz="3200" b="1" dirty="0">
              <a:latin typeface="TimesNewRomanPS-BoldMT"/>
            </a:endParaRPr>
          </a:p>
          <a:p>
            <a:r>
              <a:rPr lang="es-ES" sz="2800" dirty="0">
                <a:latin typeface="Arial" panose="020B0604020202020204" pitchFamily="34" charset="0"/>
                <a:cs typeface="Arial" panose="020B0604020202020204" pitchFamily="34" charset="0"/>
              </a:rPr>
              <a:t>Con los resultados que obtiene el laboratorio del procesamiento de las muestras de </a:t>
            </a:r>
            <a:r>
              <a:rPr lang="es-ES" sz="2800" dirty="0" smtClean="0">
                <a:latin typeface="Arial" panose="020B0604020202020204" pitchFamily="34" charset="0"/>
                <a:cs typeface="Arial" panose="020B0604020202020204" pitchFamily="34" charset="0"/>
              </a:rPr>
              <a:t>las diferentes </a:t>
            </a:r>
            <a:r>
              <a:rPr lang="es-ES" sz="2800" dirty="0">
                <a:latin typeface="Arial" panose="020B0604020202020204" pitchFamily="34" charset="0"/>
                <a:cs typeface="Arial" panose="020B0604020202020204" pitchFamily="34" charset="0"/>
              </a:rPr>
              <a:t>procedencias hospitalarias, se confecciona el mapa microbiano de la unidad, </a:t>
            </a:r>
            <a:r>
              <a:rPr lang="es-ES" sz="2800" dirty="0" smtClean="0">
                <a:latin typeface="Arial" panose="020B0604020202020204" pitchFamily="34" charset="0"/>
                <a:cs typeface="Arial" panose="020B0604020202020204" pitchFamily="34" charset="0"/>
              </a:rPr>
              <a:t>que está </a:t>
            </a:r>
            <a:r>
              <a:rPr lang="es-ES" sz="2800" dirty="0">
                <a:latin typeface="Arial" panose="020B0604020202020204" pitchFamily="34" charset="0"/>
                <a:cs typeface="Arial" panose="020B0604020202020204" pitchFamily="34" charset="0"/>
              </a:rPr>
              <a:t>dado por los elementos siguientes</a:t>
            </a:r>
            <a:r>
              <a:rPr lang="es-ES" sz="2800" dirty="0" smtClean="0">
                <a:latin typeface="Arial" panose="020B0604020202020204" pitchFamily="34" charset="0"/>
                <a:cs typeface="Arial" panose="020B0604020202020204" pitchFamily="34" charset="0"/>
              </a:rPr>
              <a:t>:</a:t>
            </a:r>
          </a:p>
          <a:p>
            <a:endParaRPr lang="es-ES" sz="2800" dirty="0">
              <a:latin typeface="Arial" panose="020B0604020202020204" pitchFamily="34" charset="0"/>
              <a:cs typeface="Arial" panose="020B0604020202020204" pitchFamily="34" charset="0"/>
            </a:endParaRPr>
          </a:p>
          <a:p>
            <a:r>
              <a:rPr lang="es-ES" sz="2800" dirty="0">
                <a:latin typeface="Arial" panose="020B0604020202020204" pitchFamily="34" charset="0"/>
                <a:cs typeface="Arial" panose="020B0604020202020204" pitchFamily="34" charset="0"/>
              </a:rPr>
              <a:t>1. </a:t>
            </a:r>
            <a:r>
              <a:rPr lang="es-ES" sz="2800" i="1" dirty="0">
                <a:latin typeface="Arial" panose="020B0604020202020204" pitchFamily="34" charset="0"/>
                <a:cs typeface="Arial" panose="020B0604020202020204" pitchFamily="34" charset="0"/>
              </a:rPr>
              <a:t>Microorganismos: </a:t>
            </a:r>
            <a:r>
              <a:rPr lang="es-ES" sz="2800" dirty="0">
                <a:latin typeface="Arial" panose="020B0604020202020204" pitchFamily="34" charset="0"/>
                <a:cs typeface="Arial" panose="020B0604020202020204" pitchFamily="34" charset="0"/>
              </a:rPr>
              <a:t>se definen tipos y patrones de resistencia a los antimicrobianos.</a:t>
            </a:r>
          </a:p>
          <a:p>
            <a:r>
              <a:rPr lang="es-ES" sz="2800" dirty="0">
                <a:latin typeface="Arial" panose="020B0604020202020204" pitchFamily="34" charset="0"/>
                <a:cs typeface="Arial" panose="020B0604020202020204" pitchFamily="34" charset="0"/>
              </a:rPr>
              <a:t>2. </a:t>
            </a:r>
            <a:r>
              <a:rPr lang="es-ES" sz="2800" i="1" dirty="0">
                <a:latin typeface="Arial" panose="020B0604020202020204" pitchFamily="34" charset="0"/>
                <a:cs typeface="Arial" panose="020B0604020202020204" pitchFamily="34" charset="0"/>
              </a:rPr>
              <a:t>Áreas: </a:t>
            </a:r>
            <a:r>
              <a:rPr lang="es-ES" sz="2800" dirty="0">
                <a:latin typeface="Arial" panose="020B0604020202020204" pitchFamily="34" charset="0"/>
                <a:cs typeface="Arial" panose="020B0604020202020204" pitchFamily="34" charset="0"/>
              </a:rPr>
              <a:t>se individualizan los diferentes servicios o especialidades.</a:t>
            </a:r>
          </a:p>
          <a:p>
            <a:r>
              <a:rPr lang="es-ES" sz="2800" dirty="0">
                <a:latin typeface="Arial" panose="020B0604020202020204" pitchFamily="34" charset="0"/>
                <a:cs typeface="Arial" panose="020B0604020202020204" pitchFamily="34" charset="0"/>
              </a:rPr>
              <a:t>3. </a:t>
            </a:r>
            <a:r>
              <a:rPr lang="es-ES" sz="2800" i="1" dirty="0">
                <a:latin typeface="Arial" panose="020B0604020202020204" pitchFamily="34" charset="0"/>
                <a:cs typeface="Arial" panose="020B0604020202020204" pitchFamily="34" charset="0"/>
              </a:rPr>
              <a:t>Fechas: </a:t>
            </a:r>
            <a:r>
              <a:rPr lang="es-ES" sz="2800" dirty="0">
                <a:latin typeface="Arial" panose="020B0604020202020204" pitchFamily="34" charset="0"/>
                <a:cs typeface="Arial" panose="020B0604020202020204" pitchFamily="34" charset="0"/>
              </a:rPr>
              <a:t>se determinan tendencias en el tiempo.</a:t>
            </a:r>
          </a:p>
        </p:txBody>
      </p:sp>
    </p:spTree>
    <p:extLst>
      <p:ext uri="{BB962C8B-B14F-4D97-AF65-F5344CB8AC3E}">
        <p14:creationId xmlns:p14="http://schemas.microsoft.com/office/powerpoint/2010/main" val="4076935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16280" y="1134517"/>
            <a:ext cx="10088880" cy="1815882"/>
          </a:xfrm>
          <a:prstGeom prst="rect">
            <a:avLst/>
          </a:prstGeom>
        </p:spPr>
        <p:txBody>
          <a:bodyPr wrap="square">
            <a:spAutoFit/>
          </a:bodyPr>
          <a:lstStyle/>
          <a:p>
            <a:r>
              <a:rPr lang="es-ES" sz="2800" dirty="0">
                <a:latin typeface="Arial" panose="020B0604020202020204" pitchFamily="34" charset="0"/>
                <a:cs typeface="Arial" panose="020B0604020202020204" pitchFamily="34" charset="0"/>
              </a:rPr>
              <a:t>Estos elementos permitirán el conocimiento dinámico de la circulación </a:t>
            </a:r>
            <a:r>
              <a:rPr lang="es-ES" sz="2800" dirty="0" smtClean="0">
                <a:latin typeface="Arial" panose="020B0604020202020204" pitchFamily="34" charset="0"/>
                <a:cs typeface="Arial" panose="020B0604020202020204" pitchFamily="34" charset="0"/>
              </a:rPr>
              <a:t>de microorganismos </a:t>
            </a:r>
            <a:r>
              <a:rPr lang="es-ES" sz="2800" dirty="0">
                <a:latin typeface="Arial" panose="020B0604020202020204" pitchFamily="34" charset="0"/>
                <a:cs typeface="Arial" panose="020B0604020202020204" pitchFamily="34" charset="0"/>
              </a:rPr>
              <a:t>en los diferentes servicios, así como sus patrones de </a:t>
            </a:r>
            <a:r>
              <a:rPr lang="es-ES" sz="2800" dirty="0" smtClean="0">
                <a:latin typeface="Arial" panose="020B0604020202020204" pitchFamily="34" charset="0"/>
                <a:cs typeface="Arial" panose="020B0604020202020204" pitchFamily="34" charset="0"/>
              </a:rPr>
              <a:t>resistencia antimicrobiana</a:t>
            </a:r>
            <a:r>
              <a:rPr lang="es-ES" sz="2800" dirty="0">
                <a:latin typeface="Arial" panose="020B0604020202020204" pitchFamily="34" charset="0"/>
                <a:cs typeface="Arial" panose="020B0604020202020204" pitchFamily="34" charset="0"/>
              </a:rPr>
              <a:t>, y apoyan las medidas efectivas que se deban tomar, si fuera necesario</a:t>
            </a:r>
            <a:r>
              <a:rPr lang="es-ES" dirty="0">
                <a:latin typeface="TimesNewRomanPSMT"/>
              </a:rPr>
              <a:t>.</a:t>
            </a:r>
            <a:endParaRPr lang="es-ES" dirty="0"/>
          </a:p>
        </p:txBody>
      </p:sp>
    </p:spTree>
    <p:extLst>
      <p:ext uri="{BB962C8B-B14F-4D97-AF65-F5344CB8AC3E}">
        <p14:creationId xmlns:p14="http://schemas.microsoft.com/office/powerpoint/2010/main" val="34919934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globo4.bmp"/>
          <p:cNvPicPr>
            <a:picLocks noChangeAspect="1"/>
          </p:cNvPicPr>
          <p:nvPr/>
        </p:nvPicPr>
        <p:blipFill>
          <a:blip r:embed="rId2" cstate="print"/>
          <a:stretch>
            <a:fillRect/>
          </a:stretch>
        </p:blipFill>
        <p:spPr>
          <a:xfrm>
            <a:off x="1524000" y="214290"/>
            <a:ext cx="9144000" cy="6286544"/>
          </a:xfrm>
          <a:prstGeom prst="rect">
            <a:avLst/>
          </a:prstGeom>
        </p:spPr>
      </p:pic>
      <p:grpSp>
        <p:nvGrpSpPr>
          <p:cNvPr id="3" name="Diagram group"/>
          <p:cNvGrpSpPr/>
          <p:nvPr/>
        </p:nvGrpSpPr>
        <p:grpSpPr>
          <a:xfrm>
            <a:off x="2452662" y="0"/>
            <a:ext cx="7572428" cy="6715172"/>
            <a:chOff x="261456" y="302998"/>
            <a:chExt cx="6262244" cy="5824908"/>
          </a:xfrm>
          <a:scene3d>
            <a:camera prst="orthographicFront">
              <a:rot lat="0" lon="0" rev="0"/>
            </a:camera>
            <a:lightRig rig="soft" dir="t">
              <a:rot lat="0" lon="0" rev="0"/>
            </a:lightRig>
            <a:backdrop>
              <a:anchor x="0" y="0" z="-210000"/>
              <a:norm dx="0" dy="0" dz="914400"/>
              <a:up dx="0" dy="914400" dz="0"/>
            </a:backdrop>
          </a:scene3d>
        </p:grpSpPr>
        <p:sp>
          <p:nvSpPr>
            <p:cNvPr id="4" name="3 Arco de bloque"/>
            <p:cNvSpPr/>
            <p:nvPr/>
          </p:nvSpPr>
          <p:spPr>
            <a:xfrm>
              <a:off x="475770" y="873293"/>
              <a:ext cx="4929222" cy="5254613"/>
            </a:xfrm>
            <a:prstGeom prst="blockArc">
              <a:avLst>
                <a:gd name="adj1" fmla="val 11555107"/>
                <a:gd name="adj2" fmla="val 15752073"/>
                <a:gd name="adj3" fmla="val 4640"/>
              </a:avLst>
            </a:prstGeom>
            <a:sp3d z="-227350" prstMaterial="matte"/>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5" name="4 Arco de bloque"/>
            <p:cNvSpPr/>
            <p:nvPr/>
          </p:nvSpPr>
          <p:spPr>
            <a:xfrm>
              <a:off x="404332" y="302998"/>
              <a:ext cx="5270002" cy="5203944"/>
            </a:xfrm>
            <a:prstGeom prst="blockArc">
              <a:avLst>
                <a:gd name="adj1" fmla="val 4894541"/>
                <a:gd name="adj2" fmla="val 10121573"/>
                <a:gd name="adj3" fmla="val 4640"/>
              </a:avLst>
            </a:prstGeom>
            <a:sp3d z="-227350" prstMaterial="matte"/>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6" name="5 Arco de bloque"/>
            <p:cNvSpPr/>
            <p:nvPr/>
          </p:nvSpPr>
          <p:spPr>
            <a:xfrm>
              <a:off x="845960" y="320385"/>
              <a:ext cx="5344849" cy="5186557"/>
            </a:xfrm>
            <a:prstGeom prst="blockArc">
              <a:avLst>
                <a:gd name="adj1" fmla="val 652040"/>
                <a:gd name="adj2" fmla="val 4740927"/>
                <a:gd name="adj3" fmla="val 4640"/>
              </a:avLst>
            </a:prstGeom>
            <a:sp3d z="-227350" prstMaterial="matte"/>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6 Arco de bloque"/>
            <p:cNvSpPr/>
            <p:nvPr/>
          </p:nvSpPr>
          <p:spPr>
            <a:xfrm>
              <a:off x="261456" y="944579"/>
              <a:ext cx="6215106" cy="5049336"/>
            </a:xfrm>
            <a:prstGeom prst="blockArc">
              <a:avLst>
                <a:gd name="adj1" fmla="val 15864513"/>
                <a:gd name="adj2" fmla="val 20831787"/>
                <a:gd name="adj3" fmla="val 4640"/>
              </a:avLst>
            </a:prstGeom>
            <a:sp3d z="-227350" prstMaterial="matte"/>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grpSp>
          <p:nvGrpSpPr>
            <p:cNvPr id="8" name="7 Grupo"/>
            <p:cNvGrpSpPr/>
            <p:nvPr/>
          </p:nvGrpSpPr>
          <p:grpSpPr>
            <a:xfrm>
              <a:off x="2261720" y="2227744"/>
              <a:ext cx="2143140" cy="1591692"/>
              <a:chOff x="2261720" y="2227744"/>
              <a:chExt cx="2143140" cy="1591692"/>
            </a:xfrm>
          </p:grpSpPr>
          <p:sp>
            <p:nvSpPr>
              <p:cNvPr id="21" name="20 Elipse"/>
              <p:cNvSpPr/>
              <p:nvPr/>
            </p:nvSpPr>
            <p:spPr>
              <a:xfrm>
                <a:off x="2261720" y="2370318"/>
                <a:ext cx="2143140" cy="1449118"/>
              </a:xfrm>
              <a:prstGeom prst="ellipse">
                <a:avLst/>
              </a:prstGeom>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2" name="Elipse 8"/>
              <p:cNvSpPr/>
              <p:nvPr/>
            </p:nvSpPr>
            <p:spPr>
              <a:xfrm>
                <a:off x="2547472" y="2227744"/>
                <a:ext cx="1538506" cy="153850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1750" tIns="31750" rIns="31750" bIns="31750" numCol="1" spcCol="1270" anchor="ctr" anchorCtr="0">
                <a:noAutofit/>
                <a:sp3d extrusionH="28000" prstMaterial="matte"/>
              </a:bodyPr>
              <a:lstStyle/>
              <a:p>
                <a:pPr algn="ctr" defTabSz="1111250">
                  <a:lnSpc>
                    <a:spcPct val="90000"/>
                  </a:lnSpc>
                  <a:spcBef>
                    <a:spcPct val="0"/>
                  </a:spcBef>
                  <a:spcAft>
                    <a:spcPct val="35000"/>
                  </a:spcAft>
                </a:pPr>
                <a:r>
                  <a:rPr lang="es-ES" sz="2500" b="1" dirty="0">
                    <a:solidFill>
                      <a:schemeClr val="bg1"/>
                    </a:solidFill>
                  </a:rPr>
                  <a:t>Resistencia bacteriana</a:t>
                </a:r>
              </a:p>
            </p:txBody>
          </p:sp>
        </p:grpSp>
        <p:grpSp>
          <p:nvGrpSpPr>
            <p:cNvPr id="9" name="8 Grupo"/>
            <p:cNvGrpSpPr/>
            <p:nvPr/>
          </p:nvGrpSpPr>
          <p:grpSpPr>
            <a:xfrm>
              <a:off x="2404596" y="516858"/>
              <a:ext cx="2000230" cy="1523045"/>
              <a:chOff x="2404596" y="516858"/>
              <a:chExt cx="2000230" cy="1523045"/>
            </a:xfrm>
          </p:grpSpPr>
          <p:sp>
            <p:nvSpPr>
              <p:cNvPr id="19" name="18 Elipse"/>
              <p:cNvSpPr/>
              <p:nvPr/>
            </p:nvSpPr>
            <p:spPr>
              <a:xfrm>
                <a:off x="2404596" y="516858"/>
                <a:ext cx="2000230" cy="1523045"/>
              </a:xfrm>
              <a:prstGeom prst="ellipse">
                <a:avLst/>
              </a:prstGeom>
              <a:sp3d extrusionH="152250" prstMaterial="matte">
                <a:bevelT w="165100" prst="coolSlant"/>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0" name="Elipse 10"/>
              <p:cNvSpPr/>
              <p:nvPr/>
            </p:nvSpPr>
            <p:spPr>
              <a:xfrm>
                <a:off x="2547472" y="730718"/>
                <a:ext cx="1643074" cy="107695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sp3d extrusionH="28000" prstMaterial="matte"/>
              </a:bodyPr>
              <a:lstStyle/>
              <a:p>
                <a:pPr defTabSz="800100">
                  <a:lnSpc>
                    <a:spcPct val="90000"/>
                  </a:lnSpc>
                  <a:spcBef>
                    <a:spcPct val="0"/>
                  </a:spcBef>
                  <a:spcAft>
                    <a:spcPct val="35000"/>
                  </a:spcAft>
                </a:pPr>
                <a:r>
                  <a:rPr lang="es-ES" sz="2000" b="1" dirty="0">
                    <a:solidFill>
                      <a:schemeClr val="bg1"/>
                    </a:solidFill>
                  </a:rPr>
                  <a:t>Microbiología</a:t>
                </a:r>
              </a:p>
            </p:txBody>
          </p:sp>
        </p:grpSp>
        <p:sp>
          <p:nvSpPr>
            <p:cNvPr id="17" name="16 Elipse"/>
            <p:cNvSpPr/>
            <p:nvPr/>
          </p:nvSpPr>
          <p:spPr>
            <a:xfrm>
              <a:off x="4762050" y="2299030"/>
              <a:ext cx="1761650" cy="1523045"/>
            </a:xfrm>
            <a:prstGeom prst="ellipse">
              <a:avLst/>
            </a:prstGeom>
            <a:sp3d extrusionH="152250" prstMaterial="matte">
              <a:bevelT w="165100" prst="coolSlant"/>
            </a:sp3d>
          </p:spPr>
          <p: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p:style>
        </p:sp>
        <p:grpSp>
          <p:nvGrpSpPr>
            <p:cNvPr id="12" name="11 Grupo"/>
            <p:cNvGrpSpPr/>
            <p:nvPr/>
          </p:nvGrpSpPr>
          <p:grpSpPr>
            <a:xfrm>
              <a:off x="285747" y="2357454"/>
              <a:ext cx="1523045" cy="1523045"/>
              <a:chOff x="285747" y="2357454"/>
              <a:chExt cx="1523045" cy="1523045"/>
            </a:xfrm>
          </p:grpSpPr>
          <p:sp>
            <p:nvSpPr>
              <p:cNvPr id="13" name="12 Elipse"/>
              <p:cNvSpPr/>
              <p:nvPr/>
            </p:nvSpPr>
            <p:spPr>
              <a:xfrm>
                <a:off x="285747" y="2357454"/>
                <a:ext cx="1523045" cy="1523045"/>
              </a:xfrm>
              <a:prstGeom prst="ellipse">
                <a:avLst/>
              </a:prstGeom>
              <a:sp3d extrusionH="152250" prstMaterial="matte">
                <a:bevelT w="165100" prst="coolSlant"/>
              </a:sp3d>
            </p:spPr>
            <p:style>
              <a:lnRef idx="0">
                <a:schemeClr val="lt1">
                  <a:hueOff val="0"/>
                  <a:satOff val="0"/>
                  <a:lumOff val="0"/>
                  <a:alphaOff val="0"/>
                </a:schemeClr>
              </a:lnRef>
              <a:fillRef idx="1">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4" name="Elipse 16"/>
              <p:cNvSpPr/>
              <p:nvPr/>
            </p:nvSpPr>
            <p:spPr>
              <a:xfrm>
                <a:off x="508792" y="2580499"/>
                <a:ext cx="1076955" cy="107695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sp3d extrusionH="28000" prstMaterial="matte"/>
              </a:bodyPr>
              <a:lstStyle/>
              <a:p>
                <a:pPr algn="ctr" defTabSz="800100">
                  <a:lnSpc>
                    <a:spcPct val="90000"/>
                  </a:lnSpc>
                  <a:spcBef>
                    <a:spcPct val="0"/>
                  </a:spcBef>
                  <a:spcAft>
                    <a:spcPct val="35000"/>
                  </a:spcAft>
                </a:pPr>
                <a:r>
                  <a:rPr lang="es-ES" b="1" dirty="0">
                    <a:solidFill>
                      <a:schemeClr val="tx1"/>
                    </a:solidFill>
                  </a:rPr>
                  <a:t>Asistencia medica</a:t>
                </a:r>
              </a:p>
            </p:txBody>
          </p:sp>
        </p:grpSp>
      </p:grpSp>
      <p:sp>
        <p:nvSpPr>
          <p:cNvPr id="24" name="23 Elipse"/>
          <p:cNvSpPr/>
          <p:nvPr/>
        </p:nvSpPr>
        <p:spPr>
          <a:xfrm>
            <a:off x="5310182" y="4572009"/>
            <a:ext cx="2000230" cy="1526273"/>
          </a:xfrm>
          <a:prstGeom prst="ellipse">
            <a:avLst/>
          </a:prstGeom>
          <a:solidFill>
            <a:schemeClr val="accent4">
              <a:lumMod val="75000"/>
            </a:schemeClr>
          </a:solidFill>
          <a:scene3d>
            <a:camera prst="orthographicFront">
              <a:rot lat="0" lon="0" rev="0"/>
            </a:camera>
            <a:lightRig rig="soft" dir="t">
              <a:rot lat="0" lon="0" rev="0"/>
            </a:lightRig>
            <a:backdrop>
              <a:anchor x="0" y="0" z="-210000"/>
              <a:norm dx="0" dy="0" dz="914400"/>
              <a:up dx="0" dy="914400" dz="0"/>
            </a:backdrop>
          </a:scene3d>
          <a:sp3d extrusionH="152250" prstMaterial="matte">
            <a:bevelT w="165100" prst="coolSlant"/>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5" name="24 CuadroTexto"/>
          <p:cNvSpPr txBox="1"/>
          <p:nvPr/>
        </p:nvSpPr>
        <p:spPr>
          <a:xfrm>
            <a:off x="5453059" y="5000636"/>
            <a:ext cx="1662635" cy="400110"/>
          </a:xfrm>
          <a:prstGeom prst="rect">
            <a:avLst/>
          </a:prstGeom>
          <a:noFill/>
        </p:spPr>
        <p:txBody>
          <a:bodyPr wrap="none" rtlCol="0">
            <a:spAutoFit/>
          </a:bodyPr>
          <a:lstStyle/>
          <a:p>
            <a:r>
              <a:rPr lang="es-ES" sz="2000" dirty="0">
                <a:solidFill>
                  <a:schemeClr val="bg1"/>
                </a:solidFill>
              </a:rPr>
              <a:t>Epidemiologia</a:t>
            </a:r>
          </a:p>
        </p:txBody>
      </p:sp>
      <p:sp>
        <p:nvSpPr>
          <p:cNvPr id="26" name="25 CuadroTexto"/>
          <p:cNvSpPr txBox="1"/>
          <p:nvPr/>
        </p:nvSpPr>
        <p:spPr>
          <a:xfrm>
            <a:off x="8024827" y="2857497"/>
            <a:ext cx="1660391" cy="646331"/>
          </a:xfrm>
          <a:prstGeom prst="rect">
            <a:avLst/>
          </a:prstGeom>
          <a:noFill/>
        </p:spPr>
        <p:txBody>
          <a:bodyPr wrap="none" rtlCol="0">
            <a:spAutoFit/>
          </a:bodyPr>
          <a:lstStyle/>
          <a:p>
            <a:pPr algn="ctr"/>
            <a:r>
              <a:rPr lang="es-ES" b="1" dirty="0"/>
              <a:t>Lideres </a:t>
            </a:r>
          </a:p>
          <a:p>
            <a:pPr algn="ctr"/>
            <a:r>
              <a:rPr lang="es-ES" b="1" dirty="0"/>
              <a:t>administrativos</a:t>
            </a:r>
          </a:p>
        </p:txBody>
      </p:sp>
    </p:spTree>
    <p:extLst>
      <p:ext uri="{BB962C8B-B14F-4D97-AF65-F5344CB8AC3E}">
        <p14:creationId xmlns:p14="http://schemas.microsoft.com/office/powerpoint/2010/main" val="32064870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697480" y="1112520"/>
            <a:ext cx="6198620" cy="954107"/>
          </a:xfrm>
          <a:prstGeom prst="rect">
            <a:avLst/>
          </a:prstGeom>
          <a:noFill/>
        </p:spPr>
        <p:txBody>
          <a:bodyPr wrap="none" rtlCol="0">
            <a:spAutoFit/>
          </a:bodyPr>
          <a:lstStyle/>
          <a:p>
            <a:r>
              <a:rPr lang="es-ES" sz="2800" dirty="0" smtClean="0">
                <a:latin typeface="Arial" panose="020B0604020202020204" pitchFamily="34" charset="0"/>
                <a:cs typeface="Arial" panose="020B0604020202020204" pitchFamily="34" charset="0"/>
              </a:rPr>
              <a:t>Bibliografía</a:t>
            </a:r>
          </a:p>
          <a:p>
            <a:r>
              <a:rPr lang="es-ES" sz="2800" dirty="0" smtClean="0">
                <a:latin typeface="Arial" panose="020B0604020202020204" pitchFamily="34" charset="0"/>
                <a:cs typeface="Arial" panose="020B0604020202020204" pitchFamily="34" charset="0"/>
              </a:rPr>
              <a:t>Libro de texto Alina </a:t>
            </a:r>
            <a:r>
              <a:rPr lang="es-ES" sz="2800" smtClean="0">
                <a:latin typeface="Arial" panose="020B0604020202020204" pitchFamily="34" charset="0"/>
                <a:cs typeface="Arial" panose="020B0604020202020204" pitchFamily="34" charset="0"/>
              </a:rPr>
              <a:t>Llops</a:t>
            </a:r>
            <a:r>
              <a:rPr lang="es-ES" sz="2800" dirty="0" smtClean="0">
                <a:latin typeface="Arial" panose="020B0604020202020204" pitchFamily="34" charset="0"/>
                <a:cs typeface="Arial" panose="020B0604020202020204" pitchFamily="34" charset="0"/>
              </a:rPr>
              <a:t> Tomo II Y III</a:t>
            </a: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5249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4" name="Picture 4" descr="antibiotics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2314" y="620713"/>
            <a:ext cx="3013075" cy="5903912"/>
          </a:xfrm>
          <a:prstGeom prst="rect">
            <a:avLst/>
          </a:prstGeom>
          <a:noFill/>
          <a:extLst>
            <a:ext uri="{909E8E84-426E-40DD-AFC4-6F175D3DCCD1}">
              <a14:hiddenFill xmlns:a14="http://schemas.microsoft.com/office/drawing/2010/main">
                <a:solidFill>
                  <a:srgbClr val="FFFFFF"/>
                </a:solidFill>
              </a14:hiddenFill>
            </a:ext>
          </a:extLst>
        </p:spPr>
      </p:pic>
      <p:sp>
        <p:nvSpPr>
          <p:cNvPr id="76806" name="1 CuadroTexto"/>
          <p:cNvSpPr txBox="1">
            <a:spLocks noChangeArrowheads="1"/>
          </p:cNvSpPr>
          <p:nvPr/>
        </p:nvSpPr>
        <p:spPr bwMode="auto">
          <a:xfrm>
            <a:off x="1992314" y="188914"/>
            <a:ext cx="8143875" cy="5794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r>
              <a:rPr lang="es-ES" sz="3200" b="1">
                <a:solidFill>
                  <a:schemeClr val="accent2"/>
                </a:solidFill>
              </a:rPr>
              <a:t> MUCHAS GRACIAS POR LA ATENCIÓN</a:t>
            </a:r>
          </a:p>
        </p:txBody>
      </p:sp>
      <p:pic>
        <p:nvPicPr>
          <p:cNvPr id="76807" name="Picture 25" descr="lineazu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2782888" y="836613"/>
            <a:ext cx="6551612" cy="8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6809" name="Group 9"/>
          <p:cNvGrpSpPr>
            <a:grpSpLocks/>
          </p:cNvGrpSpPr>
          <p:nvPr/>
        </p:nvGrpSpPr>
        <p:grpSpPr bwMode="auto">
          <a:xfrm>
            <a:off x="5375276" y="981075"/>
            <a:ext cx="4824413" cy="5543550"/>
            <a:chOff x="2426" y="527"/>
            <a:chExt cx="3039" cy="3583"/>
          </a:xfrm>
        </p:grpSpPr>
        <p:pic>
          <p:nvPicPr>
            <p:cNvPr id="76805" name="Picture 6" descr="mrsa gifts, mrsa gift, mrsa merchandise, gifts for mrsa, gift for mrs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6" y="527"/>
              <a:ext cx="2888" cy="3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8" name="Text Box 8"/>
            <p:cNvSpPr txBox="1">
              <a:spLocks noChangeArrowheads="1"/>
            </p:cNvSpPr>
            <p:nvPr/>
          </p:nvSpPr>
          <p:spPr bwMode="auto">
            <a:xfrm>
              <a:off x="5103" y="1706"/>
              <a:ext cx="362" cy="130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13500000" algn="ctr" rotWithShape="0">
                      <a:schemeClr val="bg1">
                        <a:gamma/>
                        <a:shade val="60000"/>
                        <a:invGamma/>
                      </a:schemeClr>
                    </a:outerShdw>
                  </a:effectLst>
                </a14:hiddenEffects>
              </a:ext>
            </a:extLst>
          </p:spPr>
          <p:txBody>
            <a:bodyPr>
              <a:spAutoFit/>
            </a:bodyPr>
            <a:lstStyle/>
            <a:p>
              <a:pPr>
                <a:spcBef>
                  <a:spcPct val="50000"/>
                </a:spcBef>
              </a:pPr>
              <a:endParaRPr lang="es-ES"/>
            </a:p>
            <a:p>
              <a:pPr>
                <a:spcBef>
                  <a:spcPct val="50000"/>
                </a:spcBef>
              </a:pPr>
              <a:endParaRPr lang="es-ES"/>
            </a:p>
            <a:p>
              <a:pPr>
                <a:spcBef>
                  <a:spcPct val="50000"/>
                </a:spcBef>
              </a:pPr>
              <a:endParaRPr lang="es-ES"/>
            </a:p>
            <a:p>
              <a:pPr>
                <a:spcBef>
                  <a:spcPct val="50000"/>
                </a:spcBef>
              </a:pPr>
              <a:endParaRPr lang="es-ES"/>
            </a:p>
            <a:p>
              <a:pPr>
                <a:spcBef>
                  <a:spcPct val="50000"/>
                </a:spcBef>
              </a:pPr>
              <a:endParaRPr lang="es-ES"/>
            </a:p>
          </p:txBody>
        </p:sp>
      </p:grpSp>
    </p:spTree>
    <p:extLst>
      <p:ext uri="{BB962C8B-B14F-4D97-AF65-F5344CB8AC3E}">
        <p14:creationId xmlns:p14="http://schemas.microsoft.com/office/powerpoint/2010/main" val="703693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901701" y="568188"/>
            <a:ext cx="9912074" cy="5509200"/>
          </a:xfrm>
          <a:prstGeom prst="rect">
            <a:avLst/>
          </a:prstGeom>
          <a:noFill/>
        </p:spPr>
        <p:txBody>
          <a:bodyPr wrap="square" rtlCol="0">
            <a:spAutoFit/>
          </a:bodyPr>
          <a:lstStyle/>
          <a:p>
            <a:r>
              <a:rPr lang="es-ES" sz="3200" dirty="0"/>
              <a:t>El feto humano en condiciones normales está libre de microorganismos y es en el </a:t>
            </a:r>
            <a:r>
              <a:rPr lang="es-ES" sz="3200" dirty="0" smtClean="0"/>
              <a:t>momento del </a:t>
            </a:r>
            <a:r>
              <a:rPr lang="es-ES" sz="3200" dirty="0"/>
              <a:t>nacimiento que se expone a ellos. </a:t>
            </a:r>
            <a:endParaRPr lang="es-ES" sz="3200" dirty="0" smtClean="0"/>
          </a:p>
          <a:p>
            <a:endParaRPr lang="es-ES" sz="3200" dirty="0" smtClean="0"/>
          </a:p>
          <a:p>
            <a:r>
              <a:rPr lang="es-ES" sz="3200" dirty="0" smtClean="0"/>
              <a:t>La </a:t>
            </a:r>
            <a:r>
              <a:rPr lang="es-ES" sz="3200" dirty="0"/>
              <a:t>colonización microbiana del neonato </a:t>
            </a:r>
            <a:r>
              <a:rPr lang="es-ES" sz="3200" dirty="0" smtClean="0"/>
              <a:t>comienza con </a:t>
            </a:r>
            <a:r>
              <a:rPr lang="es-ES" sz="3200" dirty="0"/>
              <a:t>su paso a través del canal del parto, donde se expone a la flora de la vagina de la </a:t>
            </a:r>
            <a:r>
              <a:rPr lang="es-ES" sz="3200" dirty="0" smtClean="0"/>
              <a:t>madre y </a:t>
            </a:r>
            <a:r>
              <a:rPr lang="es-ES" sz="3200" dirty="0"/>
              <a:t>continúa, después del nacimiento, con la exposición a los microorganismos del </a:t>
            </a:r>
            <a:r>
              <a:rPr lang="es-ES" sz="3200" dirty="0" smtClean="0"/>
              <a:t>medio ambiente </a:t>
            </a:r>
            <a:r>
              <a:rPr lang="es-ES" sz="3200" dirty="0"/>
              <a:t>y de los que colonizan al personal del hospital u otros individuos que se </a:t>
            </a:r>
            <a:r>
              <a:rPr lang="es-ES" sz="3200" dirty="0" smtClean="0"/>
              <a:t>relacionan con </a:t>
            </a:r>
            <a:r>
              <a:rPr lang="es-ES" sz="3200" dirty="0"/>
              <a:t>el recién nacido.</a:t>
            </a:r>
          </a:p>
        </p:txBody>
      </p:sp>
    </p:spTree>
    <p:extLst>
      <p:ext uri="{BB962C8B-B14F-4D97-AF65-F5344CB8AC3E}">
        <p14:creationId xmlns:p14="http://schemas.microsoft.com/office/powerpoint/2010/main" val="1564217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028700" y="1181100"/>
            <a:ext cx="184731" cy="369332"/>
          </a:xfrm>
          <a:prstGeom prst="rect">
            <a:avLst/>
          </a:prstGeom>
          <a:noFill/>
        </p:spPr>
        <p:txBody>
          <a:bodyPr wrap="none" rtlCol="0">
            <a:spAutoFit/>
          </a:bodyPr>
          <a:lstStyle/>
          <a:p>
            <a:endParaRPr lang="es-ES" dirty="0"/>
          </a:p>
        </p:txBody>
      </p:sp>
      <p:sp>
        <p:nvSpPr>
          <p:cNvPr id="5" name="CuadroTexto 4"/>
          <p:cNvSpPr txBox="1"/>
          <p:nvPr/>
        </p:nvSpPr>
        <p:spPr>
          <a:xfrm>
            <a:off x="351711" y="2566095"/>
            <a:ext cx="11018654" cy="3046988"/>
          </a:xfrm>
          <a:prstGeom prst="rect">
            <a:avLst/>
          </a:prstGeom>
          <a:noFill/>
        </p:spPr>
        <p:txBody>
          <a:bodyPr wrap="square" rtlCol="0">
            <a:spAutoFit/>
          </a:bodyPr>
          <a:lstStyle/>
          <a:p>
            <a:r>
              <a:rPr lang="es-ES" sz="3200" dirty="0"/>
              <a:t>Después de un corto tiempo, el niño desarrolla su propia flora microbiana indígena. </a:t>
            </a:r>
            <a:r>
              <a:rPr lang="es-ES" sz="3200" dirty="0" smtClean="0"/>
              <a:t>Esta flora </a:t>
            </a:r>
            <a:r>
              <a:rPr lang="es-ES" sz="3200" dirty="0"/>
              <a:t>indígena, también conocida como </a:t>
            </a:r>
            <a:r>
              <a:rPr lang="es-ES" sz="3200" i="1" dirty="0"/>
              <a:t>flora normal</a:t>
            </a:r>
            <a:r>
              <a:rPr lang="es-ES" sz="3200" dirty="0"/>
              <a:t>, va a experimentar cambios, en </a:t>
            </a:r>
            <a:r>
              <a:rPr lang="es-ES" sz="3200" dirty="0" smtClean="0"/>
              <a:t>función de </a:t>
            </a:r>
            <a:r>
              <a:rPr lang="es-ES" sz="3200" dirty="0"/>
              <a:t>los cambios en el individuo como, por ejemplo: edad, tipo de alimentación, y en </a:t>
            </a:r>
            <a:r>
              <a:rPr lang="es-ES" sz="3200" dirty="0" smtClean="0"/>
              <a:t>función del </a:t>
            </a:r>
            <a:r>
              <a:rPr lang="es-ES" sz="3200" dirty="0"/>
              <a:t>medio ambiente donde se encuentre.</a:t>
            </a:r>
          </a:p>
        </p:txBody>
      </p:sp>
      <p:sp>
        <p:nvSpPr>
          <p:cNvPr id="7" name="CuadroTexto 6"/>
          <p:cNvSpPr txBox="1"/>
          <p:nvPr/>
        </p:nvSpPr>
        <p:spPr>
          <a:xfrm>
            <a:off x="305352" y="673268"/>
            <a:ext cx="10839727" cy="1569660"/>
          </a:xfrm>
          <a:prstGeom prst="rect">
            <a:avLst/>
          </a:prstGeom>
          <a:noFill/>
        </p:spPr>
        <p:txBody>
          <a:bodyPr wrap="square" rtlCol="0">
            <a:spAutoFit/>
          </a:bodyPr>
          <a:lstStyle/>
          <a:p>
            <a:r>
              <a:rPr lang="es-ES" sz="3200" dirty="0"/>
              <a:t>Esta exposición lo conduce a unos de estos tres resultados: </a:t>
            </a:r>
            <a:endParaRPr lang="es-ES" sz="3200" dirty="0" smtClean="0"/>
          </a:p>
          <a:p>
            <a:r>
              <a:rPr lang="es-ES" sz="3200" dirty="0" smtClean="0"/>
              <a:t>la </a:t>
            </a:r>
            <a:r>
              <a:rPr lang="es-ES" sz="3200" dirty="0"/>
              <a:t>colonización </a:t>
            </a:r>
            <a:r>
              <a:rPr lang="es-ES" sz="3200" dirty="0" smtClean="0"/>
              <a:t>persistente, la </a:t>
            </a:r>
            <a:r>
              <a:rPr lang="es-ES" sz="3200" dirty="0"/>
              <a:t>colonización transitoria o la interacción patógena.</a:t>
            </a:r>
          </a:p>
        </p:txBody>
      </p:sp>
    </p:spTree>
    <p:extLst>
      <p:ext uri="{BB962C8B-B14F-4D97-AF65-F5344CB8AC3E}">
        <p14:creationId xmlns:p14="http://schemas.microsoft.com/office/powerpoint/2010/main" val="933893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410817" y="1431233"/>
            <a:ext cx="11781183" cy="2554545"/>
          </a:xfrm>
          <a:prstGeom prst="rect">
            <a:avLst/>
          </a:prstGeom>
          <a:noFill/>
        </p:spPr>
        <p:txBody>
          <a:bodyPr wrap="square" rtlCol="0">
            <a:spAutoFit/>
          </a:bodyPr>
          <a:lstStyle/>
          <a:p>
            <a:r>
              <a:rPr lang="es-ES" sz="3200" dirty="0" smtClean="0"/>
              <a:t>La flora normal del hombre está constituida, principalmente, por bacterias. Algunos hongos y protozoarios pueden encontrarse formando parte de la misma, pero en un número mucho menor y de modo habitual no se  considera a los virus, porque su presencia en algunos tejidos como flora es discutible.</a:t>
            </a:r>
            <a:endParaRPr lang="es-ES" sz="3200" dirty="0"/>
          </a:p>
        </p:txBody>
      </p:sp>
    </p:spTree>
    <p:extLst>
      <p:ext uri="{BB962C8B-B14F-4D97-AF65-F5344CB8AC3E}">
        <p14:creationId xmlns:p14="http://schemas.microsoft.com/office/powerpoint/2010/main" val="4243323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491409" y="2595438"/>
            <a:ext cx="9700591" cy="1323439"/>
          </a:xfrm>
          <a:prstGeom prst="rect">
            <a:avLst/>
          </a:prstGeom>
          <a:noFill/>
        </p:spPr>
        <p:txBody>
          <a:bodyPr wrap="square" rtlCol="0">
            <a:spAutoFit/>
          </a:bodyPr>
          <a:lstStyle/>
          <a:p>
            <a:r>
              <a:rPr lang="es-ES" sz="4000" b="1" dirty="0"/>
              <a:t>FLORA INDÍGENA DE LAS </a:t>
            </a:r>
            <a:r>
              <a:rPr lang="es-ES" sz="4000" b="1" dirty="0" smtClean="0"/>
              <a:t>DIFERENTES LOCALIZACIONES</a:t>
            </a:r>
            <a:endParaRPr lang="es-ES" sz="4000" dirty="0"/>
          </a:p>
        </p:txBody>
      </p:sp>
    </p:spTree>
    <p:extLst>
      <p:ext uri="{BB962C8B-B14F-4D97-AF65-F5344CB8AC3E}">
        <p14:creationId xmlns:p14="http://schemas.microsoft.com/office/powerpoint/2010/main" val="1769347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552959" y="196132"/>
            <a:ext cx="10648441" cy="5632311"/>
          </a:xfrm>
          <a:prstGeom prst="rect">
            <a:avLst/>
          </a:prstGeom>
          <a:noFill/>
        </p:spPr>
        <p:txBody>
          <a:bodyPr wrap="square" rtlCol="0">
            <a:spAutoFit/>
          </a:bodyPr>
          <a:lstStyle/>
          <a:p>
            <a:r>
              <a:rPr lang="es-ES" sz="2400" dirty="0">
                <a:latin typeface="Arial" panose="020B0604020202020204" pitchFamily="34" charset="0"/>
                <a:cs typeface="Arial" panose="020B0604020202020204" pitchFamily="34" charset="0"/>
              </a:rPr>
              <a:t>PIEL</a:t>
            </a:r>
          </a:p>
          <a:p>
            <a:r>
              <a:rPr lang="es-ES" sz="2400" dirty="0">
                <a:latin typeface="Arial" panose="020B0604020202020204" pitchFamily="34" charset="0"/>
                <a:cs typeface="Arial" panose="020B0604020202020204" pitchFamily="34" charset="0"/>
              </a:rPr>
              <a:t>En la piel humana normal, el número de microorganismos generalmente es de </a:t>
            </a:r>
            <a:r>
              <a:rPr lang="es-ES" sz="2400" dirty="0" smtClean="0">
                <a:latin typeface="Arial" panose="020B0604020202020204" pitchFamily="34" charset="0"/>
                <a:cs typeface="Arial" panose="020B0604020202020204" pitchFamily="34" charset="0"/>
              </a:rPr>
              <a:t>10³-10⁴</a:t>
            </a:r>
          </a:p>
          <a:p>
            <a:r>
              <a:rPr lang="es-ES" sz="2400" dirty="0" smtClean="0">
                <a:latin typeface="Arial" panose="020B0604020202020204" pitchFamily="34" charset="0"/>
                <a:cs typeface="Arial" panose="020B0604020202020204" pitchFamily="34" charset="0"/>
              </a:rPr>
              <a:t>microorganismos/ cm2</a:t>
            </a:r>
            <a:r>
              <a:rPr lang="es-ES" sz="2400" dirty="0">
                <a:latin typeface="Arial" panose="020B0604020202020204" pitchFamily="34" charset="0"/>
                <a:cs typeface="Arial" panose="020B0604020202020204" pitchFamily="34" charset="0"/>
              </a:rPr>
              <a:t>, pero en áreas con características de humedad, puede ser tan alto </a:t>
            </a:r>
            <a:endParaRPr lang="es-ES" sz="2400" dirty="0" smtClean="0">
              <a:latin typeface="Arial" panose="020B0604020202020204" pitchFamily="34" charset="0"/>
              <a:cs typeface="Arial" panose="020B0604020202020204" pitchFamily="34" charset="0"/>
            </a:endParaRPr>
          </a:p>
          <a:p>
            <a:r>
              <a:rPr lang="es-ES" sz="2400" dirty="0" smtClean="0">
                <a:latin typeface="Arial" panose="020B0604020202020204" pitchFamily="34" charset="0"/>
                <a:cs typeface="Arial" panose="020B0604020202020204" pitchFamily="34" charset="0"/>
              </a:rPr>
              <a:t>Como 10⁶ </a:t>
            </a:r>
            <a:r>
              <a:rPr lang="es-ES" sz="2400" dirty="0">
                <a:latin typeface="Arial" panose="020B0604020202020204" pitchFamily="34" charset="0"/>
                <a:cs typeface="Arial" panose="020B0604020202020204" pitchFamily="34" charset="0"/>
              </a:rPr>
              <a:t>microorganismos/cm2.</a:t>
            </a:r>
          </a:p>
          <a:p>
            <a:r>
              <a:rPr lang="es-ES" sz="2400" dirty="0" smtClean="0">
                <a:latin typeface="Arial" panose="020B0604020202020204" pitchFamily="34" charset="0"/>
                <a:cs typeface="Arial" panose="020B0604020202020204" pitchFamily="34" charset="0"/>
              </a:rPr>
              <a:t>La </a:t>
            </a:r>
            <a:r>
              <a:rPr lang="es-ES" sz="2400" dirty="0">
                <a:latin typeface="Arial" panose="020B0604020202020204" pitchFamily="34" charset="0"/>
                <a:cs typeface="Arial" panose="020B0604020202020204" pitchFamily="34" charset="0"/>
              </a:rPr>
              <a:t>flora microbiana del pelo es similar a la de la piel.</a:t>
            </a:r>
          </a:p>
          <a:p>
            <a:r>
              <a:rPr lang="es-ES" sz="2400" dirty="0">
                <a:latin typeface="Arial" panose="020B0604020202020204" pitchFamily="34" charset="0"/>
                <a:cs typeface="Arial" panose="020B0604020202020204" pitchFamily="34" charset="0"/>
              </a:rPr>
              <a:t>Las bacterias que predominan </a:t>
            </a:r>
            <a:r>
              <a:rPr lang="es-ES" sz="2400" dirty="0" smtClean="0">
                <a:latin typeface="Arial" panose="020B0604020202020204" pitchFamily="34" charset="0"/>
                <a:cs typeface="Arial" panose="020B0604020202020204" pitchFamily="34" charset="0"/>
              </a:rPr>
              <a:t>son:</a:t>
            </a:r>
          </a:p>
          <a:p>
            <a:endParaRPr lang="es-ES" sz="2400" dirty="0" smtClean="0">
              <a:latin typeface="Arial" panose="020B0604020202020204" pitchFamily="34" charset="0"/>
              <a:cs typeface="Arial" panose="020B0604020202020204" pitchFamily="34" charset="0"/>
            </a:endParaRPr>
          </a:p>
          <a:p>
            <a:r>
              <a:rPr lang="es-ES" sz="2400" dirty="0" smtClean="0">
                <a:latin typeface="Arial" panose="020B0604020202020204" pitchFamily="34" charset="0"/>
                <a:cs typeface="Arial" panose="020B0604020202020204" pitchFamily="34" charset="0"/>
              </a:rPr>
              <a:t> </a:t>
            </a:r>
            <a:r>
              <a:rPr lang="es-ES" sz="2400" i="1" dirty="0" err="1" smtClean="0">
                <a:latin typeface="Arial" panose="020B0604020202020204" pitchFamily="34" charset="0"/>
                <a:cs typeface="Arial" panose="020B0604020202020204" pitchFamily="34" charset="0"/>
              </a:rPr>
              <a:t>Staphylococcus</a:t>
            </a:r>
            <a:r>
              <a:rPr lang="es-ES" sz="2400" i="1" dirty="0" smtClean="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epidermidis</a:t>
            </a:r>
            <a:r>
              <a:rPr lang="es-ES" sz="2400" dirty="0">
                <a:latin typeface="Arial" panose="020B0604020202020204" pitchFamily="34" charset="0"/>
                <a:cs typeface="Arial" panose="020B0604020202020204" pitchFamily="34" charset="0"/>
              </a:rPr>
              <a:t>, especies </a:t>
            </a:r>
            <a:r>
              <a:rPr lang="es-ES" sz="2400" dirty="0" smtClean="0">
                <a:latin typeface="Arial" panose="020B0604020202020204" pitchFamily="34" charset="0"/>
                <a:cs typeface="Arial" panose="020B0604020202020204" pitchFamily="34" charset="0"/>
              </a:rPr>
              <a:t>de </a:t>
            </a:r>
            <a:r>
              <a:rPr lang="es-ES" sz="2400" i="1" dirty="0" err="1" smtClean="0">
                <a:latin typeface="Arial" panose="020B0604020202020204" pitchFamily="34" charset="0"/>
                <a:cs typeface="Arial" panose="020B0604020202020204" pitchFamily="34" charset="0"/>
              </a:rPr>
              <a:t>Micrococcus</a:t>
            </a:r>
            <a:r>
              <a:rPr lang="es-ES" sz="2400" dirty="0">
                <a:latin typeface="Arial" panose="020B0604020202020204" pitchFamily="34" charset="0"/>
                <a:cs typeface="Arial" panose="020B0604020202020204" pitchFamily="34" charset="0"/>
              </a:rPr>
              <a:t>, </a:t>
            </a:r>
            <a:r>
              <a:rPr lang="es-ES" sz="2400" dirty="0" err="1">
                <a:latin typeface="Arial" panose="020B0604020202020204" pitchFamily="34" charset="0"/>
                <a:cs typeface="Arial" panose="020B0604020202020204" pitchFamily="34" charset="0"/>
              </a:rPr>
              <a:t>difteroides</a:t>
            </a:r>
            <a:r>
              <a:rPr lang="es-ES" sz="2400" dirty="0">
                <a:latin typeface="Arial" panose="020B0604020202020204" pitchFamily="34" charset="0"/>
                <a:cs typeface="Arial" panose="020B0604020202020204" pitchFamily="34" charset="0"/>
              </a:rPr>
              <a:t> aerobios y anaerobios. </a:t>
            </a:r>
            <a:endParaRPr lang="es-ES" sz="2400" dirty="0" smtClean="0">
              <a:latin typeface="Arial" panose="020B0604020202020204" pitchFamily="34" charset="0"/>
              <a:cs typeface="Arial" panose="020B0604020202020204" pitchFamily="34" charset="0"/>
            </a:endParaRPr>
          </a:p>
          <a:p>
            <a:r>
              <a:rPr lang="es-ES" sz="2400" dirty="0" smtClean="0">
                <a:latin typeface="Arial" panose="020B0604020202020204" pitchFamily="34" charset="0"/>
                <a:cs typeface="Arial" panose="020B0604020202020204" pitchFamily="34" charset="0"/>
              </a:rPr>
              <a:t>Los </a:t>
            </a:r>
            <a:r>
              <a:rPr lang="es-ES" sz="2400" i="1" dirty="0" err="1">
                <a:latin typeface="Arial" panose="020B0604020202020204" pitchFamily="34" charset="0"/>
                <a:cs typeface="Arial" panose="020B0604020202020204" pitchFamily="34" charset="0"/>
              </a:rPr>
              <a:t>Staphylococcus</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aureus</a:t>
            </a:r>
            <a:r>
              <a:rPr lang="es-ES" sz="2400" dirty="0">
                <a:latin typeface="Arial" panose="020B0604020202020204" pitchFamily="34" charset="0"/>
                <a:cs typeface="Arial" panose="020B0604020202020204" pitchFamily="34" charset="0"/>
              </a:rPr>
              <a:t>, y </a:t>
            </a:r>
            <a:r>
              <a:rPr lang="es-ES" sz="2400" dirty="0" smtClean="0">
                <a:latin typeface="Arial" panose="020B0604020202020204" pitchFamily="34" charset="0"/>
                <a:cs typeface="Arial" panose="020B0604020202020204" pitchFamily="34" charset="0"/>
              </a:rPr>
              <a:t>los estreptococos </a:t>
            </a:r>
            <a:r>
              <a:rPr lang="es-ES" sz="2400" dirty="0">
                <a:latin typeface="Arial" panose="020B0604020202020204" pitchFamily="34" charset="0"/>
                <a:cs typeface="Arial" panose="020B0604020202020204" pitchFamily="34" charset="0"/>
              </a:rPr>
              <a:t>alfa y no hemolíticos</a:t>
            </a:r>
            <a:r>
              <a:rPr lang="es-ES" sz="2400" dirty="0" smtClean="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pueden encontrarse </a:t>
            </a:r>
            <a:endParaRPr lang="es-ES" sz="2400" dirty="0" smtClean="0">
              <a:latin typeface="Arial" panose="020B0604020202020204" pitchFamily="34" charset="0"/>
              <a:cs typeface="Arial" panose="020B0604020202020204" pitchFamily="34" charset="0"/>
            </a:endParaRPr>
          </a:p>
          <a:p>
            <a:r>
              <a:rPr lang="es-ES" sz="2400" dirty="0" smtClean="0">
                <a:latin typeface="Arial" panose="020B0604020202020204" pitchFamily="34" charset="0"/>
                <a:cs typeface="Arial" panose="020B0604020202020204" pitchFamily="34" charset="0"/>
              </a:rPr>
              <a:t>como </a:t>
            </a:r>
            <a:r>
              <a:rPr lang="es-ES" sz="2400" dirty="0">
                <a:latin typeface="Arial" panose="020B0604020202020204" pitchFamily="34" charset="0"/>
                <a:cs typeface="Arial" panose="020B0604020202020204" pitchFamily="34" charset="0"/>
              </a:rPr>
              <a:t>colonización transitoria</a:t>
            </a:r>
            <a:r>
              <a:rPr lang="es-ES" sz="2400" dirty="0" smtClean="0">
                <a:latin typeface="Arial" panose="020B0604020202020204" pitchFamily="34" charset="0"/>
                <a:cs typeface="Arial" panose="020B0604020202020204" pitchFamily="34" charset="0"/>
              </a:rPr>
              <a:t>.</a:t>
            </a:r>
          </a:p>
          <a:p>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4704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52400" y="236220"/>
            <a:ext cx="12279415" cy="6001643"/>
          </a:xfrm>
          <a:prstGeom prst="rect">
            <a:avLst/>
          </a:prstGeom>
          <a:noFill/>
        </p:spPr>
        <p:txBody>
          <a:bodyPr wrap="square" rtlCol="0">
            <a:spAutoFit/>
          </a:bodyPr>
          <a:lstStyle/>
          <a:p>
            <a:r>
              <a:rPr lang="es-ES" sz="2400" dirty="0">
                <a:latin typeface="Arial" panose="020B0604020202020204" pitchFamily="34" charset="0"/>
                <a:cs typeface="Arial" panose="020B0604020202020204" pitchFamily="34" charset="0"/>
              </a:rPr>
              <a:t>TRACTO RESPIRATORIO SUPERIOR</a:t>
            </a:r>
          </a:p>
          <a:p>
            <a:r>
              <a:rPr lang="es-ES" sz="2400" dirty="0">
                <a:latin typeface="Arial" panose="020B0604020202020204" pitchFamily="34" charset="0"/>
                <a:cs typeface="Arial" panose="020B0604020202020204" pitchFamily="34" charset="0"/>
              </a:rPr>
              <a:t>Excepto las fosas nasales y la nasofaringe, en el tracto respiratorio superior existen</a:t>
            </a:r>
          </a:p>
          <a:p>
            <a:r>
              <a:rPr lang="es-ES" sz="2400" dirty="0">
                <a:latin typeface="Arial" panose="020B0604020202020204" pitchFamily="34" charset="0"/>
                <a:cs typeface="Arial" panose="020B0604020202020204" pitchFamily="34" charset="0"/>
              </a:rPr>
              <a:t>mecanismos como el movimiento de los cilios, la lisozima del moco y la actividad </a:t>
            </a:r>
            <a:r>
              <a:rPr lang="es-ES" sz="2400" dirty="0" err="1" smtClean="0">
                <a:latin typeface="Arial" panose="020B0604020202020204" pitchFamily="34" charset="0"/>
                <a:cs typeface="Arial" panose="020B0604020202020204" pitchFamily="34" charset="0"/>
              </a:rPr>
              <a:t>fagocítica</a:t>
            </a:r>
            <a:r>
              <a:rPr lang="es-ES" sz="2400" dirty="0">
                <a:latin typeface="Arial" panose="020B0604020202020204" pitchFamily="34" charset="0"/>
                <a:cs typeface="Arial" panose="020B0604020202020204" pitchFamily="34" charset="0"/>
              </a:rPr>
              <a:t> </a:t>
            </a:r>
            <a:r>
              <a:rPr lang="es-ES" sz="2400" dirty="0" smtClean="0">
                <a:latin typeface="Arial" panose="020B0604020202020204" pitchFamily="34" charset="0"/>
                <a:cs typeface="Arial" panose="020B0604020202020204" pitchFamily="34" charset="0"/>
              </a:rPr>
              <a:t>de </a:t>
            </a:r>
            <a:r>
              <a:rPr lang="es-ES" sz="2400" dirty="0">
                <a:latin typeface="Arial" panose="020B0604020202020204" pitchFamily="34" charset="0"/>
                <a:cs typeface="Arial" panose="020B0604020202020204" pitchFamily="34" charset="0"/>
              </a:rPr>
              <a:t>los macrófagos alveolares, los cuales constituyen una defensa a la instalación de </a:t>
            </a:r>
            <a:r>
              <a:rPr lang="es-ES" sz="2400" dirty="0" smtClean="0">
                <a:latin typeface="Arial" panose="020B0604020202020204" pitchFamily="34" charset="0"/>
                <a:cs typeface="Arial" panose="020B0604020202020204" pitchFamily="34" charset="0"/>
              </a:rPr>
              <a:t>bacterias patógenas</a:t>
            </a:r>
            <a:r>
              <a:rPr lang="es-ES" sz="2400" dirty="0">
                <a:latin typeface="Arial" panose="020B0604020202020204" pitchFamily="34" charset="0"/>
                <a:cs typeface="Arial" panose="020B0604020202020204" pitchFamily="34" charset="0"/>
              </a:rPr>
              <a:t>, que inhaladas por el aire o por otros mecanismos, lleguen hasta esta zona.</a:t>
            </a:r>
          </a:p>
          <a:p>
            <a:r>
              <a:rPr lang="es-ES" sz="2400" dirty="0">
                <a:latin typeface="Arial" panose="020B0604020202020204" pitchFamily="34" charset="0"/>
                <a:cs typeface="Arial" panose="020B0604020202020204" pitchFamily="34" charset="0"/>
              </a:rPr>
              <a:t>La nasofaringe del neonato es estéril al nacimiento, pero en 2 a 3 días se coloniza con la</a:t>
            </a:r>
          </a:p>
          <a:p>
            <a:r>
              <a:rPr lang="es-ES" sz="2400" dirty="0">
                <a:latin typeface="Arial" panose="020B0604020202020204" pitchFamily="34" charset="0"/>
                <a:cs typeface="Arial" panose="020B0604020202020204" pitchFamily="34" charset="0"/>
              </a:rPr>
              <a:t>flora indígena de la madre y del personal del hospital. Bacterias consideradas patógenas</a:t>
            </a:r>
          </a:p>
          <a:p>
            <a:r>
              <a:rPr lang="es-ES" sz="2400" dirty="0">
                <a:latin typeface="Arial" panose="020B0604020202020204" pitchFamily="34" charset="0"/>
                <a:cs typeface="Arial" panose="020B0604020202020204" pitchFamily="34" charset="0"/>
              </a:rPr>
              <a:t>como el </a:t>
            </a:r>
            <a:r>
              <a:rPr lang="es-ES" sz="2400" i="1" dirty="0" err="1">
                <a:latin typeface="Arial" panose="020B0604020202020204" pitchFamily="34" charset="0"/>
                <a:cs typeface="Arial" panose="020B0604020202020204" pitchFamily="34" charset="0"/>
              </a:rPr>
              <a:t>Streptococcus</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pyogenes</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Streptococcus</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pneumoniae</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Neisseria</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meningitidis</a:t>
            </a:r>
            <a:r>
              <a:rPr lang="es-ES" sz="2400" i="1" dirty="0">
                <a:latin typeface="Arial" panose="020B0604020202020204" pitchFamily="34" charset="0"/>
                <a:cs typeface="Arial" panose="020B0604020202020204" pitchFamily="34" charset="0"/>
              </a:rPr>
              <a:t>,</a:t>
            </a:r>
          </a:p>
          <a:p>
            <a:r>
              <a:rPr lang="es-ES" sz="2400" i="1" dirty="0" err="1">
                <a:latin typeface="Arial" panose="020B0604020202020204" pitchFamily="34" charset="0"/>
                <a:cs typeface="Arial" panose="020B0604020202020204" pitchFamily="34" charset="0"/>
              </a:rPr>
              <a:t>Staphylococcus</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aureus</a:t>
            </a:r>
            <a:r>
              <a:rPr lang="es-ES" sz="2400" i="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y </a:t>
            </a:r>
            <a:r>
              <a:rPr lang="es-ES" sz="2400" i="1" dirty="0" err="1">
                <a:latin typeface="Arial" panose="020B0604020202020204" pitchFamily="34" charset="0"/>
                <a:cs typeface="Arial" panose="020B0604020202020204" pitchFamily="34" charset="0"/>
              </a:rPr>
              <a:t>Bordetella</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pertussis</a:t>
            </a:r>
            <a:r>
              <a:rPr lang="es-ES" sz="2400" i="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pueden encontrarse presentes en alguna</a:t>
            </a:r>
          </a:p>
          <a:p>
            <a:r>
              <a:rPr lang="es-ES" sz="2400" dirty="0">
                <a:latin typeface="Arial" panose="020B0604020202020204" pitchFamily="34" charset="0"/>
                <a:cs typeface="Arial" panose="020B0604020202020204" pitchFamily="34" charset="0"/>
              </a:rPr>
              <a:t>proporción en la población bacteriana.</a:t>
            </a:r>
          </a:p>
          <a:p>
            <a:r>
              <a:rPr lang="es-ES" sz="2400" dirty="0">
                <a:latin typeface="Arial" panose="020B0604020202020204" pitchFamily="34" charset="0"/>
                <a:cs typeface="Arial" panose="020B0604020202020204" pitchFamily="34" charset="0"/>
              </a:rPr>
              <a:t>La flora bacteriana típica incluye una mezcla de </a:t>
            </a:r>
            <a:r>
              <a:rPr lang="es-ES" sz="2400" i="1" dirty="0" err="1">
                <a:latin typeface="Arial" panose="020B0604020202020204" pitchFamily="34" charset="0"/>
                <a:cs typeface="Arial" panose="020B0604020202020204" pitchFamily="34" charset="0"/>
              </a:rPr>
              <a:t>Streptococcus</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viridans</a:t>
            </a:r>
            <a:r>
              <a:rPr lang="es-ES" sz="2400" dirty="0">
                <a:latin typeface="Arial" panose="020B0604020202020204" pitchFamily="34" charset="0"/>
                <a:cs typeface="Arial" panose="020B0604020202020204" pitchFamily="34" charset="0"/>
              </a:rPr>
              <a:t>, estreptococos</a:t>
            </a:r>
          </a:p>
          <a:p>
            <a:r>
              <a:rPr lang="es-ES" sz="2400" dirty="0">
                <a:latin typeface="Arial" panose="020B0604020202020204" pitchFamily="34" charset="0"/>
                <a:cs typeface="Arial" panose="020B0604020202020204" pitchFamily="34" charset="0"/>
              </a:rPr>
              <a:t>no hemolíticos, </a:t>
            </a:r>
            <a:r>
              <a:rPr lang="es-ES" sz="2400" i="1" dirty="0" err="1">
                <a:latin typeface="Arial" panose="020B0604020202020204" pitchFamily="34" charset="0"/>
                <a:cs typeface="Arial" panose="020B0604020202020204" pitchFamily="34" charset="0"/>
              </a:rPr>
              <a:t>Staphylococcus</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epidermidis</a:t>
            </a:r>
            <a:r>
              <a:rPr lang="es-ES" sz="2400" i="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y especies no patógenas de </a:t>
            </a:r>
            <a:r>
              <a:rPr lang="es-ES" sz="2400" i="1" dirty="0" err="1">
                <a:latin typeface="Arial" panose="020B0604020202020204" pitchFamily="34" charset="0"/>
                <a:cs typeface="Arial" panose="020B0604020202020204" pitchFamily="34" charset="0"/>
              </a:rPr>
              <a:t>Neisseria</a:t>
            </a:r>
            <a:r>
              <a:rPr lang="es-ES" sz="2400" i="1" dirty="0">
                <a:latin typeface="Arial" panose="020B0604020202020204" pitchFamily="34" charset="0"/>
                <a:cs typeface="Arial" panose="020B0604020202020204" pitchFamily="34" charset="0"/>
              </a:rPr>
              <a:t>.</a:t>
            </a:r>
          </a:p>
          <a:p>
            <a:r>
              <a:rPr lang="es-ES" sz="2400" dirty="0">
                <a:latin typeface="Arial" panose="020B0604020202020204" pitchFamily="34" charset="0"/>
                <a:cs typeface="Arial" panose="020B0604020202020204" pitchFamily="34" charset="0"/>
              </a:rPr>
              <a:t>De la erradicación de esta flora por el uso de antibióticos, puede resultar una </a:t>
            </a:r>
            <a:r>
              <a:rPr lang="es-ES" sz="2400" dirty="0" smtClean="0">
                <a:latin typeface="Arial" panose="020B0604020202020204" pitchFamily="34" charset="0"/>
                <a:cs typeface="Arial" panose="020B0604020202020204" pitchFamily="34" charset="0"/>
              </a:rPr>
              <a:t>colonización por </a:t>
            </a:r>
            <a:r>
              <a:rPr lang="es-ES" sz="2400" dirty="0">
                <a:latin typeface="Arial" panose="020B0604020202020204" pitchFamily="34" charset="0"/>
                <a:cs typeface="Arial" panose="020B0604020202020204" pitchFamily="34" charset="0"/>
              </a:rPr>
              <a:t>microorganismos gramnegativos como la </a:t>
            </a:r>
            <a:r>
              <a:rPr lang="es-ES" sz="2400" i="1" dirty="0" err="1">
                <a:latin typeface="Arial" panose="020B0604020202020204" pitchFamily="34" charset="0"/>
                <a:cs typeface="Arial" panose="020B0604020202020204" pitchFamily="34" charset="0"/>
              </a:rPr>
              <a:t>Escherichia</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coli</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Klebsiella</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Proteus</a:t>
            </a:r>
            <a:r>
              <a:rPr lang="es-ES" sz="2400" i="1" dirty="0">
                <a:latin typeface="Arial" panose="020B0604020202020204" pitchFamily="34" charset="0"/>
                <a:cs typeface="Arial" panose="020B0604020202020204" pitchFamily="34" charset="0"/>
              </a:rPr>
              <a:t> </a:t>
            </a:r>
            <a:r>
              <a:rPr lang="es-ES" sz="2400" dirty="0" smtClean="0">
                <a:latin typeface="Arial" panose="020B0604020202020204" pitchFamily="34" charset="0"/>
                <a:cs typeface="Arial" panose="020B0604020202020204" pitchFamily="34" charset="0"/>
              </a:rPr>
              <a:t>y especies </a:t>
            </a:r>
            <a:r>
              <a:rPr lang="es-ES" sz="2400" dirty="0">
                <a:latin typeface="Arial" panose="020B0604020202020204" pitchFamily="34" charset="0"/>
                <a:cs typeface="Arial" panose="020B0604020202020204" pitchFamily="34" charset="0"/>
              </a:rPr>
              <a:t>de </a:t>
            </a:r>
            <a:r>
              <a:rPr lang="es-ES" sz="2400" i="1" dirty="0" err="1">
                <a:latin typeface="Arial" panose="020B0604020202020204" pitchFamily="34" charset="0"/>
                <a:cs typeface="Arial" panose="020B0604020202020204" pitchFamily="34" charset="0"/>
              </a:rPr>
              <a:t>Pseudomonas</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2476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89560" y="264160"/>
            <a:ext cx="12091897" cy="5262979"/>
          </a:xfrm>
          <a:prstGeom prst="rect">
            <a:avLst/>
          </a:prstGeom>
          <a:noFill/>
        </p:spPr>
        <p:txBody>
          <a:bodyPr wrap="square" rtlCol="0">
            <a:spAutoFit/>
          </a:bodyPr>
          <a:lstStyle/>
          <a:p>
            <a:r>
              <a:rPr lang="es-ES" sz="2400" dirty="0">
                <a:latin typeface="Arial" panose="020B0604020202020204" pitchFamily="34" charset="0"/>
                <a:cs typeface="Arial" panose="020B0604020202020204" pitchFamily="34" charset="0"/>
              </a:rPr>
              <a:t>CAVIDAD </a:t>
            </a:r>
            <a:r>
              <a:rPr lang="es-ES" sz="2400" dirty="0" smtClean="0">
                <a:latin typeface="Arial" panose="020B0604020202020204" pitchFamily="34" charset="0"/>
                <a:cs typeface="Arial" panose="020B0604020202020204" pitchFamily="34" charset="0"/>
              </a:rPr>
              <a:t>ORAL</a:t>
            </a:r>
          </a:p>
          <a:p>
            <a:endParaRPr lang="es-ES"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En esta localización existen las condiciones ambientales favorables (grado de </a:t>
            </a:r>
            <a:r>
              <a:rPr lang="es-ES" sz="2400" dirty="0" smtClean="0">
                <a:latin typeface="Arial" panose="020B0604020202020204" pitchFamily="34" charset="0"/>
                <a:cs typeface="Arial" panose="020B0604020202020204" pitchFamily="34" charset="0"/>
              </a:rPr>
              <a:t>humedad, nutrientes</a:t>
            </a:r>
            <a:r>
              <a:rPr lang="es-ES" sz="2400" dirty="0">
                <a:latin typeface="Arial" panose="020B0604020202020204" pitchFamily="34" charset="0"/>
                <a:cs typeface="Arial" panose="020B0604020202020204" pitchFamily="34" charset="0"/>
              </a:rPr>
              <a:t>, pH y temperatura) para permitir la colonización por los microorganismos, pero </a:t>
            </a:r>
            <a:r>
              <a:rPr lang="es-ES" sz="2400" dirty="0" smtClean="0">
                <a:latin typeface="Arial" panose="020B0604020202020204" pitchFamily="34" charset="0"/>
                <a:cs typeface="Arial" panose="020B0604020202020204" pitchFamily="34" charset="0"/>
              </a:rPr>
              <a:t>la deglución </a:t>
            </a:r>
            <a:r>
              <a:rPr lang="es-ES" sz="2400" dirty="0">
                <a:latin typeface="Arial" panose="020B0604020202020204" pitchFamily="34" charset="0"/>
                <a:cs typeface="Arial" panose="020B0604020202020204" pitchFamily="34" charset="0"/>
              </a:rPr>
              <a:t>de los microorganismos con la saliva, que luego son destruidos por el pH </a:t>
            </a:r>
            <a:r>
              <a:rPr lang="es-ES" sz="2400" dirty="0" smtClean="0">
                <a:latin typeface="Arial" panose="020B0604020202020204" pitchFamily="34" charset="0"/>
                <a:cs typeface="Arial" panose="020B0604020202020204" pitchFamily="34" charset="0"/>
              </a:rPr>
              <a:t>ácido del </a:t>
            </a:r>
            <a:r>
              <a:rPr lang="es-ES" sz="2400" dirty="0">
                <a:latin typeface="Arial" panose="020B0604020202020204" pitchFamily="34" charset="0"/>
                <a:cs typeface="Arial" panose="020B0604020202020204" pitchFamily="34" charset="0"/>
              </a:rPr>
              <a:t>estómago y la descamación de las células epiteliales de la boca, constituyen </a:t>
            </a:r>
            <a:r>
              <a:rPr lang="es-ES" sz="2400" dirty="0" smtClean="0">
                <a:latin typeface="Arial" panose="020B0604020202020204" pitchFamily="34" charset="0"/>
                <a:cs typeface="Arial" panose="020B0604020202020204" pitchFamily="34" charset="0"/>
              </a:rPr>
              <a:t>elementos importantes </a:t>
            </a:r>
            <a:r>
              <a:rPr lang="es-ES" sz="2400" dirty="0">
                <a:latin typeface="Arial" panose="020B0604020202020204" pitchFamily="34" charset="0"/>
                <a:cs typeface="Arial" panose="020B0604020202020204" pitchFamily="34" charset="0"/>
              </a:rPr>
              <a:t>en la remoción de microorganismos de esta cavidad</a:t>
            </a:r>
            <a:r>
              <a:rPr lang="es-ES" sz="2400" dirty="0" smtClean="0">
                <a:latin typeface="Arial" panose="020B0604020202020204" pitchFamily="34" charset="0"/>
                <a:cs typeface="Arial" panose="020B0604020202020204" pitchFamily="34" charset="0"/>
              </a:rPr>
              <a:t>.</a:t>
            </a:r>
          </a:p>
          <a:p>
            <a:endParaRPr lang="es-ES"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La boca del neonato contiene los microorganismos que adquiere en su paso por el </a:t>
            </a:r>
            <a:r>
              <a:rPr lang="es-ES" sz="2400" dirty="0" smtClean="0">
                <a:latin typeface="Arial" panose="020B0604020202020204" pitchFamily="34" charset="0"/>
                <a:cs typeface="Arial" panose="020B0604020202020204" pitchFamily="34" charset="0"/>
              </a:rPr>
              <a:t>canal del </a:t>
            </a:r>
            <a:r>
              <a:rPr lang="es-ES" sz="2400" dirty="0">
                <a:latin typeface="Arial" panose="020B0604020202020204" pitchFamily="34" charset="0"/>
                <a:cs typeface="Arial" panose="020B0604020202020204" pitchFamily="34" charset="0"/>
              </a:rPr>
              <a:t>parto como lactobacilos, </a:t>
            </a:r>
            <a:r>
              <a:rPr lang="es-ES" sz="2400" dirty="0" err="1">
                <a:latin typeface="Arial" panose="020B0604020202020204" pitchFamily="34" charset="0"/>
                <a:cs typeface="Arial" panose="020B0604020202020204" pitchFamily="34" charset="0"/>
              </a:rPr>
              <a:t>corinebacterias</a:t>
            </a:r>
            <a:r>
              <a:rPr lang="es-ES" sz="2400" dirty="0">
                <a:latin typeface="Arial" panose="020B0604020202020204" pitchFamily="34" charset="0"/>
                <a:cs typeface="Arial" panose="020B0604020202020204" pitchFamily="34" charset="0"/>
              </a:rPr>
              <a:t>, estafilococos, micrococos, bacilos </a:t>
            </a:r>
            <a:r>
              <a:rPr lang="es-ES" sz="2400" dirty="0" smtClean="0">
                <a:latin typeface="Arial" panose="020B0604020202020204" pitchFamily="34" charset="0"/>
                <a:cs typeface="Arial" panose="020B0604020202020204" pitchFamily="34" charset="0"/>
              </a:rPr>
              <a:t>entéricos gramnegativos</a:t>
            </a:r>
            <a:r>
              <a:rPr lang="es-ES" sz="2400" dirty="0">
                <a:latin typeface="Arial" panose="020B0604020202020204" pitchFamily="34" charset="0"/>
                <a:cs typeface="Arial" panose="020B0604020202020204" pitchFamily="34" charset="0"/>
              </a:rPr>
              <a:t>, levaduras y estreptococos aerobios, </a:t>
            </a:r>
            <a:r>
              <a:rPr lang="es-ES" sz="2400" dirty="0" err="1">
                <a:latin typeface="Arial" panose="020B0604020202020204" pitchFamily="34" charset="0"/>
                <a:cs typeface="Arial" panose="020B0604020202020204" pitchFamily="34" charset="0"/>
              </a:rPr>
              <a:t>microfílicos</a:t>
            </a:r>
            <a:r>
              <a:rPr lang="es-ES" sz="2400" dirty="0">
                <a:latin typeface="Arial" panose="020B0604020202020204" pitchFamily="34" charset="0"/>
                <a:cs typeface="Arial" panose="020B0604020202020204" pitchFamily="34" charset="0"/>
              </a:rPr>
              <a:t> y anaerobios. Esta </a:t>
            </a:r>
            <a:r>
              <a:rPr lang="es-ES" sz="2400" dirty="0" smtClean="0">
                <a:latin typeface="Arial" panose="020B0604020202020204" pitchFamily="34" charset="0"/>
                <a:cs typeface="Arial" panose="020B0604020202020204" pitchFamily="34" charset="0"/>
              </a:rPr>
              <a:t>flora desaparece </a:t>
            </a:r>
            <a:r>
              <a:rPr lang="es-ES" sz="2400" dirty="0">
                <a:latin typeface="Arial" panose="020B0604020202020204" pitchFamily="34" charset="0"/>
                <a:cs typeface="Arial" panose="020B0604020202020204" pitchFamily="34" charset="0"/>
              </a:rPr>
              <a:t>en 2 a 5 días y es remplazada por la flora de la madre y del personal del hospital</a:t>
            </a:r>
            <a:r>
              <a:rPr lang="es-ES" sz="2400" dirty="0" smtClean="0">
                <a:latin typeface="Arial" panose="020B0604020202020204" pitchFamily="34" charset="0"/>
                <a:cs typeface="Arial" panose="020B0604020202020204" pitchFamily="34" charset="0"/>
              </a:rPr>
              <a:t>.</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1839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TotalTime>
  <Words>2306</Words>
  <Application>Microsoft Office PowerPoint</Application>
  <PresentationFormat>Panorámica</PresentationFormat>
  <Paragraphs>161</Paragraphs>
  <Slides>27</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27</vt:i4>
      </vt:variant>
    </vt:vector>
  </HeadingPairs>
  <TitlesOfParts>
    <vt:vector size="35" baseType="lpstr">
      <vt:lpstr>Arial</vt:lpstr>
      <vt:lpstr>Calibri</vt:lpstr>
      <vt:lpstr>Calibri Light</vt:lpstr>
      <vt:lpstr>Times New Roman</vt:lpstr>
      <vt:lpstr>TimesNewRomanPS-BoldMT</vt:lpstr>
      <vt:lpstr>TimesNewRomanPSMT</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VIGILANCIA MICROBIOLOGICA  DE  LAS IAAS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Sandra</dc:creator>
  <cp:lastModifiedBy>Sandra</cp:lastModifiedBy>
  <cp:revision>20</cp:revision>
  <dcterms:created xsi:type="dcterms:W3CDTF">2017-06-05T01:39:50Z</dcterms:created>
  <dcterms:modified xsi:type="dcterms:W3CDTF">2020-05-17T21:55:44Z</dcterms:modified>
</cp:coreProperties>
</file>