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64" r:id="rId4"/>
    <p:sldId id="258" r:id="rId5"/>
    <p:sldId id="259" r:id="rId6"/>
    <p:sldId id="263" r:id="rId7"/>
    <p:sldId id="260" r:id="rId8"/>
    <p:sldId id="261" r:id="rId9"/>
    <p:sldId id="262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68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70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5807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799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5569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0234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986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4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02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5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30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04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458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7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79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81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FF84D-0659-4323-849A-679878F5F996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08D1B1-C393-417C-BD2D-3F09596E39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98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zim://A/Infecci%C3%B3n_respiratoria_aguda.html#cite_note-Thiel-1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7400" y="1524000"/>
            <a:ext cx="9626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 smtClean="0"/>
              <a:t>Afecciones frecuentes en la comunidad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143362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6300" y="1117600"/>
            <a:ext cx="890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Diagnóstico microbiológico</a:t>
            </a: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2" descr="5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0" y="2159000"/>
            <a:ext cx="6502400" cy="459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30670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8600" y="282793"/>
            <a:ext cx="114173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1" dirty="0">
                <a:latin typeface="Arial" panose="020B0604020202020204" pitchFamily="34" charset="0"/>
              </a:rPr>
              <a:t>Muestra de heces fecales.</a:t>
            </a:r>
          </a:p>
          <a:p>
            <a:r>
              <a:rPr lang="es-ES" sz="2400" dirty="0">
                <a:latin typeface="Wingdings-Regular"/>
              </a:rPr>
              <a:t>􀂃 </a:t>
            </a:r>
            <a:r>
              <a:rPr lang="es-ES" sz="2400" dirty="0">
                <a:latin typeface="Arial" panose="020B0604020202020204" pitchFamily="34" charset="0"/>
              </a:rPr>
              <a:t>La muestra debe ser abundante y fresca para examinar. (1 </a:t>
            </a:r>
            <a:r>
              <a:rPr lang="es-ES" sz="2400" dirty="0" err="1">
                <a:latin typeface="Arial" panose="020B0604020202020204" pitchFamily="34" charset="0"/>
              </a:rPr>
              <a:t>ó</a:t>
            </a:r>
            <a:r>
              <a:rPr lang="es-ES" sz="2400" dirty="0">
                <a:latin typeface="Arial" panose="020B0604020202020204" pitchFamily="34" charset="0"/>
              </a:rPr>
              <a:t> 2 horas</a:t>
            </a:r>
          </a:p>
          <a:p>
            <a:r>
              <a:rPr lang="es-ES" sz="2400" dirty="0">
                <a:latin typeface="Arial" panose="020B0604020202020204" pitchFamily="34" charset="0"/>
              </a:rPr>
              <a:t>después de su emisión o establecer un procedimiento para su</a:t>
            </a:r>
          </a:p>
          <a:p>
            <a:r>
              <a:rPr lang="es-ES" sz="2400" dirty="0">
                <a:latin typeface="Arial" panose="020B0604020202020204" pitchFamily="34" charset="0"/>
              </a:rPr>
              <a:t>preservación).</a:t>
            </a:r>
          </a:p>
          <a:p>
            <a:r>
              <a:rPr lang="es-ES" sz="2400" dirty="0">
                <a:latin typeface="Wingdings-Regular"/>
              </a:rPr>
              <a:t>􀂃 </a:t>
            </a:r>
            <a:r>
              <a:rPr lang="es-ES" sz="2400" dirty="0">
                <a:latin typeface="Arial" panose="020B0604020202020204" pitchFamily="34" charset="0"/>
              </a:rPr>
              <a:t>Existen sustancias para preservar las heces, como formalina al 5% y</a:t>
            </a:r>
          </a:p>
          <a:p>
            <a:r>
              <a:rPr lang="es-ES" sz="2400" dirty="0">
                <a:latin typeface="Arial" panose="020B0604020202020204" pitchFamily="34" charset="0"/>
              </a:rPr>
              <a:t>F2AM, las no preservadas pueden refrigerarse.</a:t>
            </a:r>
          </a:p>
          <a:p>
            <a:r>
              <a:rPr lang="es-ES" sz="2400" dirty="0">
                <a:latin typeface="Wingdings-Regular"/>
              </a:rPr>
              <a:t>􀂃 </a:t>
            </a:r>
            <a:r>
              <a:rPr lang="es-ES" sz="2400" dirty="0">
                <a:latin typeface="Arial" panose="020B0604020202020204" pitchFamily="34" charset="0"/>
              </a:rPr>
              <a:t>Las heces fecales destinadas a examen parasitológico se recogerán en</a:t>
            </a:r>
          </a:p>
          <a:p>
            <a:r>
              <a:rPr lang="es-ES" sz="2400" dirty="0">
                <a:latin typeface="Arial" panose="020B0604020202020204" pitchFamily="34" charset="0"/>
              </a:rPr>
              <a:t>un recipiente limpio, seco y con tapa. Es suficiente de 5 a 10 gramos.</a:t>
            </a:r>
          </a:p>
          <a:p>
            <a:r>
              <a:rPr lang="es-ES" sz="2400" dirty="0">
                <a:latin typeface="Wingdings-Regular"/>
              </a:rPr>
              <a:t>􀂃 </a:t>
            </a:r>
            <a:r>
              <a:rPr lang="es-ES" sz="2400" dirty="0">
                <a:latin typeface="Arial" panose="020B0604020202020204" pitchFamily="34" charset="0"/>
              </a:rPr>
              <a:t>Cuando se trata de exámenes seriados (tres muestras o más), las</a:t>
            </a:r>
          </a:p>
          <a:p>
            <a:r>
              <a:rPr lang="es-ES" sz="2400" dirty="0">
                <a:latin typeface="Arial" panose="020B0604020202020204" pitchFamily="34" charset="0"/>
              </a:rPr>
              <a:t>mismas pueden ser emitida espontáneamente o utilizando laxantes</a:t>
            </a:r>
          </a:p>
          <a:p>
            <a:r>
              <a:rPr lang="es-ES" sz="2400" dirty="0">
                <a:latin typeface="Arial" panose="020B0604020202020204" pitchFamily="34" charset="0"/>
              </a:rPr>
              <a:t>salinos, deben obtenerse al menos en días alternos.</a:t>
            </a:r>
          </a:p>
          <a:p>
            <a:r>
              <a:rPr lang="es-ES" sz="2400" dirty="0" smtClean="0">
                <a:latin typeface="Wingdings-Regular"/>
              </a:rPr>
              <a:t>􀂃 </a:t>
            </a:r>
            <a:r>
              <a:rPr lang="es-ES" sz="2400" dirty="0">
                <a:latin typeface="Arial" panose="020B0604020202020204" pitchFamily="34" charset="0"/>
              </a:rPr>
              <a:t>No dejar la muestra expuesta al aire en recipiente sin tapa ni dejar para</a:t>
            </a:r>
          </a:p>
          <a:p>
            <a:r>
              <a:rPr lang="es-ES" sz="2400" dirty="0">
                <a:latin typeface="Arial" panose="020B0604020202020204" pitchFamily="34" charset="0"/>
              </a:rPr>
              <a:t>examinar al terminar la mañana.</a:t>
            </a:r>
          </a:p>
          <a:p>
            <a:r>
              <a:rPr lang="es-ES" sz="2400" dirty="0">
                <a:latin typeface="Wingdings-Regular"/>
              </a:rPr>
              <a:t>􀂃 </a:t>
            </a:r>
            <a:r>
              <a:rPr lang="es-ES" sz="2400" dirty="0">
                <a:latin typeface="Arial" panose="020B0604020202020204" pitchFamily="34" charset="0"/>
              </a:rPr>
              <a:t>No aceptar muestras mezclada con agua, orina, tierra o empacada en</a:t>
            </a:r>
          </a:p>
          <a:p>
            <a:r>
              <a:rPr lang="es-ES" sz="2400" dirty="0">
                <a:latin typeface="Arial" panose="020B0604020202020204" pitchFamily="34" charset="0"/>
              </a:rPr>
              <a:t>papel o caja de cartón.</a:t>
            </a:r>
          </a:p>
          <a:p>
            <a:r>
              <a:rPr lang="es-ES" sz="2400" dirty="0">
                <a:latin typeface="Wingdings-Regular"/>
              </a:rPr>
              <a:t>􀂃 </a:t>
            </a:r>
            <a:r>
              <a:rPr lang="es-ES" sz="2400" dirty="0">
                <a:latin typeface="Arial" panose="020B0604020202020204" pitchFamily="34" charset="0"/>
              </a:rPr>
              <a:t>No colocar el frasco con la muestra sobre la indicación.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2635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63600" y="964337"/>
            <a:ext cx="9956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Métodos directo: Hallazgos del parásitos  o sus elementos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morfológicos.</a:t>
            </a:r>
          </a:p>
          <a:p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Examen microscópico y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macroscópico.</a:t>
            </a:r>
          </a:p>
          <a:p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Técnicas de biología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molecular.</a:t>
            </a:r>
          </a:p>
          <a:p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Cultivo de las heces fecales (Coprocultivo)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3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80309" y="1199634"/>
            <a:ext cx="47772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Métodos 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indirectos: </a:t>
            </a:r>
            <a:endParaRPr lang="es-ES" sz="4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663700" y="2438400"/>
            <a:ext cx="42041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Test de Rotavirus</a:t>
            </a:r>
          </a:p>
          <a:p>
            <a:r>
              <a:rPr lang="es-ES" sz="3600" dirty="0" smtClean="0"/>
              <a:t>Test de cólera</a:t>
            </a:r>
          </a:p>
          <a:p>
            <a:r>
              <a:rPr lang="es-ES" sz="3600" dirty="0" smtClean="0"/>
              <a:t>Pruebas serológicas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19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 txBox="1">
            <a:spLocks/>
          </p:cNvSpPr>
          <p:nvPr/>
        </p:nvSpPr>
        <p:spPr>
          <a:xfrm>
            <a:off x="825500" y="9906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255588"/>
            <a:r>
              <a:rPr lang="es-NI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Solicitud al laboratorio</a:t>
            </a:r>
          </a:p>
          <a:p>
            <a:pPr marL="109537" indent="0">
              <a:buNone/>
            </a:pPr>
            <a:r>
              <a:rPr lang="es-NI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Heces fecales </a:t>
            </a:r>
          </a:p>
          <a:p>
            <a:pPr marL="365125" indent="-255588">
              <a:buFont typeface="Wingdings" panose="05000000000000000000" pitchFamily="2" charset="2"/>
              <a:buNone/>
            </a:pPr>
            <a:r>
              <a:rPr lang="es-NI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Coprocultivo</a:t>
            </a:r>
          </a:p>
          <a:p>
            <a:pPr marL="0" indent="0">
              <a:buNone/>
            </a:pPr>
            <a:r>
              <a:rPr lang="es-ES" sz="3600" dirty="0" smtClean="0"/>
              <a:t>            Test </a:t>
            </a:r>
            <a:r>
              <a:rPr lang="es-ES" sz="3600" dirty="0"/>
              <a:t>de Rotavirus</a:t>
            </a:r>
          </a:p>
          <a:p>
            <a:pPr marL="0" indent="0">
              <a:buNone/>
            </a:pPr>
            <a:r>
              <a:rPr lang="es-ES" sz="3600" dirty="0" smtClean="0"/>
              <a:t>            Test </a:t>
            </a:r>
            <a:r>
              <a:rPr lang="es-ES" sz="3600" dirty="0"/>
              <a:t>de cólera</a:t>
            </a:r>
          </a:p>
          <a:p>
            <a:pPr marL="365125" indent="-255588">
              <a:buFont typeface="Wingdings" panose="05000000000000000000" pitchFamily="2" charset="2"/>
              <a:buNone/>
            </a:pPr>
            <a:endParaRPr lang="es-NI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255588"/>
            <a:r>
              <a:rPr lang="es-NI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Informe </a:t>
            </a:r>
          </a:p>
          <a:p>
            <a:pPr marL="365125" indent="-255588">
              <a:buFont typeface="Wingdings" panose="05000000000000000000" pitchFamily="2" charset="2"/>
              <a:buNone/>
            </a:pPr>
            <a:endParaRPr lang="es-NI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38300" y="2082800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Infecciones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respiratorias agudas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3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50900" y="901485"/>
            <a:ext cx="8089900" cy="5438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E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infecciones respiratorias agudas (IRA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son padecimientos infecciosos de las vías respiratorias con evolución menor a 15 días y en ocasiones se convierten en neumonía. Las </a:t>
            </a:r>
            <a:r>
              <a:rPr lang="es-E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infecciones respiratorias agudas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constituyen un importante problema de salud pública, pues resultan con la mortalidad más alta en el mundo.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neumonía es la principal complicación de las IRA, responsable de un número significativo de muertes.</a:t>
            </a:r>
            <a:endParaRPr lang="es-E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7800" y="287795"/>
            <a:ext cx="9969500" cy="6156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factores predisponentes más importantes se relacionan con exposición ambiental, datos individuales y sociales: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Causas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Ambientales 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contaminación ambiental dentro o fuera del hogar.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Tabaquismo pasivo.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Deficiente ventilación de la vivienda.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Cambios bruscos de temperatura.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Asistencia a lugares de concentración o públicos.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Contacto con personas enfermas de IRA</a:t>
            </a:r>
            <a:r>
              <a:rPr lang="es-E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00100" y="469900"/>
            <a:ext cx="6464300" cy="6709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Individuales 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Edad. La frecuencia y gravedad son mayores en menores de un año.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Bajo peso al nacimiento.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Ausencia de lactancia materna.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Desnutrición.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Infecciones previas.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Esquema incompleto de vacunación.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/>
              <a:t>Carencia de vitamina 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3200" y="1193618"/>
            <a:ext cx="6096000" cy="18523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Sociales </a:t>
            </a:r>
            <a:endParaRPr lang="es-E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Hacinamiento.</a:t>
            </a:r>
            <a:endParaRPr lang="es-E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Piso de tierra en la vivienda.</a:t>
            </a:r>
            <a:endParaRPr lang="es-E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2"/>
          <p:cNvSpPr>
            <a:spLocks noChangeArrowheads="1"/>
          </p:cNvSpPr>
          <p:nvPr/>
        </p:nvSpPr>
        <p:spPr bwMode="auto">
          <a:xfrm>
            <a:off x="1992312" y="333374"/>
            <a:ext cx="7202487" cy="1292225"/>
          </a:xfrm>
          <a:prstGeom prst="ellipse">
            <a:avLst/>
          </a:prstGeom>
          <a:solidFill>
            <a:srgbClr val="582BC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400" b="1">
                <a:solidFill>
                  <a:srgbClr val="FFCC00"/>
                </a:solidFill>
              </a:rPr>
              <a:t>INTRODUCCION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54088" y="2021920"/>
            <a:ext cx="76327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/>
              <a:t>La enfermedad diarreica aguda constituye una de las principales causas de: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800" b="1" dirty="0"/>
              <a:t>Morbilidad mundial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800" b="1" dirty="0"/>
              <a:t>Mortalidad en niños menores de 5 años.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800" b="1" dirty="0"/>
              <a:t>Productora de malnutrición proteico-energética</a:t>
            </a:r>
          </a:p>
        </p:txBody>
      </p:sp>
    </p:spTree>
    <p:extLst>
      <p:ext uri="{BB962C8B-B14F-4D97-AF65-F5344CB8AC3E}">
        <p14:creationId xmlns:p14="http://schemas.microsoft.com/office/powerpoint/2010/main" val="23022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14400" y="421601"/>
            <a:ext cx="10833100" cy="5000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Etiología 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Entidades clínicas más frecuentes (virus y bacterias).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Rinofaringitis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Faringoamigdalitis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Congestiva.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VIRUS: influenza,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Rhinovirus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Parainfluenza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Adenovirus. 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Faringoamidalitis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Purulenta.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VIRUS: Adenovirus.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BACTERIAS: 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s-E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pyogenes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100" y="46007"/>
            <a:ext cx="8915400" cy="681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otitis media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VIRUS: Influenza,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Parainfluenza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BACTERIAS: H.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influenzae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catarrhalis</a:t>
            </a:r>
            <a:r>
              <a:rPr lang="es-ES" sz="3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[1]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Neumonía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VIRUS: Influenza,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Parainfluenza</a:t>
            </a: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Adenovirus.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BACTERIAS: 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influenzae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aureus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K. </a:t>
            </a:r>
            <a:r>
              <a:rPr lang="es-E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9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00126" y="1076326"/>
            <a:ext cx="4405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/>
              <a:t>RELACIONADA A: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2044700" y="2006600"/>
            <a:ext cx="7519988" cy="3811589"/>
          </a:xfrm>
          <a:prstGeom prst="foldedCorner">
            <a:avLst>
              <a:gd name="adj" fmla="val 12500"/>
            </a:avLst>
          </a:prstGeom>
          <a:solidFill>
            <a:srgbClr val="582BC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s-ES" sz="2800" b="1" u="sng" dirty="0">
                <a:solidFill>
                  <a:srgbClr val="FFCC00"/>
                </a:solidFill>
              </a:rPr>
              <a:t>POBREZA</a:t>
            </a:r>
            <a:r>
              <a:rPr lang="es-ES" sz="2800" dirty="0">
                <a:solidFill>
                  <a:srgbClr val="FFCC00"/>
                </a:solidFill>
              </a:rPr>
              <a:t>, INHERENTE A </a:t>
            </a:r>
          </a:p>
          <a:p>
            <a:r>
              <a:rPr lang="es-ES" sz="2800" dirty="0">
                <a:solidFill>
                  <a:srgbClr val="FFCC00"/>
                </a:solidFill>
              </a:rPr>
              <a:t>CONDICIONES SOCIOECONOMICAS</a:t>
            </a:r>
          </a:p>
          <a:p>
            <a:r>
              <a:rPr lang="es-ES" sz="2800" dirty="0">
                <a:solidFill>
                  <a:srgbClr val="FFCC00"/>
                </a:solidFill>
              </a:rPr>
              <a:t>DE LOS PAISES EN VÍAS DE</a:t>
            </a:r>
          </a:p>
          <a:p>
            <a:r>
              <a:rPr lang="es-ES" sz="2800" dirty="0">
                <a:solidFill>
                  <a:srgbClr val="FFCC00"/>
                </a:solidFill>
              </a:rPr>
              <a:t>DESARROLLO, CON DEFICIENTE </a:t>
            </a:r>
          </a:p>
          <a:p>
            <a:r>
              <a:rPr lang="es-ES" sz="2800" b="1" u="sng" dirty="0">
                <a:solidFill>
                  <a:srgbClr val="FFCC00"/>
                </a:solidFill>
              </a:rPr>
              <a:t>HIGIENE</a:t>
            </a:r>
          </a:p>
        </p:txBody>
      </p:sp>
    </p:spTree>
    <p:extLst>
      <p:ext uri="{BB962C8B-B14F-4D97-AF65-F5344CB8AC3E}">
        <p14:creationId xmlns:p14="http://schemas.microsoft.com/office/powerpoint/2010/main" val="38726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95350" y="341313"/>
            <a:ext cx="7200900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000" b="1" dirty="0"/>
              <a:t>Diarrea</a:t>
            </a:r>
            <a:r>
              <a:rPr lang="es-ES" b="1" dirty="0"/>
              <a:t>:</a:t>
            </a:r>
            <a:r>
              <a:rPr lang="es-ES" dirty="0"/>
              <a:t>  </a:t>
            </a:r>
            <a:r>
              <a:rPr lang="es-ES" sz="3600" dirty="0"/>
              <a:t>Es toda alteración en las características (frecuencia, volumen y consistencia)  de las deposiciones d un individuo 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063751" y="3213101"/>
            <a:ext cx="799147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 dirty="0"/>
              <a:t>Enfermedad diarreica aguda (EDA):</a:t>
            </a:r>
            <a:r>
              <a:rPr lang="es-ES" dirty="0"/>
              <a:t>  </a:t>
            </a:r>
            <a:r>
              <a:rPr lang="es-ES" sz="3200" dirty="0"/>
              <a:t>síndrome clínico habitualmente </a:t>
            </a:r>
            <a:r>
              <a:rPr lang="es-ES" sz="3200" dirty="0" err="1"/>
              <a:t>autolimitado</a:t>
            </a:r>
            <a:r>
              <a:rPr lang="es-ES" sz="3200" dirty="0"/>
              <a:t>, de comienzo brusco  que cursa con diarreas, vómitos, fiebre, malestar general y trastornos </a:t>
            </a:r>
            <a:r>
              <a:rPr lang="es-ES" sz="3200" dirty="0" err="1"/>
              <a:t>hidroelectroliticos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12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63182" y="101600"/>
            <a:ext cx="8596668" cy="1320800"/>
          </a:xfrm>
        </p:spPr>
        <p:txBody>
          <a:bodyPr/>
          <a:lstStyle/>
          <a:p>
            <a:r>
              <a:rPr lang="es-ES" sz="4000" b="1" dirty="0">
                <a:solidFill>
                  <a:schemeClr val="tx1"/>
                </a:solidFill>
              </a:rPr>
              <a:t>Enfermedad </a:t>
            </a:r>
            <a:r>
              <a:rPr lang="es-ES" sz="4000" b="1" dirty="0" smtClean="0">
                <a:solidFill>
                  <a:schemeClr val="tx1"/>
                </a:solidFill>
              </a:rPr>
              <a:t>diarreica. Clasificación etiológica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58811" y="2610029"/>
            <a:ext cx="8946541" cy="4195481"/>
          </a:xfrm>
        </p:spPr>
        <p:txBody>
          <a:bodyPr>
            <a:noAutofit/>
          </a:bodyPr>
          <a:lstStyle/>
          <a:p>
            <a:pPr marL="268288" indent="95250"/>
            <a:r>
              <a:rPr lang="es-ES" sz="2400" b="1" dirty="0">
                <a:solidFill>
                  <a:schemeClr val="tx1"/>
                </a:solidFill>
              </a:rPr>
              <a:t>Parenterales </a:t>
            </a:r>
          </a:p>
          <a:p>
            <a:pPr marL="268288" indent="95250">
              <a:buNone/>
            </a:pPr>
            <a:r>
              <a:rPr lang="es-ES" sz="2400" dirty="0">
                <a:solidFill>
                  <a:schemeClr val="tx1"/>
                </a:solidFill>
              </a:rPr>
              <a:t>     </a:t>
            </a:r>
            <a:r>
              <a:rPr lang="es-ES" sz="2400" b="1" dirty="0">
                <a:solidFill>
                  <a:schemeClr val="tx1"/>
                </a:solidFill>
              </a:rPr>
              <a:t>Secundarias a infecciones del aparato respiratorio </a:t>
            </a:r>
          </a:p>
          <a:p>
            <a:pPr marL="268288" indent="95250">
              <a:buNone/>
            </a:pPr>
            <a:r>
              <a:rPr lang="es-ES" sz="2400" b="1" dirty="0">
                <a:solidFill>
                  <a:schemeClr val="tx1"/>
                </a:solidFill>
              </a:rPr>
              <a:t>     Secundarias a infecciones del </a:t>
            </a:r>
            <a:r>
              <a:rPr lang="es-ES" sz="2400" b="1" dirty="0" err="1">
                <a:solidFill>
                  <a:schemeClr val="tx1"/>
                </a:solidFill>
              </a:rPr>
              <a:t>sitema</a:t>
            </a:r>
            <a:r>
              <a:rPr lang="es-ES" sz="2400" b="1" dirty="0">
                <a:solidFill>
                  <a:schemeClr val="tx1"/>
                </a:solidFill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</a:rPr>
              <a:t>génito</a:t>
            </a:r>
            <a:r>
              <a:rPr lang="es-ES" sz="2400" b="1" dirty="0" smtClean="0">
                <a:solidFill>
                  <a:schemeClr val="tx1"/>
                </a:solidFill>
              </a:rPr>
              <a:t>-urinario</a:t>
            </a:r>
            <a:endParaRPr lang="es-ES" sz="2400" b="1" dirty="0">
              <a:solidFill>
                <a:schemeClr val="tx1"/>
              </a:solidFill>
            </a:endParaRPr>
          </a:p>
          <a:p>
            <a:pPr marL="268288" indent="95250"/>
            <a:r>
              <a:rPr lang="es-ES" sz="2400" b="1" dirty="0">
                <a:solidFill>
                  <a:schemeClr val="tx1"/>
                </a:solidFill>
              </a:rPr>
              <a:t>Enterales</a:t>
            </a:r>
          </a:p>
          <a:p>
            <a:pPr marL="268288" indent="95250">
              <a:buNone/>
            </a:pPr>
            <a:r>
              <a:rPr lang="es-ES" sz="2400" b="1" dirty="0">
                <a:solidFill>
                  <a:schemeClr val="tx1"/>
                </a:solidFill>
              </a:rPr>
              <a:t>     </a:t>
            </a:r>
            <a:r>
              <a:rPr lang="es-ES" sz="2400" b="1" dirty="0" smtClean="0">
                <a:solidFill>
                  <a:schemeClr val="tx1"/>
                </a:solidFill>
              </a:rPr>
              <a:t>Bacterianas</a:t>
            </a:r>
            <a:endParaRPr lang="es-ES" sz="2400" b="1" dirty="0">
              <a:solidFill>
                <a:schemeClr val="tx1"/>
              </a:solidFill>
            </a:endParaRPr>
          </a:p>
          <a:p>
            <a:pPr marL="268288" indent="95250">
              <a:buNone/>
            </a:pPr>
            <a:r>
              <a:rPr lang="es-ES" sz="2400" b="1" dirty="0">
                <a:solidFill>
                  <a:schemeClr val="tx1"/>
                </a:solidFill>
              </a:rPr>
              <a:t>     Virales </a:t>
            </a:r>
          </a:p>
          <a:p>
            <a:pPr marL="268288" indent="95250">
              <a:buNone/>
            </a:pPr>
            <a:r>
              <a:rPr lang="es-ES" sz="2400" b="1" dirty="0">
                <a:solidFill>
                  <a:schemeClr val="tx1"/>
                </a:solidFill>
              </a:rPr>
              <a:t>     Parasitarias</a:t>
            </a:r>
          </a:p>
          <a:p>
            <a:pPr marL="268288" indent="95250">
              <a:buNone/>
            </a:pPr>
            <a:r>
              <a:rPr lang="es-ES" sz="2400" b="1" dirty="0">
                <a:solidFill>
                  <a:schemeClr val="tx1"/>
                </a:solidFill>
              </a:rPr>
              <a:t>      Hongos</a:t>
            </a:r>
          </a:p>
          <a:p>
            <a:pPr marL="268288" indent="95250">
              <a:buNone/>
            </a:pPr>
            <a:r>
              <a:rPr lang="es-ES" sz="2400" dirty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041399" y="1422400"/>
            <a:ext cx="97600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EDA no infecciosa: </a:t>
            </a:r>
            <a:r>
              <a:rPr lang="es-ES" sz="2400" b="1" dirty="0" err="1" smtClean="0"/>
              <a:t>disalimentacion</a:t>
            </a:r>
            <a:r>
              <a:rPr lang="es-ES" sz="2400" b="1" dirty="0" smtClean="0"/>
              <a:t>, medicamentos, hipotiroidismo</a:t>
            </a:r>
          </a:p>
          <a:p>
            <a:endParaRPr lang="es-ES" sz="2400" b="1" dirty="0" smtClean="0"/>
          </a:p>
          <a:p>
            <a:r>
              <a:rPr lang="es-ES" sz="2400" b="1" dirty="0" smtClean="0"/>
              <a:t>EDA infecciosa: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3607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14300"/>
            <a:ext cx="11988800" cy="665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063751" y="404813"/>
            <a:ext cx="7993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CLASIFICACION DE LA DIARREA</a:t>
            </a:r>
            <a:r>
              <a:rPr lang="es-E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992314" y="3500438"/>
            <a:ext cx="1728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AGUDA</a:t>
            </a:r>
          </a:p>
          <a:p>
            <a:pPr algn="ctr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(1-14días)</a:t>
            </a:r>
          </a:p>
        </p:txBody>
      </p:sp>
      <p:sp>
        <p:nvSpPr>
          <p:cNvPr id="46084" name="AutoShape 4"/>
          <p:cNvSpPr>
            <a:spLocks/>
          </p:cNvSpPr>
          <p:nvPr/>
        </p:nvSpPr>
        <p:spPr bwMode="auto">
          <a:xfrm>
            <a:off x="3935413" y="1052513"/>
            <a:ext cx="215900" cy="5472112"/>
          </a:xfrm>
          <a:prstGeom prst="leftBrace">
            <a:avLst>
              <a:gd name="adj1" fmla="val 211213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008438" y="2997201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acuosa</a:t>
            </a:r>
          </a:p>
        </p:txBody>
      </p:sp>
      <p:sp>
        <p:nvSpPr>
          <p:cNvPr id="46086" name="AutoShape 6"/>
          <p:cNvSpPr>
            <a:spLocks/>
          </p:cNvSpPr>
          <p:nvPr/>
        </p:nvSpPr>
        <p:spPr bwMode="auto">
          <a:xfrm>
            <a:off x="5232401" y="1125538"/>
            <a:ext cx="358775" cy="4248150"/>
          </a:xfrm>
          <a:prstGeom prst="leftBrace">
            <a:avLst>
              <a:gd name="adj1" fmla="val 98673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591176" y="1268414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secretoria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5448301" y="3068639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osmótica</a:t>
            </a:r>
          </a:p>
        </p:txBody>
      </p:sp>
      <p:sp>
        <p:nvSpPr>
          <p:cNvPr id="46089" name="AutoShape 9"/>
          <p:cNvSpPr>
            <a:spLocks/>
          </p:cNvSpPr>
          <p:nvPr/>
        </p:nvSpPr>
        <p:spPr bwMode="auto">
          <a:xfrm>
            <a:off x="7104064" y="836613"/>
            <a:ext cx="142875" cy="1346200"/>
          </a:xfrm>
          <a:prstGeom prst="leftBrace">
            <a:avLst>
              <a:gd name="adj1" fmla="val 78519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7319963" y="981076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Vibrios</a:t>
            </a:r>
            <a:endParaRPr lang="es-ES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7319963" y="1700214"/>
            <a:ext cx="107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ECET</a:t>
            </a:r>
          </a:p>
        </p:txBody>
      </p:sp>
      <p:sp>
        <p:nvSpPr>
          <p:cNvPr id="46092" name="AutoShape 12"/>
          <p:cNvSpPr>
            <a:spLocks/>
          </p:cNvSpPr>
          <p:nvPr/>
        </p:nvSpPr>
        <p:spPr bwMode="auto">
          <a:xfrm>
            <a:off x="8472488" y="836613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8688388" y="908051"/>
            <a:ext cx="14033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V.ch 01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V.ch no 01 </a:t>
            </a:r>
          </a:p>
        </p:txBody>
      </p:sp>
      <p:sp>
        <p:nvSpPr>
          <p:cNvPr id="46094" name="AutoShape 14"/>
          <p:cNvSpPr>
            <a:spLocks/>
          </p:cNvSpPr>
          <p:nvPr/>
        </p:nvSpPr>
        <p:spPr bwMode="auto">
          <a:xfrm>
            <a:off x="6888163" y="2492375"/>
            <a:ext cx="360362" cy="2808288"/>
          </a:xfrm>
          <a:prstGeom prst="leftBrace">
            <a:avLst>
              <a:gd name="adj1" fmla="val 64941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7319964" y="2349501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Virus</a:t>
            </a:r>
          </a:p>
        </p:txBody>
      </p:sp>
      <p:sp>
        <p:nvSpPr>
          <p:cNvPr id="46096" name="AutoShape 16"/>
          <p:cNvSpPr>
            <a:spLocks/>
          </p:cNvSpPr>
          <p:nvPr/>
        </p:nvSpPr>
        <p:spPr bwMode="auto">
          <a:xfrm>
            <a:off x="8328025" y="2276475"/>
            <a:ext cx="71438" cy="698500"/>
          </a:xfrm>
          <a:prstGeom prst="leftBrace">
            <a:avLst>
              <a:gd name="adj1" fmla="val 81481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8328026" y="2420939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Rotavirus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7104063" y="3213101"/>
            <a:ext cx="1441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Parásitos</a:t>
            </a:r>
          </a:p>
        </p:txBody>
      </p:sp>
      <p:sp>
        <p:nvSpPr>
          <p:cNvPr id="46099" name="AutoShape 19"/>
          <p:cNvSpPr>
            <a:spLocks/>
          </p:cNvSpPr>
          <p:nvPr/>
        </p:nvSpPr>
        <p:spPr bwMode="auto">
          <a:xfrm>
            <a:off x="8543926" y="2997201"/>
            <a:ext cx="144463" cy="1152525"/>
          </a:xfrm>
          <a:prstGeom prst="leftBrace">
            <a:avLst>
              <a:gd name="adj1" fmla="val 66483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8616950" y="2997201"/>
            <a:ext cx="20510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Giardia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Cryptosporidium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Isospora</a:t>
            </a: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belli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7246939" y="4548189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Bacterias</a:t>
            </a:r>
          </a:p>
        </p:txBody>
      </p:sp>
      <p:sp>
        <p:nvSpPr>
          <p:cNvPr id="46102" name="AutoShape 22"/>
          <p:cNvSpPr>
            <a:spLocks/>
          </p:cNvSpPr>
          <p:nvPr/>
        </p:nvSpPr>
        <p:spPr bwMode="auto">
          <a:xfrm>
            <a:off x="8759826" y="4292601"/>
            <a:ext cx="144463" cy="1152525"/>
          </a:xfrm>
          <a:prstGeom prst="leftBrace">
            <a:avLst>
              <a:gd name="adj1" fmla="val 66483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8975726" y="4292601"/>
            <a:ext cx="136842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ECEP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ECEA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ECDA</a:t>
            </a:r>
          </a:p>
        </p:txBody>
      </p:sp>
    </p:spTree>
    <p:extLst>
      <p:ext uri="{BB962C8B-B14F-4D97-AF65-F5344CB8AC3E}">
        <p14:creationId xmlns:p14="http://schemas.microsoft.com/office/powerpoint/2010/main" val="9947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063751" y="404813"/>
            <a:ext cx="7993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CLASIFICACION DE LA DIARREA</a:t>
            </a:r>
            <a:r>
              <a:rPr lang="es-E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992314" y="3500438"/>
            <a:ext cx="1728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AGUDA</a:t>
            </a:r>
          </a:p>
          <a:p>
            <a:pPr algn="ctr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(1-14días</a:t>
            </a:r>
            <a:r>
              <a:rPr 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</p:txBody>
      </p:sp>
      <p:sp>
        <p:nvSpPr>
          <p:cNvPr id="47108" name="AutoShape 4"/>
          <p:cNvSpPr>
            <a:spLocks/>
          </p:cNvSpPr>
          <p:nvPr/>
        </p:nvSpPr>
        <p:spPr bwMode="auto">
          <a:xfrm>
            <a:off x="3935414" y="1052514"/>
            <a:ext cx="288925" cy="5184775"/>
          </a:xfrm>
          <a:prstGeom prst="leftBrace">
            <a:avLst>
              <a:gd name="adj1" fmla="val 149542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151313" y="3141664"/>
            <a:ext cx="12239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Diarrea</a:t>
            </a:r>
          </a:p>
          <a:p>
            <a:pPr algn="ctr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</a:t>
            </a:r>
          </a:p>
          <a:p>
            <a:pPr algn="ctr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sangre </a:t>
            </a:r>
          </a:p>
        </p:txBody>
      </p:sp>
      <p:sp>
        <p:nvSpPr>
          <p:cNvPr id="47110" name="AutoShape 6"/>
          <p:cNvSpPr>
            <a:spLocks/>
          </p:cNvSpPr>
          <p:nvPr/>
        </p:nvSpPr>
        <p:spPr bwMode="auto">
          <a:xfrm>
            <a:off x="5519738" y="1268414"/>
            <a:ext cx="431800" cy="4897437"/>
          </a:xfrm>
          <a:prstGeom prst="leftBrace">
            <a:avLst>
              <a:gd name="adj1" fmla="val 94516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664201" y="2492376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invasiva</a:t>
            </a:r>
          </a:p>
        </p:txBody>
      </p:sp>
      <p:sp>
        <p:nvSpPr>
          <p:cNvPr id="47112" name="AutoShape 8"/>
          <p:cNvSpPr>
            <a:spLocks/>
          </p:cNvSpPr>
          <p:nvPr/>
        </p:nvSpPr>
        <p:spPr bwMode="auto">
          <a:xfrm>
            <a:off x="6816726" y="1196976"/>
            <a:ext cx="288925" cy="3095625"/>
          </a:xfrm>
          <a:prstGeom prst="leftBrace">
            <a:avLst>
              <a:gd name="adj1" fmla="val 89286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959601" y="1916114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Bacterias</a:t>
            </a:r>
          </a:p>
        </p:txBody>
      </p:sp>
      <p:sp>
        <p:nvSpPr>
          <p:cNvPr id="47114" name="AutoShape 10"/>
          <p:cNvSpPr>
            <a:spLocks/>
          </p:cNvSpPr>
          <p:nvPr/>
        </p:nvSpPr>
        <p:spPr bwMode="auto">
          <a:xfrm>
            <a:off x="8401051" y="908051"/>
            <a:ext cx="144463" cy="2519363"/>
          </a:xfrm>
          <a:prstGeom prst="leftBrace">
            <a:avLst>
              <a:gd name="adj1" fmla="val 145329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8543926" y="1052513"/>
            <a:ext cx="2124075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Salmonella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Shigella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ECEI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Campylobacter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Agentes </a:t>
            </a:r>
            <a:r>
              <a:rPr lang="es-E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oxid</a:t>
            </a: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Yersinia e.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7139781" y="3803650"/>
            <a:ext cx="1655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Parásitos</a:t>
            </a:r>
          </a:p>
        </p:txBody>
      </p:sp>
      <p:sp>
        <p:nvSpPr>
          <p:cNvPr id="47117" name="AutoShape 13"/>
          <p:cNvSpPr>
            <a:spLocks/>
          </p:cNvSpPr>
          <p:nvPr/>
        </p:nvSpPr>
        <p:spPr bwMode="auto">
          <a:xfrm>
            <a:off x="8472489" y="3573463"/>
            <a:ext cx="71437" cy="627062"/>
          </a:xfrm>
          <a:prstGeom prst="leftBrace">
            <a:avLst>
              <a:gd name="adj1" fmla="val 73149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8616950" y="3789363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E. </a:t>
            </a:r>
            <a:r>
              <a:rPr lang="es-E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histolytica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5808664" y="5013326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invasiva</a:t>
            </a:r>
          </a:p>
        </p:txBody>
      </p:sp>
      <p:sp>
        <p:nvSpPr>
          <p:cNvPr id="47120" name="AutoShape 16"/>
          <p:cNvSpPr>
            <a:spLocks/>
          </p:cNvSpPr>
          <p:nvPr/>
        </p:nvSpPr>
        <p:spPr bwMode="auto">
          <a:xfrm>
            <a:off x="7464425" y="4724400"/>
            <a:ext cx="215900" cy="1225550"/>
          </a:xfrm>
          <a:prstGeom prst="leftBrace">
            <a:avLst>
              <a:gd name="adj1" fmla="val 47304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7535864" y="5084764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ECPV</a:t>
            </a:r>
          </a:p>
        </p:txBody>
      </p:sp>
      <p:sp>
        <p:nvSpPr>
          <p:cNvPr id="47122" name="AutoShape 18"/>
          <p:cNvSpPr>
            <a:spLocks/>
          </p:cNvSpPr>
          <p:nvPr/>
        </p:nvSpPr>
        <p:spPr bwMode="auto">
          <a:xfrm>
            <a:off x="8401050" y="4581526"/>
            <a:ext cx="215900" cy="1368425"/>
          </a:xfrm>
          <a:prstGeom prst="leftBrace">
            <a:avLst>
              <a:gd name="adj1" fmla="val 52819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8616950" y="4508501"/>
            <a:ext cx="205105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O157-H7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O-26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O-111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Otros serotipos</a:t>
            </a:r>
          </a:p>
        </p:txBody>
      </p:sp>
    </p:spTree>
    <p:extLst>
      <p:ext uri="{BB962C8B-B14F-4D97-AF65-F5344CB8AC3E}">
        <p14:creationId xmlns:p14="http://schemas.microsoft.com/office/powerpoint/2010/main" val="20933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063751" y="404813"/>
            <a:ext cx="7993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CLASIFICACION DE LA DIARREA</a:t>
            </a:r>
            <a:r>
              <a:rPr lang="es-ES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135189" y="2852739"/>
            <a:ext cx="237648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PERSISTENTE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Mas 14 días</a:t>
            </a:r>
          </a:p>
        </p:txBody>
      </p:sp>
      <p:sp>
        <p:nvSpPr>
          <p:cNvPr id="48132" name="AutoShape 4"/>
          <p:cNvSpPr>
            <a:spLocks/>
          </p:cNvSpPr>
          <p:nvPr/>
        </p:nvSpPr>
        <p:spPr bwMode="auto">
          <a:xfrm>
            <a:off x="4943476" y="1628776"/>
            <a:ext cx="360363" cy="3529013"/>
          </a:xfrm>
          <a:prstGeom prst="leftBrace">
            <a:avLst>
              <a:gd name="adj1" fmla="val 81608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375275" y="2133601"/>
            <a:ext cx="36004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Shigella</a:t>
            </a:r>
            <a:endParaRPr lang="es-ES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ECEP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ECEAg</a:t>
            </a:r>
            <a:endParaRPr lang="es-ES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Rotavirus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s-E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Cryptosporidium</a:t>
            </a:r>
            <a:endParaRPr lang="es-ES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571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395</TotalTime>
  <Words>710</Words>
  <Application>Microsoft Office PowerPoint</Application>
  <PresentationFormat>Panorámica</PresentationFormat>
  <Paragraphs>153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Wingdings-Regular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Enfermedad diarreica. Clasificación etiológica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Sandra</cp:lastModifiedBy>
  <cp:revision>11</cp:revision>
  <dcterms:created xsi:type="dcterms:W3CDTF">2017-06-06T14:33:40Z</dcterms:created>
  <dcterms:modified xsi:type="dcterms:W3CDTF">2017-06-08T16:29:55Z</dcterms:modified>
</cp:coreProperties>
</file>