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  <p:sldMasterId id="2147483861" r:id="rId2"/>
    <p:sldMasterId id="2147483873" r:id="rId3"/>
    <p:sldMasterId id="2147483885" r:id="rId4"/>
    <p:sldMasterId id="2147483897" r:id="rId5"/>
    <p:sldMasterId id="2147483909" r:id="rId6"/>
    <p:sldMasterId id="2147483923" r:id="rId7"/>
  </p:sldMasterIdLst>
  <p:sldIdLst>
    <p:sldId id="282" r:id="rId8"/>
    <p:sldId id="278" r:id="rId9"/>
    <p:sldId id="284" r:id="rId10"/>
    <p:sldId id="279" r:id="rId11"/>
    <p:sldId id="283" r:id="rId12"/>
    <p:sldId id="280" r:id="rId13"/>
    <p:sldId id="281" r:id="rId14"/>
    <p:sldId id="269" r:id="rId15"/>
    <p:sldId id="256" r:id="rId16"/>
    <p:sldId id="257" r:id="rId17"/>
    <p:sldId id="258" r:id="rId18"/>
    <p:sldId id="259" r:id="rId19"/>
    <p:sldId id="260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61" r:id="rId28"/>
    <p:sldId id="286" r:id="rId29"/>
    <p:sldId id="288" r:id="rId30"/>
    <p:sldId id="289" r:id="rId31"/>
    <p:sldId id="290" r:id="rId32"/>
    <p:sldId id="262" r:id="rId33"/>
    <p:sldId id="263" r:id="rId34"/>
    <p:sldId id="264" r:id="rId35"/>
    <p:sldId id="266" r:id="rId36"/>
    <p:sldId id="267" r:id="rId37"/>
    <p:sldId id="291" r:id="rId38"/>
    <p:sldId id="292" r:id="rId3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43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82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48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1183-BCBA-474C-84B6-A62AECAADB66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42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96DC-D78A-4B41-8F6F-B01A8EA23EE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794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BD5F-4AA0-47FB-87F0-B4594CBAF53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24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F2F57-96EE-4F94-820F-59AE1BC4BCD4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67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67F68-F3AA-442F-A065-0767EC228AD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5E838-51EE-42DA-8E47-63E86DD0D64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84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C114D-59A9-41DF-ADE7-CB79C6CCE9DA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16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806E5-E404-44C1-9BA3-2AE7DF3B310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858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C75F6-7B2F-4ABD-BECA-6C7ED9E8460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13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DAC5-1A2E-4B20-9559-B02BA07A9157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76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F4DEB-A34D-43BD-9EB5-756122ED3D5D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25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1183-BCBA-474C-84B6-A62AECAADB66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076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96DC-D78A-4B41-8F6F-B01A8EA23EE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43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BD5F-4AA0-47FB-87F0-B4594CBAF53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163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F2F57-96EE-4F94-820F-59AE1BC4BCD4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87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67F68-F3AA-442F-A065-0767EC228AD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2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5E838-51EE-42DA-8E47-63E86DD0D64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86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C114D-59A9-41DF-ADE7-CB79C6CCE9DA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7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5478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806E5-E404-44C1-9BA3-2AE7DF3B310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322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C75F6-7B2F-4ABD-BECA-6C7ED9E8460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6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DAC5-1A2E-4B20-9559-B02BA07A9157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907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F4DEB-A34D-43BD-9EB5-756122ED3D5D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945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1183-BCBA-474C-84B6-A62AECAADB66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62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96DC-D78A-4B41-8F6F-B01A8EA23EE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502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BD5F-4AA0-47FB-87F0-B4594CBAF53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091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F2F57-96EE-4F94-820F-59AE1BC4BCD4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17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67F68-F3AA-442F-A065-0767EC228AD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634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5E838-51EE-42DA-8E47-63E86DD0D64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76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8243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C114D-59A9-41DF-ADE7-CB79C6CCE9DA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607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806E5-E404-44C1-9BA3-2AE7DF3B310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957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C75F6-7B2F-4ABD-BECA-6C7ED9E8460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925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DAC5-1A2E-4B20-9559-B02BA07A9157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92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F4DEB-A34D-43BD-9EB5-756122ED3D5D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137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1183-BCBA-474C-84B6-A62AECAADB66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8906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96DC-D78A-4B41-8F6F-B01A8EA23EE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545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BD5F-4AA0-47FB-87F0-B4594CBAF53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70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F2F57-96EE-4F94-820F-59AE1BC4BCD4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994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67F68-F3AA-442F-A065-0767EC228AD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9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3960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5E838-51EE-42DA-8E47-63E86DD0D64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551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C114D-59A9-41DF-ADE7-CB79C6CCE9DA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945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806E5-E404-44C1-9BA3-2AE7DF3B310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54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C75F6-7B2F-4ABD-BECA-6C7ED9E8460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505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DAC5-1A2E-4B20-9559-B02BA07A9157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795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F4DEB-A34D-43BD-9EB5-756122ED3D5D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836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</p:grpSp>
        <p:pic>
          <p:nvPicPr>
            <p:cNvPr id="4102" name="Picture 6" descr="grap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4106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2400" smtClean="0">
                <a:solidFill>
                  <a:srgbClr val="660066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828800" y="1100138"/>
            <a:ext cx="103632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Haga clic para modificar el estilo de título del patrón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Haga clic para modificar el estilo de subtítulo del patrón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6F649F84-58EF-4532-BED8-B5BA8D92922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609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4175A-FA90-47E8-BC41-99CDBED401D1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180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BB791-EDD7-40C0-B268-2949A4716040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569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272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FF33D-C723-47F5-A492-94163A99B357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0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3980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3F63F-C0AA-4894-848C-FDE96CD10834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318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6EB1F-73E0-4C30-8EFB-4DC5D7AF5CA8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384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48CD8-3066-4E64-BE3F-2EBB0772CD74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155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C944A-036A-422F-AB5B-1761CD6DAAF1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8282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D257B-6CA7-45E0-892A-0C79C6CF1DB9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68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A2DA-1C65-4408-B339-EFAFD3BE6587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861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99600" y="609600"/>
            <a:ext cx="25908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27200" y="609600"/>
            <a:ext cx="75692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55934-E1ED-45EE-BAB8-5D9AC870E1FE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275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72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17272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72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978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550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1BF8DEE-1571-4E5B-B2E2-1DAD3B326AC9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371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72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17272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7010400" y="1981200"/>
            <a:ext cx="508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7010400" y="4114800"/>
            <a:ext cx="508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>
          <a:xfrm>
            <a:off x="172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978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9550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0948D80-E619-4E51-9970-A7D58DF77DDB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333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</p:grpSp>
        <p:pic>
          <p:nvPicPr>
            <p:cNvPr id="4102" name="Picture 6" descr="grap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4106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2400" smtClean="0">
                <a:solidFill>
                  <a:srgbClr val="660066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828800" y="1100138"/>
            <a:ext cx="103632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Haga clic para modificar el estilo de título del patrón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Haga clic para modificar el estilo de subtítulo del patrón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6F649F84-58EF-4532-BED8-B5BA8D92922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1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03270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4175A-FA90-47E8-BC41-99CDBED401D1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311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BB791-EDD7-40C0-B268-2949A4716040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783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272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FF33D-C723-47F5-A492-94163A99B357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325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3F63F-C0AA-4894-848C-FDE96CD10834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18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6EB1F-73E0-4C30-8EFB-4DC5D7AF5CA8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271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48CD8-3066-4E64-BE3F-2EBB0772CD74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0099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C944A-036A-422F-AB5B-1761CD6DAAF1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794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D257B-6CA7-45E0-892A-0C79C6CF1DB9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7875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A2DA-1C65-4408-B339-EFAFD3BE6587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655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99600" y="609600"/>
            <a:ext cx="25908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27200" y="609600"/>
            <a:ext cx="75692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55934-E1ED-45EE-BAB8-5D9AC870E1FE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8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3773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72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17272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72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978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550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1BF8DEE-1571-4E5B-B2E2-1DAD3B326AC9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275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7200" y="609600"/>
            <a:ext cx="103632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1727200" y="1981200"/>
            <a:ext cx="508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7010400" y="1981200"/>
            <a:ext cx="508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7010400" y="4114800"/>
            <a:ext cx="508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>
          <a:xfrm>
            <a:off x="172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978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9550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0948D80-E619-4E51-9970-A7D58DF77DDB}" type="slidenum">
              <a:rPr lang="en-US">
                <a:solidFill>
                  <a:srgbClr val="660066"/>
                </a:solidFill>
              </a:rPr>
              <a:pPr/>
              <a:t>‹Nº›</a:t>
            </a:fld>
            <a:endParaRPr lang="en-US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2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0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66EC-7174-4E8A-AB94-8390F8004EE9}" type="datetimeFigureOut">
              <a:rPr lang="es-ES" smtClean="0"/>
              <a:t>17/05/2020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0B02-372C-4376-B234-A91BDE089E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08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9DB91D-A7FE-44C9-94EB-31445BE19716}" type="slidenum">
              <a:rPr lang="es-ES" smtClean="0">
                <a:solidFill>
                  <a:srgbClr val="000000"/>
                </a:solidFill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4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9DB91D-A7FE-44C9-94EB-31445BE19716}" type="slidenum">
              <a:rPr lang="es-ES" smtClean="0">
                <a:solidFill>
                  <a:srgbClr val="000000"/>
                </a:solidFill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2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9DB91D-A7FE-44C9-94EB-31445BE19716}" type="slidenum">
              <a:rPr lang="es-ES" smtClean="0">
                <a:solidFill>
                  <a:srgbClr val="000000"/>
                </a:solidFill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9DB91D-A7FE-44C9-94EB-31445BE19716}" type="slidenum">
              <a:rPr lang="es-ES" smtClean="0">
                <a:solidFill>
                  <a:srgbClr val="000000"/>
                </a:solidFill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83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3079" name="Picture 7" descr="grapes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3081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ES" sz="2400" smtClean="0">
                    <a:solidFill>
                      <a:srgbClr val="660066"/>
                    </a:solidFill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82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ES" sz="2400" smtClean="0">
                    <a:solidFill>
                      <a:srgbClr val="660066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</p:grpSp>
      </p:grpSp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72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smtClean="0">
              <a:solidFill>
                <a:srgbClr val="660066"/>
              </a:solidFill>
            </a:endParaRP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smtClean="0">
              <a:solidFill>
                <a:srgbClr val="660066"/>
              </a:solidFill>
            </a:endParaRP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568F6DB8-B816-4ED5-9B0F-B3C99620DE18}" type="slidenum">
              <a:rPr lang="en-US" smtClean="0">
                <a:solidFill>
                  <a:srgbClr val="660066"/>
                </a:solidFill>
              </a:rPr>
              <a:pPr eaLnBrk="0" fontAlgn="base" hangingPunct="0">
                <a:spcAft>
                  <a:spcPct val="0"/>
                </a:spcAft>
              </a:pPr>
              <a:t>‹Nº›</a:t>
            </a:fld>
            <a:endParaRPr lang="en-US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47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3079" name="Picture 7" descr="grapes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3081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ES" sz="2400" smtClean="0">
                    <a:solidFill>
                      <a:srgbClr val="660066"/>
                    </a:solidFill>
                    <a:latin typeface="Verdana" panose="020B0604030504040204" pitchFamily="34" charset="0"/>
                  </a:endParaRPr>
                </a:p>
              </p:txBody>
            </p:sp>
            <p:sp>
              <p:nvSpPr>
                <p:cNvPr id="3082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ES" sz="2400" smtClean="0">
                    <a:solidFill>
                      <a:srgbClr val="660066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ES" sz="2400" smtClean="0">
                  <a:solidFill>
                    <a:srgbClr val="660066"/>
                  </a:solidFill>
                  <a:latin typeface="Verdana" panose="020B0604030504040204" pitchFamily="34" charset="0"/>
                </a:endParaRPr>
              </a:p>
            </p:txBody>
          </p:sp>
        </p:grpSp>
      </p:grpSp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72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smtClean="0">
              <a:solidFill>
                <a:srgbClr val="660066"/>
              </a:solidFill>
            </a:endParaRP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smtClean="0">
              <a:solidFill>
                <a:srgbClr val="660066"/>
              </a:solidFill>
            </a:endParaRP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568F6DB8-B816-4ED5-9B0F-B3C99620DE18}" type="slidenum">
              <a:rPr lang="en-US" smtClean="0">
                <a:solidFill>
                  <a:srgbClr val="660066"/>
                </a:solidFill>
              </a:rPr>
              <a:pPr eaLnBrk="0" fontAlgn="base" hangingPunct="0">
                <a:spcAft>
                  <a:spcPct val="0"/>
                </a:spcAft>
              </a:pPr>
              <a:t>‹Nº›</a:t>
            </a:fld>
            <a:endParaRPr lang="en-US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2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660"/>
            <a:ext cx="12192000" cy="730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29650" y="1986040"/>
            <a:ext cx="1188979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Enfermedades emergentes y reemergentes.</a:t>
            </a:r>
          </a:p>
          <a:p>
            <a:r>
              <a:rPr lang="es-ES" sz="44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Bioterrorismo.</a:t>
            </a:r>
            <a:endParaRPr lang="es-ES" sz="44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16000" y="606842"/>
            <a:ext cx="942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El terrorismo biológico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Hechos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1984 </a:t>
            </a:r>
            <a:r>
              <a:rPr lang="es-ES" sz="28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Oregon</a:t>
            </a:r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, USA.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Brote de Salmonelosis. 751 personas afectadas.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Contaminación de ensaladas por miembros de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una secta religiosa. La cepa de </a:t>
            </a:r>
            <a:r>
              <a:rPr lang="es-ES" sz="28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Lab</a:t>
            </a:r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. clínico.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1995 Tres hechos importantes</a:t>
            </a:r>
          </a:p>
          <a:p>
            <a:endParaRPr lang="es-ES" sz="2800" b="1" i="0" u="none" strike="noStrike" baseline="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Tokio, Japón. Arsenal de AB Secta Verdad Suprema.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Programa de Armas Biológicas de Iraq.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Minnesota, USA. Detención de 2 miembros de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grupos paramilitares con Ricina.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2854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50900" y="870684"/>
            <a:ext cx="105029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El terrorismo biológico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Hechos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1998 Varias llamadas de amenazas de uso</a:t>
            </a:r>
          </a:p>
          <a:p>
            <a:r>
              <a:rPr lang="es-ES" sz="3200" b="0" i="0" u="none" strike="noStrike" baseline="0" dirty="0" smtClean="0">
                <a:solidFill>
                  <a:srgbClr val="00FFCD"/>
                </a:solidFill>
                <a:latin typeface="Wingdings-Regular"/>
              </a:rPr>
              <a:t>􀀻 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En Indiana, Kentucky y </a:t>
            </a:r>
            <a:r>
              <a:rPr lang="es-ES" sz="32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Tennesse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, USA</a:t>
            </a:r>
          </a:p>
          <a:p>
            <a:r>
              <a:rPr lang="es-ES" sz="3200" b="0" i="0" u="none" strike="noStrike" baseline="0" dirty="0" smtClean="0">
                <a:solidFill>
                  <a:srgbClr val="00FFCD"/>
                </a:solidFill>
                <a:latin typeface="Wingdings-Regular"/>
              </a:rPr>
              <a:t>􀀻 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En California, USA ( Sistema de aire)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Todas las muestras resultaron negativas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INTERNET Recetas de cómo fabricar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armas biológicas.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7581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17600" y="572582"/>
            <a:ext cx="9829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El terrorismo biológico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Objetivos: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1</a:t>
            </a:r>
            <a:r>
              <a:rPr lang="es-ES" sz="3600" b="1" i="0" u="none" strike="noStrike" baseline="0" dirty="0" smtClean="0">
                <a:solidFill>
                  <a:srgbClr val="00FFCD"/>
                </a:solidFill>
                <a:latin typeface="Tahoma" panose="020B0604030504040204" pitchFamily="34" charset="0"/>
              </a:rPr>
              <a:t>.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. Crear situaciones de crisis.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2</a:t>
            </a:r>
            <a:r>
              <a:rPr lang="es-ES" sz="3600" b="1" i="0" u="none" strike="noStrike" baseline="0" dirty="0" smtClean="0">
                <a:solidFill>
                  <a:srgbClr val="00FFCD"/>
                </a:solidFill>
                <a:latin typeface="Tahoma" panose="020B0604030504040204" pitchFamily="34" charset="0"/>
              </a:rPr>
              <a:t>.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. Crear situaciones de terror.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3</a:t>
            </a:r>
            <a:r>
              <a:rPr lang="es-ES" sz="3600" b="1" i="0" u="none" strike="noStrike" baseline="0" dirty="0" smtClean="0">
                <a:solidFill>
                  <a:srgbClr val="00FFCD"/>
                </a:solidFill>
                <a:latin typeface="Tahoma" panose="020B0604030504040204" pitchFamily="34" charset="0"/>
              </a:rPr>
              <a:t>.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. Llamar la atención sobre algo o alguien.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4</a:t>
            </a:r>
            <a:r>
              <a:rPr lang="es-ES" sz="3600" b="1" i="0" u="none" strike="noStrike" baseline="0" dirty="0" smtClean="0">
                <a:solidFill>
                  <a:srgbClr val="00FFCD"/>
                </a:solidFill>
                <a:latin typeface="Tahoma" panose="020B0604030504040204" pitchFamily="34" charset="0"/>
              </a:rPr>
              <a:t>.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. Sabotear campañas políticas.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5</a:t>
            </a:r>
            <a:r>
              <a:rPr lang="es-ES" sz="3600" b="1" i="0" u="none" strike="noStrike" baseline="0" dirty="0" smtClean="0">
                <a:solidFill>
                  <a:srgbClr val="00FFCD"/>
                </a:solidFill>
                <a:latin typeface="Tahoma" panose="020B0604030504040204" pitchFamily="34" charset="0"/>
              </a:rPr>
              <a:t>.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. Asesinar a personas por motivos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políticos, ideológicos o religiosos.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845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28700" y="733505"/>
            <a:ext cx="101981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El terrorismo biológico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Agentes más utilizados:</a:t>
            </a:r>
          </a:p>
          <a:p>
            <a:endParaRPr lang="es-ES" sz="3600" b="1" i="0" u="none" strike="noStrike" baseline="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ES" sz="3600" b="0" i="0" u="none" strike="noStrike" baseline="0" dirty="0" smtClean="0">
                <a:solidFill>
                  <a:srgbClr val="00FFCD"/>
                </a:solidFill>
                <a:latin typeface="Wingdings-Regular"/>
              </a:rPr>
              <a:t>􀀻 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Virtualmente todos los AB.</a:t>
            </a:r>
          </a:p>
          <a:p>
            <a:endParaRPr lang="es-ES" sz="3600" b="1" i="0" u="none" strike="noStrike" baseline="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CDC. Regulaciones 1997: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Lista 24 agentes y 12 toxinas.</a:t>
            </a:r>
            <a:endParaRPr lang="es-ES" sz="3600" b="0" i="0" u="none" strike="noStrike" baseline="0" dirty="0" smtClean="0">
              <a:solidFill>
                <a:srgbClr val="00FFCD"/>
              </a:solidFill>
              <a:latin typeface="Wingdings-Regular"/>
            </a:endParaRP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Literatura: </a:t>
            </a:r>
            <a:r>
              <a:rPr lang="es-ES" sz="36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Antrax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, Viruela, Peste,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Botulismo.</a:t>
            </a:r>
            <a:endParaRPr lang="es-ES" sz="3600" dirty="0"/>
          </a:p>
        </p:txBody>
      </p:sp>
      <p:pic>
        <p:nvPicPr>
          <p:cNvPr id="3" name="Picture 2" descr="uniform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138" y="274638"/>
            <a:ext cx="3429000" cy="3105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9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09600" y="412502"/>
            <a:ext cx="112141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Categoría A. Características</a:t>
            </a:r>
          </a:p>
          <a:p>
            <a:r>
              <a:rPr lang="es-ES" sz="2400" b="0" i="0" u="none" strike="noStrike" baseline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2400" b="1" i="0" u="none" strike="noStrike" baseline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Pueden ser </a:t>
            </a:r>
            <a:r>
              <a:rPr lang="es-ES" sz="2400" b="1" i="0" u="none" strike="noStrike" baseline="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facilmente</a:t>
            </a:r>
            <a:r>
              <a:rPr lang="es-ES" sz="2400" b="1" i="0" u="none" strike="noStrike" baseline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diseminados o </a:t>
            </a:r>
            <a:r>
              <a:rPr lang="es-ES" sz="2400" b="1" i="0" u="none" strike="noStrike" baseline="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endParaRPr lang="es-ES" sz="2400" b="1" i="0" u="none" strike="noStrike" baseline="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Pueden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fácilmente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diseminados o trasmitidos persona</a:t>
            </a:r>
          </a:p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 persona.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Provocan una elevada mortalidad y presuponen un impacto</a:t>
            </a:r>
          </a:p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en la salud pública mayor.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Pueden causar un impacto de pánico y euforia en la</a:t>
            </a:r>
          </a:p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población, causando disrupción social.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Presuponen el uso de recursos adicionales y la puesta en</a:t>
            </a:r>
          </a:p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marcha de programas emergentes de tratamiento y</a:t>
            </a:r>
          </a:p>
          <a:p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prevención.</a:t>
            </a:r>
            <a:r>
              <a:rPr lang="es-ES" sz="2400" b="1" i="0" u="none" strike="noStrike" baseline="0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</a:t>
            </a:r>
            <a:endParaRPr lang="es-ES" sz="2400" b="1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24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Pueden causar un impacto de pánico y euforia en la</a:t>
            </a:r>
          </a:p>
          <a:p>
            <a:r>
              <a:rPr lang="es-ES" sz="24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población, causando disrupción social.</a:t>
            </a:r>
          </a:p>
          <a:p>
            <a:r>
              <a:rPr lang="es-ES" sz="24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24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Presuponen el uso de recursos adicionales y la puesta en</a:t>
            </a:r>
          </a:p>
          <a:p>
            <a:r>
              <a:rPr lang="es-ES" sz="24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marcha de programas emergentes de tratamiento y</a:t>
            </a:r>
            <a:r>
              <a:rPr lang="es-ES" sz="2400" b="1" i="0" u="none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prevención</a:t>
            </a:r>
            <a:r>
              <a:rPr lang="es-ES" sz="2400" b="1" i="0" u="none" strike="noStrike" baseline="0" dirty="0" smtClean="0">
                <a:latin typeface="Times New Roman" panose="02020603050405020304" pitchFamily="18" charset="0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39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20800" y="804377"/>
            <a:ext cx="88265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incluidos en la Categoría A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Bacillus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anthracis</a:t>
            </a:r>
            <a:endParaRPr lang="es-ES" sz="32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Clostridium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endParaRPr lang="es-ES" sz="32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Yersinia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pestis</a:t>
            </a:r>
            <a:endParaRPr lang="es-ES" sz="32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Franciscella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tularensis</a:t>
            </a:r>
            <a:endParaRPr lang="es-ES" sz="32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Virus de la Viruela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Fiebres Hemorrágicas Virales (</a:t>
            </a:r>
            <a:r>
              <a:rPr lang="es-ES" sz="3200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Ebola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Marburg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3200" b="1" i="0" u="none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Lassa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Machupo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etc.)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98500" y="600720"/>
            <a:ext cx="9677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Categoría B. Características</a:t>
            </a: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36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Moderada facilidad para diseminarse y trasmitirse.</a:t>
            </a: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36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Moderada morbilidad y baja mortalidad.</a:t>
            </a: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3600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Requirimiento</a:t>
            </a:r>
            <a:r>
              <a:rPr lang="es-ES" sz="36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específico de la capacidad</a:t>
            </a:r>
            <a:r>
              <a:rPr lang="es-ES" sz="3600" b="1" i="0" u="none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diagnóstica de los </a:t>
            </a:r>
            <a:r>
              <a:rPr lang="es-ES" sz="3600" b="1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CDCs</a:t>
            </a:r>
            <a:r>
              <a:rPr lang="es-ES" sz="36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31900" y="677833"/>
            <a:ext cx="97155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incluidos en la Categoría B</a:t>
            </a: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Brucella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Burkholderia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mallei</a:t>
            </a:r>
            <a:endParaRPr lang="es-ES" sz="36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Burkholderia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pseudomallei</a:t>
            </a:r>
            <a:endParaRPr lang="es-ES" sz="36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Chlamydia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psittaci</a:t>
            </a:r>
            <a:endParaRPr lang="es-ES" sz="36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Clostridium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perfringens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( toxina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Epsilon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Coxiella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burnetti</a:t>
            </a:r>
            <a:endParaRPr lang="es-ES" sz="36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Ricinus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communis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( toxina Ricina )</a:t>
            </a:r>
          </a:p>
          <a:p>
            <a:r>
              <a:rPr lang="es-ES" sz="36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Staphylococcus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s-ES" sz="36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enterotoxina</a:t>
            </a:r>
            <a:r>
              <a:rPr lang="es-ES" sz="36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4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63600" y="361246"/>
            <a:ext cx="92075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incluidos en la Categoría B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Rickettsia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prowazekii</a:t>
            </a:r>
            <a:endParaRPr lang="es-ES" sz="32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Trasmitidas por comidas: 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Salmonella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., E.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Coli</a:t>
            </a:r>
            <a:endParaRPr lang="es-ES" sz="32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0157:H7,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Shigella</a:t>
            </a:r>
            <a:endParaRPr lang="es-ES" sz="32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Trasmitidas por el agua: 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Vibrio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cholerae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Cryptosporidium</a:t>
            </a:r>
            <a:r>
              <a:rPr lang="es-ES" sz="3200" b="1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parvum</a:t>
            </a:r>
            <a:endParaRPr lang="es-ES" sz="3200" b="1" i="1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Virus que provocan encefalitis: Encefalitis equina</a:t>
            </a:r>
            <a:r>
              <a:rPr lang="es-ES" sz="3200" b="1" i="0" u="none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venezolana, encefalitis equina del este y del oeste.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01700" y="702896"/>
            <a:ext cx="86741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Categoría C. Características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Viabilidad.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Fácil producción y diseminación.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􀂙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Potencial patógeno que provoca una elevada mortalidad y</a:t>
            </a:r>
            <a:r>
              <a:rPr lang="es-ES" sz="3200" b="1" i="0" u="none" strike="noStrik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morbilidad y un impacto en la salud mayor</a:t>
            </a:r>
            <a:r>
              <a:rPr lang="es-ES" sz="3200" b="1" i="0" u="none" strike="noStrike" baseline="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81100" y="1879193"/>
            <a:ext cx="9156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latin typeface="TimesNewRomanPS-BoldMT"/>
              </a:rPr>
              <a:t>ENFERMEDAD </a:t>
            </a:r>
            <a:r>
              <a:rPr lang="es-ES" sz="3200" b="1" dirty="0" smtClean="0">
                <a:latin typeface="TimesNewRomanPS-BoldMT"/>
              </a:rPr>
              <a:t>TRANSMISIBLE</a:t>
            </a:r>
            <a:endParaRPr lang="es-ES" sz="3200" b="1" dirty="0">
              <a:latin typeface="TimesNewRomanPS-BoldMT"/>
            </a:endParaRPr>
          </a:p>
          <a:p>
            <a:r>
              <a:rPr lang="es-ES" sz="2800" dirty="0">
                <a:latin typeface="TimesNewRomanPSMT"/>
              </a:rPr>
              <a:t>Es cualquier enfermedad producida por un agente infeccioso específico o por </a:t>
            </a:r>
            <a:r>
              <a:rPr lang="es-ES" sz="2800" dirty="0" smtClean="0">
                <a:latin typeface="TimesNewRomanPSMT"/>
              </a:rPr>
              <a:t>sus productos </a:t>
            </a:r>
            <a:r>
              <a:rPr lang="es-ES" sz="2800" dirty="0">
                <a:latin typeface="TimesNewRomanPSMT"/>
              </a:rPr>
              <a:t>tóxicos que son capaces de transmitirse desde un enfermo </a:t>
            </a:r>
            <a:r>
              <a:rPr lang="es-ES" sz="2800" dirty="0" smtClean="0">
                <a:latin typeface="TimesNewRomanPSMT"/>
              </a:rPr>
              <a:t>o portador hasta un hospedero </a:t>
            </a:r>
            <a:r>
              <a:rPr lang="es-ES" sz="2800" dirty="0" err="1" smtClean="0">
                <a:latin typeface="TimesNewRomanPSMT"/>
              </a:rPr>
              <a:t>susceptible,independiente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ES" sz="2800" dirty="0"/>
          </a:p>
        </p:txBody>
      </p:sp>
      <p:sp>
        <p:nvSpPr>
          <p:cNvPr id="5" name="Rectángulo 4"/>
          <p:cNvSpPr/>
          <p:nvPr/>
        </p:nvSpPr>
        <p:spPr>
          <a:xfrm>
            <a:off x="1181100" y="4022417"/>
            <a:ext cx="962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latin typeface="TimesNewRomanPSMT"/>
              </a:rPr>
              <a:t>mente </a:t>
            </a:r>
            <a:r>
              <a:rPr lang="es-ES" sz="2800" dirty="0">
                <a:latin typeface="TimesNewRomanPSMT"/>
              </a:rPr>
              <a:t>de la forma o mecanismo en que </a:t>
            </a:r>
            <a:r>
              <a:rPr lang="es-ES" sz="2800" dirty="0" smtClean="0">
                <a:latin typeface="TimesNewRomanPSMT"/>
              </a:rPr>
              <a:t>se produzca </a:t>
            </a:r>
            <a:r>
              <a:rPr lang="es-ES" sz="2800" dirty="0">
                <a:latin typeface="TimesNewRomanPSMT"/>
              </a:rPr>
              <a:t>la transmisión</a:t>
            </a:r>
            <a:r>
              <a:rPr lang="es-ES" sz="2800" dirty="0" smtClean="0">
                <a:latin typeface="TimesNewRomanPSMT"/>
              </a:rPr>
              <a:t>.</a:t>
            </a:r>
            <a:endParaRPr lang="es-ES" sz="2800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6766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8300" y="1033889"/>
            <a:ext cx="107823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incluidos en la Categoría C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Aquellos que provocan enfermedades infecciosas</a:t>
            </a:r>
          </a:p>
          <a:p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emergentes como el Hantavirus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Virus causantes de fiebres hemorrágicas</a:t>
            </a:r>
          </a:p>
          <a:p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trasmitidos por garrapatas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Virus causantes de encefalitis trasmitidos por</a:t>
            </a:r>
          </a:p>
          <a:p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garrapatas</a:t>
            </a:r>
          </a:p>
          <a:p>
            <a:r>
              <a:rPr lang="es-ES" sz="32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Virus de la Fiebre Amarilla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892644"/>
              </p:ext>
            </p:extLst>
          </p:nvPr>
        </p:nvGraphicFramePr>
        <p:xfrm>
          <a:off x="6578600" y="4167188"/>
          <a:ext cx="45720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iapositiva" r:id="rId3" imgW="4568900" imgH="3425883" progId="PowerPoint.Slide.8">
                  <p:embed/>
                </p:oleObj>
              </mc:Choice>
              <mc:Fallback>
                <p:oleObj name="Diapositiva" r:id="rId3" imgW="4568900" imgH="3425883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4167188"/>
                        <a:ext cx="4572000" cy="240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88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20800" y="702727"/>
            <a:ext cx="90297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El terrorismo biológico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Impacto económico:</a:t>
            </a:r>
          </a:p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Depende de:</a:t>
            </a:r>
          </a:p>
          <a:p>
            <a:r>
              <a:rPr lang="pt-BR" sz="3600" b="0" i="0" u="none" strike="noStrike" baseline="0" dirty="0" smtClean="0">
                <a:solidFill>
                  <a:srgbClr val="00FFCD"/>
                </a:solidFill>
                <a:latin typeface="Wingdings-Regular"/>
              </a:rPr>
              <a:t> </a:t>
            </a:r>
            <a:r>
              <a:rPr lang="pt-BR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El AB o toxina </a:t>
            </a:r>
            <a:r>
              <a:rPr lang="pt-BR" sz="36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empleado</a:t>
            </a:r>
            <a:r>
              <a:rPr lang="pt-BR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</a:p>
          <a:p>
            <a:r>
              <a:rPr lang="es-ES" sz="3600" b="0" i="0" u="none" strike="noStrike" baseline="0" dirty="0" smtClean="0">
                <a:solidFill>
                  <a:srgbClr val="00FFCD"/>
                </a:solidFill>
                <a:latin typeface="Wingdings-Regular"/>
              </a:rPr>
              <a:t>􀀻 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Método y eficacia de la dispersión.</a:t>
            </a:r>
          </a:p>
          <a:p>
            <a:r>
              <a:rPr lang="es-ES" sz="3600" b="0" i="0" u="none" strike="noStrike" baseline="0" dirty="0" smtClean="0">
                <a:solidFill>
                  <a:srgbClr val="00FFCD"/>
                </a:solidFill>
                <a:latin typeface="Wingdings-Regular"/>
              </a:rPr>
              <a:t>􀀻 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Población expuesta.</a:t>
            </a:r>
          </a:p>
          <a:p>
            <a:r>
              <a:rPr lang="es-ES" sz="3600" b="0" i="0" u="none" strike="noStrike" baseline="0" dirty="0" smtClean="0">
                <a:solidFill>
                  <a:srgbClr val="00FFCD"/>
                </a:solidFill>
                <a:latin typeface="Wingdings-Regular"/>
              </a:rPr>
              <a:t>􀀻 </a:t>
            </a:r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Disponibilidad de medidas.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1798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ChangeArrowheads="1"/>
          </p:cNvSpPr>
          <p:nvPr/>
        </p:nvSpPr>
        <p:spPr bwMode="auto">
          <a:xfrm>
            <a:off x="1738314" y="1035051"/>
            <a:ext cx="871537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Tomando en consideración la clasificación de los agentes según la peligrosidad que representan para el hombre y el medio ambiente en general, </a:t>
            </a:r>
            <a:r>
              <a:rPr lang="es-ES" sz="2000" b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 han establecido un conjunto de criterios para la construcción de los laboratorios</a:t>
            </a: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 las instalaciones que manipulan agentes patógenos a pequeña escala (actividades con </a:t>
            </a:r>
            <a:r>
              <a:rPr lang="es-ES" sz="2000" b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volúmenes inferiores a 10 litros</a:t>
            </a: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se han determinado </a:t>
            </a:r>
            <a:r>
              <a:rPr lang="es-ES" sz="2000" b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cuatro niveles de seguridad biológica, numerados en orden creciente</a:t>
            </a: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según la peligrosidad que representan los mismos para la salud humana y animal.</a:t>
            </a:r>
          </a:p>
        </p:txBody>
      </p:sp>
    </p:spTree>
    <p:extLst>
      <p:ext uri="{BB962C8B-B14F-4D97-AF65-F5344CB8AC3E}">
        <p14:creationId xmlns:p14="http://schemas.microsoft.com/office/powerpoint/2010/main" val="37736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ChangeArrowheads="1"/>
          </p:cNvSpPr>
          <p:nvPr/>
        </p:nvSpPr>
        <p:spPr bwMode="auto">
          <a:xfrm>
            <a:off x="1703389" y="582613"/>
            <a:ext cx="8643937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000" b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Niveles de Bioseguridad recomendado para agentes infecciosos.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Nivel de Seguridad Biológica</a:t>
            </a:r>
            <a:r>
              <a:rPr lang="es-ES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b="1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s-ES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s-ES" b="1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NSB 1</a:t>
            </a:r>
            <a:r>
              <a:rPr lang="es-ES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):</a:t>
            </a:r>
            <a:endParaRPr lang="es-ES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1. Agentes no patógenos.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2. Desarrollo de Prácticas y procedimientos apropiadas de Microbiología.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3.  Ningún equipo de seguridad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4. Meseta con lavamanos.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Nivel de Seguridad Biológica</a:t>
            </a:r>
            <a:r>
              <a:rPr lang="es-ES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b="1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ES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s-ES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1. Agentes biológicos asociados con enfermedades humanas, peligro de inoculación, ingestión, exposición de mucosas oculares.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2.  Ejecutar Prácticas del NSB 1 más: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Acceso limitado.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Señales de riesgo biológico.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Precauciones en la manipulación de agujas.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Manual de Bioseguridad: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Descontaminar los desechos biológicos peligrosos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Programa de Vigilancia médica.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Establecimiento de Gabinetes de Seguridad Biológica. Clase I o II u otros equipos  de contención física. Medios de Protección individual: batas de laboratorios, guantes y protección facial según necesidades.</a:t>
            </a:r>
          </a:p>
        </p:txBody>
      </p:sp>
    </p:spTree>
    <p:extLst>
      <p:ext uri="{BB962C8B-B14F-4D97-AF65-F5344CB8AC3E}">
        <p14:creationId xmlns:p14="http://schemas.microsoft.com/office/powerpoint/2010/main" val="1279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"/>
          <p:cNvSpPr>
            <a:spLocks noChangeArrowheads="1"/>
          </p:cNvSpPr>
          <p:nvPr/>
        </p:nvSpPr>
        <p:spPr bwMode="auto">
          <a:xfrm>
            <a:off x="1738314" y="234951"/>
            <a:ext cx="8715375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3. Contención física. Los que corresponden con el NBS-1 más autoclave disponible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 b="1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Nivel de Seguridad Biológica</a:t>
            </a:r>
            <a:r>
              <a:rPr lang="es-ES" sz="2000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000" b="1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3:</a:t>
            </a:r>
            <a:endParaRPr lang="es-ES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1. Agentes Biológicos: Agentes exóticos o endémicos potencialmente transmitidos por aerosol; enfermedades con consecuencias graves o letales.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2. Prácticas y procedimientos apropiados del NBS-2 más: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Acceso controlado.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Descontaminación de todos los desechos.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Descontaminación del vestuario de laboratorio. Lavarlo previamente y dejar en laboratorio.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3. Equipos de Seguridad: GSB. Clase I o II u otros equipos de contención física usados para todas las manipulaciones de agentes; Medios de Protección Individual: batas de laboratorios, guantes y protección facial según necesidades.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4. Contención física: Nivel SB 2 más: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Separación física.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Acceso por doble puertas que se cierren solas.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Aire de extracción no recirculado.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Presión de aire negativa hacia el interior del laboratorio.</a:t>
            </a:r>
          </a:p>
        </p:txBody>
      </p:sp>
    </p:spTree>
    <p:extLst>
      <p:ext uri="{BB962C8B-B14F-4D97-AF65-F5344CB8AC3E}">
        <p14:creationId xmlns:p14="http://schemas.microsoft.com/office/powerpoint/2010/main" val="24749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"/>
          <p:cNvSpPr>
            <a:spLocks noChangeArrowheads="1"/>
          </p:cNvSpPr>
          <p:nvPr/>
        </p:nvSpPr>
        <p:spPr bwMode="auto">
          <a:xfrm>
            <a:off x="1847851" y="180976"/>
            <a:ext cx="8391525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 b="1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Nivel de Seguridad Biológica</a:t>
            </a:r>
            <a:r>
              <a:rPr lang="es-ES" sz="2000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000" b="1" u="sng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4:</a:t>
            </a:r>
            <a:endParaRPr lang="es-ES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Agentes Biológicos: Agentes peligrosos/ exóticos que poseen alto riesgo de   enfermedades con amenaza para la vida, infecciones de laboratorio. Trasmitidas por aerosoles o agentes relacionados con riesgo de transmisión desconocido.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2. Prácticas  y procedimientos apropiados: del NBS-3 más: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Cambio de ropa antes de entrar.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Ducharse a la salida.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Todos los materiales descontaminarlos antes de salir de la instalación.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3. Equipos de Seguridad: Todos los procedimientos conducidos en GSB clase III, o clase I o II en combinación con escafandras con presión positivas con suministro de aire.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4. Contención Secundaria: NBS-3 más: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Edificio separado o zona aislada.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• Sistemas de suministro/extracción de aire, vacío, descontaminación, etc.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9267" name="Rectangle 2"/>
          <p:cNvSpPr>
            <a:spLocks noChangeArrowheads="1"/>
          </p:cNvSpPr>
          <p:nvPr/>
        </p:nvSpPr>
        <p:spPr bwMode="auto">
          <a:xfrm>
            <a:off x="1809750" y="5595939"/>
            <a:ext cx="8572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74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22400" y="1027093"/>
            <a:ext cx="9093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El terrorismo biológico</a:t>
            </a:r>
          </a:p>
          <a:p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Enfermedades emergentes y </a:t>
            </a:r>
            <a:r>
              <a:rPr lang="es-ES" sz="28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reermergentes</a:t>
            </a:r>
            <a:endParaRPr lang="es-ES" sz="2800" b="1" i="0" u="none" strike="noStrike" baseline="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ES" sz="2800" b="0" i="0" u="none" strike="noStrike" baseline="0" dirty="0" smtClean="0">
                <a:solidFill>
                  <a:srgbClr val="00FFCD"/>
                </a:solidFill>
                <a:latin typeface="Wingdings-Regular"/>
              </a:rPr>
              <a:t>􀀻 </a:t>
            </a:r>
            <a:r>
              <a:rPr lang="es-ES" sz="28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Surguimiento</a:t>
            </a:r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 de nuevas </a:t>
            </a:r>
            <a:r>
              <a:rPr lang="es-ES" sz="28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m.o</a:t>
            </a:r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</a:p>
          <a:p>
            <a:r>
              <a:rPr lang="es-ES" sz="2800" b="0" i="0" u="none" strike="noStrike" baseline="0" dirty="0" smtClean="0">
                <a:solidFill>
                  <a:srgbClr val="00FFCD"/>
                </a:solidFill>
                <a:latin typeface="Wingdings-Regular"/>
              </a:rPr>
              <a:t>􀀻 </a:t>
            </a:r>
            <a:r>
              <a:rPr lang="es-ES" sz="28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Aparición de nuevas cepas resistentes</a:t>
            </a:r>
            <a:endParaRPr lang="es-ES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325" y="3771970"/>
            <a:ext cx="6254550" cy="23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25600" y="723493"/>
            <a:ext cx="9055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terrorismo biológico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Agricultura: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Difiere significativamente</a:t>
            </a:r>
          </a:p>
          <a:p>
            <a:r>
              <a:rPr lang="es-ES" sz="3200" b="0" i="0" u="none" strike="noStrike" baseline="0" dirty="0" smtClean="0">
                <a:solidFill>
                  <a:srgbClr val="00FF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􀀻 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Variedad de posibilidades de ganancias.</a:t>
            </a:r>
          </a:p>
          <a:p>
            <a:r>
              <a:rPr lang="es-ES" sz="3200" b="0" i="0" u="none" strike="noStrike" baseline="0" dirty="0" smtClean="0">
                <a:solidFill>
                  <a:srgbClr val="00FF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􀀻 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Variedad de atacantes.</a:t>
            </a:r>
          </a:p>
          <a:p>
            <a:r>
              <a:rPr lang="es-ES" sz="3200" b="0" i="0" u="none" strike="noStrike" baseline="0" dirty="0" smtClean="0">
                <a:solidFill>
                  <a:srgbClr val="00FF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􀀻 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Consecuencias impredecibles.</a:t>
            </a:r>
          </a:p>
          <a:p>
            <a:r>
              <a:rPr lang="es-ES" sz="3200" b="0" i="0" u="none" strike="noStrike" baseline="0" dirty="0" smtClean="0">
                <a:solidFill>
                  <a:srgbClr val="00FF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􀀻 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ataque es más fácil de ejecutarse: Los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agentes son menos peligrosos y los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medios están disponibles.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08000" y="501184"/>
            <a:ext cx="110109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El terrorismo biológico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Protección: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1. Contar con una legislación fuerte</a:t>
            </a:r>
          </a:p>
          <a:p>
            <a:r>
              <a:rPr lang="nb-NO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2. Investigación para determinar el origen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Importación, Control de agentes e Instalaciones</a:t>
            </a:r>
          </a:p>
          <a:p>
            <a:endParaRPr lang="es-ES" sz="3200" b="1" i="0" u="none" strike="noStrike" baseline="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Desarrollo de capacidades: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Investigación, tratamiento y prevención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Desarrollo de Sistemas de Información: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Toma de decisiones, detectar brotes</a:t>
            </a:r>
            <a:endParaRPr lang="es-ES" sz="3200" b="0" i="0" u="none" strike="noStrike" baseline="0" dirty="0" smtClean="0">
              <a:solidFill>
                <a:srgbClr val="00FFCD"/>
              </a:solidFill>
              <a:latin typeface="Wingdings-Regular"/>
            </a:endParaRP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Desarrollo de bases para el calculo de los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impactos económico y sociales.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7128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79500" y="679103"/>
            <a:ext cx="9779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  <a:p>
            <a:endParaRPr lang="es-ES" sz="36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3200" b="1" i="0" u="none" strike="noStrike" baseline="0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El uso de AB data desde la antigüedad</a:t>
            </a:r>
            <a:r>
              <a:rPr lang="es-ES" sz="3200" b="1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nuestro días.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embargo, la gran mayoría de la</a:t>
            </a:r>
            <a:r>
              <a:rPr lang="es-ES" sz="3200" b="1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alegaciones no han podido </a:t>
            </a:r>
            <a:r>
              <a:rPr lang="es-ES" sz="3200" b="1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sermdemostradas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200" b="1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3200" b="1" i="0" u="none" strike="noStrike" baseline="0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Los acuerdos internacionales para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uso de AB no han sido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eficientes.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66800" y="1473538"/>
            <a:ext cx="980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TimesNewRomanPSMT"/>
              </a:rPr>
              <a:t>Una enfermedad transmisible tiene las siguientes características</a:t>
            </a:r>
            <a:r>
              <a:rPr lang="es-ES" sz="2800" dirty="0" smtClean="0">
                <a:latin typeface="TimesNewRomanPSMT"/>
              </a:rPr>
              <a:t>:</a:t>
            </a:r>
          </a:p>
          <a:p>
            <a:endParaRPr lang="es-ES" sz="2800" dirty="0">
              <a:latin typeface="TimesNewRomanPSMT"/>
            </a:endParaRPr>
          </a:p>
          <a:p>
            <a:r>
              <a:rPr lang="es-ES" sz="2800" dirty="0">
                <a:latin typeface="TimesNewRomanPSMT"/>
              </a:rPr>
              <a:t>Su causa determinante es un agente biológico específico (bacterias, virus, hongos, protozoarios</a:t>
            </a:r>
            <a:r>
              <a:rPr lang="es-ES" sz="2800" dirty="0" smtClean="0">
                <a:latin typeface="TimesNewRomanPSMT"/>
              </a:rPr>
              <a:t>).</a:t>
            </a:r>
          </a:p>
          <a:p>
            <a:r>
              <a:rPr lang="es-ES" sz="2800" dirty="0" smtClean="0">
                <a:latin typeface="TimesNewRomanPSMT"/>
              </a:rPr>
              <a:t> </a:t>
            </a:r>
            <a:r>
              <a:rPr lang="es-ES" sz="2800" dirty="0">
                <a:latin typeface="TimesNewRomanPSMT"/>
              </a:rPr>
              <a:t>También puede ser causada por sus toxinas. Este agente o sus toxinas puede transmitirse de un enfermo a un sano (de un reservorio a un hospedero susceptible).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01966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93102" y="1093857"/>
            <a:ext cx="32111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82700" y="2455377"/>
            <a:ext cx="99441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3200" b="1" i="0" u="none" strike="noStrike" baseline="0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posibilidad de un ataque terrorista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agentes biológicos más que una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posibilidad teórica, es una posibilidad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real: Lo cual justifica la necesidad de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 un Plan de enfrentamiento</a:t>
            </a:r>
          </a:p>
          <a:p>
            <a:r>
              <a:rPr lang="es-ES" sz="32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este tipo de enfermedades.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1803400" y="1066800"/>
            <a:ext cx="9804400" cy="4114800"/>
          </a:xfrm>
          <a:noFill/>
          <a:ln/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s-ES_tradnl" b="1" dirty="0">
                <a:solidFill>
                  <a:srgbClr val="FF6600"/>
                </a:solidFill>
                <a:latin typeface="Tahoma" panose="020B0604030504040204" pitchFamily="34" charset="0"/>
              </a:rPr>
              <a:t>La vida del hombre, sería imposible de </a:t>
            </a:r>
            <a:r>
              <a:rPr lang="es-ES_tradnl" b="1" dirty="0" smtClean="0">
                <a:solidFill>
                  <a:srgbClr val="FF6600"/>
                </a:solidFill>
                <a:latin typeface="Tahoma" panose="020B0604030504040204" pitchFamily="34" charset="0"/>
              </a:rPr>
              <a:t>desarrollarse sin </a:t>
            </a:r>
            <a:r>
              <a:rPr lang="es-ES_tradnl" b="1" dirty="0">
                <a:solidFill>
                  <a:srgbClr val="FF6600"/>
                </a:solidFill>
                <a:latin typeface="Tahoma" panose="020B0604030504040204" pitchFamily="34" charset="0"/>
              </a:rPr>
              <a:t>el apoyo y la colaboración de múltiples especies </a:t>
            </a:r>
            <a:r>
              <a:rPr lang="es-ES_tradnl" b="1" dirty="0" smtClean="0">
                <a:solidFill>
                  <a:srgbClr val="FF6600"/>
                </a:solidFill>
                <a:latin typeface="Tahoma" panose="020B0604030504040204" pitchFamily="34" charset="0"/>
              </a:rPr>
              <a:t> microbianas </a:t>
            </a:r>
            <a:r>
              <a:rPr lang="es-ES_tradnl" b="1" dirty="0">
                <a:solidFill>
                  <a:srgbClr val="FF6600"/>
                </a:solidFill>
                <a:latin typeface="Tahoma" panose="020B0604030504040204" pitchFamily="34" charset="0"/>
              </a:rPr>
              <a:t>que se han integrado desde el nacimiento,</a:t>
            </a:r>
            <a:r>
              <a:rPr lang="es-ES_tradnl" b="1" dirty="0">
                <a:solidFill>
                  <a:srgbClr val="FEEDE2"/>
                </a:solidFill>
              </a:rPr>
              <a:t> </a:t>
            </a:r>
            <a:r>
              <a:rPr lang="es-ES_tradnl" sz="3600" dirty="0">
                <a:solidFill>
                  <a:srgbClr val="FF3300"/>
                </a:solidFill>
                <a:latin typeface="Arial Black" panose="020B0A04020102020204" pitchFamily="34" charset="0"/>
              </a:rPr>
              <a:t>MICROFLORA NORMAL, LA MISMA QUE HACE MAS EFICIENTE LAS FUNCIONES ORGÁNICAS</a:t>
            </a:r>
            <a:endParaRPr lang="es-ES_tradnl" sz="3600" dirty="0">
              <a:solidFill>
                <a:srgbClr val="FEEDE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1600200" y="533400"/>
            <a:ext cx="9575800" cy="5346700"/>
          </a:xfrm>
          <a:noFill/>
          <a:ln/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s-ES_tradnl" sz="3600" b="1" dirty="0">
                <a:solidFill>
                  <a:srgbClr val="FF6600"/>
                </a:solidFill>
              </a:rPr>
              <a:t>Valorar alternativas para buscar la necesaria e indispensable </a:t>
            </a:r>
            <a:r>
              <a:rPr lang="es-ES_tradnl" sz="3600" b="1" dirty="0" smtClean="0">
                <a:solidFill>
                  <a:srgbClr val="FF6600"/>
                </a:solidFill>
              </a:rPr>
              <a:t> minimización </a:t>
            </a:r>
            <a:r>
              <a:rPr lang="es-ES_tradnl" sz="3600" b="1" dirty="0">
                <a:solidFill>
                  <a:srgbClr val="FF6600"/>
                </a:solidFill>
              </a:rPr>
              <a:t>de los impactos generados en ambos géneros</a:t>
            </a:r>
          </a:p>
          <a:p>
            <a:pPr>
              <a:buFontTx/>
              <a:buNone/>
            </a:pPr>
            <a:r>
              <a:rPr lang="es-ES_tradnl" sz="3600" b="1" dirty="0">
                <a:solidFill>
                  <a:srgbClr val="FF3300"/>
                </a:solidFill>
              </a:rPr>
              <a:t>HUMANO y MICROBIANO</a:t>
            </a:r>
            <a:r>
              <a:rPr lang="es-ES_tradnl" sz="3600" b="1" dirty="0">
                <a:solidFill>
                  <a:srgbClr val="FEEDE2"/>
                </a:solidFill>
              </a:rPr>
              <a:t>.</a:t>
            </a:r>
          </a:p>
          <a:p>
            <a:pPr>
              <a:buFontTx/>
              <a:buNone/>
            </a:pPr>
            <a:r>
              <a:rPr lang="es-ES_tradnl" sz="3600" b="1" dirty="0">
                <a:solidFill>
                  <a:srgbClr val="FF6600"/>
                </a:solidFill>
              </a:rPr>
              <a:t>Buscar respuestas para conocer, entender y aprender a valorar con </a:t>
            </a:r>
            <a:r>
              <a:rPr lang="es-ES_tradnl" sz="3600" b="1" dirty="0" smtClean="0">
                <a:solidFill>
                  <a:srgbClr val="FF6600"/>
                </a:solidFill>
              </a:rPr>
              <a:t> suficiencia </a:t>
            </a:r>
            <a:r>
              <a:rPr lang="es-ES_tradnl" sz="3600" b="1" dirty="0">
                <a:solidFill>
                  <a:srgbClr val="FF6600"/>
                </a:solidFill>
              </a:rPr>
              <a:t>equitativa y respetuosa el</a:t>
            </a:r>
            <a:r>
              <a:rPr lang="es-ES_tradnl" sz="3600" b="1" dirty="0">
                <a:solidFill>
                  <a:srgbClr val="FEEDE2"/>
                </a:solidFill>
              </a:rPr>
              <a:t> </a:t>
            </a:r>
            <a:r>
              <a:rPr lang="es-ES_tradnl" sz="3600" b="1" dirty="0">
                <a:solidFill>
                  <a:srgbClr val="FF3300"/>
                </a:solidFill>
              </a:rPr>
              <a:t>ROL</a:t>
            </a:r>
            <a:r>
              <a:rPr lang="es-ES_tradnl" sz="3600" b="1" dirty="0">
                <a:solidFill>
                  <a:srgbClr val="FEEDE2"/>
                </a:solidFill>
              </a:rPr>
              <a:t> </a:t>
            </a:r>
            <a:r>
              <a:rPr lang="es-ES_tradnl" sz="3600" b="1" dirty="0">
                <a:solidFill>
                  <a:srgbClr val="FF6600"/>
                </a:solidFill>
              </a:rPr>
              <a:t>que nos corresponde </a:t>
            </a:r>
            <a:r>
              <a:rPr lang="es-ES_tradnl" sz="3600" b="1" dirty="0" smtClean="0">
                <a:solidFill>
                  <a:srgbClr val="FF6600"/>
                </a:solidFill>
              </a:rPr>
              <a:t> como </a:t>
            </a:r>
            <a:r>
              <a:rPr lang="es-ES_tradnl" sz="3600" b="1" dirty="0">
                <a:solidFill>
                  <a:srgbClr val="FF6600"/>
                </a:solidFill>
              </a:rPr>
              <a:t>parte de la</a:t>
            </a:r>
            <a:r>
              <a:rPr lang="es-ES_tradnl" sz="3600" b="1" dirty="0">
                <a:solidFill>
                  <a:srgbClr val="FEEDE2"/>
                </a:solidFill>
              </a:rPr>
              <a:t> </a:t>
            </a:r>
            <a:r>
              <a:rPr lang="es-ES_tradnl" sz="3600" b="1" dirty="0">
                <a:solidFill>
                  <a:srgbClr val="FF3300"/>
                </a:solidFill>
              </a:rPr>
              <a:t>NATURALEZA</a:t>
            </a:r>
            <a:r>
              <a:rPr lang="es-ES_tradnl" sz="3600" b="1" dirty="0">
                <a:solidFill>
                  <a:srgbClr val="FEEDE2"/>
                </a:solidFill>
              </a:rPr>
              <a:t> </a:t>
            </a:r>
            <a:r>
              <a:rPr lang="es-ES_tradnl" sz="3600" b="1" dirty="0">
                <a:solidFill>
                  <a:srgbClr val="FF6600"/>
                </a:solidFill>
              </a:rPr>
              <a:t>compartida con los</a:t>
            </a:r>
            <a:r>
              <a:rPr lang="es-ES_tradnl" sz="3600" b="1" dirty="0">
                <a:solidFill>
                  <a:srgbClr val="FEEDE2"/>
                </a:solidFill>
              </a:rPr>
              <a:t> </a:t>
            </a:r>
            <a:r>
              <a:rPr lang="es-ES_tradnl" sz="3600" b="1" dirty="0">
                <a:solidFill>
                  <a:srgbClr val="FF3300"/>
                </a:solidFill>
              </a:rPr>
              <a:t>MICROORGANISMOS.</a:t>
            </a:r>
            <a:endParaRPr lang="es-ES_tradnl" sz="3600" b="1" dirty="0">
              <a:solidFill>
                <a:srgbClr val="FEED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9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03300" y="1092200"/>
            <a:ext cx="9690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latin typeface="TimesNewRomanPS-BoldMT"/>
              </a:rPr>
              <a:t>ENFERMEDADES INFECCIOSAS </a:t>
            </a:r>
            <a:r>
              <a:rPr lang="es-ES" sz="2800" b="1" dirty="0" smtClean="0">
                <a:latin typeface="TimesNewRomanPS-BoldMT"/>
              </a:rPr>
              <a:t>EMERGENTES</a:t>
            </a:r>
          </a:p>
          <a:p>
            <a:endParaRPr lang="es-ES" sz="2800" b="1" dirty="0">
              <a:latin typeface="TimesNewRomanPS-BoldMT"/>
            </a:endParaRPr>
          </a:p>
          <a:p>
            <a:r>
              <a:rPr lang="es-ES" sz="2800" dirty="0">
                <a:latin typeface="TimesNewRomanPSMT"/>
              </a:rPr>
              <a:t>Son las enfermedades de origen infeccioso cuya incidencia en humanos se </a:t>
            </a:r>
            <a:r>
              <a:rPr lang="es-ES" sz="2800" dirty="0" smtClean="0">
                <a:latin typeface="TimesNewRomanPSMT"/>
              </a:rPr>
              <a:t>ha incrementado </a:t>
            </a:r>
            <a:r>
              <a:rPr lang="es-ES" sz="2800" dirty="0">
                <a:latin typeface="TimesNewRomanPSMT"/>
              </a:rPr>
              <a:t>desde las décadas pasadas o tienden a aumentar en el futuro cercano. </a:t>
            </a:r>
            <a:r>
              <a:rPr lang="es-ES" sz="2800" dirty="0" smtClean="0">
                <a:latin typeface="TimesNewRomanPSMT"/>
              </a:rPr>
              <a:t>Por ejemplo</a:t>
            </a:r>
            <a:r>
              <a:rPr lang="es-ES" sz="2800" dirty="0">
                <a:latin typeface="TimesNewRomanPSMT"/>
              </a:rPr>
              <a:t>, la aparición de agentes patógenos nuevos como el virus de la </a:t>
            </a:r>
            <a:r>
              <a:rPr lang="es-ES" sz="2800" dirty="0" smtClean="0">
                <a:latin typeface="TimesNewRomanPSMT"/>
              </a:rPr>
              <a:t>inmunodeficiencia humana </a:t>
            </a:r>
            <a:r>
              <a:rPr lang="es-ES" sz="2800" dirty="0">
                <a:latin typeface="TimesNewRomanPSMT"/>
              </a:rPr>
              <a:t>(VIH) y otros retrovirus, los </a:t>
            </a:r>
            <a:r>
              <a:rPr lang="es-ES" sz="2800" dirty="0" err="1">
                <a:latin typeface="TimesNewRomanPSMT"/>
              </a:rPr>
              <a:t>arenavirus</a:t>
            </a:r>
            <a:r>
              <a:rPr lang="es-ES" sz="2800" dirty="0">
                <a:latin typeface="TimesNewRomanPSMT"/>
              </a:rPr>
              <a:t>, los hantavirus y el virus de </a:t>
            </a:r>
            <a:r>
              <a:rPr lang="es-ES" sz="2800" dirty="0" err="1">
                <a:latin typeface="TimesNewRomanPSMT"/>
              </a:rPr>
              <a:t>Ébola</a:t>
            </a:r>
            <a:r>
              <a:rPr lang="es-ES" sz="2800" dirty="0" smtClean="0">
                <a:latin typeface="TimesNewRomanPSMT"/>
              </a:rPr>
              <a:t>.</a:t>
            </a:r>
          </a:p>
          <a:p>
            <a:endParaRPr lang="es-ES" sz="2800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4263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62100" y="1231037"/>
            <a:ext cx="91567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TimesNewRomanPSMT"/>
              </a:rPr>
              <a:t>Algunos factores o la combinación de ellos pueden contribuir a infecciones emergentes como son los eventos sociales, cuidado de la salud, producción de alimentos, comportamiento humano, cambios ambientales, infraestructura en la Salud Pública y adaptación </a:t>
            </a:r>
            <a:r>
              <a:rPr lang="es-ES" sz="2800" dirty="0" smtClean="0">
                <a:latin typeface="TimesNewRomanPSMT"/>
              </a:rPr>
              <a:t>y variabilidad </a:t>
            </a:r>
            <a:r>
              <a:rPr lang="es-ES" sz="2800" dirty="0">
                <a:latin typeface="TimesNewRomanPSMT"/>
              </a:rPr>
              <a:t>microbiana.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472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00100" y="544185"/>
            <a:ext cx="108077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latin typeface="TimesNewRomanPS-BoldMT"/>
              </a:rPr>
              <a:t>ENFERMEDADES INFECCIOSAS REEMERGENTES</a:t>
            </a:r>
          </a:p>
          <a:p>
            <a:r>
              <a:rPr lang="es-ES" sz="2800" dirty="0">
                <a:latin typeface="TimesNewRomanPSMT"/>
              </a:rPr>
              <a:t>Es la reaparición de agentes patógenos viejos, como los que causan el cólera, el </a:t>
            </a:r>
            <a:r>
              <a:rPr lang="es-ES" sz="2800" dirty="0" smtClean="0">
                <a:latin typeface="TimesNewRomanPSMT"/>
              </a:rPr>
              <a:t>dengue hemorrágico</a:t>
            </a:r>
            <a:r>
              <a:rPr lang="es-ES" sz="2800" dirty="0">
                <a:latin typeface="TimesNewRomanPSMT"/>
              </a:rPr>
              <a:t>, la peste y la fiebre amarilla. Pueden surgir por cambios genéticos en</a:t>
            </a:r>
          </a:p>
          <a:p>
            <a:r>
              <a:rPr lang="es-ES" sz="2800" dirty="0">
                <a:latin typeface="TimesNewRomanPSMT"/>
              </a:rPr>
              <a:t>microorganismos existentes; algunas muestran una distribución focal, otras se </a:t>
            </a:r>
            <a:r>
              <a:rPr lang="es-ES" sz="2800" dirty="0" smtClean="0">
                <a:latin typeface="TimesNewRomanPSMT"/>
              </a:rPr>
              <a:t>dispersan ampliamente </a:t>
            </a:r>
            <a:r>
              <a:rPr lang="es-ES" sz="2800" dirty="0">
                <a:latin typeface="TimesNewRomanPSMT"/>
              </a:rPr>
              <a:t>y constituyen un problema global. Ciertas enfermedades conocidas </a:t>
            </a:r>
            <a:r>
              <a:rPr lang="es-ES" sz="2800" dirty="0" smtClean="0">
                <a:latin typeface="TimesNewRomanPSMT"/>
              </a:rPr>
              <a:t>podrían aparecer </a:t>
            </a:r>
            <a:r>
              <a:rPr lang="es-ES" sz="2800" dirty="0">
                <a:latin typeface="TimesNewRomanPSMT"/>
              </a:rPr>
              <a:t>en la vida humana en algunas condiciones ecológicas variables donde se </a:t>
            </a:r>
            <a:r>
              <a:rPr lang="es-ES" sz="2800" dirty="0" smtClean="0">
                <a:latin typeface="TimesNewRomanPSMT"/>
              </a:rPr>
              <a:t>incrementa la </a:t>
            </a:r>
            <a:r>
              <a:rPr lang="es-ES" sz="2800" dirty="0">
                <a:latin typeface="TimesNewRomanPSMT"/>
              </a:rPr>
              <a:t>exposición a insectos como vectores y otros animales como reservorios o en </a:t>
            </a:r>
            <a:r>
              <a:rPr lang="es-ES" sz="2800" dirty="0" smtClean="0">
                <a:latin typeface="TimesNewRomanPSMT"/>
              </a:rPr>
              <a:t>fuentes ambientales </a:t>
            </a:r>
            <a:r>
              <a:rPr lang="es-ES" sz="2800" dirty="0">
                <a:latin typeface="TimesNewRomanPSMT"/>
              </a:rPr>
              <a:t>como patógenos novedosos</a:t>
            </a:r>
            <a:r>
              <a:rPr lang="es-ES" sz="2800" dirty="0" smtClean="0">
                <a:latin typeface="TimesNewRomanPSMT"/>
              </a:rPr>
              <a:t>.</a:t>
            </a:r>
            <a:endParaRPr lang="es-ES" sz="2800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22735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39800" y="835442"/>
            <a:ext cx="101727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TimesNewRomanPSMT"/>
              </a:rPr>
              <a:t>Esta reemergencia puede ocurrir por el desarrollo de la resistencia microbiana de </a:t>
            </a:r>
            <a:r>
              <a:rPr lang="es-ES" sz="2800" dirty="0" smtClean="0">
                <a:latin typeface="TimesNewRomanPSMT"/>
              </a:rPr>
              <a:t>infecciones existentes </a:t>
            </a:r>
            <a:r>
              <a:rPr lang="es-ES" sz="2800" dirty="0">
                <a:latin typeface="TimesNewRomanPSMT"/>
              </a:rPr>
              <a:t>(por ejemplo: gonorrea, malaria, enfermedades </a:t>
            </a:r>
            <a:r>
              <a:rPr lang="es-ES" sz="2800" dirty="0" err="1">
                <a:latin typeface="TimesNewRomanPSMT"/>
              </a:rPr>
              <a:t>neumocóccicas</a:t>
            </a:r>
            <a:r>
              <a:rPr lang="es-ES" sz="2800" dirty="0">
                <a:latin typeface="TimesNewRomanPSMT"/>
              </a:rPr>
              <a:t>) </a:t>
            </a:r>
            <a:r>
              <a:rPr lang="es-ES" sz="2800" dirty="0" smtClean="0">
                <a:latin typeface="TimesNewRomanPSMT"/>
              </a:rPr>
              <a:t>o resquebrajamiento </a:t>
            </a:r>
            <a:r>
              <a:rPr lang="es-ES" sz="2800" dirty="0">
                <a:latin typeface="TimesNewRomanPSMT"/>
              </a:rPr>
              <a:t>en las medidas de la Salud Pública para infecciones previamente </a:t>
            </a:r>
            <a:r>
              <a:rPr lang="es-ES" sz="2800" dirty="0" smtClean="0">
                <a:latin typeface="TimesNewRomanPSMT"/>
              </a:rPr>
              <a:t>controladas (cólera</a:t>
            </a:r>
            <a:r>
              <a:rPr lang="es-ES" sz="2800" dirty="0">
                <a:latin typeface="TimesNewRomanPSMT"/>
              </a:rPr>
              <a:t>, tuberculosis</a:t>
            </a:r>
            <a:r>
              <a:rPr lang="es-ES" sz="2800" dirty="0" smtClean="0">
                <a:latin typeface="TimesNewRomanPSMT"/>
              </a:rPr>
              <a:t>).</a:t>
            </a:r>
          </a:p>
          <a:p>
            <a:endParaRPr lang="es-ES" sz="2800" dirty="0">
              <a:latin typeface="TimesNewRomanPSMT"/>
            </a:endParaRPr>
          </a:p>
          <a:p>
            <a:r>
              <a:rPr lang="es-ES" sz="2800" dirty="0">
                <a:latin typeface="TimesNewRomanPSMT"/>
              </a:rPr>
              <a:t>Además la mutación de algunas cepas de </a:t>
            </a:r>
            <a:r>
              <a:rPr lang="es-ES" sz="2800" i="1" dirty="0" err="1">
                <a:latin typeface="TimesNewRomanPS-ItalicMT"/>
              </a:rPr>
              <a:t>Mycobacterium</a:t>
            </a:r>
            <a:r>
              <a:rPr lang="es-ES" sz="2800" i="1" dirty="0">
                <a:latin typeface="TimesNewRomanPS-ItalicMT"/>
              </a:rPr>
              <a:t> tuberculosis, </a:t>
            </a:r>
            <a:r>
              <a:rPr lang="es-ES" sz="2800" dirty="0" err="1" smtClean="0">
                <a:latin typeface="TimesNewRomanPSMT"/>
              </a:rPr>
              <a:t>enterobacterias</a:t>
            </a:r>
            <a:r>
              <a:rPr lang="es-ES" sz="2800" dirty="0" smtClean="0">
                <a:latin typeface="TimesNewRomanPSMT"/>
              </a:rPr>
              <a:t>, estafilococos</a:t>
            </a:r>
            <a:r>
              <a:rPr lang="es-ES" sz="2800" dirty="0">
                <a:latin typeface="TimesNewRomanPSMT"/>
              </a:rPr>
              <a:t>, neumococos, gonococos, parásitos de la malaria y otros agentes patógenos</a:t>
            </a:r>
          </a:p>
          <a:p>
            <a:r>
              <a:rPr lang="es-ES" sz="2800" dirty="0">
                <a:latin typeface="TimesNewRomanPSMT"/>
              </a:rPr>
              <a:t>que son resistentes a uno o varios medicamentos, de ahí que la </a:t>
            </a:r>
            <a:r>
              <a:rPr lang="es-ES" sz="2800" dirty="0" err="1">
                <a:latin typeface="TimesNewRomanPSMT"/>
              </a:rPr>
              <a:t>farmacorresistencia</a:t>
            </a:r>
            <a:r>
              <a:rPr lang="es-ES" sz="2800" dirty="0">
                <a:latin typeface="TimesNewRomanPSMT"/>
              </a:rPr>
              <a:t> </a:t>
            </a:r>
            <a:r>
              <a:rPr lang="es-ES" sz="2800" dirty="0" smtClean="0">
                <a:latin typeface="TimesNewRomanPSMT"/>
              </a:rPr>
              <a:t>constituya uno </a:t>
            </a:r>
            <a:r>
              <a:rPr lang="es-ES" sz="2800" dirty="0">
                <a:latin typeface="TimesNewRomanPSMT"/>
              </a:rPr>
              <a:t>de los problemas principales en el control de estas infecciones.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784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474" y="1061394"/>
            <a:ext cx="3722325" cy="390430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626100" y="3352800"/>
            <a:ext cx="5012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BIOTERRORISMO</a:t>
            </a:r>
            <a:endParaRPr lang="es-E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451100" y="1564839"/>
            <a:ext cx="741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El terrorismo biológico</a:t>
            </a:r>
          </a:p>
          <a:p>
            <a:r>
              <a:rPr lang="es-ES" sz="24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Conceptos</a:t>
            </a:r>
          </a:p>
          <a:p>
            <a:r>
              <a:rPr lang="es-ES" sz="24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“ Empleo de AB o toxinas por una persona o</a:t>
            </a:r>
            <a:r>
              <a:rPr lang="es-ES" sz="2400" b="1" i="0" u="none" strike="noStrike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ES" sz="24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grupo de personas para infundir terror,</a:t>
            </a:r>
            <a:r>
              <a:rPr lang="es-ES" sz="2400" b="1" i="0" u="none" strike="noStrike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ES" sz="24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amedrentar u horrorizar a personas o grupo</a:t>
            </a:r>
            <a:r>
              <a:rPr lang="es-ES" sz="2400" b="1" i="0" u="none" strike="noStrike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ES" sz="24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de personas, causando la muerte,</a:t>
            </a:r>
            <a:r>
              <a:rPr lang="es-ES" sz="2400" b="1" i="0" u="none" strike="noStrike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pt-BR" sz="24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enfermedades</a:t>
            </a:r>
            <a:r>
              <a:rPr lang="pt-BR" sz="24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 o </a:t>
            </a:r>
            <a:r>
              <a:rPr lang="pt-BR" sz="2400" b="1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incapacidad</a:t>
            </a:r>
            <a:r>
              <a:rPr lang="pt-BR" sz="24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 a seres</a:t>
            </a:r>
            <a:r>
              <a:rPr lang="pt-BR" sz="2400" b="1" i="0" u="none" strike="noStrike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ES" sz="2400" b="1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humanos, animales o plantas”</a:t>
            </a:r>
          </a:p>
          <a:p>
            <a:endParaRPr lang="es-ES" sz="2400" b="1" i="0" u="none" strike="noStrike" baseline="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ES" sz="2400" b="1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Guerra biológica   Arma biológica    Fines hostiles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90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just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rgbClr val="3333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just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rgbClr val="3333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just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rgbClr val="3333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just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rgbClr val="3333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just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rgbClr val="3333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just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rgbClr val="3333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just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rgbClr val="3333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just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rgbClr val="3333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Rosado">
  <a:themeElements>
    <a:clrScheme name="">
      <a:dk1>
        <a:srgbClr val="660066"/>
      </a:dk1>
      <a:lt1>
        <a:srgbClr val="00FFCC"/>
      </a:lt1>
      <a:dk2>
        <a:srgbClr val="00FFFF"/>
      </a:dk2>
      <a:lt2>
        <a:srgbClr val="FFCC99"/>
      </a:lt2>
      <a:accent1>
        <a:srgbClr val="00FFCC"/>
      </a:accent1>
      <a:accent2>
        <a:srgbClr val="CC66FF"/>
      </a:accent2>
      <a:accent3>
        <a:srgbClr val="AAFFE2"/>
      </a:accent3>
      <a:accent4>
        <a:srgbClr val="560056"/>
      </a:accent4>
      <a:accent5>
        <a:srgbClr val="AAFFE2"/>
      </a:accent5>
      <a:accent6>
        <a:srgbClr val="B95CE7"/>
      </a:accent6>
      <a:hlink>
        <a:srgbClr val="FF99CC"/>
      </a:hlink>
      <a:folHlink>
        <a:srgbClr val="006600"/>
      </a:folHlink>
    </a:clrScheme>
    <a:fontScheme name="Rosado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Rosado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sado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d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do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Rosado">
  <a:themeElements>
    <a:clrScheme name="">
      <a:dk1>
        <a:srgbClr val="660066"/>
      </a:dk1>
      <a:lt1>
        <a:srgbClr val="00FFCC"/>
      </a:lt1>
      <a:dk2>
        <a:srgbClr val="00FFFF"/>
      </a:dk2>
      <a:lt2>
        <a:srgbClr val="FFCC99"/>
      </a:lt2>
      <a:accent1>
        <a:srgbClr val="00FFCC"/>
      </a:accent1>
      <a:accent2>
        <a:srgbClr val="CC66FF"/>
      </a:accent2>
      <a:accent3>
        <a:srgbClr val="AAFFE2"/>
      </a:accent3>
      <a:accent4>
        <a:srgbClr val="560056"/>
      </a:accent4>
      <a:accent5>
        <a:srgbClr val="AAFFE2"/>
      </a:accent5>
      <a:accent6>
        <a:srgbClr val="B95CE7"/>
      </a:accent6>
      <a:hlink>
        <a:srgbClr val="FF99CC"/>
      </a:hlink>
      <a:folHlink>
        <a:srgbClr val="006600"/>
      </a:folHlink>
    </a:clrScheme>
    <a:fontScheme name="Rosado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Rosado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sado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d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do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1850</Words>
  <Application>Microsoft Office PowerPoint</Application>
  <PresentationFormat>Panorámica</PresentationFormat>
  <Paragraphs>216</Paragraphs>
  <Slides>32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13</vt:i4>
      </vt:variant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53" baseType="lpstr">
      <vt:lpstr>Arial</vt:lpstr>
      <vt:lpstr>Arial Black</vt:lpstr>
      <vt:lpstr>Calibri</vt:lpstr>
      <vt:lpstr>Calibri Light</vt:lpstr>
      <vt:lpstr>Impact</vt:lpstr>
      <vt:lpstr>Tahoma</vt:lpstr>
      <vt:lpstr>Times New Roman</vt:lpstr>
      <vt:lpstr>TimesNewRomanPS-BoldMT</vt:lpstr>
      <vt:lpstr>TimesNewRomanPS-ItalicMT</vt:lpstr>
      <vt:lpstr>TimesNewRomanPSMT</vt:lpstr>
      <vt:lpstr>Verdana</vt:lpstr>
      <vt:lpstr>Wingdings</vt:lpstr>
      <vt:lpstr>Wingdings-Regular</vt:lpstr>
      <vt:lpstr>Tema de Office</vt:lpstr>
      <vt:lpstr>1_Diseño predeterminado</vt:lpstr>
      <vt:lpstr>2_Diseño predeterminado</vt:lpstr>
      <vt:lpstr>3_Diseño predeterminado</vt:lpstr>
      <vt:lpstr>4_Diseño predeterminado</vt:lpstr>
      <vt:lpstr>Rosado</vt:lpstr>
      <vt:lpstr>1_Rosado</vt:lpstr>
      <vt:lpstr>Diapositiva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Sandra</cp:lastModifiedBy>
  <cp:revision>14</cp:revision>
  <dcterms:created xsi:type="dcterms:W3CDTF">2017-06-11T15:21:37Z</dcterms:created>
  <dcterms:modified xsi:type="dcterms:W3CDTF">2020-05-17T21:59:15Z</dcterms:modified>
</cp:coreProperties>
</file>