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71" r:id="rId2"/>
    <p:sldId id="256" r:id="rId3"/>
    <p:sldId id="257" r:id="rId4"/>
    <p:sldId id="258" r:id="rId5"/>
    <p:sldId id="259" r:id="rId6"/>
    <p:sldId id="261" r:id="rId7"/>
    <p:sldId id="260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060C7-CFBE-468A-A395-A82C26650244}" type="datetimeFigureOut">
              <a:rPr lang="es-ES" smtClean="0"/>
              <a:pPr/>
              <a:t>25/12/2021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E5D7E-4D8D-4699-BF74-2C1471C5148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9004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F4B11D9-15A6-4C77-9C68-191E8DF78AB4}" type="datetimeFigureOut">
              <a:rPr lang="es-ES" smtClean="0"/>
              <a:pPr/>
              <a:t>25/12/2021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C642E08-225B-49F1-A3F3-6FC439D6D4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11D9-15A6-4C77-9C68-191E8DF78AB4}" type="datetimeFigureOut">
              <a:rPr lang="es-ES" smtClean="0"/>
              <a:pPr/>
              <a:t>25/12/2021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2E08-225B-49F1-A3F3-6FC439D6D4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11D9-15A6-4C77-9C68-191E8DF78AB4}" type="datetimeFigureOut">
              <a:rPr lang="es-ES" smtClean="0"/>
              <a:pPr/>
              <a:t>25/12/2021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2E08-225B-49F1-A3F3-6FC439D6D4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F4B11D9-15A6-4C77-9C68-191E8DF78AB4}" type="datetimeFigureOut">
              <a:rPr lang="es-ES" smtClean="0"/>
              <a:pPr/>
              <a:t>25/12/2021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2E08-225B-49F1-A3F3-6FC439D6D4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F4B11D9-15A6-4C77-9C68-191E8DF78AB4}" type="datetimeFigureOut">
              <a:rPr lang="es-ES" smtClean="0"/>
              <a:pPr/>
              <a:t>25/12/2021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C642E08-225B-49F1-A3F3-6FC439D6D473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F4B11D9-15A6-4C77-9C68-191E8DF78AB4}" type="datetimeFigureOut">
              <a:rPr lang="es-ES" smtClean="0"/>
              <a:pPr/>
              <a:t>25/12/2021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C642E08-225B-49F1-A3F3-6FC439D6D4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F4B11D9-15A6-4C77-9C68-191E8DF78AB4}" type="datetimeFigureOut">
              <a:rPr lang="es-ES" smtClean="0"/>
              <a:pPr/>
              <a:t>25/12/2021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C642E08-225B-49F1-A3F3-6FC439D6D4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11D9-15A6-4C77-9C68-191E8DF78AB4}" type="datetimeFigureOut">
              <a:rPr lang="es-ES" smtClean="0"/>
              <a:pPr/>
              <a:t>25/12/2021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2E08-225B-49F1-A3F3-6FC439D6D4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F4B11D9-15A6-4C77-9C68-191E8DF78AB4}" type="datetimeFigureOut">
              <a:rPr lang="es-ES" smtClean="0"/>
              <a:pPr/>
              <a:t>25/12/2021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C642E08-225B-49F1-A3F3-6FC439D6D4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F4B11D9-15A6-4C77-9C68-191E8DF78AB4}" type="datetimeFigureOut">
              <a:rPr lang="es-ES" smtClean="0"/>
              <a:pPr/>
              <a:t>25/12/2021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C642E08-225B-49F1-A3F3-6FC439D6D4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F4B11D9-15A6-4C77-9C68-191E8DF78AB4}" type="datetimeFigureOut">
              <a:rPr lang="es-ES" smtClean="0"/>
              <a:pPr/>
              <a:t>25/12/2021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C642E08-225B-49F1-A3F3-6FC439D6D4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F4B11D9-15A6-4C77-9C68-191E8DF78AB4}" type="datetimeFigureOut">
              <a:rPr lang="es-ES" smtClean="0"/>
              <a:pPr/>
              <a:t>25/12/2021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C642E08-225B-49F1-A3F3-6FC439D6D4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uliancm@infomed.sld.c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60363" y="2484438"/>
            <a:ext cx="822544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2400" b="1" dirty="0">
              <a:solidFill>
                <a:schemeClr val="bg1"/>
              </a:solidFill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400" b="1" dirty="0" err="1">
                <a:solidFill>
                  <a:schemeClr val="bg1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Subject</a:t>
            </a:r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: English VII and VIII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2400" b="1" u="sng" dirty="0">
              <a:solidFill>
                <a:schemeClr val="bg1"/>
              </a:solidFill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400" b="1" u="sng" dirty="0" err="1">
                <a:solidFill>
                  <a:schemeClr val="bg1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Professors</a:t>
            </a:r>
            <a:r>
              <a:rPr lang="es-ES" sz="2400" b="1" u="sng" dirty="0">
                <a:solidFill>
                  <a:schemeClr val="bg1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2400" b="1" u="sng" dirty="0">
              <a:solidFill>
                <a:schemeClr val="bg1"/>
              </a:solidFill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s-ES" sz="2400" b="1" dirty="0" err="1">
                <a:solidFill>
                  <a:schemeClr val="bg1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MSc.Julian</a:t>
            </a:r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Cairo </a:t>
            </a:r>
            <a:r>
              <a:rPr lang="es-ES" sz="2400" b="1" dirty="0" err="1">
                <a:solidFill>
                  <a:schemeClr val="bg1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Molinet</a:t>
            </a:r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Assistant</a:t>
            </a:r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professor</a:t>
            </a:r>
            <a:endParaRPr lang="es-ES" sz="2400" b="1" dirty="0">
              <a:solidFill>
                <a:schemeClr val="bg1"/>
              </a:solidFill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2400" b="1" dirty="0">
              <a:solidFill>
                <a:schemeClr val="bg1"/>
              </a:solidFill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BA. Miguel Sánchez Gómez, </a:t>
            </a:r>
            <a:r>
              <a:rPr lang="es-ES" sz="2400" b="1" dirty="0" err="1">
                <a:solidFill>
                  <a:schemeClr val="bg1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Assistant</a:t>
            </a:r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professor</a:t>
            </a:r>
            <a:endParaRPr lang="es-MX" sz="2400" b="1" dirty="0">
              <a:solidFill>
                <a:schemeClr val="bg1"/>
              </a:solidFill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0" y="467469"/>
            <a:ext cx="903649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b="1" dirty="0">
                <a:ln w="12700">
                  <a:solidFill>
                    <a:srgbClr val="00CC99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rgbClr val="00CC99"/>
                  </a:outerShdw>
                </a:effectLst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Medical </a:t>
            </a:r>
            <a:r>
              <a:rPr lang="es-ES" sz="3200" b="1" dirty="0" err="1">
                <a:ln w="12700">
                  <a:solidFill>
                    <a:srgbClr val="00CC99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rgbClr val="00CC99"/>
                  </a:outerShdw>
                </a:effectLst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Science</a:t>
            </a:r>
            <a:r>
              <a:rPr lang="es-ES" sz="3200" b="1" dirty="0">
                <a:ln w="12700">
                  <a:solidFill>
                    <a:srgbClr val="00CC99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rgbClr val="00CC99"/>
                  </a:outerShdw>
                </a:effectLst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r>
              <a:rPr lang="es-ES" sz="3200" b="1" dirty="0" err="1">
                <a:ln w="12700">
                  <a:solidFill>
                    <a:srgbClr val="00CC99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rgbClr val="00CC99"/>
                  </a:outerShdw>
                </a:effectLst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Faculty</a:t>
            </a:r>
            <a:r>
              <a:rPr lang="es-ES" sz="3200" b="1" dirty="0">
                <a:ln w="12700">
                  <a:solidFill>
                    <a:srgbClr val="00CC99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rgbClr val="00CC99"/>
                  </a:outerShdw>
                </a:effectLst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of Sagua la </a:t>
            </a:r>
            <a:r>
              <a:rPr lang="es-ES" sz="3200" b="1" dirty="0" smtClean="0">
                <a:ln w="12700">
                  <a:solidFill>
                    <a:srgbClr val="00CC99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rgbClr val="00CC99"/>
                  </a:outerShdw>
                </a:effectLst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Grande, </a:t>
            </a:r>
            <a:r>
              <a:rPr lang="es-ES" sz="3200" b="1" dirty="0">
                <a:ln w="12700">
                  <a:solidFill>
                    <a:srgbClr val="00CC99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rgbClr val="00CC99"/>
                  </a:outerShdw>
                </a:effectLst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Villa Clara</a:t>
            </a:r>
            <a:endParaRPr lang="es-ES" sz="3200" b="1" dirty="0">
              <a:ln w="12700">
                <a:solidFill>
                  <a:srgbClr val="00CC99"/>
                </a:solidFill>
                <a:prstDash val="solid"/>
              </a:ln>
              <a:solidFill>
                <a:schemeClr val="bg1"/>
              </a:solidFill>
              <a:effectLst>
                <a:outerShdw dist="38100" dir="2640000" algn="bl" rotWithShape="0">
                  <a:srgbClr val="00CC99"/>
                </a:outerShdw>
              </a:effectLst>
              <a:latin typeface="Arial" panose="020B0604020202020204" pitchFamily="34" charset="0"/>
              <a:ea typeface="DejaVu Sans"/>
              <a:cs typeface="DejaVu Sans" panose="020B0603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26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1176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Useful phrases to give information about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medical condition</a:t>
            </a:r>
            <a:endParaRPr lang="es-MX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s-MX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 is defined/known  as…</a:t>
            </a:r>
            <a:endParaRPr lang="es-MX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.. is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Classification</a:t>
            </a:r>
            <a:endParaRPr lang="es-MX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-The classification of …..includes….</a:t>
            </a:r>
            <a:endParaRPr lang="es-MX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 is classified into … </a:t>
            </a:r>
            <a:endParaRPr lang="es-MX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……is the classification of ..</a:t>
            </a:r>
            <a:endParaRPr lang="es-MX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-Signs and Symptoms</a:t>
            </a:r>
            <a:endParaRPr lang="es-MX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-The most common signs and symptoms of _____include…..</a:t>
            </a:r>
            <a:endParaRPr lang="es-MX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_____,_____,___and_____ are the most common signs and symptoms</a:t>
            </a:r>
            <a:endParaRPr lang="es-MX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Risk factors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Risk factors for … include … </a:t>
            </a:r>
            <a:endParaRPr lang="es-MX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-People with … are at a higher risk for developing… </a:t>
            </a:r>
            <a:endParaRPr lang="es-MX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-In patients with a long history of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 highly probable to suffer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es-MX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________, _______, and________ are the main risk factors for developing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</a:t>
            </a:r>
            <a:endParaRPr lang="es-MX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25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260648"/>
            <a:ext cx="8784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Diagnostic procedures/Exams and investigation/Lab 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tests</a:t>
            </a:r>
          </a:p>
          <a:p>
            <a:endParaRPr lang="en-US" sz="2000" b="1" u="sng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main diagnostic procedures/Exams and investigation/Lab tests for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HBP 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are/include: ________,_____-and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_________.</a:t>
            </a:r>
          </a:p>
          <a:p>
            <a:pPr lvl="0">
              <a:lnSpc>
                <a:spcPct val="150000"/>
              </a:lnSpc>
            </a:pPr>
            <a:endParaRPr lang="es-MX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s-MX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HBP can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 diagnosed by ___________,_______,and________.</a:t>
            </a:r>
            <a:endParaRPr lang="es-MX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s-MX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s-MX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________, _________, ________ </a:t>
            </a:r>
            <a:r>
              <a:rPr lang="en-U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and________are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the main diagnostic procedures/Exams and investigation/Lab tests for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HBP</a:t>
            </a:r>
            <a:endParaRPr lang="es-MX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18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3402" y="52162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Differential </a:t>
            </a:r>
            <a:r>
              <a:rPr lang="en-US" sz="20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diagnosis</a:t>
            </a:r>
          </a:p>
          <a:p>
            <a:endParaRPr lang="es-MX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possibility of __________should not be excluded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MX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___________ 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 a very likely/ highly probable/ diagnosis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MX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__________ 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 cause pain of similar severity and radiation, but 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endParaRPr lang="es-MX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 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 ruled out in this case because 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pPr marL="342900" indent="-342900">
              <a:buFont typeface="Wingdings" pitchFamily="2" charset="2"/>
              <a:buChar char="§"/>
            </a:pPr>
            <a:endParaRPr lang="es-MX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differential diagnoses are/include __________ and 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__________.</a:t>
            </a:r>
          </a:p>
          <a:p>
            <a:pPr marL="342900" indent="-342900">
              <a:buFont typeface="Wingdings" pitchFamily="2" charset="2"/>
              <a:buChar char="§"/>
            </a:pPr>
            <a:endParaRPr lang="es-MX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Treatment/ </a:t>
            </a:r>
            <a:r>
              <a:rPr lang="en-US" sz="20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management</a:t>
            </a:r>
          </a:p>
          <a:p>
            <a:pPr algn="ctr"/>
            <a:endParaRPr lang="es-MX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treatment (for this condition)  include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……</a:t>
            </a:r>
          </a:p>
          <a:p>
            <a:pPr marL="342900" indent="-342900">
              <a:buFont typeface="Wingdings" pitchFamily="2" charset="2"/>
              <a:buChar char="§"/>
            </a:pPr>
            <a:endParaRPr lang="es-MX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treatment (for this condition) is based on 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……</a:t>
            </a:r>
          </a:p>
          <a:p>
            <a:pPr marL="342900" indent="-342900">
              <a:buFont typeface="Wingdings" pitchFamily="2" charset="2"/>
              <a:buChar char="§"/>
            </a:pPr>
            <a:endParaRPr lang="es-MX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_____________ is the best treatment for this condition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pPr marL="342900" indent="-342900">
              <a:buFont typeface="Wingdings" pitchFamily="2" charset="2"/>
              <a:buChar char="§"/>
            </a:pPr>
            <a:endParaRPr lang="es-MX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treatment consists on_________</a:t>
            </a:r>
            <a:endParaRPr lang="es-MX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MX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0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51468" y="188640"/>
            <a:ext cx="777686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Prognosis</a:t>
            </a:r>
          </a:p>
          <a:p>
            <a:pPr algn="ctr"/>
            <a:endParaRPr lang="es-MX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prognosis is good / poor / guarded / bad / reserved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buFont typeface="Wingdings" pitchFamily="2" charset="2"/>
              <a:buChar char="§"/>
            </a:pPr>
            <a:endParaRPr lang="es-MX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prognosis is good if the patient follows the treatment.</a:t>
            </a:r>
          </a:p>
          <a:p>
            <a:pPr marL="342900" indent="-342900">
              <a:buFont typeface="Wingdings" pitchFamily="2" charset="2"/>
              <a:buChar char="§"/>
            </a:pPr>
            <a:endParaRPr lang="es-MX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Complication</a:t>
            </a:r>
          </a:p>
          <a:p>
            <a:pPr algn="ctr"/>
            <a:endParaRPr lang="es-MX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complications of 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HBP are 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mainly 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pPr marL="342900" indent="-342900">
              <a:buFont typeface="Wingdings" pitchFamily="2" charset="2"/>
              <a:buChar char="§"/>
            </a:pPr>
            <a:endParaRPr lang="es-MX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most common complication(s) is/ are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pPr marL="342900" indent="-342900">
              <a:buFont typeface="Wingdings" pitchFamily="2" charset="2"/>
              <a:buChar char="§"/>
            </a:pPr>
            <a:endParaRPr lang="es-MX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Other 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complications associated 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with HBP 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include… 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pPr marL="342900" indent="-342900">
              <a:buFont typeface="Wingdings" pitchFamily="2" charset="2"/>
              <a:buChar char="§"/>
            </a:pPr>
            <a:endParaRPr lang="es-MX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_________,________, and ________ are the most common </a:t>
            </a:r>
            <a:endPara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complication 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HBP</a:t>
            </a:r>
          </a:p>
          <a:p>
            <a:endParaRPr lang="es-MX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….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 well-recognized complications of the first episodes of 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HBP</a:t>
            </a:r>
            <a:endParaRPr lang="es-MX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08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504" y="476672"/>
            <a:ext cx="892899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Bibliography</a:t>
            </a:r>
            <a:r>
              <a:rPr lang="es-MX" sz="20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MX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i="1" dirty="0">
                <a:solidFill>
                  <a:schemeClr val="bg1"/>
                </a:solidFill>
              </a:rPr>
              <a:t>1. Abbot, G. The Teaching of English as an International Language: A Practical Guide. La Habana: Editorial </a:t>
            </a:r>
            <a:r>
              <a:rPr lang="en-US" i="1" dirty="0" err="1">
                <a:solidFill>
                  <a:schemeClr val="bg1"/>
                </a:solidFill>
              </a:rPr>
              <a:t>Revolucionaria</a:t>
            </a:r>
            <a:r>
              <a:rPr lang="en-US" i="1" dirty="0">
                <a:solidFill>
                  <a:schemeClr val="bg1"/>
                </a:solidFill>
              </a:rPr>
              <a:t>; 1989.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i="1" dirty="0">
                <a:solidFill>
                  <a:schemeClr val="bg1"/>
                </a:solidFill>
              </a:rPr>
              <a:t>2. Agnes, M. (Editor-in-chief) </a:t>
            </a:r>
            <a:r>
              <a:rPr lang="en-US" i="1" dirty="0" err="1">
                <a:solidFill>
                  <a:schemeClr val="bg1"/>
                </a:solidFill>
              </a:rPr>
              <a:t>Webster‟s</a:t>
            </a:r>
            <a:r>
              <a:rPr lang="en-US" i="1" dirty="0">
                <a:solidFill>
                  <a:schemeClr val="bg1"/>
                </a:solidFill>
              </a:rPr>
              <a:t> New World College Dictionary. 4th edition: New York: Macmillan; 1999.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i="1" dirty="0">
                <a:solidFill>
                  <a:schemeClr val="bg1"/>
                </a:solidFill>
              </a:rPr>
              <a:t>3. Ballinger, Ph. </a:t>
            </a:r>
            <a:r>
              <a:rPr lang="en-US" i="1" dirty="0" err="1">
                <a:solidFill>
                  <a:schemeClr val="bg1"/>
                </a:solidFill>
              </a:rPr>
              <a:t>Merrill‟s</a:t>
            </a:r>
            <a:r>
              <a:rPr lang="en-US" i="1" dirty="0">
                <a:solidFill>
                  <a:schemeClr val="bg1"/>
                </a:solidFill>
              </a:rPr>
              <a:t> Atlas of Radiographic Positions and Radiologic Procedures. 8th Edition: Mosby; 1995.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i="1" dirty="0">
                <a:solidFill>
                  <a:schemeClr val="bg1"/>
                </a:solidFill>
              </a:rPr>
              <a:t>4. Bates, B. Guide to Physical Examination and History Taking. 8th edition New York: Lippincott Williams &amp; Wilkins; 2003. </a:t>
            </a:r>
            <a:endParaRPr lang="en-US" i="1" dirty="0" smtClean="0">
              <a:solidFill>
                <a:schemeClr val="bg1"/>
              </a:solidFill>
            </a:endParaRPr>
          </a:p>
          <a:p>
            <a:r>
              <a:rPr lang="en-US" i="1" dirty="0" smtClean="0">
                <a:solidFill>
                  <a:schemeClr val="bg1"/>
                </a:solidFill>
              </a:rPr>
              <a:t>5._______________. </a:t>
            </a:r>
            <a:r>
              <a:rPr lang="en-US" i="1" dirty="0">
                <a:solidFill>
                  <a:schemeClr val="bg1"/>
                </a:solidFill>
              </a:rPr>
              <a:t>English through Medicine </a:t>
            </a:r>
            <a:r>
              <a:rPr lang="en-US" i="1" dirty="0" smtClean="0">
                <a:solidFill>
                  <a:schemeClr val="bg1"/>
                </a:solidFill>
              </a:rPr>
              <a:t>One</a:t>
            </a:r>
            <a:r>
              <a:rPr lang="en-US" i="1" dirty="0" smtClean="0">
                <a:solidFill>
                  <a:schemeClr val="bg1"/>
                </a:solidFill>
              </a:rPr>
              <a:t>. </a:t>
            </a:r>
            <a:r>
              <a:rPr lang="en-US" i="1" dirty="0" smtClean="0">
                <a:solidFill>
                  <a:schemeClr val="bg1"/>
                </a:solidFill>
              </a:rPr>
              <a:t>Student´s </a:t>
            </a:r>
            <a:r>
              <a:rPr lang="en-US" i="1" dirty="0">
                <a:solidFill>
                  <a:schemeClr val="bg1"/>
                </a:solidFill>
              </a:rPr>
              <a:t>Book. Editorial </a:t>
            </a:r>
            <a:r>
              <a:rPr lang="en-US" i="1" dirty="0" err="1">
                <a:solidFill>
                  <a:schemeClr val="bg1"/>
                </a:solidFill>
              </a:rPr>
              <a:t>Ciencias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Médicas</a:t>
            </a:r>
            <a:r>
              <a:rPr lang="en-US" i="1" dirty="0">
                <a:solidFill>
                  <a:schemeClr val="bg1"/>
                </a:solidFill>
              </a:rPr>
              <a:t>; 2007. </a:t>
            </a:r>
            <a:endParaRPr lang="en-US" dirty="0">
              <a:solidFill>
                <a:schemeClr val="bg1"/>
              </a:solidFill>
            </a:endParaRPr>
          </a:p>
          <a:p>
            <a:endParaRPr lang="en-US" i="1" dirty="0" smtClean="0">
              <a:solidFill>
                <a:schemeClr val="bg1"/>
              </a:solidFill>
            </a:endParaRPr>
          </a:p>
          <a:p>
            <a:r>
              <a:rPr lang="en-US" i="1" dirty="0" smtClean="0">
                <a:solidFill>
                  <a:schemeClr val="bg1"/>
                </a:solidFill>
              </a:rPr>
              <a:t>6._______________. </a:t>
            </a:r>
            <a:r>
              <a:rPr lang="en-US" i="1" dirty="0">
                <a:solidFill>
                  <a:schemeClr val="bg1"/>
                </a:solidFill>
              </a:rPr>
              <a:t>English through </a:t>
            </a:r>
            <a:r>
              <a:rPr lang="en-US" i="1">
                <a:solidFill>
                  <a:schemeClr val="bg1"/>
                </a:solidFill>
              </a:rPr>
              <a:t>Medicine </a:t>
            </a:r>
            <a:r>
              <a:rPr lang="en-US" i="1" smtClean="0">
                <a:solidFill>
                  <a:schemeClr val="bg1"/>
                </a:solidFill>
              </a:rPr>
              <a:t>One</a:t>
            </a:r>
            <a:r>
              <a:rPr lang="en-US" i="1" smtClean="0">
                <a:solidFill>
                  <a:schemeClr val="bg1"/>
                </a:solidFill>
              </a:rPr>
              <a:t>. </a:t>
            </a:r>
            <a:r>
              <a:rPr lang="en-US" i="1" dirty="0">
                <a:solidFill>
                  <a:schemeClr val="bg1"/>
                </a:solidFill>
              </a:rPr>
              <a:t>Teacher´s Book. Editorial </a:t>
            </a:r>
            <a:r>
              <a:rPr lang="en-US" i="1" dirty="0" err="1">
                <a:solidFill>
                  <a:schemeClr val="bg1"/>
                </a:solidFill>
              </a:rPr>
              <a:t>Ciencias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Médicas</a:t>
            </a:r>
            <a:r>
              <a:rPr lang="en-US" i="1" dirty="0">
                <a:solidFill>
                  <a:schemeClr val="bg1"/>
                </a:solidFill>
              </a:rPr>
              <a:t>; 2007.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s-MX" i="1" dirty="0">
                <a:solidFill>
                  <a:schemeClr val="bg1"/>
                </a:solidFill>
              </a:rPr>
              <a:t>7</a:t>
            </a:r>
            <a:r>
              <a:rPr lang="es-MX" i="1" dirty="0" smtClean="0">
                <a:solidFill>
                  <a:schemeClr val="bg1"/>
                </a:solidFill>
              </a:rPr>
              <a:t>. </a:t>
            </a:r>
            <a:r>
              <a:rPr lang="es-MX" i="1" dirty="0">
                <a:solidFill>
                  <a:schemeClr val="bg1"/>
                </a:solidFill>
              </a:rPr>
              <a:t>Colectivo de Autores. English </a:t>
            </a:r>
            <a:r>
              <a:rPr lang="es-MX" i="1" dirty="0" err="1">
                <a:solidFill>
                  <a:schemeClr val="bg1"/>
                </a:solidFill>
              </a:rPr>
              <a:t>for</a:t>
            </a:r>
            <a:r>
              <a:rPr lang="es-MX" i="1" dirty="0">
                <a:solidFill>
                  <a:schemeClr val="bg1"/>
                </a:solidFill>
              </a:rPr>
              <a:t> Professional </a:t>
            </a:r>
            <a:r>
              <a:rPr lang="es-MX" i="1" dirty="0" err="1">
                <a:solidFill>
                  <a:schemeClr val="bg1"/>
                </a:solidFill>
              </a:rPr>
              <a:t>Nursing</a:t>
            </a:r>
            <a:r>
              <a:rPr lang="es-MX" i="1" dirty="0">
                <a:solidFill>
                  <a:schemeClr val="bg1"/>
                </a:solidFill>
              </a:rPr>
              <a:t> </a:t>
            </a:r>
            <a:r>
              <a:rPr lang="es-MX" i="1" dirty="0" err="1">
                <a:solidFill>
                  <a:schemeClr val="bg1"/>
                </a:solidFill>
              </a:rPr>
              <a:t>Communication</a:t>
            </a:r>
            <a:r>
              <a:rPr lang="es-MX" i="1" dirty="0">
                <a:solidFill>
                  <a:schemeClr val="bg1"/>
                </a:solidFill>
              </a:rPr>
              <a:t>. </a:t>
            </a:r>
            <a:r>
              <a:rPr lang="es-MX" i="1" dirty="0" err="1">
                <a:solidFill>
                  <a:schemeClr val="bg1"/>
                </a:solidFill>
              </a:rPr>
              <a:t>Student‟s</a:t>
            </a:r>
            <a:r>
              <a:rPr lang="es-MX" i="1" dirty="0">
                <a:solidFill>
                  <a:schemeClr val="bg1"/>
                </a:solidFill>
              </a:rPr>
              <a:t> Book. La Habana: Editorial Ciencias Médicas; 2004. </a:t>
            </a:r>
            <a:endParaRPr lang="es-MX" dirty="0">
              <a:solidFill>
                <a:schemeClr val="bg1"/>
              </a:solidFill>
            </a:endParaRPr>
          </a:p>
          <a:p>
            <a:r>
              <a:rPr lang="en-US" i="1" dirty="0">
                <a:solidFill>
                  <a:schemeClr val="bg1"/>
                </a:solidFill>
              </a:rPr>
              <a:t>8</a:t>
            </a:r>
            <a:r>
              <a:rPr lang="en-US" i="1" dirty="0" smtClean="0">
                <a:solidFill>
                  <a:schemeClr val="bg1"/>
                </a:solidFill>
              </a:rPr>
              <a:t>. </a:t>
            </a:r>
            <a:r>
              <a:rPr lang="en-US" i="1" dirty="0">
                <a:solidFill>
                  <a:schemeClr val="bg1"/>
                </a:solidFill>
              </a:rPr>
              <a:t>_______________ English for Professional Nursing Communication. </a:t>
            </a:r>
            <a:r>
              <a:rPr lang="en-US" i="1" dirty="0" err="1">
                <a:solidFill>
                  <a:schemeClr val="bg1"/>
                </a:solidFill>
              </a:rPr>
              <a:t>Teacher‟s</a:t>
            </a:r>
            <a:r>
              <a:rPr lang="en-US" i="1" dirty="0">
                <a:solidFill>
                  <a:schemeClr val="bg1"/>
                </a:solidFill>
              </a:rPr>
              <a:t> Book. La Habana: Editorial </a:t>
            </a:r>
            <a:r>
              <a:rPr lang="en-US" i="1" dirty="0" err="1">
                <a:solidFill>
                  <a:schemeClr val="bg1"/>
                </a:solidFill>
              </a:rPr>
              <a:t>Ciencias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Médicas</a:t>
            </a:r>
            <a:r>
              <a:rPr lang="en-US" i="1" dirty="0">
                <a:solidFill>
                  <a:schemeClr val="bg1"/>
                </a:solidFill>
              </a:rPr>
              <a:t>; 2004. 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88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03848" y="2505670"/>
            <a:ext cx="24407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Thanks</a:t>
            </a:r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720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122059" y="627838"/>
            <a:ext cx="706019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s-ES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es-E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099175" y="1340768"/>
            <a:ext cx="697659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Peptic </a:t>
            </a:r>
            <a:r>
              <a:rPr lang="es-ES" sz="6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ulcer</a:t>
            </a:r>
            <a:endParaRPr lang="es-ES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67544" y="4365104"/>
            <a:ext cx="8424863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</a:rPr>
              <a:t>Objective: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b="1" dirty="0">
                <a:solidFill>
                  <a:schemeClr val="bg1"/>
                </a:solidFill>
              </a:rPr>
              <a:t>To describe different features of </a:t>
            </a:r>
            <a:r>
              <a:rPr lang="en-US" b="1" dirty="0" smtClean="0">
                <a:solidFill>
                  <a:schemeClr val="bg1"/>
                </a:solidFill>
              </a:rPr>
              <a:t>Peptic ulcer </a:t>
            </a:r>
            <a:r>
              <a:rPr lang="en-US" b="1" dirty="0">
                <a:solidFill>
                  <a:schemeClr val="bg1"/>
                </a:solidFill>
              </a:rPr>
              <a:t>in  order to prepare students to talk about the disease and  discuss a case in English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23528" y="692696"/>
            <a:ext cx="8463314" cy="513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ES" sz="2800" dirty="0" err="1" smtClean="0">
                <a:solidFill>
                  <a:schemeClr val="bg1"/>
                </a:solidFill>
                <a:latin typeface="Algerian" pitchFamily="82" charset="0"/>
              </a:rPr>
              <a:t>peptic</a:t>
            </a: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lgerian" pitchFamily="82" charset="0"/>
              </a:rPr>
              <a:t>ulcer</a:t>
            </a: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lgerian" pitchFamily="82" charset="0"/>
              </a:rPr>
              <a:t>is</a:t>
            </a: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 a </a:t>
            </a:r>
            <a:r>
              <a:rPr lang="es-ES" sz="2800" dirty="0" err="1" smtClean="0">
                <a:solidFill>
                  <a:schemeClr val="bg1"/>
                </a:solidFill>
                <a:latin typeface="Algerian" pitchFamily="82" charset="0"/>
              </a:rPr>
              <a:t>hole</a:t>
            </a: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 in </a:t>
            </a:r>
            <a:r>
              <a:rPr lang="es-ES" sz="2800" dirty="0" err="1" smtClean="0">
                <a:solidFill>
                  <a:schemeClr val="bg1"/>
                </a:solidFill>
                <a:latin typeface="Algerian" pitchFamily="82" charset="0"/>
              </a:rPr>
              <a:t>the</a:t>
            </a: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lgerian" pitchFamily="82" charset="0"/>
              </a:rPr>
              <a:t>gut</a:t>
            </a: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lgerian" pitchFamily="82" charset="0"/>
              </a:rPr>
              <a:t>lining</a:t>
            </a: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 of </a:t>
            </a:r>
            <a:r>
              <a:rPr lang="es-ES" sz="2800" dirty="0" err="1" smtClean="0">
                <a:solidFill>
                  <a:schemeClr val="bg1"/>
                </a:solidFill>
                <a:latin typeface="Algerian" pitchFamily="82" charset="0"/>
              </a:rPr>
              <a:t>the</a:t>
            </a: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lgerian" pitchFamily="82" charset="0"/>
              </a:rPr>
              <a:t>stomach</a:t>
            </a: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 , </a:t>
            </a:r>
            <a:r>
              <a:rPr lang="es-ES" sz="2800" dirty="0" err="1" smtClean="0">
                <a:solidFill>
                  <a:schemeClr val="bg1"/>
                </a:solidFill>
                <a:latin typeface="Algerian" pitchFamily="82" charset="0"/>
              </a:rPr>
              <a:t>duodenum</a:t>
            </a: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, </a:t>
            </a:r>
            <a:r>
              <a:rPr lang="es-ES" sz="2800" dirty="0" err="1" smtClean="0">
                <a:solidFill>
                  <a:schemeClr val="bg1"/>
                </a:solidFill>
                <a:latin typeface="Algerian" pitchFamily="82" charset="0"/>
              </a:rPr>
              <a:t>or</a:t>
            </a: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lgerian" pitchFamily="82" charset="0"/>
              </a:rPr>
              <a:t>esophagus</a:t>
            </a: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 .</a:t>
            </a:r>
          </a:p>
          <a:p>
            <a:pPr algn="just">
              <a:lnSpc>
                <a:spcPct val="200000"/>
              </a:lnSpc>
            </a:pP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a </a:t>
            </a:r>
            <a:r>
              <a:rPr lang="es-ES" sz="2800" dirty="0" err="1" smtClean="0">
                <a:solidFill>
                  <a:schemeClr val="bg1"/>
                </a:solidFill>
                <a:latin typeface="Algerian" pitchFamily="82" charset="0"/>
              </a:rPr>
              <a:t>peptic</a:t>
            </a: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lgerian" pitchFamily="82" charset="0"/>
              </a:rPr>
              <a:t>ulcer</a:t>
            </a: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 of </a:t>
            </a:r>
            <a:r>
              <a:rPr lang="es-ES" sz="2800" dirty="0" err="1" smtClean="0">
                <a:solidFill>
                  <a:schemeClr val="bg1"/>
                </a:solidFill>
                <a:latin typeface="Algerian" pitchFamily="82" charset="0"/>
              </a:rPr>
              <a:t>the</a:t>
            </a: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lgerian" pitchFamily="82" charset="0"/>
              </a:rPr>
              <a:t>stomach</a:t>
            </a: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lgerian" pitchFamily="82" charset="0"/>
              </a:rPr>
              <a:t>is</a:t>
            </a: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lgerian" pitchFamily="82" charset="0"/>
              </a:rPr>
              <a:t>called</a:t>
            </a: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 a </a:t>
            </a:r>
            <a:r>
              <a:rPr lang="es-ES" sz="2800" dirty="0" err="1" smtClean="0">
                <a:solidFill>
                  <a:schemeClr val="bg1"/>
                </a:solidFill>
                <a:latin typeface="Algerian" pitchFamily="82" charset="0"/>
              </a:rPr>
              <a:t>gastric</a:t>
            </a: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lgerian" pitchFamily="82" charset="0"/>
              </a:rPr>
              <a:t>ulcer</a:t>
            </a: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 of </a:t>
            </a:r>
            <a:r>
              <a:rPr lang="es-ES" sz="2800" dirty="0" err="1" smtClean="0">
                <a:solidFill>
                  <a:schemeClr val="bg1"/>
                </a:solidFill>
                <a:latin typeface="Algerian" pitchFamily="82" charset="0"/>
              </a:rPr>
              <a:t>the</a:t>
            </a: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lgerian" pitchFamily="82" charset="0"/>
              </a:rPr>
              <a:t>duodenum</a:t>
            </a: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 a duodenal </a:t>
            </a:r>
            <a:r>
              <a:rPr lang="es-ES" sz="2800" dirty="0" err="1" smtClean="0">
                <a:solidFill>
                  <a:schemeClr val="bg1"/>
                </a:solidFill>
                <a:latin typeface="Algerian" pitchFamily="82" charset="0"/>
              </a:rPr>
              <a:t>ulcer</a:t>
            </a: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 and of </a:t>
            </a:r>
            <a:r>
              <a:rPr lang="es-ES" sz="2800" dirty="0" err="1" smtClean="0">
                <a:solidFill>
                  <a:schemeClr val="bg1"/>
                </a:solidFill>
                <a:latin typeface="Algerian" pitchFamily="82" charset="0"/>
              </a:rPr>
              <a:t>the</a:t>
            </a: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lgerian" pitchFamily="82" charset="0"/>
              </a:rPr>
              <a:t>esophagus</a:t>
            </a: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lgerian" pitchFamily="82" charset="0"/>
              </a:rPr>
              <a:t>esophageal</a:t>
            </a: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s-ES" sz="2800" dirty="0" err="1" smtClean="0">
                <a:solidFill>
                  <a:schemeClr val="bg1"/>
                </a:solidFill>
                <a:latin typeface="Algerian" pitchFamily="82" charset="0"/>
              </a:rPr>
              <a:t>ulcer</a:t>
            </a: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.</a:t>
            </a:r>
            <a:endParaRPr lang="es-ES" sz="28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83705" y="436393"/>
            <a:ext cx="69765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Risk factors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79512" y="1340768"/>
            <a:ext cx="871296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Smoking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Stress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Alcohol </a:t>
            </a:r>
            <a:r>
              <a:rPr lang="es-ES" sz="2800" dirty="0" err="1" smtClean="0">
                <a:solidFill>
                  <a:schemeClr val="bg1"/>
                </a:solidFill>
                <a:latin typeface="Algerian" pitchFamily="82" charset="0"/>
              </a:rPr>
              <a:t>consumption</a:t>
            </a:r>
            <a:endParaRPr lang="es-ES" sz="2800" dirty="0" smtClean="0">
              <a:solidFill>
                <a:schemeClr val="bg1"/>
              </a:solidFill>
              <a:latin typeface="Algerian" pitchFamily="82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Infection by h. Pylori bacteria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1"/>
                </a:solidFill>
                <a:latin typeface="Algerian" pitchFamily="82" charset="0"/>
              </a:rPr>
              <a:t>Regular </a:t>
            </a:r>
            <a:r>
              <a:rPr lang="en-US" sz="2800" dirty="0">
                <a:solidFill>
                  <a:schemeClr val="bg1"/>
                </a:solidFill>
                <a:latin typeface="Algerian" pitchFamily="82" charset="0"/>
              </a:rPr>
              <a:t>use of aspirin, ibuprofen, naproxen, or other </a:t>
            </a:r>
            <a:r>
              <a:rPr lang="en-US" sz="2800" dirty="0" err="1">
                <a:solidFill>
                  <a:schemeClr val="bg1"/>
                </a:solidFill>
                <a:latin typeface="Algerian" pitchFamily="82" charset="0"/>
              </a:rPr>
              <a:t>nonsteroidal</a:t>
            </a:r>
            <a:r>
              <a:rPr lang="en-US" sz="2800" dirty="0">
                <a:solidFill>
                  <a:schemeClr val="bg1"/>
                </a:solidFill>
                <a:latin typeface="Algerian" pitchFamily="82" charset="0"/>
              </a:rPr>
              <a:t> anti-inflammatory drugs (</a:t>
            </a:r>
            <a:r>
              <a:rPr lang="en-US" sz="2800" dirty="0" smtClean="0">
                <a:solidFill>
                  <a:schemeClr val="bg1"/>
                </a:solidFill>
                <a:latin typeface="Algerian" pitchFamily="82" charset="0"/>
              </a:rPr>
              <a:t>NSAIDs)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1"/>
                </a:solidFill>
                <a:latin typeface="Algerian" pitchFamily="82" charset="0"/>
              </a:rPr>
              <a:t>RADIATION </a:t>
            </a:r>
            <a:r>
              <a:rPr lang="en-US" sz="2800" dirty="0" err="1" smtClean="0">
                <a:solidFill>
                  <a:schemeClr val="bg1"/>
                </a:solidFill>
                <a:latin typeface="Algerian" pitchFamily="82" charset="0"/>
              </a:rPr>
              <a:t>tREATMENT</a:t>
            </a:r>
            <a:endParaRPr lang="es-ES" sz="28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83705" y="357166"/>
            <a:ext cx="697659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Symptoms and signs</a:t>
            </a:r>
            <a:endParaRPr lang="es-E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980728"/>
            <a:ext cx="8964488" cy="7773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sz="2800" dirty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PAIN OR </a:t>
            </a:r>
            <a:r>
              <a:rPr lang="es-ES" sz="2800" dirty="0" err="1" smtClean="0">
                <a:solidFill>
                  <a:schemeClr val="bg1"/>
                </a:solidFill>
                <a:latin typeface="Algerian" pitchFamily="82" charset="0"/>
              </a:rPr>
              <a:t>discoMfort</a:t>
            </a: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 IN THE UPPER ABDOMEN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sz="2800" dirty="0" err="1" smtClean="0">
                <a:solidFill>
                  <a:schemeClr val="bg1"/>
                </a:solidFill>
                <a:latin typeface="Algerian" pitchFamily="82" charset="0"/>
              </a:rPr>
              <a:t>Upper</a:t>
            </a: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 abdominal burning or hunger pain after meals or in the middle of the </a:t>
            </a:r>
            <a:r>
              <a:rPr lang="es-ES" sz="2800" dirty="0" err="1" smtClean="0">
                <a:solidFill>
                  <a:schemeClr val="bg1"/>
                </a:solidFill>
                <a:latin typeface="Algerian" pitchFamily="82" charset="0"/>
              </a:rPr>
              <a:t>night</a:t>
            </a:r>
            <a:r>
              <a:rPr lang="es-ES" sz="2800" dirty="0" smtClean="0">
                <a:solidFill>
                  <a:schemeClr val="bg1"/>
                </a:solidFill>
                <a:latin typeface="Algerian" pitchFamily="82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lgerian" pitchFamily="82" charset="0"/>
              </a:rPr>
              <a:t> Hunger </a:t>
            </a:r>
            <a:r>
              <a:rPr lang="en-US" sz="2800" dirty="0">
                <a:solidFill>
                  <a:schemeClr val="bg1"/>
                </a:solidFill>
                <a:latin typeface="Algerian" pitchFamily="82" charset="0"/>
              </a:rPr>
              <a:t>and an empty feeling in the </a:t>
            </a:r>
            <a:r>
              <a:rPr lang="en-US" sz="2800" dirty="0" smtClean="0">
                <a:solidFill>
                  <a:schemeClr val="bg1"/>
                </a:solidFill>
                <a:latin typeface="Algerian" pitchFamily="82" charset="0"/>
              </a:rPr>
              <a:t>stomach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lgerian" pitchFamily="82" charset="0"/>
              </a:rPr>
              <a:t>Bloody </a:t>
            </a:r>
            <a:r>
              <a:rPr lang="en-US" sz="2800" dirty="0">
                <a:solidFill>
                  <a:schemeClr val="bg1"/>
                </a:solidFill>
                <a:latin typeface="Algerian" pitchFamily="82" charset="0"/>
              </a:rPr>
              <a:t>or dark tarry </a:t>
            </a:r>
            <a:r>
              <a:rPr lang="en-US" sz="2800" dirty="0" smtClean="0">
                <a:solidFill>
                  <a:schemeClr val="bg1"/>
                </a:solidFill>
                <a:latin typeface="Algerian" pitchFamily="82" charset="0"/>
              </a:rPr>
              <a:t>stools(Melena)</a:t>
            </a:r>
            <a:endParaRPr lang="en-US" sz="2800" dirty="0">
              <a:solidFill>
                <a:schemeClr val="bg1"/>
              </a:solidFill>
              <a:latin typeface="Algerian" pitchFamily="82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lgerian" pitchFamily="82" charset="0"/>
              </a:rPr>
              <a:t>Chest </a:t>
            </a:r>
            <a:r>
              <a:rPr lang="en-US" sz="2800" dirty="0">
                <a:solidFill>
                  <a:schemeClr val="bg1"/>
                </a:solidFill>
                <a:latin typeface="Algerian" pitchFamily="82" charset="0"/>
              </a:rPr>
              <a:t>pain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lgerian" pitchFamily="82" charset="0"/>
              </a:rPr>
              <a:t>Fatigue</a:t>
            </a:r>
            <a:endParaRPr lang="en-US" sz="2800" dirty="0">
              <a:solidFill>
                <a:schemeClr val="bg1"/>
              </a:solidFill>
              <a:latin typeface="Algerian" pitchFamily="82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lgerian" pitchFamily="82" charset="0"/>
              </a:rPr>
              <a:t>Vomiting</a:t>
            </a:r>
            <a:r>
              <a:rPr lang="en-US" sz="2800" dirty="0">
                <a:solidFill>
                  <a:schemeClr val="bg1"/>
                </a:solidFill>
                <a:latin typeface="Algerian" pitchFamily="82" charset="0"/>
              </a:rPr>
              <a:t>, possibly bloody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Algerian" pitchFamily="82" charset="0"/>
              </a:rPr>
              <a:t>Weight loss</a:t>
            </a:r>
            <a:endParaRPr lang="es-ES" sz="2800" dirty="0" smtClean="0">
              <a:solidFill>
                <a:schemeClr val="bg1"/>
              </a:solidFill>
              <a:latin typeface="Algerian" pitchFamily="82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s-ES" sz="2800" dirty="0" smtClean="0">
              <a:solidFill>
                <a:schemeClr val="bg1"/>
              </a:solidFill>
              <a:latin typeface="Algerian" pitchFamily="82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s-ES" sz="2800" dirty="0" smtClean="0">
              <a:solidFill>
                <a:schemeClr val="bg1"/>
              </a:solidFill>
              <a:latin typeface="Algerian" pitchFamily="82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s-ES" sz="2800" dirty="0" smtClean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83705" y="0"/>
            <a:ext cx="69765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Treatment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1520" y="1340768"/>
            <a:ext cx="8640960" cy="3700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200" dirty="0" err="1" smtClean="0">
                <a:solidFill>
                  <a:schemeClr val="bg1"/>
                </a:solidFill>
                <a:latin typeface="Algerian" pitchFamily="82" charset="0"/>
              </a:rPr>
              <a:t>antibiotic</a:t>
            </a:r>
            <a:r>
              <a:rPr lang="es-ES" sz="3200" dirty="0" smtClean="0">
                <a:solidFill>
                  <a:schemeClr val="bg1"/>
                </a:solidFill>
                <a:latin typeface="Algerian" pitchFamily="82" charset="0"/>
              </a:rPr>
              <a:t> combination to eradicate the bacteria, </a:t>
            </a:r>
          </a:p>
          <a:p>
            <a:pPr algn="just">
              <a:lnSpc>
                <a:spcPct val="150000"/>
              </a:lnSpc>
            </a:pPr>
            <a:r>
              <a:rPr lang="es-ES" sz="3200" dirty="0" err="1" smtClean="0">
                <a:solidFill>
                  <a:schemeClr val="bg1"/>
                </a:solidFill>
                <a:latin typeface="Algerian" pitchFamily="82" charset="0"/>
              </a:rPr>
              <a:t>eliminating</a:t>
            </a:r>
            <a:r>
              <a:rPr lang="es-ES" sz="3200" dirty="0" smtClean="0">
                <a:solidFill>
                  <a:schemeClr val="bg1"/>
                </a:solidFill>
                <a:latin typeface="Algerian" pitchFamily="82" charset="0"/>
              </a:rPr>
              <a:t> the risk factors, </a:t>
            </a:r>
          </a:p>
          <a:p>
            <a:pPr algn="just">
              <a:lnSpc>
                <a:spcPct val="150000"/>
              </a:lnSpc>
            </a:pPr>
            <a:r>
              <a:rPr lang="es-ES" sz="3200" dirty="0" err="1" smtClean="0">
                <a:solidFill>
                  <a:schemeClr val="bg1"/>
                </a:solidFill>
                <a:latin typeface="Algerian" pitchFamily="82" charset="0"/>
              </a:rPr>
              <a:t>stomach</a:t>
            </a:r>
            <a:r>
              <a:rPr lang="es-ES" sz="3200" dirty="0" smtClean="0">
                <a:solidFill>
                  <a:schemeClr val="bg1"/>
                </a:solidFill>
                <a:latin typeface="Algerian" pitchFamily="82" charset="0"/>
              </a:rPr>
              <a:t> acid </a:t>
            </a:r>
            <a:r>
              <a:rPr lang="es-ES" sz="3200" dirty="0" err="1" smtClean="0">
                <a:solidFill>
                  <a:schemeClr val="bg1"/>
                </a:solidFill>
                <a:latin typeface="Algerian" pitchFamily="82" charset="0"/>
              </a:rPr>
              <a:t>suppression</a:t>
            </a:r>
            <a:r>
              <a:rPr lang="es-ES" sz="3200" dirty="0" smtClean="0">
                <a:solidFill>
                  <a:schemeClr val="bg1"/>
                </a:solidFill>
                <a:latin typeface="Algerian" pitchFamily="82" charset="0"/>
              </a:rPr>
              <a:t> with </a:t>
            </a:r>
            <a:r>
              <a:rPr lang="es-ES" sz="3200" dirty="0" err="1" smtClean="0">
                <a:solidFill>
                  <a:schemeClr val="bg1"/>
                </a:solidFill>
                <a:latin typeface="Algerian" pitchFamily="82" charset="0"/>
              </a:rPr>
              <a:t>medications</a:t>
            </a:r>
            <a:endParaRPr lang="es-ES" sz="28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83705" y="0"/>
            <a:ext cx="697659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Complications</a:t>
            </a:r>
          </a:p>
          <a:p>
            <a:pPr algn="ctr"/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7504" y="1857364"/>
            <a:ext cx="87849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s-ES" sz="3200" dirty="0" err="1" smtClean="0">
                <a:solidFill>
                  <a:schemeClr val="bg1"/>
                </a:solidFill>
                <a:latin typeface="Algerian" pitchFamily="82" charset="0"/>
              </a:rPr>
              <a:t>Internal</a:t>
            </a:r>
            <a:r>
              <a:rPr lang="es-ES" sz="3200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Algerian" pitchFamily="82" charset="0"/>
              </a:rPr>
              <a:t>bleeding</a:t>
            </a:r>
            <a:endParaRPr lang="es-ES" sz="3200" dirty="0" smtClean="0">
              <a:solidFill>
                <a:schemeClr val="bg1"/>
              </a:solidFill>
              <a:latin typeface="Algerian" pitchFamily="82" charset="0"/>
            </a:endParaRPr>
          </a:p>
          <a:p>
            <a:pPr marL="457200" indent="-457200">
              <a:buFont typeface="Wingdings" pitchFamily="2" charset="2"/>
              <a:buChar char="ü"/>
            </a:pPr>
            <a:endParaRPr lang="es-ES" sz="3200" dirty="0" smtClean="0">
              <a:solidFill>
                <a:schemeClr val="bg1"/>
              </a:solidFill>
              <a:latin typeface="Algerian" pitchFamily="82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s-ES" sz="3200" dirty="0" err="1" smtClean="0">
                <a:solidFill>
                  <a:schemeClr val="bg1"/>
                </a:solidFill>
                <a:latin typeface="Algerian" pitchFamily="82" charset="0"/>
              </a:rPr>
              <a:t>Scar</a:t>
            </a:r>
            <a:r>
              <a:rPr lang="es-ES" sz="3200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Algerian" pitchFamily="82" charset="0"/>
              </a:rPr>
              <a:t>tissue</a:t>
            </a:r>
            <a:r>
              <a:rPr lang="es-ES" sz="3200" dirty="0" smtClean="0">
                <a:solidFill>
                  <a:schemeClr val="bg1"/>
                </a:solidFill>
                <a:latin typeface="Algerian" pitchFamily="82" charset="0"/>
              </a:rPr>
              <a:t> ( </a:t>
            </a:r>
            <a:r>
              <a:rPr lang="es-ES" sz="3200" dirty="0" err="1" smtClean="0">
                <a:solidFill>
                  <a:schemeClr val="bg1"/>
                </a:solidFill>
                <a:latin typeface="Algerian" pitchFamily="82" charset="0"/>
              </a:rPr>
              <a:t>Stomach</a:t>
            </a:r>
            <a:r>
              <a:rPr lang="es-ES" sz="3200" dirty="0" smtClean="0">
                <a:solidFill>
                  <a:schemeClr val="bg1"/>
                </a:solidFill>
                <a:latin typeface="Algerian" pitchFamily="82" charset="0"/>
              </a:rPr>
              <a:t> blockage or </a:t>
            </a:r>
            <a:r>
              <a:rPr lang="es-ES" sz="3200" dirty="0" err="1" smtClean="0">
                <a:solidFill>
                  <a:schemeClr val="bg1"/>
                </a:solidFill>
                <a:latin typeface="Algerian" pitchFamily="82" charset="0"/>
              </a:rPr>
              <a:t>gastric</a:t>
            </a:r>
            <a:r>
              <a:rPr lang="es-ES" sz="3200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Algerian" pitchFamily="82" charset="0"/>
              </a:rPr>
              <a:t>obstruction</a:t>
            </a:r>
            <a:r>
              <a:rPr lang="es-ES" sz="3200" dirty="0" smtClean="0">
                <a:solidFill>
                  <a:schemeClr val="bg1"/>
                </a:solidFill>
                <a:latin typeface="Algerian" pitchFamily="82" charset="0"/>
              </a:rPr>
              <a:t>)</a:t>
            </a:r>
          </a:p>
          <a:p>
            <a:pPr marL="457200" indent="-457200">
              <a:buFont typeface="Wingdings" pitchFamily="2" charset="2"/>
              <a:buChar char="ü"/>
            </a:pPr>
            <a:endParaRPr lang="es-ES" sz="3200" dirty="0" smtClean="0">
              <a:solidFill>
                <a:schemeClr val="bg1"/>
              </a:solidFill>
              <a:latin typeface="Algerian" pitchFamily="82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s-ES" sz="3200" dirty="0">
                <a:solidFill>
                  <a:schemeClr val="bg1"/>
                </a:solidFill>
                <a:latin typeface="Algerian" pitchFamily="82" charset="0"/>
              </a:rPr>
              <a:t>P</a:t>
            </a:r>
            <a:r>
              <a:rPr lang="es-ES" sz="3200" dirty="0" smtClean="0">
                <a:solidFill>
                  <a:schemeClr val="bg1"/>
                </a:solidFill>
                <a:latin typeface="Algerian" pitchFamily="82" charset="0"/>
              </a:rPr>
              <a:t>erforation</a:t>
            </a:r>
            <a:endParaRPr lang="es-ES" sz="32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547664" y="910589"/>
            <a:ext cx="604867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s-ES" sz="2800" u="sng" dirty="0">
                <a:solidFill>
                  <a:schemeClr val="bg1"/>
                </a:solidFill>
                <a:latin typeface="Algerian" pitchFamily="82" charset="0"/>
              </a:rPr>
              <a:t>H2 receptor antagonist </a:t>
            </a:r>
          </a:p>
          <a:p>
            <a:pPr lvl="0">
              <a:lnSpc>
                <a:spcPct val="150000"/>
              </a:lnSpc>
            </a:pPr>
            <a:r>
              <a:rPr lang="es-ES" sz="2800" dirty="0">
                <a:solidFill>
                  <a:schemeClr val="bg1"/>
                </a:solidFill>
                <a:latin typeface="Algerian" pitchFamily="82" charset="0"/>
              </a:rPr>
              <a:t>Cimetidine </a:t>
            </a:r>
          </a:p>
          <a:p>
            <a:pPr lvl="0">
              <a:lnSpc>
                <a:spcPct val="150000"/>
              </a:lnSpc>
            </a:pPr>
            <a:r>
              <a:rPr lang="es-ES" sz="2800" dirty="0">
                <a:solidFill>
                  <a:schemeClr val="bg1"/>
                </a:solidFill>
                <a:latin typeface="Algerian" pitchFamily="82" charset="0"/>
              </a:rPr>
              <a:t>Ranitidine</a:t>
            </a:r>
          </a:p>
          <a:p>
            <a:pPr lvl="0">
              <a:lnSpc>
                <a:spcPct val="150000"/>
              </a:lnSpc>
            </a:pPr>
            <a:r>
              <a:rPr lang="es-ES" sz="2800" dirty="0">
                <a:solidFill>
                  <a:schemeClr val="bg1"/>
                </a:solidFill>
                <a:latin typeface="Algerian" pitchFamily="82" charset="0"/>
              </a:rPr>
              <a:t>Famotidine</a:t>
            </a:r>
          </a:p>
          <a:p>
            <a:pPr lvl="0">
              <a:lnSpc>
                <a:spcPct val="150000"/>
              </a:lnSpc>
            </a:pPr>
            <a:r>
              <a:rPr lang="es-ES" sz="2800" dirty="0">
                <a:solidFill>
                  <a:schemeClr val="bg1"/>
                </a:solidFill>
                <a:latin typeface="Algerian" pitchFamily="82" charset="0"/>
              </a:rPr>
              <a:t>Nizatidine</a:t>
            </a:r>
          </a:p>
          <a:p>
            <a:pPr lvl="0">
              <a:lnSpc>
                <a:spcPct val="150000"/>
              </a:lnSpc>
            </a:pPr>
            <a:r>
              <a:rPr lang="es-ES" sz="2800" u="sng" dirty="0">
                <a:solidFill>
                  <a:schemeClr val="bg1"/>
                </a:solidFill>
                <a:latin typeface="Algerian" pitchFamily="82" charset="0"/>
              </a:rPr>
              <a:t>Proton pump inhibitors</a:t>
            </a:r>
          </a:p>
          <a:p>
            <a:pPr lvl="0">
              <a:lnSpc>
                <a:spcPct val="150000"/>
              </a:lnSpc>
            </a:pPr>
            <a:r>
              <a:rPr lang="es-ES" sz="2800" dirty="0">
                <a:solidFill>
                  <a:schemeClr val="bg1"/>
                </a:solidFill>
                <a:latin typeface="Algerian" pitchFamily="82" charset="0"/>
              </a:rPr>
              <a:t>Omeprazole         Pantoprazole</a:t>
            </a:r>
          </a:p>
          <a:p>
            <a:pPr lvl="0">
              <a:lnSpc>
                <a:spcPct val="150000"/>
              </a:lnSpc>
            </a:pPr>
            <a:r>
              <a:rPr lang="es-ES" sz="2800" dirty="0">
                <a:solidFill>
                  <a:schemeClr val="bg1"/>
                </a:solidFill>
                <a:latin typeface="Algerian" pitchFamily="82" charset="0"/>
              </a:rPr>
              <a:t>Lansoprazole        Esomeprazole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547664" y="0"/>
            <a:ext cx="42771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5400" dirty="0" err="1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M</a:t>
            </a:r>
            <a:r>
              <a:rPr lang="es-ES" sz="54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edications</a:t>
            </a:r>
            <a:r>
              <a:rPr lang="es-ES" sz="54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endParaRPr lang="es-ES" sz="54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CuadroTexto"/>
          <p:cNvSpPr txBox="1">
            <a:spLocks noChangeArrowheads="1"/>
          </p:cNvSpPr>
          <p:nvPr/>
        </p:nvSpPr>
        <p:spPr bwMode="auto">
          <a:xfrm>
            <a:off x="323529" y="404664"/>
            <a:ext cx="799839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V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Book" pitchFamily="34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Book" pitchFamily="34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Book" pitchFamily="34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Book" pitchFamily="34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Franklin Gothic Book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Franklin Gothic Book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Franklin Gothic Book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Franklin Gothic Book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Franklin Gothic Book" pitchFamily="34" charset="0"/>
                <a:ea typeface="+mn-ea"/>
                <a:cs typeface="Arial" charset="0"/>
              </a:defRPr>
            </a:lvl9pPr>
          </a:lstStyle>
          <a:p>
            <a:r>
              <a:rPr lang="es-E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After</a:t>
            </a:r>
            <a:r>
              <a:rPr lang="es-E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studying</a:t>
            </a:r>
            <a:r>
              <a:rPr lang="es-E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es-E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condition</a:t>
            </a:r>
            <a:r>
              <a:rPr lang="es-E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write</a:t>
            </a:r>
            <a:r>
              <a:rPr lang="es-E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s-E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paragraph</a:t>
            </a:r>
            <a:r>
              <a:rPr lang="es-E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answering</a:t>
            </a:r>
            <a:r>
              <a:rPr lang="es-E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E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following</a:t>
            </a:r>
            <a:r>
              <a:rPr lang="es-E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questions</a:t>
            </a:r>
            <a:r>
              <a:rPr lang="es-E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s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 </a:t>
            </a:r>
            <a:r>
              <a:rPr lang="es-E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See</a:t>
            </a:r>
            <a:r>
              <a:rPr lang="es-E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also</a:t>
            </a:r>
            <a:r>
              <a:rPr lang="es-E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Useful</a:t>
            </a:r>
            <a:r>
              <a:rPr lang="es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Phrases</a:t>
            </a:r>
            <a:r>
              <a:rPr lang="es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Document</a:t>
            </a:r>
            <a:r>
              <a:rPr lang="es-E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 </a:t>
            </a:r>
            <a:r>
              <a:rPr lang="es-E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Send</a:t>
            </a:r>
            <a:r>
              <a:rPr lang="es-E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E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s-E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s-E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E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2"/>
              </a:rPr>
              <a:t>juliancm@infomed.sld.cu</a:t>
            </a:r>
            <a:r>
              <a:rPr lang="es-E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MX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23529" y="1624014"/>
            <a:ext cx="87484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</a:rPr>
              <a:t>What is </a:t>
            </a:r>
            <a:r>
              <a:rPr lang="en-US" sz="2400" b="1" dirty="0" smtClean="0">
                <a:solidFill>
                  <a:schemeClr val="bg1"/>
                </a:solidFill>
              </a:rPr>
              <a:t>Peptic ulcer?</a:t>
            </a:r>
            <a:endParaRPr lang="es-MX" sz="2400" dirty="0">
              <a:solidFill>
                <a:schemeClr val="bg1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</a:rPr>
              <a:t>What is the classification of  </a:t>
            </a:r>
            <a:r>
              <a:rPr lang="en-US" sz="2400" b="1" dirty="0" smtClean="0">
                <a:solidFill>
                  <a:schemeClr val="bg1"/>
                </a:solidFill>
              </a:rPr>
              <a:t>ulcers?</a:t>
            </a:r>
            <a:endParaRPr lang="es-MX" sz="2400" dirty="0">
              <a:solidFill>
                <a:schemeClr val="bg1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</a:rPr>
              <a:t>What are the main signs and symptoms?</a:t>
            </a:r>
            <a:endParaRPr lang="es-MX" sz="2400" dirty="0">
              <a:solidFill>
                <a:schemeClr val="bg1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</a:rPr>
              <a:t>Who is at risk of this condition?</a:t>
            </a:r>
            <a:endParaRPr lang="es-MX" sz="2400" dirty="0">
              <a:solidFill>
                <a:schemeClr val="bg1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</a:rPr>
              <a:t>How is it diagnosed?</a:t>
            </a:r>
            <a:endParaRPr lang="es-MX" sz="2400" dirty="0">
              <a:solidFill>
                <a:schemeClr val="bg1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</a:rPr>
              <a:t>What is the differential diagnosis?</a:t>
            </a:r>
            <a:endParaRPr lang="es-MX" sz="2400" dirty="0">
              <a:solidFill>
                <a:schemeClr val="bg1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</a:rPr>
              <a:t>What are the possible complications?</a:t>
            </a:r>
            <a:endParaRPr lang="es-MX" sz="2400" dirty="0">
              <a:solidFill>
                <a:schemeClr val="bg1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</a:rPr>
              <a:t>What does the treatment include?</a:t>
            </a:r>
            <a:endParaRPr lang="es-MX" sz="2400" dirty="0">
              <a:solidFill>
                <a:schemeClr val="bg1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</a:rPr>
              <a:t>What is the prognosis?</a:t>
            </a:r>
            <a:endParaRPr lang="es-MX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10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679</Words>
  <Application>Microsoft Office PowerPoint</Application>
  <PresentationFormat>Presentación en pantalla (4:3)</PresentationFormat>
  <Paragraphs>137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5" baseType="lpstr">
      <vt:lpstr>Algerian</vt:lpstr>
      <vt:lpstr>Arial</vt:lpstr>
      <vt:lpstr>Calibri</vt:lpstr>
      <vt:lpstr>Century Gothic</vt:lpstr>
      <vt:lpstr>Comic Sans MS</vt:lpstr>
      <vt:lpstr>DejaVu Sans</vt:lpstr>
      <vt:lpstr>Verdana</vt:lpstr>
      <vt:lpstr>Wingdings</vt:lpstr>
      <vt:lpstr>Wingdings 2</vt:lpstr>
      <vt:lpstr>Brío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Alina</dc:creator>
  <cp:lastModifiedBy>FCMSAGUA</cp:lastModifiedBy>
  <cp:revision>30</cp:revision>
  <dcterms:created xsi:type="dcterms:W3CDTF">2013-12-02T20:15:57Z</dcterms:created>
  <dcterms:modified xsi:type="dcterms:W3CDTF">2021-12-25T15:02:00Z</dcterms:modified>
</cp:coreProperties>
</file>