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ncm@infomed.sld.c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0363" y="2840038"/>
            <a:ext cx="8112361" cy="3168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s-ES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800" b="1" dirty="0" err="1">
                <a:solidFill>
                  <a:schemeClr val="accent1"/>
                </a:solidFill>
                <a:cs typeface="Arial" panose="020B0604020202020204" pitchFamily="34" charset="0"/>
              </a:rPr>
              <a:t>Subject</a:t>
            </a:r>
            <a:r>
              <a:rPr lang="es-ES" sz="2800" b="1" dirty="0">
                <a:solidFill>
                  <a:schemeClr val="accent1"/>
                </a:solidFill>
                <a:cs typeface="Arial" panose="020B0604020202020204" pitchFamily="34" charset="0"/>
              </a:rPr>
              <a:t>: English VII and VIII</a:t>
            </a:r>
          </a:p>
          <a:p>
            <a:pPr>
              <a:defRPr/>
            </a:pPr>
            <a:endParaRPr lang="es-ES" sz="2800" b="1" u="sng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400" b="1" u="sng" dirty="0" err="1">
                <a:solidFill>
                  <a:schemeClr val="accent1"/>
                </a:solidFill>
                <a:cs typeface="Arial" panose="020B0604020202020204" pitchFamily="34" charset="0"/>
              </a:rPr>
              <a:t>Professors</a:t>
            </a:r>
            <a:r>
              <a:rPr lang="es-ES" sz="2400" b="1" u="sng" dirty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es-ES" sz="2400" b="1" u="sng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MSc.Julian</a:t>
            </a:r>
            <a:r>
              <a:rPr lang="es-ES" sz="2400" b="1" dirty="0">
                <a:solidFill>
                  <a:schemeClr val="accent1"/>
                </a:solidFill>
                <a:cs typeface="Arial" panose="020B0604020202020204" pitchFamily="34" charset="0"/>
              </a:rPr>
              <a:t> Cairo </a:t>
            </a: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Molinet</a:t>
            </a:r>
            <a:r>
              <a:rPr lang="es-ES" sz="2400" b="1" dirty="0">
                <a:solidFill>
                  <a:schemeClr val="accent1"/>
                </a:solidFill>
                <a:cs typeface="Arial" panose="020B0604020202020204" pitchFamily="34" charset="0"/>
              </a:rPr>
              <a:t>, </a:t>
            </a: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professor</a:t>
            </a:r>
            <a:endParaRPr lang="es-ES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s-ES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s-ES" sz="2400" b="1" dirty="0">
                <a:solidFill>
                  <a:schemeClr val="accent1"/>
                </a:solidFill>
                <a:cs typeface="Arial" panose="020B0604020202020204" pitchFamily="34" charset="0"/>
              </a:rPr>
              <a:t>BA. Miguel Sánchez Gómez, </a:t>
            </a: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accent1"/>
                </a:solidFill>
                <a:cs typeface="Arial" panose="020B0604020202020204" pitchFamily="34" charset="0"/>
              </a:rPr>
              <a:t>professor</a:t>
            </a:r>
            <a:endParaRPr lang="es-MX" sz="24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9396" y="908720"/>
            <a:ext cx="84601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Medical </a:t>
            </a:r>
            <a:r>
              <a:rPr lang="es-ES" sz="36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Science</a:t>
            </a:r>
            <a:r>
              <a:rPr lang="es-E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s-ES" sz="36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Faculty</a:t>
            </a:r>
            <a:r>
              <a:rPr lang="es-E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rial" panose="020B0604020202020204" pitchFamily="34" charset="0"/>
              </a:rPr>
              <a:t> of Sagua la Grande, Villa Clara</a:t>
            </a:r>
            <a:endParaRPr lang="es-ES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89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Rectángulo"/>
          <p:cNvSpPr>
            <a:spLocks noChangeArrowheads="1"/>
          </p:cNvSpPr>
          <p:nvPr/>
        </p:nvSpPr>
        <p:spPr bwMode="auto">
          <a:xfrm>
            <a:off x="0" y="117475"/>
            <a:ext cx="9144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b="1">
                <a:latin typeface="Arial" panose="020B0604020202020204" pitchFamily="34" charset="0"/>
              </a:rPr>
              <a:t>Useful phrases to give information about a medical condition</a:t>
            </a:r>
            <a:endParaRPr lang="es-MX" sz="2400">
              <a:latin typeface="Arial" panose="020B0604020202020204" pitchFamily="34" charset="0"/>
            </a:endParaRPr>
          </a:p>
          <a:p>
            <a:r>
              <a:rPr lang="en-US" sz="2400" b="1">
                <a:latin typeface="Arial" panose="020B0604020202020204" pitchFamily="34" charset="0"/>
              </a:rPr>
              <a:t> </a:t>
            </a:r>
          </a:p>
          <a:p>
            <a:r>
              <a:rPr lang="en-US" sz="2000" b="1" u="sng">
                <a:latin typeface="Arial" panose="020B0604020202020204" pitchFamily="34" charset="0"/>
              </a:rPr>
              <a:t>Concept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 is defined/known  as…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.. is…</a:t>
            </a:r>
          </a:p>
          <a:p>
            <a:endParaRPr lang="es-MX" sz="2000">
              <a:latin typeface="Arial" panose="020B0604020202020204" pitchFamily="34" charset="0"/>
            </a:endParaRPr>
          </a:p>
          <a:p>
            <a:r>
              <a:rPr lang="en-US" sz="2000" b="1" u="sng">
                <a:latin typeface="Arial" panose="020B0604020202020204" pitchFamily="34" charset="0"/>
              </a:rPr>
              <a:t>Classification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-The classification of …..includes….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 is classified into 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……is the classification of ..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-Signs and Symptoms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-The most common signs and symptoms of _____include…..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_____,_____,___and_____ are the most common signs and symptoms</a:t>
            </a:r>
            <a:endParaRPr lang="es-MX" sz="2000">
              <a:latin typeface="Arial" panose="020B0604020202020204" pitchFamily="34" charset="0"/>
            </a:endParaRPr>
          </a:p>
          <a:p>
            <a:endParaRPr lang="en-US" sz="2000" b="1" u="sng">
              <a:latin typeface="Arial" panose="020B0604020202020204" pitchFamily="34" charset="0"/>
            </a:endParaRPr>
          </a:p>
          <a:p>
            <a:r>
              <a:rPr lang="en-US" sz="2000" b="1" u="sng">
                <a:latin typeface="Arial" panose="020B0604020202020204" pitchFamily="34" charset="0"/>
              </a:rPr>
              <a:t>Risk factors</a:t>
            </a:r>
          </a:p>
          <a:p>
            <a:r>
              <a:rPr lang="en-US" sz="2000">
                <a:latin typeface="Arial" panose="020B0604020202020204" pitchFamily="34" charset="0"/>
              </a:rPr>
              <a:t>-Risk factors for … include 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-People with … are at a higher risk for developing…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-In patients with a long history of … … is highly probable to suffer …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</a:rPr>
              <a:t> ________, _______, and________ are the main risk factors for developing ______</a:t>
            </a:r>
            <a:endParaRPr lang="es-MX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0825" y="765175"/>
            <a:ext cx="8785225" cy="4554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Diagnostic procedures/Exams and investigation/Lab tests</a:t>
            </a:r>
          </a:p>
          <a:p>
            <a:pPr>
              <a:defRPr/>
            </a:pPr>
            <a:endParaRPr lang="en-US" sz="2000" b="1" u="sng" dirty="0">
              <a:latin typeface="Arial" pitchFamily="34" charset="0"/>
            </a:endParaRP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main diagnostic procedures/Exams and investigation/Lab tests for HBP  are/include: ________,_____-and_________.</a:t>
            </a:r>
          </a:p>
          <a:p>
            <a:pPr>
              <a:lnSpc>
                <a:spcPct val="150000"/>
              </a:lnSpc>
              <a:defRPr/>
            </a:pP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HBP can by diagnosed by ___________,_______,and________.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 </a:t>
            </a:r>
            <a:endParaRPr lang="es-MX" sz="2000" dirty="0">
              <a:latin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________, _________, ________ </a:t>
            </a:r>
            <a:r>
              <a:rPr lang="en-US" sz="2000" dirty="0" err="1">
                <a:latin typeface="Arial" pitchFamily="34" charset="0"/>
              </a:rPr>
              <a:t>and________are</a:t>
            </a:r>
            <a:r>
              <a:rPr lang="en-US" sz="2000" dirty="0">
                <a:latin typeface="Arial" pitchFamily="34" charset="0"/>
              </a:rPr>
              <a:t> the main diagnostic procedures/Exams and investigation/Lab tests for HBP</a:t>
            </a:r>
            <a:endParaRPr lang="es-MX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813" y="52388"/>
            <a:ext cx="9144000" cy="6862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Differential diagnosis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The possibility of __________should not be excluded.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___________ is a very likely/ highly probable/ diagnosis.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 can cause pain of similar severity and radiation, but …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 is ruled out in this case because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differential diagnoses are/include __________ and __________.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Treatment/ management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(for this condition)  include……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(for this condition) is based on ……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_____________ is the best treatment for this condition…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treatment consists on_________</a:t>
            </a:r>
            <a:endParaRPr lang="es-MX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 </a:t>
            </a:r>
            <a:endParaRPr lang="es-MX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0875" y="188913"/>
            <a:ext cx="7777163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Prognosis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prognosis is good / poor / guarded / bad / reserved.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prognosis is good if the patient follows the treatment.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algn="ctr">
              <a:defRPr/>
            </a:pPr>
            <a:r>
              <a:rPr lang="en-US" sz="2000" b="1" u="sng" dirty="0">
                <a:latin typeface="Arial" pitchFamily="34" charset="0"/>
              </a:rPr>
              <a:t>Complication</a:t>
            </a:r>
          </a:p>
          <a:p>
            <a:pPr algn="ctr"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The complications of  HBP are mainly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The most common complication(s) is/ are…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 Other complications associated with HBP include… …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_________,________, and ________ are the most common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000" dirty="0">
              <a:latin typeface="Arial" pitchFamily="34" charset="0"/>
            </a:endParaRPr>
          </a:p>
          <a:p>
            <a:pPr>
              <a:defRPr/>
            </a:pPr>
            <a:r>
              <a:rPr lang="en-US" sz="2000" dirty="0">
                <a:latin typeface="Arial" pitchFamily="34" charset="0"/>
              </a:rPr>
              <a:t>complication of HBP</a:t>
            </a:r>
          </a:p>
          <a:p>
            <a:pPr>
              <a:defRPr/>
            </a:pPr>
            <a:endParaRPr lang="es-MX" sz="2000" dirty="0">
              <a:latin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Arial" pitchFamily="34" charset="0"/>
              </a:rPr>
              <a:t>….are well-recognized complications of the first episodes of  HBP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835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Rectángulo"/>
          <p:cNvSpPr>
            <a:spLocks noChangeArrowheads="1"/>
          </p:cNvSpPr>
          <p:nvPr/>
        </p:nvSpPr>
        <p:spPr bwMode="auto">
          <a:xfrm>
            <a:off x="107950" y="476250"/>
            <a:ext cx="89281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sz="2000" b="1" i="1">
                <a:latin typeface="Arial" panose="020B0604020202020204" pitchFamily="34" charset="0"/>
              </a:rPr>
              <a:t>Bibliography </a:t>
            </a:r>
            <a:endParaRPr lang="es-MX" sz="2000">
              <a:latin typeface="Arial" panose="020B0604020202020204" pitchFamily="34" charset="0"/>
            </a:endParaRPr>
          </a:p>
          <a:p>
            <a:r>
              <a:rPr lang="en-US" i="1"/>
              <a:t>1. Abbot, G. The Teaching of English as an International Language: A Practical Guide. La Habana: Editorial Revolucionaria; 1989. </a:t>
            </a:r>
            <a:endParaRPr lang="en-US"/>
          </a:p>
          <a:p>
            <a:r>
              <a:rPr lang="en-US" i="1"/>
              <a:t>2. Agnes, M. (Editor-in-chief) Webster‟s New World College Dictionary. 4th edition: New York: Macmillan; 1999. </a:t>
            </a:r>
            <a:endParaRPr lang="en-US"/>
          </a:p>
          <a:p>
            <a:r>
              <a:rPr lang="en-US" i="1"/>
              <a:t>3. Ballinger, Ph. Merrill‟s Atlas of Radiographic Positions and Radiologic Procedures. 8th Edition: Mosby; 1995. </a:t>
            </a:r>
            <a:endParaRPr lang="en-US"/>
          </a:p>
          <a:p>
            <a:r>
              <a:rPr lang="en-US" i="1"/>
              <a:t>4. Bates, B. Guide to Physical Examination and History Taking. 8th edition New York: Lippincott Williams &amp; Wilkins; 2003. </a:t>
            </a:r>
          </a:p>
          <a:p>
            <a:r>
              <a:rPr lang="en-US" i="1"/>
              <a:t>5._______________. English through Medicine Two. Student´s Book. Editorial Ciencias Médicas; 2007. </a:t>
            </a:r>
            <a:endParaRPr lang="en-US"/>
          </a:p>
          <a:p>
            <a:endParaRPr lang="en-US" i="1"/>
          </a:p>
          <a:p>
            <a:r>
              <a:rPr lang="en-US" i="1"/>
              <a:t>6._______________. English through Medicine Two. Teacher´s Book. Editorial Ciencias Médicas; 2007. </a:t>
            </a:r>
            <a:endParaRPr lang="en-US"/>
          </a:p>
          <a:p>
            <a:r>
              <a:rPr lang="es-MX" i="1"/>
              <a:t>7. Colectivo de Autores. English for Professional Nursing Communication. Student‟s Book. La Habana: Editorial Ciencias Médicas; 2004. </a:t>
            </a:r>
            <a:endParaRPr lang="es-MX"/>
          </a:p>
          <a:p>
            <a:r>
              <a:rPr lang="en-US" i="1"/>
              <a:t>8. _______________ English for Professional Nursing Communication. Teacher‟s Book. La Habana: Editorial Ciencias Médicas; 2004.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3848" y="2505670"/>
            <a:ext cx="24407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</a:t>
            </a: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015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83768" y="1556792"/>
            <a:ext cx="41889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Gestational diabetes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28613" y="5014913"/>
            <a:ext cx="84248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Objective:</a:t>
            </a:r>
            <a:r>
              <a:rPr lang="en-US" sz="3600" b="1" dirty="0"/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/>
              <a:t>To describe different features of </a:t>
            </a:r>
            <a:r>
              <a:rPr lang="en-US" b="1" dirty="0" smtClean="0"/>
              <a:t>Gestational diabetes in  </a:t>
            </a:r>
            <a:r>
              <a:rPr lang="en-US" b="1" dirty="0"/>
              <a:t>order to prepare students to talk about the disease and  discuss a case in English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98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556792"/>
            <a:ext cx="7992888" cy="184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Gestational diabetes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also known as gestational diabetes mellitus (GDM), is a condition in which a woman without diabetes develops high blood sugar levels during pregnancy.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8934" y="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Risk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factors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Polycystic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Ovary Syndrome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previous diagnosis of gestational diabetes 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prediabetes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impaired glucose tolerance, or impaired fasting glycaemia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family history revealing a first-degree relative with type 2 diabetes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Maternal age – a woman's risk factor increases as she gets older (especially for women over 35 years of age).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Ethnicity (those with higher risk factors include African-Americans, Afro-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Caribbeans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Native Americans, Hispanics, Pacific Islanders, and people originating from South Asia)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Being overweight, obese or severely obese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previous pregnancy which resulted in a child with 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macrosomia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Previous poor obstetric history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8864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Diagnostic tests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 Lab tests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Non-challenge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blood glucose tests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/>
              <a:t>measuring glucose levels in blood samples without challenging the subject with glucose </a:t>
            </a:r>
            <a:r>
              <a:rPr lang="en-US" sz="2000" dirty="0" smtClean="0"/>
              <a:t>solutions)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blood glucose level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/>
              <a:t>fasting, 2 hours after a meal, or simply at any random </a:t>
            </a:r>
            <a:r>
              <a:rPr lang="en-US" sz="2000" dirty="0" smtClean="0"/>
              <a:t>time)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Challenge test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/>
              <a:t>drinking </a:t>
            </a:r>
            <a:r>
              <a:rPr lang="en-US" sz="2000" dirty="0"/>
              <a:t>a glucose solution and measuring glucose </a:t>
            </a:r>
            <a:r>
              <a:rPr lang="en-US" sz="2000" dirty="0" smtClean="0"/>
              <a:t>concentration)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Screening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glucose challenge test (O'Sullivan test)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Oral glucose tolerance test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Urinary glucose testing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1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764704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Prevention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oderate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physical exercise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pregnancy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Smoking cessation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486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latin typeface="Arial" pitchFamily="34" charset="0"/>
                <a:cs typeface="Arial" pitchFamily="34" charset="0"/>
              </a:rPr>
              <a:t>Management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Healthy diet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Insulin therapy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Counselling before pregnancy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Self monitoring of blood glucose levels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0466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Complication</a:t>
            </a:r>
          </a:p>
          <a:p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baby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Growth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abnormalities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Chemical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imbalances after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birth.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being both large for gestational age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macrosomic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risk of low blood glucose (hypoglycemia), jaundice, high red blood cell mass (polycythemia) and low blood calcium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hypocalcemia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and magnesium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hypomagnesemia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Untreated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GDM also interferes with maturation, causing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dysmature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babies prone to respiratory distress syndrome due to incomplete lung maturation and impaired surfactant synthesis.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30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>
            <a:spLocks noChangeArrowheads="1"/>
          </p:cNvSpPr>
          <p:nvPr/>
        </p:nvSpPr>
        <p:spPr bwMode="auto">
          <a:xfrm>
            <a:off x="2286000" y="2593975"/>
            <a:ext cx="457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is </a:t>
            </a:r>
            <a:r>
              <a:rPr lang="en-US" b="1" dirty="0" smtClean="0">
                <a:latin typeface="Constantia" pitchFamily="18" charset="0"/>
              </a:rPr>
              <a:t>Gestational Diabetes?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are the main signs and symptoms?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Who is at risk of this condition?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How is it diagnosed?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is the differential diagnosis?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are the possible complications?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does the treatment include?</a:t>
            </a:r>
            <a:endParaRPr lang="es-MX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nstantia" pitchFamily="18" charset="0"/>
              </a:rPr>
              <a:t>What is the prognosis?</a:t>
            </a:r>
            <a:endParaRPr lang="es-MX" dirty="0">
              <a:latin typeface="Constantia" pitchFamily="18" charset="0"/>
            </a:endParaRP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0825" y="890588"/>
            <a:ext cx="864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es-ES" dirty="0" err="1">
                <a:latin typeface="Constantia" pitchFamily="18" charset="0"/>
              </a:rPr>
              <a:t>After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studying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this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condition</a:t>
            </a:r>
            <a:r>
              <a:rPr lang="es-ES" dirty="0">
                <a:latin typeface="Constantia" pitchFamily="18" charset="0"/>
              </a:rPr>
              <a:t>, </a:t>
            </a:r>
            <a:r>
              <a:rPr lang="es-ES" dirty="0" err="1">
                <a:latin typeface="Constantia" pitchFamily="18" charset="0"/>
              </a:rPr>
              <a:t>write</a:t>
            </a:r>
            <a:r>
              <a:rPr lang="es-ES" dirty="0">
                <a:latin typeface="Constantia" pitchFamily="18" charset="0"/>
              </a:rPr>
              <a:t> a </a:t>
            </a:r>
            <a:r>
              <a:rPr lang="es-ES" dirty="0" err="1">
                <a:latin typeface="Constantia" pitchFamily="18" charset="0"/>
              </a:rPr>
              <a:t>paragraph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answering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the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following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questions</a:t>
            </a:r>
            <a:r>
              <a:rPr lang="es-ES" dirty="0">
                <a:latin typeface="Constantia" pitchFamily="18" charset="0"/>
              </a:rPr>
              <a:t>. </a:t>
            </a:r>
          </a:p>
          <a:p>
            <a:r>
              <a:rPr lang="es-ES" dirty="0">
                <a:latin typeface="Constantia" pitchFamily="18" charset="0"/>
              </a:rPr>
              <a:t> ( </a:t>
            </a:r>
            <a:r>
              <a:rPr lang="es-ES" dirty="0" err="1">
                <a:latin typeface="Constantia" pitchFamily="18" charset="0"/>
              </a:rPr>
              <a:t>See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also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Useful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Phrases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Document</a:t>
            </a:r>
            <a:r>
              <a:rPr lang="es-ES" dirty="0">
                <a:latin typeface="Constantia" pitchFamily="18" charset="0"/>
              </a:rPr>
              <a:t>). </a:t>
            </a:r>
            <a:r>
              <a:rPr lang="es-ES" dirty="0" err="1">
                <a:latin typeface="Constantia" pitchFamily="18" charset="0"/>
              </a:rPr>
              <a:t>Send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the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text</a:t>
            </a:r>
            <a:r>
              <a:rPr lang="es-ES" dirty="0">
                <a:latin typeface="Constantia" pitchFamily="18" charset="0"/>
              </a:rPr>
              <a:t> </a:t>
            </a:r>
            <a:r>
              <a:rPr lang="es-ES" dirty="0" err="1">
                <a:latin typeface="Constantia" pitchFamily="18" charset="0"/>
              </a:rPr>
              <a:t>to</a:t>
            </a:r>
            <a:r>
              <a:rPr lang="es-ES" dirty="0">
                <a:latin typeface="Constantia" pitchFamily="18" charset="0"/>
              </a:rPr>
              <a:t>: </a:t>
            </a:r>
            <a:r>
              <a:rPr lang="es-ES" dirty="0">
                <a:latin typeface="Constantia" pitchFamily="18" charset="0"/>
                <a:hlinkClick r:id="rId2"/>
              </a:rPr>
              <a:t>juliancm@infomed.sld.cu</a:t>
            </a:r>
            <a:r>
              <a:rPr lang="es-ES" dirty="0">
                <a:latin typeface="Constantia" pitchFamily="18" charset="0"/>
              </a:rPr>
              <a:t> </a:t>
            </a:r>
            <a:endParaRPr lang="es-MX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808</Words>
  <Application>Microsoft Office PowerPoint</Application>
  <PresentationFormat>Presentación en pantalla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Franklin Gothic Book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Cairo Moliné</dc:creator>
  <cp:lastModifiedBy>FCMSAGUA</cp:lastModifiedBy>
  <cp:revision>9</cp:revision>
  <dcterms:modified xsi:type="dcterms:W3CDTF">2021-12-25T14:55:59Z</dcterms:modified>
</cp:coreProperties>
</file>