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73"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90" y="2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31665DA7-F696-4552-9EBC-99B8A268F59A}" type="datetimeFigureOut">
              <a:rPr lang="es-ES" smtClean="0"/>
              <a:t>25/12/2021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61E67EC-2700-476B-81C2-D29D2F4C7DDE}" type="slidenum">
              <a:rPr lang="es-ES" smtClean="0"/>
              <a:t>‹Nº›</a:t>
            </a:fld>
            <a:endParaRPr lang="es-ES"/>
          </a:p>
        </p:txBody>
      </p:sp>
    </p:spTree>
    <p:extLst>
      <p:ext uri="{BB962C8B-B14F-4D97-AF65-F5344CB8AC3E}">
        <p14:creationId xmlns:p14="http://schemas.microsoft.com/office/powerpoint/2010/main" val="255619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31665DA7-F696-4552-9EBC-99B8A268F59A}" type="datetimeFigureOut">
              <a:rPr lang="es-ES" smtClean="0"/>
              <a:t>25/12/2021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61E67EC-2700-476B-81C2-D29D2F4C7DDE}" type="slidenum">
              <a:rPr lang="es-ES" smtClean="0"/>
              <a:t>‹Nº›</a:t>
            </a:fld>
            <a:endParaRPr lang="es-ES"/>
          </a:p>
        </p:txBody>
      </p:sp>
    </p:spTree>
    <p:extLst>
      <p:ext uri="{BB962C8B-B14F-4D97-AF65-F5344CB8AC3E}">
        <p14:creationId xmlns:p14="http://schemas.microsoft.com/office/powerpoint/2010/main" val="27919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31665DA7-F696-4552-9EBC-99B8A268F59A}" type="datetimeFigureOut">
              <a:rPr lang="es-ES" smtClean="0"/>
              <a:t>25/12/2021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61E67EC-2700-476B-81C2-D29D2F4C7DDE}" type="slidenum">
              <a:rPr lang="es-ES" smtClean="0"/>
              <a:t>‹Nº›</a:t>
            </a:fld>
            <a:endParaRPr lang="es-ES"/>
          </a:p>
        </p:txBody>
      </p:sp>
    </p:spTree>
    <p:extLst>
      <p:ext uri="{BB962C8B-B14F-4D97-AF65-F5344CB8AC3E}">
        <p14:creationId xmlns:p14="http://schemas.microsoft.com/office/powerpoint/2010/main" val="225034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31665DA7-F696-4552-9EBC-99B8A268F59A}" type="datetimeFigureOut">
              <a:rPr lang="es-ES" smtClean="0"/>
              <a:t>25/12/2021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61E67EC-2700-476B-81C2-D29D2F4C7DDE}" type="slidenum">
              <a:rPr lang="es-ES" smtClean="0"/>
              <a:t>‹Nº›</a:t>
            </a:fld>
            <a:endParaRPr lang="es-ES"/>
          </a:p>
        </p:txBody>
      </p:sp>
    </p:spTree>
    <p:extLst>
      <p:ext uri="{BB962C8B-B14F-4D97-AF65-F5344CB8AC3E}">
        <p14:creationId xmlns:p14="http://schemas.microsoft.com/office/powerpoint/2010/main" val="1405765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31665DA7-F696-4552-9EBC-99B8A268F59A}" type="datetimeFigureOut">
              <a:rPr lang="es-ES" smtClean="0"/>
              <a:t>25/12/2021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61E67EC-2700-476B-81C2-D29D2F4C7DDE}" type="slidenum">
              <a:rPr lang="es-ES" smtClean="0"/>
              <a:t>‹Nº›</a:t>
            </a:fld>
            <a:endParaRPr lang="es-ES"/>
          </a:p>
        </p:txBody>
      </p:sp>
    </p:spTree>
    <p:extLst>
      <p:ext uri="{BB962C8B-B14F-4D97-AF65-F5344CB8AC3E}">
        <p14:creationId xmlns:p14="http://schemas.microsoft.com/office/powerpoint/2010/main" val="1021520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31665DA7-F696-4552-9EBC-99B8A268F59A}" type="datetimeFigureOut">
              <a:rPr lang="es-ES" smtClean="0"/>
              <a:t>25/12/2021</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61E67EC-2700-476B-81C2-D29D2F4C7DDE}" type="slidenum">
              <a:rPr lang="es-ES" smtClean="0"/>
              <a:t>‹Nº›</a:t>
            </a:fld>
            <a:endParaRPr lang="es-ES"/>
          </a:p>
        </p:txBody>
      </p:sp>
    </p:spTree>
    <p:extLst>
      <p:ext uri="{BB962C8B-B14F-4D97-AF65-F5344CB8AC3E}">
        <p14:creationId xmlns:p14="http://schemas.microsoft.com/office/powerpoint/2010/main" val="1642869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31665DA7-F696-4552-9EBC-99B8A268F59A}" type="datetimeFigureOut">
              <a:rPr lang="es-ES" smtClean="0"/>
              <a:t>25/12/2021</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361E67EC-2700-476B-81C2-D29D2F4C7DDE}" type="slidenum">
              <a:rPr lang="es-ES" smtClean="0"/>
              <a:t>‹Nº›</a:t>
            </a:fld>
            <a:endParaRPr lang="es-ES"/>
          </a:p>
        </p:txBody>
      </p:sp>
    </p:spTree>
    <p:extLst>
      <p:ext uri="{BB962C8B-B14F-4D97-AF65-F5344CB8AC3E}">
        <p14:creationId xmlns:p14="http://schemas.microsoft.com/office/powerpoint/2010/main" val="895260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31665DA7-F696-4552-9EBC-99B8A268F59A}" type="datetimeFigureOut">
              <a:rPr lang="es-ES" smtClean="0"/>
              <a:t>25/12/2021</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361E67EC-2700-476B-81C2-D29D2F4C7DDE}" type="slidenum">
              <a:rPr lang="es-ES" smtClean="0"/>
              <a:t>‹Nº›</a:t>
            </a:fld>
            <a:endParaRPr lang="es-ES"/>
          </a:p>
        </p:txBody>
      </p:sp>
    </p:spTree>
    <p:extLst>
      <p:ext uri="{BB962C8B-B14F-4D97-AF65-F5344CB8AC3E}">
        <p14:creationId xmlns:p14="http://schemas.microsoft.com/office/powerpoint/2010/main" val="6207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1665DA7-F696-4552-9EBC-99B8A268F59A}" type="datetimeFigureOut">
              <a:rPr lang="es-ES" smtClean="0"/>
              <a:t>25/12/2021</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361E67EC-2700-476B-81C2-D29D2F4C7DDE}" type="slidenum">
              <a:rPr lang="es-ES" smtClean="0"/>
              <a:t>‹Nº›</a:t>
            </a:fld>
            <a:endParaRPr lang="es-ES"/>
          </a:p>
        </p:txBody>
      </p:sp>
    </p:spTree>
    <p:extLst>
      <p:ext uri="{BB962C8B-B14F-4D97-AF65-F5344CB8AC3E}">
        <p14:creationId xmlns:p14="http://schemas.microsoft.com/office/powerpoint/2010/main" val="1371580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31665DA7-F696-4552-9EBC-99B8A268F59A}" type="datetimeFigureOut">
              <a:rPr lang="es-ES" smtClean="0"/>
              <a:t>25/12/2021</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61E67EC-2700-476B-81C2-D29D2F4C7DDE}" type="slidenum">
              <a:rPr lang="es-ES" smtClean="0"/>
              <a:t>‹Nº›</a:t>
            </a:fld>
            <a:endParaRPr lang="es-ES"/>
          </a:p>
        </p:txBody>
      </p:sp>
    </p:spTree>
    <p:extLst>
      <p:ext uri="{BB962C8B-B14F-4D97-AF65-F5344CB8AC3E}">
        <p14:creationId xmlns:p14="http://schemas.microsoft.com/office/powerpoint/2010/main" val="2085864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31665DA7-F696-4552-9EBC-99B8A268F59A}" type="datetimeFigureOut">
              <a:rPr lang="es-ES" smtClean="0"/>
              <a:t>25/12/2021</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61E67EC-2700-476B-81C2-D29D2F4C7DDE}" type="slidenum">
              <a:rPr lang="es-ES" smtClean="0"/>
              <a:t>‹Nº›</a:t>
            </a:fld>
            <a:endParaRPr lang="es-ES"/>
          </a:p>
        </p:txBody>
      </p:sp>
    </p:spTree>
    <p:extLst>
      <p:ext uri="{BB962C8B-B14F-4D97-AF65-F5344CB8AC3E}">
        <p14:creationId xmlns:p14="http://schemas.microsoft.com/office/powerpoint/2010/main" val="1012225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65DA7-F696-4552-9EBC-99B8A268F59A}" type="datetimeFigureOut">
              <a:rPr lang="es-ES" smtClean="0"/>
              <a:t>25/12/2021</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1E67EC-2700-476B-81C2-D29D2F4C7DDE}" type="slidenum">
              <a:rPr lang="es-ES" smtClean="0"/>
              <a:t>‹Nº›</a:t>
            </a:fld>
            <a:endParaRPr lang="es-ES"/>
          </a:p>
        </p:txBody>
      </p:sp>
    </p:spTree>
    <p:extLst>
      <p:ext uri="{BB962C8B-B14F-4D97-AF65-F5344CB8AC3E}">
        <p14:creationId xmlns:p14="http://schemas.microsoft.com/office/powerpoint/2010/main" val="2042927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mailto:juliancm@infomed.sld.cu"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hyperlink" Target="https://medlineplus.gov/trichomoniasis.html" TargetMode="External"/><Relationship Id="rId3" Type="http://schemas.openxmlformats.org/officeDocument/2006/relationships/hyperlink" Target="https://medlineplus.gov/genitalherpes.html" TargetMode="External"/><Relationship Id="rId7" Type="http://schemas.openxmlformats.org/officeDocument/2006/relationships/hyperlink" Target="https://medlineplus.gov/syphilis.html" TargetMode="External"/><Relationship Id="rId2" Type="http://schemas.openxmlformats.org/officeDocument/2006/relationships/hyperlink" Target="https://medlineplus.gov/chlamydiainfections.html" TargetMode="External"/><Relationship Id="rId1" Type="http://schemas.openxmlformats.org/officeDocument/2006/relationships/slideLayout" Target="../slideLayouts/slideLayout7.xml"/><Relationship Id="rId6" Type="http://schemas.openxmlformats.org/officeDocument/2006/relationships/hyperlink" Target="https://medlineplus.gov/hpv.html" TargetMode="External"/><Relationship Id="rId5" Type="http://schemas.openxmlformats.org/officeDocument/2006/relationships/hyperlink" Target="https://medlineplus.gov/hivaids.html" TargetMode="External"/><Relationship Id="rId4" Type="http://schemas.openxmlformats.org/officeDocument/2006/relationships/hyperlink" Target="https://medlineplus.gov/gonorrhea.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s://medlineplus.gov/ency/article/003089.htm"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79512" y="980728"/>
            <a:ext cx="11018140" cy="4955203"/>
          </a:xfrm>
          <a:prstGeom prst="rect">
            <a:avLst/>
          </a:prstGeom>
          <a:noFill/>
        </p:spPr>
        <p:txBody>
          <a:bodyPr wrap="square">
            <a:spAutoFit/>
          </a:bodyPr>
          <a:lstStyle/>
          <a:p>
            <a:pPr algn="ctr" defTabSz="914400">
              <a:defRPr/>
            </a:pPr>
            <a:r>
              <a:rPr lang="es-ES" sz="3200" b="1" dirty="0">
                <a:solidFill>
                  <a:schemeClr val="tx1"/>
                </a:solidFill>
                <a:latin typeface="Arial" pitchFamily="34" charset="0"/>
                <a:cs typeface="Arial" panose="020B0604020202020204" pitchFamily="34" charset="0"/>
              </a:rPr>
              <a:t>Medical </a:t>
            </a:r>
            <a:r>
              <a:rPr lang="es-ES" sz="3200" b="1" dirty="0" err="1">
                <a:solidFill>
                  <a:schemeClr val="tx1"/>
                </a:solidFill>
                <a:latin typeface="Arial" pitchFamily="34" charset="0"/>
                <a:cs typeface="Arial" panose="020B0604020202020204" pitchFamily="34" charset="0"/>
              </a:rPr>
              <a:t>Science</a:t>
            </a:r>
            <a:r>
              <a:rPr lang="es-ES" sz="3200" b="1" dirty="0">
                <a:solidFill>
                  <a:schemeClr val="tx1"/>
                </a:solidFill>
                <a:latin typeface="Arial" pitchFamily="34" charset="0"/>
                <a:cs typeface="Arial" panose="020B0604020202020204" pitchFamily="34" charset="0"/>
              </a:rPr>
              <a:t> </a:t>
            </a:r>
            <a:r>
              <a:rPr lang="es-ES" sz="3200" b="1" dirty="0" err="1">
                <a:solidFill>
                  <a:schemeClr val="tx1"/>
                </a:solidFill>
                <a:latin typeface="Arial" pitchFamily="34" charset="0"/>
                <a:cs typeface="Arial" panose="020B0604020202020204" pitchFamily="34" charset="0"/>
              </a:rPr>
              <a:t>Faculty</a:t>
            </a:r>
            <a:r>
              <a:rPr lang="es-ES" sz="3200" b="1" dirty="0">
                <a:solidFill>
                  <a:schemeClr val="tx1"/>
                </a:solidFill>
                <a:latin typeface="Arial" pitchFamily="34" charset="0"/>
                <a:cs typeface="Arial" panose="020B0604020202020204" pitchFamily="34" charset="0"/>
              </a:rPr>
              <a:t> of Sagua la Grande, Villa Clara</a:t>
            </a:r>
          </a:p>
          <a:p>
            <a:pPr defTabSz="914400">
              <a:defRPr/>
            </a:pPr>
            <a:endParaRPr lang="es-ES" sz="2400" b="1" dirty="0">
              <a:solidFill>
                <a:schemeClr val="tx1"/>
              </a:solidFill>
              <a:latin typeface="Arial" pitchFamily="34" charset="0"/>
              <a:cs typeface="Arial" panose="020B0604020202020204" pitchFamily="34" charset="0"/>
            </a:endParaRPr>
          </a:p>
          <a:p>
            <a:pPr defTabSz="914400">
              <a:defRPr/>
            </a:pPr>
            <a:r>
              <a:rPr lang="es-ES" sz="2800" b="1" dirty="0" err="1">
                <a:solidFill>
                  <a:schemeClr val="tx1"/>
                </a:solidFill>
                <a:latin typeface="Arial" pitchFamily="34" charset="0"/>
                <a:cs typeface="Arial" panose="020B0604020202020204" pitchFamily="34" charset="0"/>
              </a:rPr>
              <a:t>Subject</a:t>
            </a:r>
            <a:r>
              <a:rPr lang="es-ES" sz="2800" b="1" dirty="0">
                <a:solidFill>
                  <a:schemeClr val="tx1"/>
                </a:solidFill>
                <a:latin typeface="Arial" pitchFamily="34" charset="0"/>
                <a:cs typeface="Arial" panose="020B0604020202020204" pitchFamily="34" charset="0"/>
              </a:rPr>
              <a:t>: English VII and VIII</a:t>
            </a:r>
          </a:p>
          <a:p>
            <a:pPr defTabSz="914400">
              <a:defRPr/>
            </a:pPr>
            <a:endParaRPr lang="x-none" sz="2800" b="1" dirty="0">
              <a:solidFill>
                <a:schemeClr val="tx1"/>
              </a:solidFill>
              <a:latin typeface="Arial" pitchFamily="34" charset="0"/>
              <a:cs typeface="Arial" panose="020B0604020202020204" pitchFamily="34" charset="0"/>
            </a:endParaRPr>
          </a:p>
          <a:p>
            <a:pPr defTabSz="914400">
              <a:defRPr/>
            </a:pPr>
            <a:endParaRPr lang="x-none" sz="2800" b="1" dirty="0">
              <a:solidFill>
                <a:schemeClr val="tx1"/>
              </a:solidFill>
              <a:latin typeface="Arial" pitchFamily="34" charset="0"/>
              <a:cs typeface="Arial" panose="020B0604020202020204" pitchFamily="34" charset="0"/>
            </a:endParaRPr>
          </a:p>
          <a:p>
            <a:pPr defTabSz="914400">
              <a:defRPr/>
            </a:pPr>
            <a:endParaRPr lang="es-ES" sz="2800" b="1" dirty="0">
              <a:solidFill>
                <a:schemeClr val="tx1"/>
              </a:solidFill>
              <a:latin typeface="Arial" pitchFamily="34" charset="0"/>
              <a:cs typeface="Arial" panose="020B0604020202020204" pitchFamily="34" charset="0"/>
            </a:endParaRPr>
          </a:p>
          <a:p>
            <a:pPr defTabSz="914400">
              <a:defRPr/>
            </a:pPr>
            <a:endParaRPr lang="es-ES" sz="2800" b="1" u="sng" dirty="0">
              <a:solidFill>
                <a:schemeClr val="tx1"/>
              </a:solidFill>
              <a:latin typeface="Arial" pitchFamily="34" charset="0"/>
              <a:cs typeface="Arial" panose="020B0604020202020204" pitchFamily="34" charset="0"/>
            </a:endParaRPr>
          </a:p>
          <a:p>
            <a:pPr defTabSz="914400">
              <a:defRPr/>
            </a:pPr>
            <a:r>
              <a:rPr lang="es-ES" sz="2400" b="1" u="sng" dirty="0" err="1">
                <a:solidFill>
                  <a:schemeClr val="tx1"/>
                </a:solidFill>
                <a:latin typeface="Arial" pitchFamily="34" charset="0"/>
                <a:cs typeface="Arial" panose="020B0604020202020204" pitchFamily="34" charset="0"/>
              </a:rPr>
              <a:t>Professors</a:t>
            </a:r>
            <a:r>
              <a:rPr lang="es-ES" sz="2400" b="1" u="sng" dirty="0">
                <a:solidFill>
                  <a:schemeClr val="tx1"/>
                </a:solidFill>
                <a:latin typeface="Arial" pitchFamily="34" charset="0"/>
                <a:cs typeface="Arial" panose="020B0604020202020204" pitchFamily="34" charset="0"/>
              </a:rPr>
              <a:t> </a:t>
            </a:r>
          </a:p>
          <a:p>
            <a:pPr defTabSz="914400">
              <a:defRPr/>
            </a:pPr>
            <a:endParaRPr lang="es-ES" sz="2400" b="1" u="sng" dirty="0">
              <a:solidFill>
                <a:schemeClr val="tx1"/>
              </a:solidFill>
              <a:latin typeface="Arial" pitchFamily="34" charset="0"/>
              <a:cs typeface="Arial" panose="020B0604020202020204" pitchFamily="34" charset="0"/>
            </a:endParaRPr>
          </a:p>
          <a:p>
            <a:pPr marL="342900" indent="-342900" defTabSz="914400">
              <a:buFont typeface="Wingdings" pitchFamily="2" charset="2"/>
              <a:buChar char="Ø"/>
              <a:defRPr/>
            </a:pPr>
            <a:r>
              <a:rPr lang="es-ES" sz="2400" b="1" dirty="0" err="1">
                <a:solidFill>
                  <a:schemeClr val="tx1"/>
                </a:solidFill>
                <a:latin typeface="Arial" pitchFamily="34" charset="0"/>
                <a:cs typeface="Arial" panose="020B0604020202020204" pitchFamily="34" charset="0"/>
              </a:rPr>
              <a:t>MSc.Julian</a:t>
            </a:r>
            <a:r>
              <a:rPr lang="es-ES" sz="2400" b="1" dirty="0">
                <a:solidFill>
                  <a:schemeClr val="tx1"/>
                </a:solidFill>
                <a:latin typeface="Arial" pitchFamily="34" charset="0"/>
                <a:cs typeface="Arial" panose="020B0604020202020204" pitchFamily="34" charset="0"/>
              </a:rPr>
              <a:t> Cairo </a:t>
            </a:r>
            <a:r>
              <a:rPr lang="es-ES" sz="2400" b="1" dirty="0" err="1">
                <a:solidFill>
                  <a:schemeClr val="tx1"/>
                </a:solidFill>
                <a:latin typeface="Arial" pitchFamily="34" charset="0"/>
                <a:cs typeface="Arial" panose="020B0604020202020204" pitchFamily="34" charset="0"/>
              </a:rPr>
              <a:t>Molinet</a:t>
            </a:r>
            <a:r>
              <a:rPr lang="es-ES" sz="2400" b="1" dirty="0">
                <a:solidFill>
                  <a:schemeClr val="tx1"/>
                </a:solidFill>
                <a:latin typeface="Arial" pitchFamily="34" charset="0"/>
                <a:cs typeface="Arial" panose="020B0604020202020204" pitchFamily="34" charset="0"/>
              </a:rPr>
              <a:t>, </a:t>
            </a:r>
            <a:r>
              <a:rPr lang="es-ES" sz="2400" b="1" dirty="0" err="1">
                <a:solidFill>
                  <a:schemeClr val="tx1"/>
                </a:solidFill>
                <a:latin typeface="Arial" pitchFamily="34" charset="0"/>
                <a:cs typeface="Arial" panose="020B0604020202020204" pitchFamily="34" charset="0"/>
              </a:rPr>
              <a:t>Assistant</a:t>
            </a:r>
            <a:r>
              <a:rPr lang="es-ES" sz="2400" b="1" dirty="0">
                <a:solidFill>
                  <a:schemeClr val="tx1"/>
                </a:solidFill>
                <a:latin typeface="Arial" pitchFamily="34" charset="0"/>
                <a:cs typeface="Arial" panose="020B0604020202020204" pitchFamily="34" charset="0"/>
              </a:rPr>
              <a:t> </a:t>
            </a:r>
            <a:r>
              <a:rPr lang="es-ES" sz="2400" b="1" dirty="0" err="1">
                <a:solidFill>
                  <a:schemeClr val="tx1"/>
                </a:solidFill>
                <a:latin typeface="Arial" pitchFamily="34" charset="0"/>
                <a:cs typeface="Arial" panose="020B0604020202020204" pitchFamily="34" charset="0"/>
              </a:rPr>
              <a:t>professor</a:t>
            </a:r>
            <a:endParaRPr lang="es-ES" sz="2400" b="1" dirty="0">
              <a:solidFill>
                <a:schemeClr val="tx1"/>
              </a:solidFill>
              <a:latin typeface="Arial" pitchFamily="34" charset="0"/>
              <a:cs typeface="Arial" panose="020B0604020202020204" pitchFamily="34" charset="0"/>
            </a:endParaRPr>
          </a:p>
          <a:p>
            <a:pPr defTabSz="914400">
              <a:defRPr/>
            </a:pPr>
            <a:endParaRPr lang="es-ES" sz="2400" b="1" dirty="0">
              <a:solidFill>
                <a:schemeClr val="tx1"/>
              </a:solidFill>
              <a:latin typeface="Arial" pitchFamily="34" charset="0"/>
              <a:cs typeface="Arial" panose="020B0604020202020204" pitchFamily="34" charset="0"/>
            </a:endParaRPr>
          </a:p>
          <a:p>
            <a:pPr marL="342900" indent="-342900" defTabSz="914400">
              <a:buFont typeface="Wingdings" pitchFamily="2" charset="2"/>
              <a:buChar char="Ø"/>
              <a:defRPr/>
            </a:pPr>
            <a:r>
              <a:rPr lang="es-ES" sz="2400" b="1" dirty="0">
                <a:solidFill>
                  <a:schemeClr val="tx1"/>
                </a:solidFill>
                <a:latin typeface="Arial" pitchFamily="34" charset="0"/>
                <a:cs typeface="Arial" panose="020B0604020202020204" pitchFamily="34" charset="0"/>
              </a:rPr>
              <a:t>BA. Miguel Sánchez Gómez, </a:t>
            </a:r>
            <a:r>
              <a:rPr lang="es-ES" sz="2400" b="1" dirty="0" err="1">
                <a:solidFill>
                  <a:schemeClr val="tx1"/>
                </a:solidFill>
                <a:latin typeface="Arial" pitchFamily="34" charset="0"/>
                <a:cs typeface="Arial" panose="020B0604020202020204" pitchFamily="34" charset="0"/>
              </a:rPr>
              <a:t>Assistant</a:t>
            </a:r>
            <a:r>
              <a:rPr lang="es-ES" sz="2400" b="1" dirty="0">
                <a:solidFill>
                  <a:schemeClr val="tx1"/>
                </a:solidFill>
                <a:latin typeface="Arial" pitchFamily="34" charset="0"/>
                <a:cs typeface="Arial" panose="020B0604020202020204" pitchFamily="34" charset="0"/>
              </a:rPr>
              <a:t> </a:t>
            </a:r>
            <a:r>
              <a:rPr lang="es-ES" sz="2400" b="1" dirty="0" err="1">
                <a:solidFill>
                  <a:schemeClr val="tx1"/>
                </a:solidFill>
                <a:latin typeface="Arial" pitchFamily="34" charset="0"/>
                <a:cs typeface="Arial" panose="020B0604020202020204" pitchFamily="34" charset="0"/>
              </a:rPr>
              <a:t>professor</a:t>
            </a:r>
            <a:endParaRPr lang="es-MX" sz="2400" b="1" dirty="0">
              <a:solidFill>
                <a:schemeClr val="tx1"/>
              </a:solidFill>
              <a:latin typeface="Arial" pitchFamily="34" charset="0"/>
              <a:cs typeface="Arial" panose="020B0604020202020204" pitchFamily="34" charset="0"/>
            </a:endParaRPr>
          </a:p>
        </p:txBody>
      </p:sp>
    </p:spTree>
    <p:extLst>
      <p:ext uri="{BB962C8B-B14F-4D97-AF65-F5344CB8AC3E}">
        <p14:creationId xmlns:p14="http://schemas.microsoft.com/office/powerpoint/2010/main" val="3389837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97280" y="664983"/>
            <a:ext cx="7791887" cy="2394502"/>
          </a:xfrm>
          <a:prstGeom prst="rect">
            <a:avLst/>
          </a:prstGeom>
        </p:spPr>
        <p:txBody>
          <a:bodyPr wrap="square">
            <a:spAutoFit/>
          </a:bodyPr>
          <a:lstStyle/>
          <a:p>
            <a:pPr>
              <a:lnSpc>
                <a:spcPct val="115000"/>
              </a:lnSpc>
              <a:spcAft>
                <a:spcPts val="1000"/>
              </a:spcAft>
            </a:pPr>
            <a:r>
              <a:rPr lang="en-US" sz="2800" b="1" dirty="0" smtClean="0">
                <a:effectLst/>
                <a:latin typeface="Arial" pitchFamily="34" charset="0"/>
                <a:ea typeface="Times New Roman" panose="02020603050405020304" pitchFamily="18" charset="0"/>
                <a:cs typeface="Arial" pitchFamily="34" charset="0"/>
              </a:rPr>
              <a:t>               Exams and Tests</a:t>
            </a:r>
            <a:endParaRPr lang="es-ES" sz="2800" dirty="0" smtClean="0">
              <a:effectLst/>
              <a:latin typeface="Arial" pitchFamily="34" charset="0"/>
              <a:ea typeface="Calibri" panose="020F0502020204030204" pitchFamily="34" charset="0"/>
              <a:cs typeface="Arial" pitchFamily="34" charset="0"/>
            </a:endParaRPr>
          </a:p>
          <a:p>
            <a:pPr>
              <a:lnSpc>
                <a:spcPct val="115000"/>
              </a:lnSpc>
              <a:spcAft>
                <a:spcPts val="1000"/>
              </a:spcAft>
            </a:pPr>
            <a:r>
              <a:rPr lang="en-US" sz="2800" dirty="0" smtClean="0">
                <a:effectLst/>
                <a:latin typeface="Arial" pitchFamily="34" charset="0"/>
                <a:ea typeface="Calibri" panose="020F0502020204030204" pitchFamily="34" charset="0"/>
                <a:cs typeface="Arial" pitchFamily="34" charset="0"/>
              </a:rPr>
              <a:t>.</a:t>
            </a:r>
            <a:r>
              <a:rPr lang="en-US" sz="2800" dirty="0"/>
              <a:t> </a:t>
            </a:r>
            <a:r>
              <a:rPr lang="en-US" sz="2800" dirty="0">
                <a:latin typeface="Arial" pitchFamily="34" charset="0"/>
                <a:cs typeface="Arial" pitchFamily="34" charset="0"/>
              </a:rPr>
              <a:t>U</a:t>
            </a:r>
            <a:r>
              <a:rPr lang="en-US" sz="2800" dirty="0" smtClean="0">
                <a:latin typeface="Arial" pitchFamily="34" charset="0"/>
                <a:cs typeface="Arial" pitchFamily="34" charset="0"/>
              </a:rPr>
              <a:t>rine </a:t>
            </a:r>
            <a:r>
              <a:rPr lang="en-US" sz="2800" dirty="0">
                <a:latin typeface="Arial" pitchFamily="34" charset="0"/>
                <a:cs typeface="Arial" pitchFamily="34" charset="0"/>
              </a:rPr>
              <a:t>test</a:t>
            </a:r>
            <a:endParaRPr lang="en-US" sz="2800" dirty="0" smtClean="0">
              <a:effectLst/>
              <a:latin typeface="Arial" pitchFamily="34" charset="0"/>
              <a:ea typeface="Calibri" panose="020F0502020204030204" pitchFamily="34" charset="0"/>
              <a:cs typeface="Arial" pitchFamily="34" charset="0"/>
            </a:endParaRPr>
          </a:p>
          <a:p>
            <a:pPr>
              <a:lnSpc>
                <a:spcPct val="115000"/>
              </a:lnSpc>
              <a:spcAft>
                <a:spcPts val="1000"/>
              </a:spcAft>
            </a:pPr>
            <a:r>
              <a:rPr lang="en-US" sz="2800" dirty="0" smtClean="0">
                <a:effectLst/>
                <a:latin typeface="Arial" pitchFamily="34" charset="0"/>
                <a:ea typeface="Calibri" panose="020F0502020204030204" pitchFamily="34" charset="0"/>
                <a:cs typeface="Arial" pitchFamily="34" charset="0"/>
              </a:rPr>
              <a:t>.Culture of fluid from a blister or open sore.</a:t>
            </a:r>
            <a:endParaRPr lang="es-ES" sz="2800" dirty="0" smtClean="0">
              <a:effectLst/>
              <a:latin typeface="Arial" pitchFamily="34" charset="0"/>
              <a:ea typeface="Calibri" panose="020F0502020204030204" pitchFamily="34" charset="0"/>
              <a:cs typeface="Arial" pitchFamily="34" charset="0"/>
            </a:endParaRPr>
          </a:p>
          <a:p>
            <a:r>
              <a:rPr lang="en-US" sz="2800" dirty="0" smtClean="0">
                <a:effectLst/>
                <a:latin typeface="Arial" pitchFamily="34" charset="0"/>
                <a:ea typeface="Calibri" panose="020F0502020204030204" pitchFamily="34" charset="0"/>
                <a:cs typeface="Arial" pitchFamily="34" charset="0"/>
              </a:rPr>
              <a:t>.Blood tests </a:t>
            </a:r>
            <a:endParaRPr lang="es-ES" sz="2800" dirty="0">
              <a:latin typeface="Arial" pitchFamily="34" charset="0"/>
              <a:cs typeface="Arial" pitchFamily="34" charset="0"/>
            </a:endParaRPr>
          </a:p>
        </p:txBody>
      </p:sp>
    </p:spTree>
    <p:extLst>
      <p:ext uri="{BB962C8B-B14F-4D97-AF65-F5344CB8AC3E}">
        <p14:creationId xmlns:p14="http://schemas.microsoft.com/office/powerpoint/2010/main" val="31293434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21920" y="259140"/>
            <a:ext cx="11841480" cy="6475812"/>
          </a:xfrm>
          <a:prstGeom prst="rect">
            <a:avLst/>
          </a:prstGeom>
        </p:spPr>
        <p:txBody>
          <a:bodyPr wrap="square">
            <a:spAutoFit/>
          </a:bodyPr>
          <a:lstStyle/>
          <a:p>
            <a:pPr>
              <a:lnSpc>
                <a:spcPct val="150000"/>
              </a:lnSpc>
            </a:pPr>
            <a:r>
              <a:rPr lang="en-US" sz="2800" b="1" dirty="0">
                <a:latin typeface="Arial" pitchFamily="34" charset="0"/>
                <a:cs typeface="Arial" pitchFamily="34" charset="0"/>
              </a:rPr>
              <a:t>Treatments for </a:t>
            </a:r>
            <a:r>
              <a:rPr lang="en-US" sz="2800" b="1" dirty="0" smtClean="0">
                <a:latin typeface="Arial" pitchFamily="34" charset="0"/>
                <a:cs typeface="Arial" pitchFamily="34" charset="0"/>
              </a:rPr>
              <a:t>STDs</a:t>
            </a:r>
            <a:endParaRPr lang="es-MX" sz="2800" dirty="0">
              <a:latin typeface="Arial" pitchFamily="34" charset="0"/>
              <a:cs typeface="Arial" pitchFamily="34" charset="0"/>
            </a:endParaRPr>
          </a:p>
          <a:p>
            <a:pPr>
              <a:lnSpc>
                <a:spcPct val="150000"/>
              </a:lnSpc>
            </a:pPr>
            <a:r>
              <a:rPr lang="en-US" sz="2800" dirty="0">
                <a:latin typeface="Arial" pitchFamily="34" charset="0"/>
                <a:cs typeface="Arial" pitchFamily="34" charset="0"/>
              </a:rPr>
              <a:t>Many </a:t>
            </a:r>
            <a:r>
              <a:rPr lang="en-US" sz="2800" dirty="0" smtClean="0">
                <a:latin typeface="Arial" pitchFamily="34" charset="0"/>
                <a:cs typeface="Arial" pitchFamily="34" charset="0"/>
              </a:rPr>
              <a:t>STDs </a:t>
            </a:r>
            <a:r>
              <a:rPr lang="en-US" sz="2800" dirty="0">
                <a:latin typeface="Arial" pitchFamily="34" charset="0"/>
                <a:cs typeface="Arial" pitchFamily="34" charset="0"/>
              </a:rPr>
              <a:t>are easily treated once they are diagnosed. Treatments for the different types of infections can include: </a:t>
            </a:r>
            <a:endParaRPr lang="es-MX" sz="2800" dirty="0">
              <a:latin typeface="Arial" pitchFamily="34" charset="0"/>
              <a:cs typeface="Arial" pitchFamily="34" charset="0"/>
            </a:endParaRPr>
          </a:p>
          <a:p>
            <a:pPr lvl="0">
              <a:lnSpc>
                <a:spcPct val="150000"/>
              </a:lnSpc>
            </a:pPr>
            <a:r>
              <a:rPr lang="en-US" sz="2800" dirty="0">
                <a:latin typeface="Arial" pitchFamily="34" charset="0"/>
                <a:cs typeface="Arial" pitchFamily="34" charset="0"/>
              </a:rPr>
              <a:t>bacteria – (including chlamydia, </a:t>
            </a:r>
            <a:r>
              <a:rPr lang="en-US" sz="2800" dirty="0" err="1">
                <a:latin typeface="Arial" pitchFamily="34" charset="0"/>
                <a:cs typeface="Arial" pitchFamily="34" charset="0"/>
              </a:rPr>
              <a:t>gonorrhoea</a:t>
            </a:r>
            <a:r>
              <a:rPr lang="en-US" sz="2800" dirty="0">
                <a:latin typeface="Arial" pitchFamily="34" charset="0"/>
                <a:cs typeface="Arial" pitchFamily="34" charset="0"/>
              </a:rPr>
              <a:t> and syphilis) require treatment with antibiotics (either one high dose or a course)</a:t>
            </a:r>
            <a:endParaRPr lang="es-MX" sz="2800" dirty="0">
              <a:latin typeface="Arial" pitchFamily="34" charset="0"/>
              <a:cs typeface="Arial" pitchFamily="34" charset="0"/>
            </a:endParaRPr>
          </a:p>
          <a:p>
            <a:pPr lvl="0">
              <a:lnSpc>
                <a:spcPct val="150000"/>
              </a:lnSpc>
            </a:pPr>
            <a:r>
              <a:rPr lang="en-US" sz="2800" dirty="0">
                <a:latin typeface="Arial" pitchFamily="34" charset="0"/>
                <a:cs typeface="Arial" pitchFamily="34" charset="0"/>
              </a:rPr>
              <a:t>parasites – (including pubic lice and scabies) require treatment with medicated shampoos</a:t>
            </a:r>
            <a:endParaRPr lang="es-MX" sz="2800" dirty="0">
              <a:latin typeface="Arial" pitchFamily="34" charset="0"/>
              <a:cs typeface="Arial" pitchFamily="34" charset="0"/>
            </a:endParaRPr>
          </a:p>
          <a:p>
            <a:pPr lvl="0">
              <a:lnSpc>
                <a:spcPct val="150000"/>
              </a:lnSpc>
            </a:pPr>
            <a:r>
              <a:rPr lang="en-US" sz="2800" dirty="0">
                <a:latin typeface="Arial" pitchFamily="34" charset="0"/>
                <a:cs typeface="Arial" pitchFamily="34" charset="0"/>
              </a:rPr>
              <a:t>viruses – (including genital herpes, HIV, hepatitis B and human papillomavirus (HPV)) do not have a cure. In most cases, there are treatments to help control the symptoms.</a:t>
            </a:r>
            <a:endParaRPr lang="es-MX" sz="2800" dirty="0">
              <a:latin typeface="Arial" pitchFamily="34" charset="0"/>
              <a:cs typeface="Arial" pitchFamily="34" charset="0"/>
            </a:endParaRPr>
          </a:p>
        </p:txBody>
      </p:sp>
    </p:spTree>
    <p:extLst>
      <p:ext uri="{BB962C8B-B14F-4D97-AF65-F5344CB8AC3E}">
        <p14:creationId xmlns:p14="http://schemas.microsoft.com/office/powerpoint/2010/main" val="1820827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 Rectángulo"/>
          <p:cNvSpPr>
            <a:spLocks noChangeArrowheads="1"/>
          </p:cNvSpPr>
          <p:nvPr/>
        </p:nvSpPr>
        <p:spPr bwMode="auto">
          <a:xfrm>
            <a:off x="2286000" y="1938655"/>
            <a:ext cx="6237676"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en-US" sz="2400" b="1" dirty="0">
                <a:latin typeface="Arial" pitchFamily="34" charset="0"/>
                <a:cs typeface="Arial" pitchFamily="34" charset="0"/>
              </a:rPr>
              <a:t>What </a:t>
            </a:r>
            <a:r>
              <a:rPr lang="en-US" sz="2400" b="1" dirty="0" smtClean="0">
                <a:latin typeface="Arial" pitchFamily="34" charset="0"/>
                <a:cs typeface="Arial" pitchFamily="34" charset="0"/>
              </a:rPr>
              <a:t>are Sexually Transmitted Diseases?</a:t>
            </a:r>
            <a:endParaRPr lang="es-MX" sz="2400" dirty="0">
              <a:latin typeface="Arial" pitchFamily="34" charset="0"/>
              <a:cs typeface="Arial" pitchFamily="34" charset="0"/>
            </a:endParaRPr>
          </a:p>
          <a:p>
            <a:pPr>
              <a:lnSpc>
                <a:spcPct val="150000"/>
              </a:lnSpc>
            </a:pPr>
            <a:r>
              <a:rPr lang="en-US" sz="2400" b="1" dirty="0">
                <a:latin typeface="Arial" pitchFamily="34" charset="0"/>
                <a:cs typeface="Arial" pitchFamily="34" charset="0"/>
              </a:rPr>
              <a:t>What are the main signs and symptoms?</a:t>
            </a:r>
            <a:endParaRPr lang="es-MX" sz="2400" dirty="0">
              <a:latin typeface="Arial" pitchFamily="34" charset="0"/>
              <a:cs typeface="Arial" pitchFamily="34" charset="0"/>
            </a:endParaRPr>
          </a:p>
          <a:p>
            <a:pPr>
              <a:lnSpc>
                <a:spcPct val="150000"/>
              </a:lnSpc>
            </a:pPr>
            <a:r>
              <a:rPr lang="en-US" sz="2400" b="1" dirty="0">
                <a:latin typeface="Arial" pitchFamily="34" charset="0"/>
                <a:cs typeface="Arial" pitchFamily="34" charset="0"/>
              </a:rPr>
              <a:t>Who is at risk of this condition?</a:t>
            </a:r>
            <a:endParaRPr lang="es-MX" sz="2400" dirty="0">
              <a:latin typeface="Arial" pitchFamily="34" charset="0"/>
              <a:cs typeface="Arial" pitchFamily="34" charset="0"/>
            </a:endParaRPr>
          </a:p>
          <a:p>
            <a:pPr>
              <a:lnSpc>
                <a:spcPct val="150000"/>
              </a:lnSpc>
            </a:pPr>
            <a:r>
              <a:rPr lang="en-US" sz="2400" b="1" dirty="0">
                <a:latin typeface="Arial" pitchFamily="34" charset="0"/>
                <a:cs typeface="Arial" pitchFamily="34" charset="0"/>
              </a:rPr>
              <a:t>How </a:t>
            </a:r>
            <a:r>
              <a:rPr lang="en-US" sz="2400" b="1" smtClean="0">
                <a:latin typeface="Arial" pitchFamily="34" charset="0"/>
                <a:cs typeface="Arial" pitchFamily="34" charset="0"/>
              </a:rPr>
              <a:t>are they diagnosed</a:t>
            </a:r>
            <a:r>
              <a:rPr lang="en-US" sz="2400" b="1" dirty="0">
                <a:latin typeface="Arial" pitchFamily="34" charset="0"/>
                <a:cs typeface="Arial" pitchFamily="34" charset="0"/>
              </a:rPr>
              <a:t>?</a:t>
            </a:r>
            <a:endParaRPr lang="es-MX" sz="2400" dirty="0">
              <a:latin typeface="Arial" pitchFamily="34" charset="0"/>
              <a:cs typeface="Arial" pitchFamily="34" charset="0"/>
            </a:endParaRPr>
          </a:p>
          <a:p>
            <a:pPr>
              <a:lnSpc>
                <a:spcPct val="150000"/>
              </a:lnSpc>
            </a:pPr>
            <a:r>
              <a:rPr lang="en-US" sz="2400" b="1" dirty="0">
                <a:latin typeface="Arial" pitchFamily="34" charset="0"/>
                <a:cs typeface="Arial" pitchFamily="34" charset="0"/>
              </a:rPr>
              <a:t>What is the differential diagnosis?</a:t>
            </a:r>
            <a:endParaRPr lang="es-MX" sz="2400" dirty="0">
              <a:latin typeface="Arial" pitchFamily="34" charset="0"/>
              <a:cs typeface="Arial" pitchFamily="34" charset="0"/>
            </a:endParaRPr>
          </a:p>
          <a:p>
            <a:pPr>
              <a:lnSpc>
                <a:spcPct val="150000"/>
              </a:lnSpc>
            </a:pPr>
            <a:r>
              <a:rPr lang="en-US" sz="2400" b="1" dirty="0">
                <a:latin typeface="Arial" pitchFamily="34" charset="0"/>
                <a:cs typeface="Arial" pitchFamily="34" charset="0"/>
              </a:rPr>
              <a:t>What are the possible complications?</a:t>
            </a:r>
            <a:endParaRPr lang="es-MX" sz="2400" dirty="0">
              <a:latin typeface="Arial" pitchFamily="34" charset="0"/>
              <a:cs typeface="Arial" pitchFamily="34" charset="0"/>
            </a:endParaRPr>
          </a:p>
          <a:p>
            <a:pPr>
              <a:lnSpc>
                <a:spcPct val="150000"/>
              </a:lnSpc>
            </a:pPr>
            <a:r>
              <a:rPr lang="en-US" sz="2400" b="1" dirty="0">
                <a:latin typeface="Arial" pitchFamily="34" charset="0"/>
                <a:cs typeface="Arial" pitchFamily="34" charset="0"/>
              </a:rPr>
              <a:t>What does the treatment include?</a:t>
            </a:r>
            <a:endParaRPr lang="es-MX" sz="2400" dirty="0">
              <a:latin typeface="Arial" pitchFamily="34" charset="0"/>
              <a:cs typeface="Arial" pitchFamily="34" charset="0"/>
            </a:endParaRPr>
          </a:p>
          <a:p>
            <a:pPr>
              <a:lnSpc>
                <a:spcPct val="150000"/>
              </a:lnSpc>
            </a:pPr>
            <a:r>
              <a:rPr lang="en-US" sz="2400" b="1" dirty="0">
                <a:latin typeface="Arial" pitchFamily="34" charset="0"/>
                <a:cs typeface="Arial" pitchFamily="34" charset="0"/>
              </a:rPr>
              <a:t>What is the prognosis?</a:t>
            </a:r>
            <a:endParaRPr lang="es-MX" sz="2400" dirty="0">
              <a:latin typeface="Arial" pitchFamily="34" charset="0"/>
              <a:cs typeface="Arial" pitchFamily="34" charset="0"/>
            </a:endParaRPr>
          </a:p>
        </p:txBody>
      </p:sp>
      <p:sp>
        <p:nvSpPr>
          <p:cNvPr id="3" name="2 CuadroTexto"/>
          <p:cNvSpPr txBox="1">
            <a:spLocks noChangeArrowheads="1"/>
          </p:cNvSpPr>
          <p:nvPr/>
        </p:nvSpPr>
        <p:spPr bwMode="auto">
          <a:xfrm>
            <a:off x="250825" y="235268"/>
            <a:ext cx="117887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Narrow" pitchFamily="34" charset="0"/>
                <a:cs typeface="Arial" charset="0"/>
              </a:defRPr>
            </a:lvl1pPr>
            <a:lvl2pPr marL="742950" indent="-285750">
              <a:defRPr>
                <a:solidFill>
                  <a:schemeClr val="tx1"/>
                </a:solidFill>
                <a:latin typeface="Arial Narrow" pitchFamily="34" charset="0"/>
                <a:cs typeface="Arial" charset="0"/>
              </a:defRPr>
            </a:lvl2pPr>
            <a:lvl3pPr marL="1143000" indent="-228600">
              <a:defRPr>
                <a:solidFill>
                  <a:schemeClr val="tx1"/>
                </a:solidFill>
                <a:latin typeface="Arial Narrow" pitchFamily="34" charset="0"/>
                <a:cs typeface="Arial" charset="0"/>
              </a:defRPr>
            </a:lvl3pPr>
            <a:lvl4pPr marL="1600200" indent="-228600">
              <a:defRPr>
                <a:solidFill>
                  <a:schemeClr val="tx1"/>
                </a:solidFill>
                <a:latin typeface="Arial Narrow" pitchFamily="34" charset="0"/>
                <a:cs typeface="Arial" charset="0"/>
              </a:defRPr>
            </a:lvl4pPr>
            <a:lvl5pPr marL="2057400" indent="-228600">
              <a:defRPr>
                <a:solidFill>
                  <a:schemeClr val="tx1"/>
                </a:solidFill>
                <a:latin typeface="Arial Narrow" pitchFamily="34" charset="0"/>
                <a:cs typeface="Arial" charset="0"/>
              </a:defRPr>
            </a:lvl5pPr>
            <a:lvl6pPr marL="2514600" indent="-228600" eaLnBrk="0" fontAlgn="base" hangingPunct="0">
              <a:spcBef>
                <a:spcPct val="0"/>
              </a:spcBef>
              <a:spcAft>
                <a:spcPct val="0"/>
              </a:spcAft>
              <a:defRPr>
                <a:solidFill>
                  <a:schemeClr val="tx1"/>
                </a:solidFill>
                <a:latin typeface="Arial Narrow" pitchFamily="34" charset="0"/>
                <a:cs typeface="Arial" charset="0"/>
              </a:defRPr>
            </a:lvl6pPr>
            <a:lvl7pPr marL="2971800" indent="-228600" eaLnBrk="0" fontAlgn="base" hangingPunct="0">
              <a:spcBef>
                <a:spcPct val="0"/>
              </a:spcBef>
              <a:spcAft>
                <a:spcPct val="0"/>
              </a:spcAft>
              <a:defRPr>
                <a:solidFill>
                  <a:schemeClr val="tx1"/>
                </a:solidFill>
                <a:latin typeface="Arial Narrow" pitchFamily="34" charset="0"/>
                <a:cs typeface="Arial" charset="0"/>
              </a:defRPr>
            </a:lvl7pPr>
            <a:lvl8pPr marL="3429000" indent="-228600" eaLnBrk="0" fontAlgn="base" hangingPunct="0">
              <a:spcBef>
                <a:spcPct val="0"/>
              </a:spcBef>
              <a:spcAft>
                <a:spcPct val="0"/>
              </a:spcAft>
              <a:defRPr>
                <a:solidFill>
                  <a:schemeClr val="tx1"/>
                </a:solidFill>
                <a:latin typeface="Arial Narrow" pitchFamily="34" charset="0"/>
                <a:cs typeface="Arial" charset="0"/>
              </a:defRPr>
            </a:lvl8pPr>
            <a:lvl9pPr marL="3886200" indent="-228600" eaLnBrk="0" fontAlgn="base" hangingPunct="0">
              <a:spcBef>
                <a:spcPct val="0"/>
              </a:spcBef>
              <a:spcAft>
                <a:spcPct val="0"/>
              </a:spcAft>
              <a:defRPr>
                <a:solidFill>
                  <a:schemeClr val="tx1"/>
                </a:solidFill>
                <a:latin typeface="Arial Narrow" pitchFamily="34" charset="0"/>
                <a:cs typeface="Arial" charset="0"/>
              </a:defRPr>
            </a:lvl9pPr>
          </a:lstStyle>
          <a:p>
            <a:r>
              <a:rPr lang="es-ES" sz="2400" dirty="0" err="1">
                <a:latin typeface="Arial" pitchFamily="34" charset="0"/>
                <a:cs typeface="Arial" pitchFamily="34" charset="0"/>
              </a:rPr>
              <a:t>After</a:t>
            </a:r>
            <a:r>
              <a:rPr lang="es-ES" sz="2400" dirty="0">
                <a:latin typeface="Arial" pitchFamily="34" charset="0"/>
                <a:cs typeface="Arial" pitchFamily="34" charset="0"/>
              </a:rPr>
              <a:t> </a:t>
            </a:r>
            <a:r>
              <a:rPr lang="es-ES" sz="2400" dirty="0" err="1">
                <a:latin typeface="Arial" pitchFamily="34" charset="0"/>
                <a:cs typeface="Arial" pitchFamily="34" charset="0"/>
              </a:rPr>
              <a:t>studying</a:t>
            </a:r>
            <a:r>
              <a:rPr lang="es-ES" sz="2400" dirty="0">
                <a:latin typeface="Arial" pitchFamily="34" charset="0"/>
                <a:cs typeface="Arial" pitchFamily="34" charset="0"/>
              </a:rPr>
              <a:t> </a:t>
            </a:r>
            <a:r>
              <a:rPr lang="es-ES" sz="2400" dirty="0" err="1">
                <a:latin typeface="Arial" pitchFamily="34" charset="0"/>
                <a:cs typeface="Arial" pitchFamily="34" charset="0"/>
              </a:rPr>
              <a:t>this</a:t>
            </a:r>
            <a:r>
              <a:rPr lang="es-ES" sz="2400" dirty="0">
                <a:latin typeface="Arial" pitchFamily="34" charset="0"/>
                <a:cs typeface="Arial" pitchFamily="34" charset="0"/>
              </a:rPr>
              <a:t> </a:t>
            </a:r>
            <a:r>
              <a:rPr lang="es-ES" sz="2400" dirty="0" err="1">
                <a:latin typeface="Arial" pitchFamily="34" charset="0"/>
                <a:cs typeface="Arial" pitchFamily="34" charset="0"/>
              </a:rPr>
              <a:t>condition</a:t>
            </a:r>
            <a:r>
              <a:rPr lang="es-ES" sz="2400" dirty="0">
                <a:latin typeface="Arial" pitchFamily="34" charset="0"/>
                <a:cs typeface="Arial" pitchFamily="34" charset="0"/>
              </a:rPr>
              <a:t>, </a:t>
            </a:r>
            <a:r>
              <a:rPr lang="es-ES" sz="2400" dirty="0" err="1">
                <a:latin typeface="Arial" pitchFamily="34" charset="0"/>
                <a:cs typeface="Arial" pitchFamily="34" charset="0"/>
              </a:rPr>
              <a:t>write</a:t>
            </a:r>
            <a:r>
              <a:rPr lang="es-ES" sz="2400" dirty="0">
                <a:latin typeface="Arial" pitchFamily="34" charset="0"/>
                <a:cs typeface="Arial" pitchFamily="34" charset="0"/>
              </a:rPr>
              <a:t> a </a:t>
            </a:r>
            <a:r>
              <a:rPr lang="es-ES" sz="2400" dirty="0" err="1">
                <a:latin typeface="Arial" pitchFamily="34" charset="0"/>
                <a:cs typeface="Arial" pitchFamily="34" charset="0"/>
              </a:rPr>
              <a:t>paragraph</a:t>
            </a:r>
            <a:r>
              <a:rPr lang="es-ES" sz="2400" dirty="0">
                <a:latin typeface="Arial" pitchFamily="34" charset="0"/>
                <a:cs typeface="Arial" pitchFamily="34" charset="0"/>
              </a:rPr>
              <a:t> </a:t>
            </a:r>
            <a:r>
              <a:rPr lang="es-ES" sz="2400" dirty="0" err="1">
                <a:latin typeface="Arial" pitchFamily="34" charset="0"/>
                <a:cs typeface="Arial" pitchFamily="34" charset="0"/>
              </a:rPr>
              <a:t>answering</a:t>
            </a:r>
            <a:r>
              <a:rPr lang="es-ES" sz="2400" dirty="0">
                <a:latin typeface="Arial" pitchFamily="34" charset="0"/>
                <a:cs typeface="Arial" pitchFamily="34" charset="0"/>
              </a:rPr>
              <a:t> </a:t>
            </a:r>
            <a:r>
              <a:rPr lang="es-ES" sz="2400" dirty="0" err="1">
                <a:latin typeface="Arial" pitchFamily="34" charset="0"/>
                <a:cs typeface="Arial" pitchFamily="34" charset="0"/>
              </a:rPr>
              <a:t>the</a:t>
            </a:r>
            <a:r>
              <a:rPr lang="es-ES" sz="2400" dirty="0">
                <a:latin typeface="Arial" pitchFamily="34" charset="0"/>
                <a:cs typeface="Arial" pitchFamily="34" charset="0"/>
              </a:rPr>
              <a:t> </a:t>
            </a:r>
            <a:r>
              <a:rPr lang="es-ES" sz="2400" dirty="0" err="1">
                <a:latin typeface="Arial" pitchFamily="34" charset="0"/>
                <a:cs typeface="Arial" pitchFamily="34" charset="0"/>
              </a:rPr>
              <a:t>following</a:t>
            </a:r>
            <a:r>
              <a:rPr lang="es-ES" sz="2400" dirty="0">
                <a:latin typeface="Arial" pitchFamily="34" charset="0"/>
                <a:cs typeface="Arial" pitchFamily="34" charset="0"/>
              </a:rPr>
              <a:t> </a:t>
            </a:r>
            <a:r>
              <a:rPr lang="es-ES" sz="2400" dirty="0" err="1">
                <a:latin typeface="Arial" pitchFamily="34" charset="0"/>
                <a:cs typeface="Arial" pitchFamily="34" charset="0"/>
              </a:rPr>
              <a:t>questions</a:t>
            </a:r>
            <a:r>
              <a:rPr lang="es-ES" sz="2400" dirty="0">
                <a:latin typeface="Arial" pitchFamily="34" charset="0"/>
                <a:cs typeface="Arial" pitchFamily="34" charset="0"/>
              </a:rPr>
              <a:t>. </a:t>
            </a:r>
          </a:p>
          <a:p>
            <a:r>
              <a:rPr lang="es-ES" sz="2400" dirty="0">
                <a:latin typeface="Arial" pitchFamily="34" charset="0"/>
                <a:cs typeface="Arial" pitchFamily="34" charset="0"/>
              </a:rPr>
              <a:t> ( </a:t>
            </a:r>
            <a:r>
              <a:rPr lang="es-ES" sz="2400" dirty="0" err="1">
                <a:latin typeface="Arial" pitchFamily="34" charset="0"/>
                <a:cs typeface="Arial" pitchFamily="34" charset="0"/>
              </a:rPr>
              <a:t>See</a:t>
            </a:r>
            <a:r>
              <a:rPr lang="es-ES" sz="2400" dirty="0">
                <a:latin typeface="Arial" pitchFamily="34" charset="0"/>
                <a:cs typeface="Arial" pitchFamily="34" charset="0"/>
              </a:rPr>
              <a:t> </a:t>
            </a:r>
            <a:r>
              <a:rPr lang="es-ES" sz="2400" dirty="0" err="1">
                <a:latin typeface="Arial" pitchFamily="34" charset="0"/>
                <a:cs typeface="Arial" pitchFamily="34" charset="0"/>
              </a:rPr>
              <a:t>also</a:t>
            </a:r>
            <a:r>
              <a:rPr lang="es-ES" sz="2400" dirty="0">
                <a:latin typeface="Arial" pitchFamily="34" charset="0"/>
                <a:cs typeface="Arial" pitchFamily="34" charset="0"/>
              </a:rPr>
              <a:t> </a:t>
            </a:r>
            <a:r>
              <a:rPr lang="es-ES" sz="2400" dirty="0" err="1">
                <a:latin typeface="Arial" pitchFamily="34" charset="0"/>
                <a:cs typeface="Arial" pitchFamily="34" charset="0"/>
              </a:rPr>
              <a:t>Useful</a:t>
            </a:r>
            <a:r>
              <a:rPr lang="es-ES" sz="2400" dirty="0">
                <a:latin typeface="Arial" pitchFamily="34" charset="0"/>
                <a:cs typeface="Arial" pitchFamily="34" charset="0"/>
              </a:rPr>
              <a:t> </a:t>
            </a:r>
            <a:r>
              <a:rPr lang="es-ES" sz="2400" dirty="0" err="1">
                <a:latin typeface="Arial" pitchFamily="34" charset="0"/>
                <a:cs typeface="Arial" pitchFamily="34" charset="0"/>
              </a:rPr>
              <a:t>Phrases</a:t>
            </a:r>
            <a:r>
              <a:rPr lang="es-ES" sz="2400" dirty="0">
                <a:latin typeface="Arial" pitchFamily="34" charset="0"/>
                <a:cs typeface="Arial" pitchFamily="34" charset="0"/>
              </a:rPr>
              <a:t> </a:t>
            </a:r>
            <a:r>
              <a:rPr lang="es-ES" sz="2400" dirty="0" err="1">
                <a:latin typeface="Arial" pitchFamily="34" charset="0"/>
                <a:cs typeface="Arial" pitchFamily="34" charset="0"/>
              </a:rPr>
              <a:t>Document</a:t>
            </a:r>
            <a:r>
              <a:rPr lang="es-ES" sz="2400" dirty="0">
                <a:latin typeface="Arial" pitchFamily="34" charset="0"/>
                <a:cs typeface="Arial" pitchFamily="34" charset="0"/>
              </a:rPr>
              <a:t>). </a:t>
            </a:r>
            <a:r>
              <a:rPr lang="es-ES" sz="2400" dirty="0" err="1">
                <a:latin typeface="Arial" pitchFamily="34" charset="0"/>
                <a:cs typeface="Arial" pitchFamily="34" charset="0"/>
              </a:rPr>
              <a:t>Send</a:t>
            </a:r>
            <a:r>
              <a:rPr lang="es-ES" sz="2400" dirty="0">
                <a:latin typeface="Arial" pitchFamily="34" charset="0"/>
                <a:cs typeface="Arial" pitchFamily="34" charset="0"/>
              </a:rPr>
              <a:t> </a:t>
            </a:r>
            <a:r>
              <a:rPr lang="es-ES" sz="2400" dirty="0" err="1">
                <a:latin typeface="Arial" pitchFamily="34" charset="0"/>
                <a:cs typeface="Arial" pitchFamily="34" charset="0"/>
              </a:rPr>
              <a:t>the</a:t>
            </a:r>
            <a:r>
              <a:rPr lang="es-ES" sz="2400" dirty="0">
                <a:latin typeface="Arial" pitchFamily="34" charset="0"/>
                <a:cs typeface="Arial" pitchFamily="34" charset="0"/>
              </a:rPr>
              <a:t> </a:t>
            </a:r>
            <a:r>
              <a:rPr lang="es-ES" sz="2400" dirty="0" err="1">
                <a:latin typeface="Arial" pitchFamily="34" charset="0"/>
                <a:cs typeface="Arial" pitchFamily="34" charset="0"/>
              </a:rPr>
              <a:t>text</a:t>
            </a:r>
            <a:r>
              <a:rPr lang="es-ES" sz="2400" dirty="0">
                <a:latin typeface="Arial" pitchFamily="34" charset="0"/>
                <a:cs typeface="Arial" pitchFamily="34" charset="0"/>
              </a:rPr>
              <a:t> </a:t>
            </a:r>
            <a:r>
              <a:rPr lang="es-ES" sz="2400" dirty="0" err="1">
                <a:latin typeface="Arial" pitchFamily="34" charset="0"/>
                <a:cs typeface="Arial" pitchFamily="34" charset="0"/>
              </a:rPr>
              <a:t>to</a:t>
            </a:r>
            <a:r>
              <a:rPr lang="es-ES" sz="2400" dirty="0">
                <a:latin typeface="Arial" pitchFamily="34" charset="0"/>
                <a:cs typeface="Arial" pitchFamily="34" charset="0"/>
              </a:rPr>
              <a:t>: </a:t>
            </a:r>
            <a:r>
              <a:rPr lang="es-ES" sz="2400" dirty="0">
                <a:latin typeface="Arial" pitchFamily="34" charset="0"/>
                <a:cs typeface="Arial" pitchFamily="34" charset="0"/>
                <a:hlinkClick r:id="rId2"/>
              </a:rPr>
              <a:t>juliancm@infomed.sld.cu</a:t>
            </a:r>
            <a:r>
              <a:rPr lang="es-ES" sz="2400" dirty="0">
                <a:latin typeface="Arial" pitchFamily="34" charset="0"/>
                <a:cs typeface="Arial" pitchFamily="34" charset="0"/>
              </a:rPr>
              <a:t> </a:t>
            </a:r>
            <a:endParaRPr lang="es-MX" sz="2400" dirty="0">
              <a:latin typeface="Arial" pitchFamily="34" charset="0"/>
              <a:cs typeface="Arial" pitchFamily="34" charset="0"/>
            </a:endParaRPr>
          </a:p>
        </p:txBody>
      </p:sp>
    </p:spTree>
    <p:extLst>
      <p:ext uri="{BB962C8B-B14F-4D97-AF65-F5344CB8AC3E}">
        <p14:creationId xmlns:p14="http://schemas.microsoft.com/office/powerpoint/2010/main" val="4183237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Rectángulo"/>
          <p:cNvSpPr>
            <a:spLocks noChangeArrowheads="1"/>
          </p:cNvSpPr>
          <p:nvPr/>
        </p:nvSpPr>
        <p:spPr bwMode="auto">
          <a:xfrm>
            <a:off x="1524000" y="117475"/>
            <a:ext cx="9144000" cy="637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Franklin Gothic Book" panose="020B0503020102020204" pitchFamily="34" charset="0"/>
                <a:cs typeface="Arial" panose="020B0604020202020204" pitchFamily="34" charset="0"/>
              </a:defRPr>
            </a:lvl1pPr>
            <a:lvl2pPr marL="742950" indent="-285750">
              <a:defRPr>
                <a:solidFill>
                  <a:schemeClr val="tx1"/>
                </a:solidFill>
                <a:latin typeface="Franklin Gothic Book" panose="020B0503020102020204" pitchFamily="34" charset="0"/>
                <a:cs typeface="Arial" panose="020B0604020202020204" pitchFamily="34" charset="0"/>
              </a:defRPr>
            </a:lvl2pPr>
            <a:lvl3pPr marL="1143000" indent="-228600">
              <a:defRPr>
                <a:solidFill>
                  <a:schemeClr val="tx1"/>
                </a:solidFill>
                <a:latin typeface="Franklin Gothic Book" panose="020B0503020102020204" pitchFamily="34" charset="0"/>
                <a:cs typeface="Arial" panose="020B0604020202020204" pitchFamily="34" charset="0"/>
              </a:defRPr>
            </a:lvl3pPr>
            <a:lvl4pPr marL="1600200" indent="-228600">
              <a:defRPr>
                <a:solidFill>
                  <a:schemeClr val="tx1"/>
                </a:solidFill>
                <a:latin typeface="Franklin Gothic Book" panose="020B0503020102020204" pitchFamily="34" charset="0"/>
                <a:cs typeface="Arial" panose="020B0604020202020204" pitchFamily="34" charset="0"/>
              </a:defRPr>
            </a:lvl4pPr>
            <a:lvl5pPr marL="2057400" indent="-228600">
              <a:defRPr>
                <a:solidFill>
                  <a:schemeClr val="tx1"/>
                </a:solidFill>
                <a:latin typeface="Franklin Gothic Book" panose="020B05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r>
              <a:rPr lang="en-US" sz="2400" b="1">
                <a:latin typeface="Arial" panose="020B0604020202020204" pitchFamily="34" charset="0"/>
              </a:rPr>
              <a:t>Useful phrases to give information about a medical condition</a:t>
            </a:r>
            <a:endParaRPr lang="es-MX" sz="2400">
              <a:latin typeface="Arial" panose="020B0604020202020204" pitchFamily="34" charset="0"/>
            </a:endParaRPr>
          </a:p>
          <a:p>
            <a:r>
              <a:rPr lang="en-US" sz="2400" b="1">
                <a:latin typeface="Arial" panose="020B0604020202020204" pitchFamily="34" charset="0"/>
              </a:rPr>
              <a:t> </a:t>
            </a:r>
          </a:p>
          <a:p>
            <a:r>
              <a:rPr lang="en-US" sz="2000" b="1" u="sng">
                <a:latin typeface="Arial" panose="020B0604020202020204" pitchFamily="34" charset="0"/>
              </a:rPr>
              <a:t>Concept</a:t>
            </a:r>
            <a:endParaRPr lang="es-MX" sz="2000">
              <a:latin typeface="Arial" panose="020B0604020202020204" pitchFamily="34" charset="0"/>
            </a:endParaRPr>
          </a:p>
          <a:p>
            <a:r>
              <a:rPr lang="en-US" sz="2000">
                <a:latin typeface="Arial" panose="020B0604020202020204" pitchFamily="34" charset="0"/>
              </a:rPr>
              <a:t>… is defined/known  as…</a:t>
            </a:r>
            <a:endParaRPr lang="es-MX" sz="2000">
              <a:latin typeface="Arial" panose="020B0604020202020204" pitchFamily="34" charset="0"/>
            </a:endParaRPr>
          </a:p>
          <a:p>
            <a:r>
              <a:rPr lang="en-US" sz="2000">
                <a:latin typeface="Arial" panose="020B0604020202020204" pitchFamily="34" charset="0"/>
              </a:rPr>
              <a:t>.. is…</a:t>
            </a:r>
          </a:p>
          <a:p>
            <a:endParaRPr lang="es-MX" sz="2000">
              <a:latin typeface="Arial" panose="020B0604020202020204" pitchFamily="34" charset="0"/>
            </a:endParaRPr>
          </a:p>
          <a:p>
            <a:r>
              <a:rPr lang="en-US" sz="2000" b="1" u="sng">
                <a:latin typeface="Arial" panose="020B0604020202020204" pitchFamily="34" charset="0"/>
              </a:rPr>
              <a:t>Classification</a:t>
            </a:r>
            <a:endParaRPr lang="es-MX" sz="2000">
              <a:latin typeface="Arial" panose="020B0604020202020204" pitchFamily="34" charset="0"/>
            </a:endParaRPr>
          </a:p>
          <a:p>
            <a:r>
              <a:rPr lang="en-US" sz="2000">
                <a:latin typeface="Arial" panose="020B0604020202020204" pitchFamily="34" charset="0"/>
              </a:rPr>
              <a:t>-The classification of …..includes….</a:t>
            </a:r>
            <a:endParaRPr lang="es-MX" sz="2000">
              <a:latin typeface="Arial" panose="020B0604020202020204" pitchFamily="34" charset="0"/>
            </a:endParaRPr>
          </a:p>
          <a:p>
            <a:r>
              <a:rPr lang="en-US" sz="2000">
                <a:latin typeface="Arial" panose="020B0604020202020204" pitchFamily="34" charset="0"/>
              </a:rPr>
              <a:t>… is classified into … </a:t>
            </a:r>
            <a:endParaRPr lang="es-MX" sz="2000">
              <a:latin typeface="Arial" panose="020B0604020202020204" pitchFamily="34" charset="0"/>
            </a:endParaRPr>
          </a:p>
          <a:p>
            <a:r>
              <a:rPr lang="en-US" sz="2000">
                <a:latin typeface="Arial" panose="020B0604020202020204" pitchFamily="34" charset="0"/>
              </a:rPr>
              <a:t>……is the classification of ..</a:t>
            </a:r>
            <a:endParaRPr lang="es-MX" sz="2000">
              <a:latin typeface="Arial" panose="020B0604020202020204" pitchFamily="34" charset="0"/>
            </a:endParaRPr>
          </a:p>
          <a:p>
            <a:r>
              <a:rPr lang="en-US" sz="2000">
                <a:latin typeface="Arial" panose="020B0604020202020204" pitchFamily="34" charset="0"/>
              </a:rPr>
              <a:t>-Signs and Symptoms</a:t>
            </a:r>
            <a:endParaRPr lang="es-MX" sz="2000">
              <a:latin typeface="Arial" panose="020B0604020202020204" pitchFamily="34" charset="0"/>
            </a:endParaRPr>
          </a:p>
          <a:p>
            <a:r>
              <a:rPr lang="en-US" sz="2000">
                <a:latin typeface="Arial" panose="020B0604020202020204" pitchFamily="34" charset="0"/>
              </a:rPr>
              <a:t>-The most common signs and symptoms of _____include…..</a:t>
            </a:r>
            <a:endParaRPr lang="es-MX" sz="2000">
              <a:latin typeface="Arial" panose="020B0604020202020204" pitchFamily="34" charset="0"/>
            </a:endParaRPr>
          </a:p>
          <a:p>
            <a:r>
              <a:rPr lang="en-US" sz="2000">
                <a:latin typeface="Arial" panose="020B0604020202020204" pitchFamily="34" charset="0"/>
              </a:rPr>
              <a:t>_____,_____,___and_____ are the most common signs and symptoms</a:t>
            </a:r>
            <a:endParaRPr lang="es-MX" sz="2000">
              <a:latin typeface="Arial" panose="020B0604020202020204" pitchFamily="34" charset="0"/>
            </a:endParaRPr>
          </a:p>
          <a:p>
            <a:endParaRPr lang="en-US" sz="2000" b="1" u="sng">
              <a:latin typeface="Arial" panose="020B0604020202020204" pitchFamily="34" charset="0"/>
            </a:endParaRPr>
          </a:p>
          <a:p>
            <a:r>
              <a:rPr lang="en-US" sz="2000" b="1" u="sng">
                <a:latin typeface="Arial" panose="020B0604020202020204" pitchFamily="34" charset="0"/>
              </a:rPr>
              <a:t>Risk factors</a:t>
            </a:r>
          </a:p>
          <a:p>
            <a:r>
              <a:rPr lang="en-US" sz="2000">
                <a:latin typeface="Arial" panose="020B0604020202020204" pitchFamily="34" charset="0"/>
              </a:rPr>
              <a:t>-Risk factors for … include … </a:t>
            </a:r>
            <a:endParaRPr lang="es-MX" sz="2000">
              <a:latin typeface="Arial" panose="020B0604020202020204" pitchFamily="34" charset="0"/>
            </a:endParaRPr>
          </a:p>
          <a:p>
            <a:r>
              <a:rPr lang="en-US" sz="2000">
                <a:latin typeface="Arial" panose="020B0604020202020204" pitchFamily="34" charset="0"/>
              </a:rPr>
              <a:t>-People with … are at a higher risk for developing… </a:t>
            </a:r>
            <a:endParaRPr lang="es-MX" sz="2000">
              <a:latin typeface="Arial" panose="020B0604020202020204" pitchFamily="34" charset="0"/>
            </a:endParaRPr>
          </a:p>
          <a:p>
            <a:r>
              <a:rPr lang="en-US" sz="2000">
                <a:latin typeface="Arial" panose="020B0604020202020204" pitchFamily="34" charset="0"/>
              </a:rPr>
              <a:t>-In patients with a long history of … … is highly probable to suffer …</a:t>
            </a:r>
            <a:endParaRPr lang="es-MX" sz="2000">
              <a:latin typeface="Arial" panose="020B0604020202020204" pitchFamily="34" charset="0"/>
            </a:endParaRPr>
          </a:p>
          <a:p>
            <a:r>
              <a:rPr lang="en-US" sz="2000">
                <a:latin typeface="Arial" panose="020B0604020202020204" pitchFamily="34" charset="0"/>
              </a:rPr>
              <a:t> ________, _______, and________ are the main risk factors for developing ______</a:t>
            </a:r>
            <a:endParaRPr lang="es-MX" sz="2000">
              <a:latin typeface="Arial" panose="020B0604020202020204" pitchFamily="34" charset="0"/>
            </a:endParaRPr>
          </a:p>
        </p:txBody>
      </p:sp>
    </p:spTree>
    <p:extLst>
      <p:ext uri="{BB962C8B-B14F-4D97-AF65-F5344CB8AC3E}">
        <p14:creationId xmlns:p14="http://schemas.microsoft.com/office/powerpoint/2010/main" val="17062040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74826" y="765175"/>
            <a:ext cx="8785225" cy="4554538"/>
          </a:xfrm>
          <a:prstGeom prst="rect">
            <a:avLst/>
          </a:prstGeom>
        </p:spPr>
        <p:txBody>
          <a:bodyPr>
            <a:spAutoFit/>
          </a:bodyPr>
          <a:lstStyle/>
          <a:p>
            <a:pPr algn="ctr">
              <a:defRPr/>
            </a:pPr>
            <a:r>
              <a:rPr lang="en-US" sz="2000" b="1" u="sng" dirty="0">
                <a:latin typeface="Arial" pitchFamily="34" charset="0"/>
              </a:rPr>
              <a:t>Diagnostic procedures/Exams and investigation/Lab tests</a:t>
            </a:r>
          </a:p>
          <a:p>
            <a:pPr>
              <a:defRPr/>
            </a:pPr>
            <a:endParaRPr lang="en-US" sz="2000" b="1" u="sng" dirty="0">
              <a:latin typeface="Arial" pitchFamily="34" charset="0"/>
            </a:endParaRPr>
          </a:p>
          <a:p>
            <a:pPr>
              <a:defRPr/>
            </a:pPr>
            <a:endParaRPr lang="es-MX" sz="2000" dirty="0">
              <a:latin typeface="Arial" pitchFamily="34" charset="0"/>
            </a:endParaRPr>
          </a:p>
          <a:p>
            <a:pPr marL="342900" indent="-342900">
              <a:lnSpc>
                <a:spcPct val="150000"/>
              </a:lnSpc>
              <a:buFont typeface="Wingdings" pitchFamily="2" charset="2"/>
              <a:buChar char="§"/>
              <a:defRPr/>
            </a:pPr>
            <a:r>
              <a:rPr lang="en-US" sz="2000" dirty="0">
                <a:latin typeface="Arial" pitchFamily="34" charset="0"/>
              </a:rPr>
              <a:t>The main diagnostic procedures/Exams and investigation/Lab tests for HBP  are/include: ________,_____-and_________.</a:t>
            </a:r>
          </a:p>
          <a:p>
            <a:pPr>
              <a:lnSpc>
                <a:spcPct val="150000"/>
              </a:lnSpc>
              <a:defRPr/>
            </a:pPr>
            <a:endParaRPr lang="es-MX" sz="2000" dirty="0">
              <a:latin typeface="Arial" pitchFamily="34" charset="0"/>
            </a:endParaRPr>
          </a:p>
          <a:p>
            <a:pPr>
              <a:defRPr/>
            </a:pPr>
            <a:r>
              <a:rPr lang="en-US" sz="2000" dirty="0">
                <a:latin typeface="Arial" pitchFamily="34" charset="0"/>
              </a:rPr>
              <a:t> </a:t>
            </a:r>
            <a:endParaRPr lang="es-MX" sz="2000" dirty="0">
              <a:latin typeface="Arial" pitchFamily="34" charset="0"/>
            </a:endParaRPr>
          </a:p>
          <a:p>
            <a:pPr marL="342900" indent="-342900">
              <a:buFont typeface="Wingdings" pitchFamily="2" charset="2"/>
              <a:buChar char="§"/>
              <a:defRPr/>
            </a:pPr>
            <a:r>
              <a:rPr lang="en-US" sz="2000" dirty="0">
                <a:latin typeface="Arial" pitchFamily="34" charset="0"/>
              </a:rPr>
              <a:t>HBP can by diagnosed by ___________,_______,and________.</a:t>
            </a:r>
            <a:endParaRPr lang="es-MX" sz="2000" dirty="0">
              <a:latin typeface="Arial" pitchFamily="34" charset="0"/>
            </a:endParaRPr>
          </a:p>
          <a:p>
            <a:pPr>
              <a:defRPr/>
            </a:pPr>
            <a:r>
              <a:rPr lang="en-US" sz="2000" dirty="0">
                <a:latin typeface="Arial" pitchFamily="34" charset="0"/>
              </a:rPr>
              <a:t> </a:t>
            </a:r>
            <a:endParaRPr lang="es-MX" sz="2000" dirty="0">
              <a:latin typeface="Arial" pitchFamily="34" charset="0"/>
            </a:endParaRPr>
          </a:p>
          <a:p>
            <a:pPr>
              <a:defRPr/>
            </a:pPr>
            <a:r>
              <a:rPr lang="en-US" sz="2000" dirty="0">
                <a:latin typeface="Arial" pitchFamily="34" charset="0"/>
              </a:rPr>
              <a:t> </a:t>
            </a:r>
            <a:endParaRPr lang="es-MX" sz="2000" dirty="0">
              <a:latin typeface="Arial" pitchFamily="34" charset="0"/>
            </a:endParaRPr>
          </a:p>
          <a:p>
            <a:pPr marL="342900" indent="-342900">
              <a:lnSpc>
                <a:spcPct val="150000"/>
              </a:lnSpc>
              <a:buFont typeface="Wingdings" pitchFamily="2" charset="2"/>
              <a:buChar char="§"/>
              <a:defRPr/>
            </a:pPr>
            <a:r>
              <a:rPr lang="en-US" sz="2000" dirty="0">
                <a:latin typeface="Arial" pitchFamily="34" charset="0"/>
              </a:rPr>
              <a:t>________, _________, ________ </a:t>
            </a:r>
            <a:r>
              <a:rPr lang="en-US" sz="2000" dirty="0" err="1">
                <a:latin typeface="Arial" pitchFamily="34" charset="0"/>
              </a:rPr>
              <a:t>and________are</a:t>
            </a:r>
            <a:r>
              <a:rPr lang="en-US" sz="2000" dirty="0">
                <a:latin typeface="Arial" pitchFamily="34" charset="0"/>
              </a:rPr>
              <a:t> the main diagnostic procedures/Exams and investigation/Lab tests for HBP</a:t>
            </a:r>
            <a:endParaRPr lang="es-MX" sz="2000" dirty="0">
              <a:latin typeface="Arial" pitchFamily="34" charset="0"/>
            </a:endParaRPr>
          </a:p>
        </p:txBody>
      </p:sp>
    </p:spTree>
    <p:extLst>
      <p:ext uri="{BB962C8B-B14F-4D97-AF65-F5344CB8AC3E}">
        <p14:creationId xmlns:p14="http://schemas.microsoft.com/office/powerpoint/2010/main" val="28179631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547813" y="52388"/>
            <a:ext cx="9144000" cy="6862762"/>
          </a:xfrm>
          <a:prstGeom prst="rect">
            <a:avLst/>
          </a:prstGeom>
        </p:spPr>
        <p:txBody>
          <a:bodyPr>
            <a:spAutoFit/>
          </a:bodyPr>
          <a:lstStyle/>
          <a:p>
            <a:pPr algn="ctr">
              <a:defRPr/>
            </a:pPr>
            <a:r>
              <a:rPr lang="en-US" sz="2000" b="1" u="sng" dirty="0">
                <a:latin typeface="Arial" pitchFamily="34" charset="0"/>
              </a:rPr>
              <a:t>Differential diagnosis</a:t>
            </a:r>
          </a:p>
          <a:p>
            <a:pPr>
              <a:defRPr/>
            </a:pPr>
            <a:endParaRPr lang="es-MX" sz="2000" dirty="0">
              <a:latin typeface="Arial" pitchFamily="34" charset="0"/>
            </a:endParaRPr>
          </a:p>
          <a:p>
            <a:pPr marL="342900" indent="-342900">
              <a:buFont typeface="Wingdings" pitchFamily="2" charset="2"/>
              <a:buChar char="§"/>
              <a:defRPr/>
            </a:pPr>
            <a:r>
              <a:rPr lang="en-US" sz="2000" dirty="0">
                <a:latin typeface="Arial" pitchFamily="34" charset="0"/>
              </a:rPr>
              <a:t> The possibility of __________should not be excluded.</a:t>
            </a:r>
          </a:p>
          <a:p>
            <a:pPr>
              <a:defRPr/>
            </a:pPr>
            <a:endParaRPr lang="es-MX" sz="2000" dirty="0">
              <a:latin typeface="Arial" pitchFamily="34" charset="0"/>
            </a:endParaRPr>
          </a:p>
          <a:p>
            <a:pPr marL="342900" indent="-342900">
              <a:buFont typeface="Wingdings" pitchFamily="2" charset="2"/>
              <a:buChar char="§"/>
              <a:defRPr/>
            </a:pPr>
            <a:r>
              <a:rPr lang="en-US" sz="2000" dirty="0">
                <a:latin typeface="Arial" pitchFamily="34" charset="0"/>
              </a:rPr>
              <a:t>___________ is a very likely/ highly probable/ diagnosis.</a:t>
            </a:r>
          </a:p>
          <a:p>
            <a:pPr>
              <a:defRPr/>
            </a:pPr>
            <a:endParaRPr lang="es-MX" sz="2000" dirty="0">
              <a:latin typeface="Arial" pitchFamily="34" charset="0"/>
            </a:endParaRPr>
          </a:p>
          <a:p>
            <a:pPr marL="342900" indent="-342900">
              <a:buFont typeface="Wingdings" pitchFamily="2" charset="2"/>
              <a:buChar char="§"/>
              <a:defRPr/>
            </a:pPr>
            <a:r>
              <a:rPr lang="en-US" sz="2000" dirty="0">
                <a:latin typeface="Arial" pitchFamily="34" charset="0"/>
              </a:rPr>
              <a:t>__________ can cause pain of similar severity and radiation, but …</a:t>
            </a:r>
          </a:p>
          <a:p>
            <a:pPr>
              <a:defRPr/>
            </a:pPr>
            <a:endParaRPr lang="es-MX" sz="2000" dirty="0">
              <a:latin typeface="Arial" pitchFamily="34" charset="0"/>
            </a:endParaRPr>
          </a:p>
          <a:p>
            <a:pPr marL="342900" indent="-342900">
              <a:buFont typeface="Wingdings" pitchFamily="2" charset="2"/>
              <a:buChar char="§"/>
              <a:defRPr/>
            </a:pPr>
            <a:r>
              <a:rPr lang="en-US" sz="2000" dirty="0">
                <a:latin typeface="Arial" pitchFamily="34" charset="0"/>
              </a:rPr>
              <a:t>_________ is ruled out in this case because …</a:t>
            </a:r>
          </a:p>
          <a:p>
            <a:pPr marL="342900" indent="-342900">
              <a:buFont typeface="Wingdings" pitchFamily="2" charset="2"/>
              <a:buChar char="§"/>
              <a:defRPr/>
            </a:pPr>
            <a:endParaRPr lang="es-MX" sz="2000" dirty="0">
              <a:latin typeface="Arial" pitchFamily="34" charset="0"/>
            </a:endParaRPr>
          </a:p>
          <a:p>
            <a:pPr marL="342900" indent="-342900">
              <a:buFont typeface="Wingdings" pitchFamily="2" charset="2"/>
              <a:buChar char="§"/>
              <a:defRPr/>
            </a:pPr>
            <a:r>
              <a:rPr lang="en-US" sz="2000" dirty="0">
                <a:latin typeface="Arial" pitchFamily="34" charset="0"/>
              </a:rPr>
              <a:t>The differential diagnoses are/include __________ and __________.</a:t>
            </a:r>
          </a:p>
          <a:p>
            <a:pPr marL="342900" indent="-342900">
              <a:buFont typeface="Wingdings" pitchFamily="2" charset="2"/>
              <a:buChar char="§"/>
              <a:defRPr/>
            </a:pPr>
            <a:endParaRPr lang="es-MX" sz="2000" dirty="0">
              <a:latin typeface="Arial" pitchFamily="34" charset="0"/>
            </a:endParaRPr>
          </a:p>
          <a:p>
            <a:pPr algn="ctr">
              <a:defRPr/>
            </a:pPr>
            <a:r>
              <a:rPr lang="en-US" sz="2000" b="1" u="sng" dirty="0">
                <a:latin typeface="Arial" pitchFamily="34" charset="0"/>
              </a:rPr>
              <a:t>Treatment/ management</a:t>
            </a:r>
          </a:p>
          <a:p>
            <a:pPr algn="ctr">
              <a:defRPr/>
            </a:pPr>
            <a:endParaRPr lang="es-MX" sz="2000" dirty="0">
              <a:latin typeface="Arial" pitchFamily="34" charset="0"/>
            </a:endParaRPr>
          </a:p>
          <a:p>
            <a:pPr marL="342900" indent="-342900">
              <a:buFont typeface="Wingdings" pitchFamily="2" charset="2"/>
              <a:buChar char="§"/>
              <a:defRPr/>
            </a:pPr>
            <a:r>
              <a:rPr lang="en-US" sz="2000" dirty="0">
                <a:latin typeface="Arial" pitchFamily="34" charset="0"/>
              </a:rPr>
              <a:t>The treatment (for this condition)  include……</a:t>
            </a:r>
          </a:p>
          <a:p>
            <a:pPr marL="342900" indent="-342900">
              <a:buFont typeface="Wingdings" pitchFamily="2" charset="2"/>
              <a:buChar char="§"/>
              <a:defRPr/>
            </a:pPr>
            <a:endParaRPr lang="es-MX" sz="2000" dirty="0">
              <a:latin typeface="Arial" pitchFamily="34" charset="0"/>
            </a:endParaRPr>
          </a:p>
          <a:p>
            <a:pPr marL="342900" indent="-342900">
              <a:buFont typeface="Wingdings" pitchFamily="2" charset="2"/>
              <a:buChar char="§"/>
              <a:defRPr/>
            </a:pPr>
            <a:r>
              <a:rPr lang="en-US" sz="2000" dirty="0">
                <a:latin typeface="Arial" pitchFamily="34" charset="0"/>
              </a:rPr>
              <a:t>The treatment (for this condition) is based on ……</a:t>
            </a:r>
          </a:p>
          <a:p>
            <a:pPr marL="342900" indent="-342900">
              <a:buFont typeface="Wingdings" pitchFamily="2" charset="2"/>
              <a:buChar char="§"/>
              <a:defRPr/>
            </a:pPr>
            <a:endParaRPr lang="es-MX" sz="2000" dirty="0">
              <a:latin typeface="Arial" pitchFamily="34" charset="0"/>
            </a:endParaRPr>
          </a:p>
          <a:p>
            <a:pPr marL="342900" indent="-342900">
              <a:buFont typeface="Wingdings" pitchFamily="2" charset="2"/>
              <a:buChar char="§"/>
              <a:defRPr/>
            </a:pPr>
            <a:r>
              <a:rPr lang="en-US" sz="2000" dirty="0">
                <a:latin typeface="Arial" pitchFamily="34" charset="0"/>
              </a:rPr>
              <a:t>_____________ is the best treatment for this condition…</a:t>
            </a:r>
          </a:p>
          <a:p>
            <a:pPr marL="342900" indent="-342900">
              <a:buFont typeface="Wingdings" pitchFamily="2" charset="2"/>
              <a:buChar char="§"/>
              <a:defRPr/>
            </a:pPr>
            <a:endParaRPr lang="es-MX" sz="2000" dirty="0">
              <a:latin typeface="Arial" pitchFamily="34" charset="0"/>
            </a:endParaRPr>
          </a:p>
          <a:p>
            <a:pPr marL="342900" indent="-342900">
              <a:buFont typeface="Wingdings" pitchFamily="2" charset="2"/>
              <a:buChar char="§"/>
              <a:defRPr/>
            </a:pPr>
            <a:r>
              <a:rPr lang="en-US" sz="2000" dirty="0">
                <a:latin typeface="Arial" pitchFamily="34" charset="0"/>
              </a:rPr>
              <a:t>The treatment consists on_________</a:t>
            </a:r>
            <a:endParaRPr lang="es-MX" sz="2000" dirty="0">
              <a:latin typeface="Arial" pitchFamily="34" charset="0"/>
            </a:endParaRPr>
          </a:p>
          <a:p>
            <a:pPr>
              <a:defRPr/>
            </a:pPr>
            <a:r>
              <a:rPr lang="en-US" sz="2000" dirty="0">
                <a:latin typeface="Arial" pitchFamily="34" charset="0"/>
              </a:rPr>
              <a:t> </a:t>
            </a:r>
            <a:endParaRPr lang="es-MX" sz="2000" dirty="0">
              <a:latin typeface="Arial" pitchFamily="34" charset="0"/>
            </a:endParaRPr>
          </a:p>
        </p:txBody>
      </p:sp>
    </p:spTree>
    <p:extLst>
      <p:ext uri="{BB962C8B-B14F-4D97-AF65-F5344CB8AC3E}">
        <p14:creationId xmlns:p14="http://schemas.microsoft.com/office/powerpoint/2010/main" val="42630981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174876" y="188913"/>
            <a:ext cx="7777163" cy="6246812"/>
          </a:xfrm>
          <a:prstGeom prst="rect">
            <a:avLst/>
          </a:prstGeom>
        </p:spPr>
        <p:txBody>
          <a:bodyPr>
            <a:spAutoFit/>
          </a:bodyPr>
          <a:lstStyle/>
          <a:p>
            <a:pPr algn="ctr">
              <a:defRPr/>
            </a:pPr>
            <a:r>
              <a:rPr lang="en-US" sz="2000" b="1" u="sng" dirty="0">
                <a:latin typeface="Arial" pitchFamily="34" charset="0"/>
              </a:rPr>
              <a:t>Prognosis</a:t>
            </a:r>
          </a:p>
          <a:p>
            <a:pPr algn="ctr">
              <a:defRPr/>
            </a:pPr>
            <a:endParaRPr lang="es-MX" sz="2000" dirty="0">
              <a:latin typeface="Arial" pitchFamily="34" charset="0"/>
            </a:endParaRPr>
          </a:p>
          <a:p>
            <a:pPr marL="342900" indent="-342900">
              <a:buFont typeface="Wingdings" pitchFamily="2" charset="2"/>
              <a:buChar char="§"/>
              <a:defRPr/>
            </a:pPr>
            <a:r>
              <a:rPr lang="en-US" sz="2000" dirty="0">
                <a:latin typeface="Arial" pitchFamily="34" charset="0"/>
              </a:rPr>
              <a:t>The prognosis is good / poor / guarded / bad / reserved.</a:t>
            </a:r>
          </a:p>
          <a:p>
            <a:pPr marL="342900" indent="-342900">
              <a:buFont typeface="Wingdings" pitchFamily="2" charset="2"/>
              <a:buChar char="§"/>
              <a:defRPr/>
            </a:pPr>
            <a:endParaRPr lang="es-MX" sz="2000" dirty="0">
              <a:latin typeface="Arial" pitchFamily="34" charset="0"/>
            </a:endParaRPr>
          </a:p>
          <a:p>
            <a:pPr marL="342900" indent="-342900">
              <a:buFont typeface="Wingdings" pitchFamily="2" charset="2"/>
              <a:buChar char="§"/>
              <a:defRPr/>
            </a:pPr>
            <a:r>
              <a:rPr lang="en-US" sz="2000" dirty="0">
                <a:latin typeface="Arial" pitchFamily="34" charset="0"/>
              </a:rPr>
              <a:t>The prognosis is good if the patient follows the treatment.</a:t>
            </a:r>
          </a:p>
          <a:p>
            <a:pPr marL="342900" indent="-342900">
              <a:buFont typeface="Wingdings" pitchFamily="2" charset="2"/>
              <a:buChar char="§"/>
              <a:defRPr/>
            </a:pPr>
            <a:endParaRPr lang="es-MX" sz="2000" dirty="0">
              <a:latin typeface="Arial" pitchFamily="34" charset="0"/>
            </a:endParaRPr>
          </a:p>
          <a:p>
            <a:pPr algn="ctr">
              <a:defRPr/>
            </a:pPr>
            <a:r>
              <a:rPr lang="en-US" sz="2000" b="1" u="sng" dirty="0">
                <a:latin typeface="Arial" pitchFamily="34" charset="0"/>
              </a:rPr>
              <a:t>Complication</a:t>
            </a:r>
          </a:p>
          <a:p>
            <a:pPr algn="ctr">
              <a:defRPr/>
            </a:pPr>
            <a:endParaRPr lang="es-MX" sz="2000" dirty="0">
              <a:latin typeface="Arial" pitchFamily="34" charset="0"/>
            </a:endParaRPr>
          </a:p>
          <a:p>
            <a:pPr marL="342900" indent="-342900">
              <a:buFont typeface="Wingdings" pitchFamily="2" charset="2"/>
              <a:buChar char="§"/>
              <a:defRPr/>
            </a:pPr>
            <a:r>
              <a:rPr lang="en-US" sz="2000" dirty="0">
                <a:latin typeface="Arial" pitchFamily="34" charset="0"/>
              </a:rPr>
              <a:t>The complications of  HBP are mainly …</a:t>
            </a:r>
          </a:p>
          <a:p>
            <a:pPr marL="342900" indent="-342900">
              <a:buFont typeface="Wingdings" pitchFamily="2" charset="2"/>
              <a:buChar char="§"/>
              <a:defRPr/>
            </a:pPr>
            <a:endParaRPr lang="es-MX" sz="2000" dirty="0">
              <a:latin typeface="Arial" pitchFamily="34" charset="0"/>
            </a:endParaRPr>
          </a:p>
          <a:p>
            <a:pPr marL="342900" indent="-342900">
              <a:buFont typeface="Wingdings" pitchFamily="2" charset="2"/>
              <a:buChar char="§"/>
              <a:defRPr/>
            </a:pPr>
            <a:r>
              <a:rPr lang="en-US" sz="2000" dirty="0">
                <a:latin typeface="Arial" pitchFamily="34" charset="0"/>
              </a:rPr>
              <a:t> The most common complication(s) is/ are…</a:t>
            </a:r>
          </a:p>
          <a:p>
            <a:pPr marL="342900" indent="-342900">
              <a:buFont typeface="Wingdings" pitchFamily="2" charset="2"/>
              <a:buChar char="§"/>
              <a:defRPr/>
            </a:pPr>
            <a:endParaRPr lang="es-MX" sz="2000" dirty="0">
              <a:latin typeface="Arial" pitchFamily="34" charset="0"/>
            </a:endParaRPr>
          </a:p>
          <a:p>
            <a:pPr marL="342900" indent="-342900">
              <a:buFont typeface="Wingdings" pitchFamily="2" charset="2"/>
              <a:buChar char="§"/>
              <a:defRPr/>
            </a:pPr>
            <a:r>
              <a:rPr lang="en-US" sz="2000" dirty="0">
                <a:latin typeface="Arial" pitchFamily="34" charset="0"/>
              </a:rPr>
              <a:t> Other complications associated with HBP include… …</a:t>
            </a:r>
          </a:p>
          <a:p>
            <a:pPr marL="342900" indent="-342900">
              <a:buFont typeface="Wingdings" pitchFamily="2" charset="2"/>
              <a:buChar char="§"/>
              <a:defRPr/>
            </a:pPr>
            <a:endParaRPr lang="es-MX" sz="2000" dirty="0">
              <a:latin typeface="Arial" pitchFamily="34" charset="0"/>
            </a:endParaRPr>
          </a:p>
          <a:p>
            <a:pPr marL="342900" indent="-342900">
              <a:buFont typeface="Wingdings" pitchFamily="2" charset="2"/>
              <a:buChar char="§"/>
              <a:defRPr/>
            </a:pPr>
            <a:r>
              <a:rPr lang="en-US" sz="2000" dirty="0">
                <a:latin typeface="Arial" pitchFamily="34" charset="0"/>
              </a:rPr>
              <a:t>_________,________, and ________ are the most common </a:t>
            </a:r>
          </a:p>
          <a:p>
            <a:pPr marL="342900" indent="-342900">
              <a:buFont typeface="Wingdings" pitchFamily="2" charset="2"/>
              <a:buChar char="§"/>
              <a:defRPr/>
            </a:pPr>
            <a:endParaRPr lang="en-US" sz="2000" dirty="0">
              <a:latin typeface="Arial" pitchFamily="34" charset="0"/>
            </a:endParaRPr>
          </a:p>
          <a:p>
            <a:pPr>
              <a:defRPr/>
            </a:pPr>
            <a:r>
              <a:rPr lang="en-US" sz="2000" dirty="0">
                <a:latin typeface="Arial" pitchFamily="34" charset="0"/>
              </a:rPr>
              <a:t>complication of HBP</a:t>
            </a:r>
          </a:p>
          <a:p>
            <a:pPr>
              <a:defRPr/>
            </a:pPr>
            <a:endParaRPr lang="es-MX" sz="2000" dirty="0">
              <a:latin typeface="Arial" pitchFamily="34" charset="0"/>
            </a:endParaRPr>
          </a:p>
          <a:p>
            <a:pPr marL="342900" indent="-342900">
              <a:buFont typeface="Wingdings" pitchFamily="2" charset="2"/>
              <a:buChar char="§"/>
              <a:defRPr/>
            </a:pPr>
            <a:r>
              <a:rPr lang="en-US" sz="2000" dirty="0">
                <a:latin typeface="Arial" pitchFamily="34" charset="0"/>
              </a:rPr>
              <a:t>….are well-recognized complications of the first episodes of  HBP</a:t>
            </a:r>
            <a:endParaRPr lang="es-MX" sz="2000" dirty="0"/>
          </a:p>
        </p:txBody>
      </p:sp>
    </p:spTree>
    <p:extLst>
      <p:ext uri="{BB962C8B-B14F-4D97-AF65-F5344CB8AC3E}">
        <p14:creationId xmlns:p14="http://schemas.microsoft.com/office/powerpoint/2010/main" val="42057399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Rectángulo"/>
          <p:cNvSpPr>
            <a:spLocks noChangeArrowheads="1"/>
          </p:cNvSpPr>
          <p:nvPr/>
        </p:nvSpPr>
        <p:spPr bwMode="auto">
          <a:xfrm>
            <a:off x="1631950" y="476251"/>
            <a:ext cx="8928100" cy="535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Franklin Gothic Book" panose="020B0503020102020204" pitchFamily="34" charset="0"/>
                <a:cs typeface="Arial" panose="020B0604020202020204" pitchFamily="34" charset="0"/>
              </a:defRPr>
            </a:lvl1pPr>
            <a:lvl2pPr marL="742950" indent="-285750">
              <a:defRPr>
                <a:solidFill>
                  <a:schemeClr val="tx1"/>
                </a:solidFill>
                <a:latin typeface="Franklin Gothic Book" panose="020B0503020102020204" pitchFamily="34" charset="0"/>
                <a:cs typeface="Arial" panose="020B0604020202020204" pitchFamily="34" charset="0"/>
              </a:defRPr>
            </a:lvl2pPr>
            <a:lvl3pPr marL="1143000" indent="-228600">
              <a:defRPr>
                <a:solidFill>
                  <a:schemeClr val="tx1"/>
                </a:solidFill>
                <a:latin typeface="Franklin Gothic Book" panose="020B0503020102020204" pitchFamily="34" charset="0"/>
                <a:cs typeface="Arial" panose="020B0604020202020204" pitchFamily="34" charset="0"/>
              </a:defRPr>
            </a:lvl3pPr>
            <a:lvl4pPr marL="1600200" indent="-228600">
              <a:defRPr>
                <a:solidFill>
                  <a:schemeClr val="tx1"/>
                </a:solidFill>
                <a:latin typeface="Franklin Gothic Book" panose="020B0503020102020204" pitchFamily="34" charset="0"/>
                <a:cs typeface="Arial" panose="020B0604020202020204" pitchFamily="34" charset="0"/>
              </a:defRPr>
            </a:lvl4pPr>
            <a:lvl5pPr marL="2057400" indent="-228600">
              <a:defRPr>
                <a:solidFill>
                  <a:schemeClr val="tx1"/>
                </a:solidFill>
                <a:latin typeface="Franklin Gothic Book" panose="020B05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r>
              <a:rPr lang="es-MX" sz="2000" b="1" i="1">
                <a:latin typeface="Arial" panose="020B0604020202020204" pitchFamily="34" charset="0"/>
              </a:rPr>
              <a:t>Bibliography </a:t>
            </a:r>
            <a:endParaRPr lang="es-MX" sz="2000">
              <a:latin typeface="Arial" panose="020B0604020202020204" pitchFamily="34" charset="0"/>
            </a:endParaRPr>
          </a:p>
          <a:p>
            <a:r>
              <a:rPr lang="en-US" i="1"/>
              <a:t>1. Abbot, G. The Teaching of English as an International Language: A Practical Guide. La Habana: Editorial Revolucionaria; 1989. </a:t>
            </a:r>
            <a:endParaRPr lang="en-US"/>
          </a:p>
          <a:p>
            <a:r>
              <a:rPr lang="en-US" i="1"/>
              <a:t>2. Agnes, M. (Editor-in-chief) Webster‟s New World College Dictionary. 4th edition: New York: Macmillan; 1999. </a:t>
            </a:r>
            <a:endParaRPr lang="en-US"/>
          </a:p>
          <a:p>
            <a:r>
              <a:rPr lang="en-US" i="1"/>
              <a:t>3. Ballinger, Ph. Merrill‟s Atlas of Radiographic Positions and Radiologic Procedures. 8th Edition: Mosby; 1995. </a:t>
            </a:r>
            <a:endParaRPr lang="en-US"/>
          </a:p>
          <a:p>
            <a:r>
              <a:rPr lang="en-US" i="1"/>
              <a:t>4. Bates, B. Guide to Physical Examination and History Taking. 8th edition New York: Lippincott Williams &amp; Wilkins; 2003. </a:t>
            </a:r>
          </a:p>
          <a:p>
            <a:r>
              <a:rPr lang="en-US" i="1"/>
              <a:t>5._______________. English through Medicine Two. Student´s Book. Editorial Ciencias Médicas; 2007. </a:t>
            </a:r>
            <a:endParaRPr lang="en-US"/>
          </a:p>
          <a:p>
            <a:endParaRPr lang="en-US" i="1"/>
          </a:p>
          <a:p>
            <a:r>
              <a:rPr lang="en-US" i="1"/>
              <a:t>6._______________. English through Medicine Two. Teacher´s Book. Editorial Ciencias Médicas; 2007. </a:t>
            </a:r>
            <a:endParaRPr lang="en-US"/>
          </a:p>
          <a:p>
            <a:r>
              <a:rPr lang="es-MX" i="1"/>
              <a:t>7. Colectivo de Autores. English for Professional Nursing Communication. Student‟s Book. La Habana: Editorial Ciencias Médicas; 2004. </a:t>
            </a:r>
            <a:endParaRPr lang="es-MX"/>
          </a:p>
          <a:p>
            <a:r>
              <a:rPr lang="en-US" i="1"/>
              <a:t>8. _______________ English for Professional Nursing Communication. Teacher‟s Book. La Habana: Editorial Ciencias Médicas; 2004. </a:t>
            </a:r>
            <a:endParaRPr lang="en-US"/>
          </a:p>
          <a:p>
            <a:endParaRPr lang="en-US"/>
          </a:p>
        </p:txBody>
      </p:sp>
    </p:spTree>
    <p:extLst>
      <p:ext uri="{BB962C8B-B14F-4D97-AF65-F5344CB8AC3E}">
        <p14:creationId xmlns:p14="http://schemas.microsoft.com/office/powerpoint/2010/main" val="12928246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727849" y="2505670"/>
            <a:ext cx="2440733" cy="923330"/>
          </a:xfrm>
          <a:prstGeom prst="rect">
            <a:avLst/>
          </a:prstGeom>
          <a:noFill/>
        </p:spPr>
        <p:txBody>
          <a:bodyPr wrap="none">
            <a:spAutoFit/>
          </a:bodyPr>
          <a:lstStyle/>
          <a:p>
            <a:pPr algn="ctr">
              <a:defRPr/>
            </a:pPr>
            <a:r>
              <a:rPr lang="es-ES" sz="54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Thanks</a:t>
            </a:r>
            <a:r>
              <a:rPr lang="es-E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p>
        </p:txBody>
      </p:sp>
    </p:spTree>
    <p:extLst>
      <p:ext uri="{BB962C8B-B14F-4D97-AF65-F5344CB8AC3E}">
        <p14:creationId xmlns:p14="http://schemas.microsoft.com/office/powerpoint/2010/main" val="19001837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39800" y="4941168"/>
            <a:ext cx="11537537" cy="1015663"/>
          </a:xfrm>
          <a:prstGeom prst="rect">
            <a:avLst/>
          </a:prstGeom>
        </p:spPr>
        <p:txBody>
          <a:bodyPr wrap="square">
            <a:spAutoFit/>
          </a:bodyPr>
          <a:lstStyle/>
          <a:p>
            <a:pPr defTabSz="914400">
              <a:defRPr/>
            </a:pPr>
            <a:r>
              <a:rPr lang="en-US" sz="2000" b="1" dirty="0">
                <a:solidFill>
                  <a:schemeClr val="tx1"/>
                </a:solidFill>
                <a:latin typeface="Arial" pitchFamily="34" charset="0"/>
                <a:cs typeface="Arial" panose="020B0604020202020204" pitchFamily="34" charset="0"/>
              </a:rPr>
              <a:t>Objective: </a:t>
            </a:r>
          </a:p>
          <a:p>
            <a:pPr marL="342900" indent="-342900" defTabSz="914400">
              <a:buFont typeface="Wingdings" pitchFamily="2" charset="2"/>
              <a:buChar char="Ø"/>
              <a:defRPr/>
            </a:pPr>
            <a:r>
              <a:rPr lang="en-US" sz="2000" b="1" dirty="0">
                <a:solidFill>
                  <a:schemeClr val="tx1"/>
                </a:solidFill>
                <a:latin typeface="Arial" pitchFamily="34" charset="0"/>
                <a:cs typeface="Arial" panose="020B0604020202020204" pitchFamily="34" charset="0"/>
              </a:rPr>
              <a:t>To describe different features of </a:t>
            </a:r>
            <a:r>
              <a:rPr lang="en-US" sz="2000" b="1" dirty="0" smtClean="0">
                <a:solidFill>
                  <a:schemeClr val="tx1"/>
                </a:solidFill>
                <a:latin typeface="Arial" pitchFamily="34" charset="0"/>
                <a:cs typeface="Arial" panose="020B0604020202020204" pitchFamily="34" charset="0"/>
              </a:rPr>
              <a:t>Spontaneous Abortion </a:t>
            </a:r>
            <a:r>
              <a:rPr lang="en-US" sz="2000" b="1" dirty="0">
                <a:solidFill>
                  <a:schemeClr val="tx1"/>
                </a:solidFill>
                <a:latin typeface="Arial" pitchFamily="34" charset="0"/>
                <a:cs typeface="Arial" panose="020B0604020202020204" pitchFamily="34" charset="0"/>
              </a:rPr>
              <a:t>in order to prepare students to talk about this medical condition and discuss a case in English</a:t>
            </a:r>
            <a:endParaRPr lang="es-MX" sz="2000" dirty="0">
              <a:solidFill>
                <a:schemeClr val="tx1"/>
              </a:solidFill>
              <a:latin typeface="Arial" pitchFamily="34" charset="0"/>
              <a:cs typeface="Arial" panose="020B0604020202020204" pitchFamily="34" charset="0"/>
            </a:endParaRPr>
          </a:p>
        </p:txBody>
      </p:sp>
      <p:sp>
        <p:nvSpPr>
          <p:cNvPr id="3" name="Rectángulo 2"/>
          <p:cNvSpPr/>
          <p:nvPr/>
        </p:nvSpPr>
        <p:spPr>
          <a:xfrm>
            <a:off x="1049311" y="1220662"/>
            <a:ext cx="9383843" cy="707886"/>
          </a:xfrm>
          <a:prstGeom prst="rect">
            <a:avLst/>
          </a:prstGeom>
        </p:spPr>
        <p:txBody>
          <a:bodyPr wrap="square">
            <a:spAutoFit/>
          </a:bodyPr>
          <a:lstStyle/>
          <a:p>
            <a:r>
              <a:rPr lang="en-US" sz="4000" b="1" dirty="0">
                <a:latin typeface="Arial" panose="020B0604020202020204" pitchFamily="34" charset="0"/>
                <a:ea typeface="Times New Roman" panose="02020603050405020304" pitchFamily="18" charset="0"/>
                <a:cs typeface="Arial" panose="020B0604020202020204" pitchFamily="34" charset="0"/>
              </a:rPr>
              <a:t>Sexually transmitted diseases (STDs) </a:t>
            </a:r>
            <a:endParaRPr lang="es-ES" sz="4000" dirty="0"/>
          </a:p>
        </p:txBody>
      </p:sp>
    </p:spTree>
    <p:extLst>
      <p:ext uri="{BB962C8B-B14F-4D97-AF65-F5344CB8AC3E}">
        <p14:creationId xmlns:p14="http://schemas.microsoft.com/office/powerpoint/2010/main" val="3484736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149902" y="0"/>
            <a:ext cx="12042098" cy="6440738"/>
          </a:xfrm>
          <a:prstGeom prst="rect">
            <a:avLst/>
          </a:prstGeom>
        </p:spPr>
        <p:txBody>
          <a:bodyPr wrap="square">
            <a:spAutoFit/>
          </a:bodyPr>
          <a:lstStyle/>
          <a:p>
            <a:pPr algn="just">
              <a:lnSpc>
                <a:spcPct val="115000"/>
              </a:lnSpc>
              <a:spcAft>
                <a:spcPts val="1000"/>
              </a:spcAft>
            </a:pPr>
            <a:r>
              <a:rPr lang="en-US" sz="2800" b="1" dirty="0" smtClean="0">
                <a:effectLst/>
                <a:latin typeface="Arial" panose="020B0604020202020204" pitchFamily="34" charset="0"/>
                <a:ea typeface="Times New Roman" panose="02020603050405020304" pitchFamily="18" charset="0"/>
                <a:cs typeface="Arial" panose="020B0604020202020204" pitchFamily="34" charset="0"/>
              </a:rPr>
              <a:t>Sexually transmitted diseases (STDs) are infections that are passed from one person to another through sexual contact. The causes of STDs are bacteria, parasites, yeast, and viruses. </a:t>
            </a:r>
            <a:r>
              <a:rPr lang="es-MX" sz="2800" b="1" dirty="0" err="1" smtClean="0">
                <a:effectLst/>
                <a:latin typeface="Arial" panose="020B0604020202020204" pitchFamily="34" charset="0"/>
                <a:ea typeface="Times New Roman" panose="02020603050405020304" pitchFamily="18" charset="0"/>
                <a:cs typeface="Arial" panose="020B0604020202020204" pitchFamily="34" charset="0"/>
              </a:rPr>
              <a:t>There</a:t>
            </a:r>
            <a:r>
              <a:rPr lang="es-MX" sz="2800" b="1" dirty="0" smtClean="0">
                <a:effectLst/>
                <a:latin typeface="Arial" panose="020B0604020202020204" pitchFamily="34" charset="0"/>
                <a:ea typeface="Times New Roman" panose="02020603050405020304" pitchFamily="18" charset="0"/>
                <a:cs typeface="Arial" panose="020B0604020202020204" pitchFamily="34" charset="0"/>
              </a:rPr>
              <a:t> are more </a:t>
            </a:r>
            <a:r>
              <a:rPr lang="es-MX" sz="2800" b="1" dirty="0" err="1" smtClean="0">
                <a:effectLst/>
                <a:latin typeface="Arial" panose="020B0604020202020204" pitchFamily="34" charset="0"/>
                <a:ea typeface="Times New Roman" panose="02020603050405020304" pitchFamily="18" charset="0"/>
                <a:cs typeface="Arial" panose="020B0604020202020204" pitchFamily="34" charset="0"/>
              </a:rPr>
              <a:t>than</a:t>
            </a:r>
            <a:r>
              <a:rPr lang="es-MX" sz="2800" b="1" dirty="0" smtClean="0">
                <a:effectLst/>
                <a:latin typeface="Arial" panose="020B0604020202020204" pitchFamily="34" charset="0"/>
                <a:ea typeface="Times New Roman" panose="02020603050405020304" pitchFamily="18" charset="0"/>
                <a:cs typeface="Arial" panose="020B0604020202020204" pitchFamily="34" charset="0"/>
              </a:rPr>
              <a:t> 20 </a:t>
            </a:r>
            <a:r>
              <a:rPr lang="es-MX" sz="2800" b="1" dirty="0" err="1" smtClean="0">
                <a:effectLst/>
                <a:latin typeface="Arial" panose="020B0604020202020204" pitchFamily="34" charset="0"/>
                <a:ea typeface="Times New Roman" panose="02020603050405020304" pitchFamily="18" charset="0"/>
                <a:cs typeface="Arial" panose="020B0604020202020204" pitchFamily="34" charset="0"/>
              </a:rPr>
              <a:t>types</a:t>
            </a:r>
            <a:r>
              <a:rPr lang="es-MX" sz="2800" b="1" dirty="0" smtClean="0">
                <a:effectLst/>
                <a:latin typeface="Arial" panose="020B0604020202020204" pitchFamily="34" charset="0"/>
                <a:ea typeface="Times New Roman" panose="02020603050405020304" pitchFamily="18" charset="0"/>
                <a:cs typeface="Arial" panose="020B0604020202020204" pitchFamily="34" charset="0"/>
              </a:rPr>
              <a:t> of </a:t>
            </a:r>
            <a:r>
              <a:rPr lang="es-MX" sz="2800" b="1" dirty="0" err="1" smtClean="0">
                <a:effectLst/>
                <a:latin typeface="Arial" panose="020B0604020202020204" pitchFamily="34" charset="0"/>
                <a:ea typeface="Times New Roman" panose="02020603050405020304" pitchFamily="18" charset="0"/>
                <a:cs typeface="Arial" panose="020B0604020202020204" pitchFamily="34" charset="0"/>
              </a:rPr>
              <a:t>STDs</a:t>
            </a:r>
            <a:r>
              <a:rPr lang="es-MX" sz="2800" b="1" dirty="0" smtClean="0">
                <a:effectLst/>
                <a:latin typeface="Arial" panose="020B0604020202020204" pitchFamily="34" charset="0"/>
                <a:ea typeface="Times New Roman" panose="02020603050405020304" pitchFamily="18" charset="0"/>
                <a:cs typeface="Arial" panose="020B0604020202020204" pitchFamily="34" charset="0"/>
              </a:rPr>
              <a:t>, </a:t>
            </a:r>
            <a:r>
              <a:rPr lang="es-MX" sz="2800" b="1" dirty="0" err="1" smtClean="0">
                <a:effectLst/>
                <a:latin typeface="Arial" panose="020B0604020202020204" pitchFamily="34" charset="0"/>
                <a:ea typeface="Times New Roman" panose="02020603050405020304" pitchFamily="18" charset="0"/>
                <a:cs typeface="Arial" panose="020B0604020202020204" pitchFamily="34" charset="0"/>
              </a:rPr>
              <a:t>including</a:t>
            </a:r>
            <a:r>
              <a:rPr lang="es-MX" sz="2800" b="1" dirty="0" smtClean="0">
                <a:effectLst/>
                <a:latin typeface="Arial" panose="020B0604020202020204" pitchFamily="34" charset="0"/>
                <a:ea typeface="Times New Roman" panose="02020603050405020304" pitchFamily="18" charset="0"/>
                <a:cs typeface="Arial" panose="020B0604020202020204" pitchFamily="34" charset="0"/>
              </a:rPr>
              <a:t>:</a:t>
            </a:r>
            <a:endParaRPr lang="es-ES" sz="2800" b="1" dirty="0" smtClean="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s-MX" sz="2800" b="1" u="sng" dirty="0" smtClean="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
              </a:rPr>
              <a:t>Chlamydia</a:t>
            </a:r>
            <a:endParaRPr lang="es-ES" sz="2800" b="1" dirty="0" smtClean="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s-MX" sz="2800" b="1" u="sng" dirty="0" smtClean="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3"/>
              </a:rPr>
              <a:t>Genital herpes</a:t>
            </a:r>
            <a:endParaRPr lang="es-ES" sz="2800" b="1" dirty="0" smtClean="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s-MX" sz="2800" b="1" u="sng" dirty="0" err="1" smtClean="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4"/>
              </a:rPr>
              <a:t>Gonorrhea</a:t>
            </a:r>
            <a:endParaRPr lang="es-ES" sz="2800" b="1" dirty="0" smtClean="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s-MX" sz="2800" b="1" u="sng" dirty="0" smtClean="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5"/>
              </a:rPr>
              <a:t>HIV/AIDS</a:t>
            </a:r>
            <a:r>
              <a:rPr lang="es-MX" sz="2800" b="1" dirty="0" smtClean="0">
                <a:effectLst/>
                <a:latin typeface="Arial" panose="020B0604020202020204" pitchFamily="34" charset="0"/>
                <a:ea typeface="Times New Roman" panose="02020603050405020304" pitchFamily="18" charset="0"/>
                <a:cs typeface="Arial" panose="020B0604020202020204" pitchFamily="34" charset="0"/>
              </a:rPr>
              <a:t> </a:t>
            </a:r>
            <a:endParaRPr lang="es-ES" sz="2800" b="1" dirty="0" smtClean="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s-MX" sz="2800" b="1" u="sng" dirty="0" smtClean="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6"/>
              </a:rPr>
              <a:t>HPV</a:t>
            </a:r>
            <a:endParaRPr lang="es-ES" sz="2800" b="1" dirty="0" smtClean="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s-MX" sz="2800" b="1" u="sng" dirty="0" err="1" smtClean="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7"/>
              </a:rPr>
              <a:t>Syphilis</a:t>
            </a:r>
            <a:endParaRPr lang="es-ES" sz="2800" b="1" dirty="0" smtClean="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s-MX" sz="2800" b="1" u="sng" dirty="0" err="1" smtClean="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8"/>
              </a:rPr>
              <a:t>Trichomoniasis</a:t>
            </a:r>
            <a:endParaRPr lang="es-ES" sz="2800" b="1"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0132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44577" y="1162396"/>
            <a:ext cx="10463134" cy="3970318"/>
          </a:xfrm>
          <a:prstGeom prst="rect">
            <a:avLst/>
          </a:prstGeom>
        </p:spPr>
        <p:txBody>
          <a:bodyPr wrap="square">
            <a:spAutoFit/>
          </a:bodyPr>
          <a:lstStyle/>
          <a:p>
            <a:pPr algn="ctr">
              <a:lnSpc>
                <a:spcPct val="150000"/>
              </a:lnSpc>
              <a:spcAft>
                <a:spcPts val="0"/>
              </a:spcAft>
            </a:pPr>
            <a:r>
              <a:rPr lang="en-US" sz="2800" b="1" u="sng" dirty="0" smtClean="0">
                <a:effectLst/>
                <a:latin typeface="Arial" panose="020B0604020202020204" pitchFamily="34" charset="0"/>
                <a:ea typeface="Times New Roman" panose="02020603050405020304" pitchFamily="18" charset="0"/>
                <a:cs typeface="Arial" panose="020B0604020202020204" pitchFamily="34" charset="0"/>
              </a:rPr>
              <a:t>How are STDs transmitted?</a:t>
            </a:r>
          </a:p>
          <a:p>
            <a:pPr algn="ctr">
              <a:lnSpc>
                <a:spcPct val="150000"/>
              </a:lnSpc>
              <a:spcAft>
                <a:spcPts val="0"/>
              </a:spcAft>
            </a:pPr>
            <a:endParaRPr lang="es-ES" sz="2800" dirty="0" smtClean="0">
              <a:effectLst/>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0"/>
              </a:spcAft>
            </a:pPr>
            <a:r>
              <a:rPr lang="en-US" sz="2800" dirty="0" smtClean="0">
                <a:effectLst/>
                <a:latin typeface="Arial" panose="020B0604020202020204" pitchFamily="34" charset="0"/>
                <a:ea typeface="Times New Roman" panose="02020603050405020304" pitchFamily="18" charset="0"/>
                <a:cs typeface="Arial" panose="020B0604020202020204" pitchFamily="34" charset="0"/>
              </a:rPr>
              <a:t>A person with an STD can pass it to others by contact with skin, genitals, mouth, rectum, or body fluids. Anyone who has sexual contact—vaginal, anal, or oral sex—with another person may get an STI.</a:t>
            </a:r>
            <a:endParaRPr lang="es-ES" sz="2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33891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84813" y="652731"/>
            <a:ext cx="10972800" cy="3323987"/>
          </a:xfrm>
          <a:prstGeom prst="rect">
            <a:avLst/>
          </a:prstGeom>
        </p:spPr>
        <p:txBody>
          <a:bodyPr wrap="square">
            <a:spAutoFit/>
          </a:bodyPr>
          <a:lstStyle/>
          <a:p>
            <a:pPr algn="ctr">
              <a:lnSpc>
                <a:spcPct val="150000"/>
              </a:lnSpc>
              <a:spcAft>
                <a:spcPts val="0"/>
              </a:spcAft>
            </a:pPr>
            <a:r>
              <a:rPr lang="en-US" sz="2800" b="1" u="sng" dirty="0" smtClean="0">
                <a:effectLst/>
                <a:latin typeface="Arial" panose="020B0604020202020204" pitchFamily="34" charset="0"/>
                <a:ea typeface="Times New Roman" panose="02020603050405020304" pitchFamily="18" charset="0"/>
                <a:cs typeface="Arial" panose="020B0604020202020204" pitchFamily="34" charset="0"/>
              </a:rPr>
              <a:t>What causes STIs?</a:t>
            </a:r>
          </a:p>
          <a:p>
            <a:pPr algn="just">
              <a:lnSpc>
                <a:spcPct val="150000"/>
              </a:lnSpc>
              <a:spcAft>
                <a:spcPts val="0"/>
              </a:spcAft>
            </a:pPr>
            <a:endParaRPr lang="es-ES" sz="2800" dirty="0" smtClean="0">
              <a:effectLst/>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0"/>
              </a:spcAft>
            </a:pPr>
            <a:r>
              <a:rPr lang="en-US" sz="2800" dirty="0" smtClean="0">
                <a:effectLst/>
                <a:latin typeface="Arial" panose="020B0604020202020204" pitchFamily="34" charset="0"/>
                <a:ea typeface="Times New Roman" panose="02020603050405020304" pitchFamily="18" charset="0"/>
                <a:cs typeface="Arial" panose="020B0604020202020204" pitchFamily="34" charset="0"/>
              </a:rPr>
              <a:t>STIs are caused by bacterial or viral infections. Sexually transmitted infections caused by bacteria are treated with antibiotics. Those caused by viruses cannot be cured, but symptoms can be treated. </a:t>
            </a:r>
            <a:endParaRPr lang="es-ES" sz="2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795976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69823" y="445601"/>
            <a:ext cx="11752288" cy="5829481"/>
          </a:xfrm>
          <a:prstGeom prst="rect">
            <a:avLst/>
          </a:prstGeom>
        </p:spPr>
        <p:txBody>
          <a:bodyPr wrap="square">
            <a:spAutoFit/>
          </a:bodyPr>
          <a:lstStyle/>
          <a:p>
            <a:pPr algn="ctr">
              <a:lnSpc>
                <a:spcPct val="150000"/>
              </a:lnSpc>
              <a:spcAft>
                <a:spcPts val="0"/>
              </a:spcAft>
            </a:pPr>
            <a:r>
              <a:rPr lang="en-US" sz="2800" b="1" u="sng" dirty="0" smtClean="0">
                <a:effectLst/>
                <a:latin typeface="Arial" panose="020B0604020202020204" pitchFamily="34" charset="0"/>
                <a:ea typeface="Times New Roman" panose="02020603050405020304" pitchFamily="18" charset="0"/>
                <a:cs typeface="Arial" panose="020B0604020202020204" pitchFamily="34" charset="0"/>
              </a:rPr>
              <a:t>What are the risk factors for STIs?</a:t>
            </a:r>
          </a:p>
          <a:p>
            <a:pPr algn="just">
              <a:lnSpc>
                <a:spcPct val="150000"/>
              </a:lnSpc>
              <a:spcAft>
                <a:spcPts val="0"/>
              </a:spcAft>
            </a:pPr>
            <a:endParaRPr lang="es-ES" sz="2800" dirty="0" smtClean="0">
              <a:effectLst/>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0"/>
              </a:spcAft>
            </a:pPr>
            <a:r>
              <a:rPr lang="en-US" sz="2800" dirty="0" smtClean="0">
                <a:effectLst/>
                <a:latin typeface="Arial" panose="020B0604020202020204" pitchFamily="34" charset="0"/>
                <a:ea typeface="Times New Roman" panose="02020603050405020304" pitchFamily="18" charset="0"/>
                <a:cs typeface="Arial" panose="020B0604020202020204" pitchFamily="34" charset="0"/>
              </a:rPr>
              <a:t>The following factors increase the risk of getting STIs:</a:t>
            </a:r>
            <a:endParaRPr lang="es-ES" sz="2800" dirty="0" smtClean="0">
              <a:effectLst/>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0"/>
              </a:spcAft>
            </a:pPr>
            <a:r>
              <a:rPr lang="en-US" sz="2800" dirty="0" smtClean="0">
                <a:effectLst/>
                <a:latin typeface="Arial" panose="020B0604020202020204" pitchFamily="34" charset="0"/>
                <a:ea typeface="Times New Roman" panose="02020603050405020304" pitchFamily="18" charset="0"/>
                <a:cs typeface="Arial" panose="020B0604020202020204" pitchFamily="34" charset="0"/>
              </a:rPr>
              <a:t>• More than one sexual partner</a:t>
            </a:r>
            <a:endParaRPr lang="es-ES" sz="2800" dirty="0" smtClean="0">
              <a:effectLst/>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0"/>
              </a:spcAft>
            </a:pPr>
            <a:r>
              <a:rPr lang="en-US" sz="2800" dirty="0" smtClean="0">
                <a:effectLst/>
                <a:latin typeface="Arial" panose="020B0604020202020204" pitchFamily="34" charset="0"/>
                <a:ea typeface="Times New Roman" panose="02020603050405020304" pitchFamily="18" charset="0"/>
                <a:cs typeface="Arial" panose="020B0604020202020204" pitchFamily="34" charset="0"/>
              </a:rPr>
              <a:t>• A partner who has or has had more than one sexual partner</a:t>
            </a:r>
            <a:endParaRPr lang="es-ES" sz="2800" dirty="0" smtClean="0">
              <a:effectLst/>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0"/>
              </a:spcAft>
            </a:pPr>
            <a:r>
              <a:rPr lang="en-US" sz="2800" dirty="0" smtClean="0">
                <a:effectLst/>
                <a:latin typeface="Arial" panose="020B0604020202020204" pitchFamily="34" charset="0"/>
                <a:ea typeface="Times New Roman" panose="02020603050405020304" pitchFamily="18" charset="0"/>
                <a:cs typeface="Arial" panose="020B0604020202020204" pitchFamily="34" charset="0"/>
              </a:rPr>
              <a:t>• Sex with someone who has an STI</a:t>
            </a:r>
            <a:endParaRPr lang="es-ES" sz="2800" dirty="0" smtClean="0">
              <a:effectLst/>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0"/>
              </a:spcAft>
            </a:pPr>
            <a:r>
              <a:rPr lang="en-US" sz="2800" dirty="0" smtClean="0">
                <a:effectLst/>
                <a:latin typeface="Arial" panose="020B0604020202020204" pitchFamily="34" charset="0"/>
                <a:ea typeface="Times New Roman" panose="02020603050405020304" pitchFamily="18" charset="0"/>
                <a:cs typeface="Arial" panose="020B0604020202020204" pitchFamily="34" charset="0"/>
              </a:rPr>
              <a:t>• History of STIs</a:t>
            </a:r>
            <a:endParaRPr lang="es-ES" sz="2800" dirty="0" smtClean="0">
              <a:effectLst/>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0"/>
              </a:spcAft>
            </a:pPr>
            <a:r>
              <a:rPr lang="en-US" sz="2800" dirty="0" smtClean="0">
                <a:effectLst/>
                <a:latin typeface="Arial" panose="020B0604020202020204" pitchFamily="34" charset="0"/>
                <a:ea typeface="Times New Roman" panose="02020603050405020304" pitchFamily="18" charset="0"/>
                <a:cs typeface="Arial" panose="020B0604020202020204" pitchFamily="34" charset="0"/>
              </a:rPr>
              <a:t>• Use of intravenous drugs (injected into a vein) or partner use of intravenous drugs</a:t>
            </a:r>
            <a:endParaRPr lang="es-ES" sz="2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064668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14596" y="1119957"/>
            <a:ext cx="11032761" cy="3244158"/>
          </a:xfrm>
          <a:prstGeom prst="rect">
            <a:avLst/>
          </a:prstGeom>
        </p:spPr>
        <p:txBody>
          <a:bodyPr wrap="square">
            <a:spAutoFit/>
          </a:bodyPr>
          <a:lstStyle/>
          <a:p>
            <a:pPr algn="just">
              <a:lnSpc>
                <a:spcPct val="150000"/>
              </a:lnSpc>
            </a:pPr>
            <a:r>
              <a:rPr lang="en-US" sz="2800" b="1" u="sng" dirty="0" smtClean="0">
                <a:effectLst/>
                <a:latin typeface="Arial" panose="020B0604020202020204" pitchFamily="34" charset="0"/>
                <a:ea typeface="Times New Roman" panose="02020603050405020304" pitchFamily="18" charset="0"/>
                <a:cs typeface="Arial" panose="020B0604020202020204" pitchFamily="34" charset="0"/>
              </a:rPr>
              <a:t>How can I reduce the risk of getting an STI?</a:t>
            </a:r>
          </a:p>
          <a:p>
            <a:pPr algn="just">
              <a:lnSpc>
                <a:spcPct val="150000"/>
              </a:lnSpc>
            </a:pPr>
            <a:endParaRPr lang="es-ES" sz="2800" dirty="0" smtClean="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pPr>
            <a:r>
              <a:rPr lang="en-US" sz="2800" dirty="0" smtClean="0">
                <a:effectLst/>
                <a:latin typeface="Arial" panose="020B0604020202020204" pitchFamily="34" charset="0"/>
                <a:ea typeface="Times New Roman" panose="02020603050405020304" pitchFamily="18" charset="0"/>
                <a:cs typeface="Arial" panose="020B0604020202020204" pitchFamily="34" charset="0"/>
              </a:rPr>
              <a:t>Know your sexual partners and limit their number</a:t>
            </a:r>
            <a:endParaRPr lang="es-ES" sz="2800" dirty="0" smtClean="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pPr>
            <a:r>
              <a:rPr lang="en-US" sz="2800" dirty="0" smtClean="0">
                <a:effectLst/>
                <a:latin typeface="Arial" panose="020B0604020202020204" pitchFamily="34" charset="0"/>
                <a:ea typeface="Times New Roman" panose="02020603050405020304" pitchFamily="18" charset="0"/>
                <a:cs typeface="Arial" panose="020B0604020202020204" pitchFamily="34" charset="0"/>
              </a:rPr>
              <a:t>Use a latex condom</a:t>
            </a:r>
            <a:endParaRPr lang="es-ES" sz="2800" dirty="0" smtClean="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pPr>
            <a:r>
              <a:rPr lang="en-US" sz="2800" dirty="0" smtClean="0">
                <a:effectLst/>
                <a:latin typeface="Arial" panose="020B0604020202020204" pitchFamily="34" charset="0"/>
                <a:ea typeface="Times New Roman" panose="02020603050405020304" pitchFamily="18" charset="0"/>
                <a:cs typeface="Arial" panose="020B0604020202020204" pitchFamily="34" charset="0"/>
              </a:rPr>
              <a:t>Avoid risky sex practices</a:t>
            </a:r>
            <a:endParaRPr lang="es-ES" sz="28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1617596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259174" y="163484"/>
            <a:ext cx="10553076" cy="3706656"/>
          </a:xfrm>
          <a:prstGeom prst="rect">
            <a:avLst/>
          </a:prstGeom>
        </p:spPr>
        <p:txBody>
          <a:bodyPr wrap="square">
            <a:spAutoFit/>
          </a:bodyPr>
          <a:lstStyle/>
          <a:p>
            <a:pPr algn="ctr">
              <a:lnSpc>
                <a:spcPct val="115000"/>
              </a:lnSpc>
              <a:spcAft>
                <a:spcPts val="1000"/>
              </a:spcAft>
            </a:pPr>
            <a:r>
              <a:rPr lang="es-MX" sz="2800" b="1" u="sng" dirty="0" smtClean="0">
                <a:effectLst/>
                <a:latin typeface="Arial" panose="020B0604020202020204" pitchFamily="34" charset="0"/>
                <a:ea typeface="Times New Roman" panose="02020603050405020304" pitchFamily="18" charset="0"/>
                <a:cs typeface="Arial" panose="020B0604020202020204" pitchFamily="34" charset="0"/>
              </a:rPr>
              <a:t>General </a:t>
            </a:r>
            <a:r>
              <a:rPr lang="es-MX" sz="2800" b="1" u="sng" dirty="0" err="1" smtClean="0">
                <a:effectLst/>
                <a:latin typeface="Arial" panose="020B0604020202020204" pitchFamily="34" charset="0"/>
                <a:ea typeface="Times New Roman" panose="02020603050405020304" pitchFamily="18" charset="0"/>
                <a:cs typeface="Arial" panose="020B0604020202020204" pitchFamily="34" charset="0"/>
              </a:rPr>
              <a:t>signs</a:t>
            </a:r>
            <a:r>
              <a:rPr lang="es-MX" sz="2800" b="1" u="sng" dirty="0" smtClean="0">
                <a:effectLst/>
                <a:latin typeface="Arial" panose="020B0604020202020204" pitchFamily="34" charset="0"/>
                <a:ea typeface="Times New Roman" panose="02020603050405020304" pitchFamily="18" charset="0"/>
                <a:cs typeface="Arial" panose="020B0604020202020204" pitchFamily="34" charset="0"/>
              </a:rPr>
              <a:t> and </a:t>
            </a:r>
            <a:r>
              <a:rPr lang="es-MX" sz="2800" b="1" u="sng" dirty="0" err="1" smtClean="0">
                <a:latin typeface="Arial" panose="020B0604020202020204" pitchFamily="34" charset="0"/>
                <a:ea typeface="Times New Roman" panose="02020603050405020304" pitchFamily="18" charset="0"/>
                <a:cs typeface="Arial" panose="020B0604020202020204" pitchFamily="34" charset="0"/>
              </a:rPr>
              <a:t>s</a:t>
            </a:r>
            <a:r>
              <a:rPr lang="es-MX" sz="2800" b="1" u="sng" dirty="0" err="1" smtClean="0">
                <a:effectLst/>
                <a:latin typeface="Arial" panose="020B0604020202020204" pitchFamily="34" charset="0"/>
                <a:ea typeface="Times New Roman" panose="02020603050405020304" pitchFamily="18" charset="0"/>
                <a:cs typeface="Arial" panose="020B0604020202020204" pitchFamily="34" charset="0"/>
              </a:rPr>
              <a:t>ymptoms</a:t>
            </a:r>
            <a:r>
              <a:rPr lang="es-MX" sz="2800" b="1" u="sng" dirty="0" smtClean="0">
                <a:effectLst/>
                <a:latin typeface="Arial" panose="020B0604020202020204" pitchFamily="34" charset="0"/>
                <a:ea typeface="Times New Roman" panose="02020603050405020304" pitchFamily="18" charset="0"/>
                <a:cs typeface="Arial" panose="020B0604020202020204" pitchFamily="34" charset="0"/>
              </a:rPr>
              <a:t> </a:t>
            </a:r>
            <a:endParaRPr lang="es-ES" sz="2800" b="1" u="sng" dirty="0" smtClean="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US" sz="2800" dirty="0" smtClean="0">
                <a:effectLst/>
                <a:latin typeface="Arial" panose="020B0604020202020204" pitchFamily="34" charset="0"/>
                <a:ea typeface="Times New Roman" panose="02020603050405020304" pitchFamily="18" charset="0"/>
                <a:cs typeface="Arial" panose="020B0604020202020204" pitchFamily="34" charset="0"/>
              </a:rPr>
              <a:t>Abnormal vaginal discharge, which may have a strong smell</a:t>
            </a:r>
            <a:endParaRPr lang="es-ES" sz="2800" dirty="0" smtClean="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s-MX" sz="2800" dirty="0" smtClean="0">
                <a:effectLst/>
                <a:latin typeface="Arial" panose="020B0604020202020204" pitchFamily="34" charset="0"/>
                <a:ea typeface="Times New Roman" panose="02020603050405020304" pitchFamily="18" charset="0"/>
                <a:cs typeface="Arial" panose="020B0604020202020204" pitchFamily="34" charset="0"/>
              </a:rPr>
              <a:t>A </a:t>
            </a:r>
            <a:r>
              <a:rPr lang="es-MX" sz="2800" dirty="0" err="1" smtClean="0">
                <a:effectLst/>
                <a:latin typeface="Arial" panose="020B0604020202020204" pitchFamily="34" charset="0"/>
                <a:ea typeface="Times New Roman" panose="02020603050405020304" pitchFamily="18" charset="0"/>
                <a:cs typeface="Arial" panose="020B0604020202020204" pitchFamily="34" charset="0"/>
              </a:rPr>
              <a:t>burning</a:t>
            </a:r>
            <a:r>
              <a:rPr lang="es-MX" sz="2800" dirty="0" smtClean="0">
                <a:effectLst/>
                <a:latin typeface="Arial" panose="020B0604020202020204" pitchFamily="34" charset="0"/>
                <a:ea typeface="Times New Roman" panose="02020603050405020304" pitchFamily="18" charset="0"/>
                <a:cs typeface="Arial" panose="020B0604020202020204" pitchFamily="34" charset="0"/>
              </a:rPr>
              <a:t> </a:t>
            </a:r>
            <a:r>
              <a:rPr lang="es-MX" sz="2800" dirty="0" err="1" smtClean="0">
                <a:effectLst/>
                <a:latin typeface="Arial" panose="020B0604020202020204" pitchFamily="34" charset="0"/>
                <a:ea typeface="Times New Roman" panose="02020603050405020304" pitchFamily="18" charset="0"/>
                <a:cs typeface="Arial" panose="020B0604020202020204" pitchFamily="34" charset="0"/>
              </a:rPr>
              <a:t>sensation</a:t>
            </a:r>
            <a:r>
              <a:rPr lang="es-MX" sz="2800" dirty="0" smtClean="0">
                <a:effectLst/>
                <a:latin typeface="Arial" panose="020B0604020202020204" pitchFamily="34" charset="0"/>
                <a:ea typeface="Times New Roman" panose="02020603050405020304" pitchFamily="18" charset="0"/>
                <a:cs typeface="Arial" panose="020B0604020202020204" pitchFamily="34" charset="0"/>
              </a:rPr>
              <a:t> </a:t>
            </a:r>
            <a:r>
              <a:rPr lang="es-MX" sz="2800" dirty="0" err="1" smtClean="0">
                <a:effectLst/>
                <a:latin typeface="Arial" panose="020B0604020202020204" pitchFamily="34" charset="0"/>
                <a:ea typeface="Times New Roman" panose="02020603050405020304" pitchFamily="18" charset="0"/>
                <a:cs typeface="Arial" panose="020B0604020202020204" pitchFamily="34" charset="0"/>
              </a:rPr>
              <a:t>when</a:t>
            </a:r>
            <a:r>
              <a:rPr lang="es-MX" sz="2800" dirty="0" smtClean="0">
                <a:effectLst/>
                <a:latin typeface="Arial" panose="020B0604020202020204" pitchFamily="34" charset="0"/>
                <a:ea typeface="Times New Roman" panose="02020603050405020304" pitchFamily="18" charset="0"/>
                <a:cs typeface="Arial" panose="020B0604020202020204" pitchFamily="34" charset="0"/>
              </a:rPr>
              <a:t> </a:t>
            </a:r>
            <a:r>
              <a:rPr lang="es-MX" sz="2800" dirty="0" err="1" smtClean="0">
                <a:effectLst/>
                <a:latin typeface="Arial" panose="020B0604020202020204" pitchFamily="34" charset="0"/>
                <a:ea typeface="Times New Roman" panose="02020603050405020304" pitchFamily="18" charset="0"/>
                <a:cs typeface="Arial" panose="020B0604020202020204" pitchFamily="34" charset="0"/>
              </a:rPr>
              <a:t>urinating</a:t>
            </a:r>
            <a:endParaRPr lang="es-ES" sz="2800" dirty="0" smtClean="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s-MX" sz="2800" dirty="0" err="1" smtClean="0">
                <a:effectLst/>
                <a:latin typeface="Arial" panose="020B0604020202020204" pitchFamily="34" charset="0"/>
                <a:ea typeface="Times New Roman" panose="02020603050405020304" pitchFamily="18" charset="0"/>
                <a:cs typeface="Arial" panose="020B0604020202020204" pitchFamily="34" charset="0"/>
              </a:rPr>
              <a:t>Pain</a:t>
            </a:r>
            <a:r>
              <a:rPr lang="es-MX" sz="2800" dirty="0" smtClean="0">
                <a:effectLst/>
                <a:latin typeface="Arial" panose="020B0604020202020204" pitchFamily="34" charset="0"/>
                <a:ea typeface="Times New Roman" panose="02020603050405020304" pitchFamily="18" charset="0"/>
                <a:cs typeface="Arial" panose="020B0604020202020204" pitchFamily="34" charset="0"/>
              </a:rPr>
              <a:t> </a:t>
            </a:r>
            <a:r>
              <a:rPr lang="es-MX" sz="2800" dirty="0" err="1" smtClean="0">
                <a:effectLst/>
                <a:latin typeface="Arial" panose="020B0604020202020204" pitchFamily="34" charset="0"/>
                <a:ea typeface="Times New Roman" panose="02020603050405020304" pitchFamily="18" charset="0"/>
                <a:cs typeface="Arial" panose="020B0604020202020204" pitchFamily="34" charset="0"/>
              </a:rPr>
              <a:t>during</a:t>
            </a:r>
            <a:r>
              <a:rPr lang="es-MX" sz="2800" dirty="0" smtClean="0">
                <a:effectLst/>
                <a:latin typeface="Arial" panose="020B0604020202020204" pitchFamily="34" charset="0"/>
                <a:ea typeface="Times New Roman" panose="02020603050405020304" pitchFamily="18" charset="0"/>
                <a:cs typeface="Arial" panose="020B0604020202020204" pitchFamily="34" charset="0"/>
              </a:rPr>
              <a:t> </a:t>
            </a:r>
            <a:r>
              <a:rPr lang="es-MX" sz="2800" dirty="0" err="1" smtClean="0">
                <a:effectLst/>
                <a:latin typeface="Arial" panose="020B0604020202020204" pitchFamily="34" charset="0"/>
                <a:ea typeface="Times New Roman" panose="02020603050405020304" pitchFamily="18" charset="0"/>
                <a:cs typeface="Arial" panose="020B0604020202020204" pitchFamily="34" charset="0"/>
              </a:rPr>
              <a:t>intercourse</a:t>
            </a:r>
            <a:endParaRPr lang="es-ES" sz="2800" dirty="0" smtClean="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s-MX" sz="2800" dirty="0" err="1" smtClean="0">
                <a:effectLst/>
                <a:latin typeface="Arial" panose="020B0604020202020204" pitchFamily="34" charset="0"/>
                <a:ea typeface="Times New Roman" panose="02020603050405020304" pitchFamily="18" charset="0"/>
                <a:cs typeface="Arial" panose="020B0604020202020204" pitchFamily="34" charset="0"/>
              </a:rPr>
              <a:t>Discharge</a:t>
            </a:r>
            <a:r>
              <a:rPr lang="es-MX" sz="2800" dirty="0" smtClean="0">
                <a:effectLst/>
                <a:latin typeface="Arial" panose="020B0604020202020204" pitchFamily="34" charset="0"/>
                <a:ea typeface="Times New Roman" panose="02020603050405020304" pitchFamily="18" charset="0"/>
                <a:cs typeface="Arial" panose="020B0604020202020204" pitchFamily="34" charset="0"/>
              </a:rPr>
              <a:t> </a:t>
            </a:r>
            <a:r>
              <a:rPr lang="es-MX" sz="2800" dirty="0" err="1" smtClean="0">
                <a:effectLst/>
                <a:latin typeface="Arial" panose="020B0604020202020204" pitchFamily="34" charset="0"/>
                <a:ea typeface="Times New Roman" panose="02020603050405020304" pitchFamily="18" charset="0"/>
                <a:cs typeface="Arial" panose="020B0604020202020204" pitchFamily="34" charset="0"/>
              </a:rPr>
              <a:t>from</a:t>
            </a:r>
            <a:r>
              <a:rPr lang="es-MX" sz="2800" dirty="0" smtClean="0">
                <a:effectLst/>
                <a:latin typeface="Arial" panose="020B0604020202020204" pitchFamily="34" charset="0"/>
                <a:ea typeface="Times New Roman" panose="02020603050405020304" pitchFamily="18" charset="0"/>
                <a:cs typeface="Arial" panose="020B0604020202020204" pitchFamily="34" charset="0"/>
              </a:rPr>
              <a:t> </a:t>
            </a:r>
            <a:r>
              <a:rPr lang="es-MX" sz="2800" dirty="0" err="1" smtClean="0">
                <a:effectLst/>
                <a:latin typeface="Arial" panose="020B0604020202020204" pitchFamily="34" charset="0"/>
                <a:ea typeface="Times New Roman" panose="02020603050405020304" pitchFamily="18" charset="0"/>
                <a:cs typeface="Arial" panose="020B0604020202020204" pitchFamily="34" charset="0"/>
              </a:rPr>
              <a:t>your</a:t>
            </a:r>
            <a:r>
              <a:rPr lang="es-MX" sz="2800" dirty="0" smtClean="0">
                <a:effectLst/>
                <a:latin typeface="Arial" panose="020B0604020202020204" pitchFamily="34" charset="0"/>
                <a:ea typeface="Times New Roman" panose="02020603050405020304" pitchFamily="18" charset="0"/>
                <a:cs typeface="Arial" panose="020B0604020202020204" pitchFamily="34" charset="0"/>
              </a:rPr>
              <a:t> </a:t>
            </a:r>
            <a:r>
              <a:rPr lang="es-MX" sz="2800" dirty="0" err="1" smtClean="0">
                <a:effectLst/>
                <a:latin typeface="Arial" panose="020B0604020202020204" pitchFamily="34" charset="0"/>
                <a:ea typeface="Times New Roman" panose="02020603050405020304" pitchFamily="18" charset="0"/>
                <a:cs typeface="Arial" panose="020B0604020202020204" pitchFamily="34" charset="0"/>
              </a:rPr>
              <a:t>penis</a:t>
            </a:r>
            <a:endParaRPr lang="es-ES" sz="2800" dirty="0" smtClean="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s-MX" sz="2800" dirty="0" smtClean="0">
                <a:effectLst/>
                <a:latin typeface="Arial" panose="020B0604020202020204" pitchFamily="34" charset="0"/>
                <a:ea typeface="Times New Roman" panose="02020603050405020304" pitchFamily="18" charset="0"/>
                <a:cs typeface="Arial" panose="020B0604020202020204" pitchFamily="34" charset="0"/>
              </a:rPr>
              <a:t>A </a:t>
            </a:r>
            <a:r>
              <a:rPr lang="es-MX" sz="2800" dirty="0" err="1" smtClean="0">
                <a:effectLst/>
                <a:latin typeface="Arial" panose="020B0604020202020204" pitchFamily="34" charset="0"/>
                <a:ea typeface="Times New Roman" panose="02020603050405020304" pitchFamily="18" charset="0"/>
                <a:cs typeface="Arial" panose="020B0604020202020204" pitchFamily="34" charset="0"/>
              </a:rPr>
              <a:t>burning</a:t>
            </a:r>
            <a:r>
              <a:rPr lang="es-MX" sz="2800" dirty="0" smtClean="0">
                <a:effectLst/>
                <a:latin typeface="Arial" panose="020B0604020202020204" pitchFamily="34" charset="0"/>
                <a:ea typeface="Times New Roman" panose="02020603050405020304" pitchFamily="18" charset="0"/>
                <a:cs typeface="Arial" panose="020B0604020202020204" pitchFamily="34" charset="0"/>
              </a:rPr>
              <a:t> </a:t>
            </a:r>
            <a:r>
              <a:rPr lang="es-MX" sz="2800" dirty="0" err="1" smtClean="0">
                <a:effectLst/>
                <a:latin typeface="Arial" panose="020B0604020202020204" pitchFamily="34" charset="0"/>
                <a:ea typeface="Times New Roman" panose="02020603050405020304" pitchFamily="18" charset="0"/>
                <a:cs typeface="Arial" panose="020B0604020202020204" pitchFamily="34" charset="0"/>
              </a:rPr>
              <a:t>sensation</a:t>
            </a:r>
            <a:r>
              <a:rPr lang="es-MX" sz="2800" dirty="0" smtClean="0">
                <a:effectLst/>
                <a:latin typeface="Arial" panose="020B0604020202020204" pitchFamily="34" charset="0"/>
                <a:ea typeface="Times New Roman" panose="02020603050405020304" pitchFamily="18" charset="0"/>
                <a:cs typeface="Arial" panose="020B0604020202020204" pitchFamily="34" charset="0"/>
              </a:rPr>
              <a:t> </a:t>
            </a:r>
            <a:r>
              <a:rPr lang="es-MX" sz="2800" dirty="0" err="1" smtClean="0">
                <a:effectLst/>
                <a:latin typeface="Arial" panose="020B0604020202020204" pitchFamily="34" charset="0"/>
                <a:ea typeface="Times New Roman" panose="02020603050405020304" pitchFamily="18" charset="0"/>
                <a:cs typeface="Arial" panose="020B0604020202020204" pitchFamily="34" charset="0"/>
              </a:rPr>
              <a:t>when</a:t>
            </a:r>
            <a:r>
              <a:rPr lang="es-MX" sz="2800" dirty="0" smtClean="0">
                <a:effectLst/>
                <a:latin typeface="Arial" panose="020B0604020202020204" pitchFamily="34" charset="0"/>
                <a:ea typeface="Times New Roman" panose="02020603050405020304" pitchFamily="18" charset="0"/>
                <a:cs typeface="Arial" panose="020B0604020202020204" pitchFamily="34" charset="0"/>
              </a:rPr>
              <a:t> </a:t>
            </a:r>
            <a:r>
              <a:rPr lang="es-MX" sz="2800" dirty="0" err="1" smtClean="0">
                <a:effectLst/>
                <a:latin typeface="Arial" panose="020B0604020202020204" pitchFamily="34" charset="0"/>
                <a:ea typeface="Times New Roman" panose="02020603050405020304" pitchFamily="18" charset="0"/>
                <a:cs typeface="Arial" panose="020B0604020202020204" pitchFamily="34" charset="0"/>
              </a:rPr>
              <a:t>urinating</a:t>
            </a:r>
            <a:r>
              <a:rPr lang="es-MX" sz="2800" dirty="0" smtClean="0">
                <a:effectLst/>
                <a:latin typeface="Arial" panose="020B0604020202020204" pitchFamily="34" charset="0"/>
                <a:ea typeface="Times New Roman" panose="02020603050405020304" pitchFamily="18" charset="0"/>
                <a:cs typeface="Arial" panose="020B0604020202020204" pitchFamily="34" charset="0"/>
              </a:rPr>
              <a:t> </a:t>
            </a:r>
            <a:endParaRPr lang="es-ES" sz="2800"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Rectángulo 3"/>
          <p:cNvSpPr/>
          <p:nvPr/>
        </p:nvSpPr>
        <p:spPr>
          <a:xfrm>
            <a:off x="1259174" y="3818595"/>
            <a:ext cx="8109678" cy="1211614"/>
          </a:xfrm>
          <a:prstGeom prst="rect">
            <a:avLst/>
          </a:prstGeom>
        </p:spPr>
        <p:txBody>
          <a:bodyPr wrap="square">
            <a:spAutoFit/>
          </a:bodyPr>
          <a:lstStyle/>
          <a:p>
            <a:pPr marL="342900" lvl="0" indent="-342900">
              <a:lnSpc>
                <a:spcPct val="115000"/>
              </a:lnSpc>
              <a:spcAft>
                <a:spcPts val="1000"/>
              </a:spcAft>
              <a:buSzPts val="1000"/>
              <a:buFont typeface="Symbol" panose="05050102010706020507" pitchFamily="18" charset="2"/>
              <a:buChar char=""/>
              <a:tabLst>
                <a:tab pos="457200" algn="l"/>
              </a:tabLst>
            </a:pPr>
            <a:r>
              <a:rPr lang="es-MX" sz="2800" dirty="0" err="1" smtClean="0">
                <a:effectLst/>
                <a:latin typeface="Arial" panose="020B0604020202020204" pitchFamily="34" charset="0"/>
                <a:ea typeface="Times New Roman" panose="02020603050405020304" pitchFamily="18" charset="0"/>
                <a:cs typeface="Arial" panose="020B0604020202020204" pitchFamily="34" charset="0"/>
              </a:rPr>
              <a:t>Decreased</a:t>
            </a:r>
            <a:r>
              <a:rPr lang="es-MX" sz="2800" dirty="0" smtClean="0">
                <a:effectLst/>
                <a:latin typeface="Arial" panose="020B0604020202020204" pitchFamily="34" charset="0"/>
                <a:ea typeface="Times New Roman" panose="02020603050405020304" pitchFamily="18" charset="0"/>
                <a:cs typeface="Arial" panose="020B0604020202020204" pitchFamily="34" charset="0"/>
              </a:rPr>
              <a:t> </a:t>
            </a:r>
            <a:r>
              <a:rPr lang="es-MX" sz="2800" dirty="0" err="1" smtClean="0">
                <a:effectLst/>
                <a:latin typeface="Arial" panose="020B0604020202020204" pitchFamily="34" charset="0"/>
                <a:ea typeface="Times New Roman" panose="02020603050405020304" pitchFamily="18" charset="0"/>
                <a:cs typeface="Arial" panose="020B0604020202020204" pitchFamily="34" charset="0"/>
              </a:rPr>
              <a:t>appetite</a:t>
            </a:r>
            <a:endParaRPr lang="es-ES" sz="2800" dirty="0" smtClean="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spcAft>
                <a:spcPts val="1000"/>
              </a:spcAft>
              <a:buSzPts val="1000"/>
              <a:buFont typeface="Symbol" panose="05050102010706020507" pitchFamily="18" charset="2"/>
              <a:buChar char=""/>
              <a:tabLst>
                <a:tab pos="457200" algn="l"/>
              </a:tabLst>
            </a:pPr>
            <a:r>
              <a:rPr lang="es-MX" sz="2800" dirty="0" err="1" smtClean="0">
                <a:effectLst/>
                <a:latin typeface="Arial" panose="020B0604020202020204" pitchFamily="34" charset="0"/>
                <a:ea typeface="Times New Roman" panose="02020603050405020304" pitchFamily="18" charset="0"/>
                <a:cs typeface="Arial" panose="020B0604020202020204" pitchFamily="34" charset="0"/>
              </a:rPr>
              <a:t>Fever</a:t>
            </a:r>
            <a:endParaRPr lang="es-ES" sz="2800" dirty="0" smtClean="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525456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573967" y="1066219"/>
            <a:ext cx="8229600" cy="2202654"/>
          </a:xfrm>
          <a:prstGeom prst="rect">
            <a:avLst/>
          </a:prstGeom>
        </p:spPr>
        <p:txBody>
          <a:bodyPr wrap="square">
            <a:spAutoFit/>
          </a:bodyPr>
          <a:lstStyle/>
          <a:p>
            <a:pPr marL="342900" lvl="0" indent="-342900" algn="just">
              <a:lnSpc>
                <a:spcPct val="115000"/>
              </a:lnSpc>
              <a:spcAft>
                <a:spcPts val="1000"/>
              </a:spcAft>
              <a:buSzPts val="1000"/>
              <a:buFont typeface="Symbol" panose="05050102010706020507" pitchFamily="18" charset="2"/>
              <a:buChar char=""/>
              <a:tabLst>
                <a:tab pos="457200" algn="l"/>
              </a:tabLst>
            </a:pPr>
            <a:r>
              <a:rPr lang="en-US" sz="2800" dirty="0" smtClean="0">
                <a:effectLst/>
                <a:latin typeface="Arial" panose="020B0604020202020204" pitchFamily="34" charset="0"/>
                <a:ea typeface="Times New Roman" panose="02020603050405020304" pitchFamily="18" charset="0"/>
                <a:cs typeface="Arial" panose="020B0604020202020204" pitchFamily="34" charset="0"/>
              </a:rPr>
              <a:t>Burning or itching around the opening of your penis</a:t>
            </a:r>
            <a:endParaRPr lang="es-ES" sz="2800" dirty="0" smtClean="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US" sz="2800" dirty="0" smtClean="0">
                <a:effectLst/>
                <a:latin typeface="Arial" panose="020B0604020202020204" pitchFamily="34" charset="0"/>
                <a:ea typeface="Times New Roman" panose="02020603050405020304" pitchFamily="18" charset="0"/>
                <a:cs typeface="Arial" panose="020B0604020202020204" pitchFamily="34" charset="0"/>
              </a:rPr>
              <a:t>Pain and swelling in one or both testicles (although this is less common)</a:t>
            </a:r>
            <a:endParaRPr lang="es-ES" sz="2800" dirty="0">
              <a:effectLst/>
              <a:latin typeface="Arial" panose="020B0604020202020204" pitchFamily="34" charset="0"/>
              <a:ea typeface="Calibri" panose="020F0502020204030204" pitchFamily="34" charset="0"/>
              <a:cs typeface="Arial" panose="020B0604020202020204" pitchFamily="34" charset="0"/>
            </a:endParaRPr>
          </a:p>
        </p:txBody>
      </p:sp>
      <p:sp>
        <p:nvSpPr>
          <p:cNvPr id="3" name="Rectángulo 2"/>
          <p:cNvSpPr/>
          <p:nvPr/>
        </p:nvSpPr>
        <p:spPr>
          <a:xfrm>
            <a:off x="1573967" y="3545429"/>
            <a:ext cx="6096000" cy="1665008"/>
          </a:xfrm>
          <a:prstGeom prst="rect">
            <a:avLst/>
          </a:prstGeom>
        </p:spPr>
        <p:txBody>
          <a:bodyPr>
            <a:spAutoFit/>
          </a:bodyPr>
          <a:lstStyle/>
          <a:p>
            <a:pPr marL="342900" lvl="0" indent="-342900">
              <a:lnSpc>
                <a:spcPct val="115000"/>
              </a:lnSpc>
              <a:spcAft>
                <a:spcPts val="1000"/>
              </a:spcAft>
              <a:buSzPts val="1000"/>
              <a:buFont typeface="Symbol" panose="05050102010706020507" pitchFamily="18" charset="2"/>
              <a:buChar char=""/>
              <a:tabLst>
                <a:tab pos="457200" algn="l"/>
              </a:tabLst>
            </a:pPr>
            <a:r>
              <a:rPr lang="es-MX" sz="2800" dirty="0" smtClean="0">
                <a:effectLst/>
                <a:latin typeface="Arial" panose="020B0604020202020204" pitchFamily="34" charset="0"/>
                <a:ea typeface="Times New Roman" panose="02020603050405020304" pitchFamily="18" charset="0"/>
                <a:cs typeface="Arial" panose="020B0604020202020204" pitchFamily="34" charset="0"/>
              </a:rPr>
              <a:t>General </a:t>
            </a:r>
            <a:r>
              <a:rPr lang="es-MX" sz="2800" dirty="0" err="1" smtClean="0">
                <a:effectLst/>
                <a:latin typeface="Arial" panose="020B0604020202020204" pitchFamily="34" charset="0"/>
                <a:ea typeface="Times New Roman" panose="02020603050405020304" pitchFamily="18" charset="0"/>
                <a:cs typeface="Arial" panose="020B0604020202020204" pitchFamily="34" charset="0"/>
              </a:rPr>
              <a:t>sick</a:t>
            </a:r>
            <a:r>
              <a:rPr lang="es-MX" sz="2800" dirty="0" smtClean="0">
                <a:effectLst/>
                <a:latin typeface="Arial" panose="020B0604020202020204" pitchFamily="34" charset="0"/>
                <a:ea typeface="Times New Roman" panose="02020603050405020304" pitchFamily="18" charset="0"/>
                <a:cs typeface="Arial" panose="020B0604020202020204" pitchFamily="34" charset="0"/>
              </a:rPr>
              <a:t> </a:t>
            </a:r>
            <a:r>
              <a:rPr lang="es-MX" sz="2800" dirty="0" err="1" smtClean="0">
                <a:effectLst/>
                <a:latin typeface="Arial" panose="020B0604020202020204" pitchFamily="34" charset="0"/>
                <a:ea typeface="Times New Roman" panose="02020603050405020304" pitchFamily="18" charset="0"/>
                <a:cs typeface="Arial" panose="020B0604020202020204" pitchFamily="34" charset="0"/>
              </a:rPr>
              <a:t>feeling</a:t>
            </a:r>
            <a:r>
              <a:rPr lang="es-MX" sz="2800" dirty="0" smtClean="0">
                <a:effectLst/>
                <a:latin typeface="Arial" panose="020B0604020202020204" pitchFamily="34" charset="0"/>
                <a:ea typeface="Times New Roman" panose="02020603050405020304" pitchFamily="18" charset="0"/>
                <a:cs typeface="Arial" panose="020B0604020202020204" pitchFamily="34" charset="0"/>
              </a:rPr>
              <a:t> (</a:t>
            </a:r>
            <a:r>
              <a:rPr lang="es-MX" sz="2800" dirty="0" err="1" smtClean="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
              </a:rPr>
              <a:t>malaise</a:t>
            </a:r>
            <a:r>
              <a:rPr lang="es-MX" sz="2800" dirty="0" smtClean="0">
                <a:effectLst/>
                <a:latin typeface="Arial" panose="020B0604020202020204" pitchFamily="34" charset="0"/>
                <a:ea typeface="Times New Roman" panose="02020603050405020304" pitchFamily="18" charset="0"/>
                <a:cs typeface="Arial" panose="020B0604020202020204" pitchFamily="34" charset="0"/>
              </a:rPr>
              <a:t>)</a:t>
            </a:r>
            <a:endParaRPr lang="es-ES" sz="2800" dirty="0" smtClean="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spcAft>
                <a:spcPts val="1000"/>
              </a:spcAft>
              <a:buSzPts val="1000"/>
              <a:buFont typeface="Symbol" panose="05050102010706020507" pitchFamily="18" charset="2"/>
              <a:buChar char=""/>
              <a:tabLst>
                <a:tab pos="457200" algn="l"/>
              </a:tabLst>
            </a:pPr>
            <a:r>
              <a:rPr lang="en-US" sz="2800" dirty="0" smtClean="0">
                <a:effectLst/>
                <a:latin typeface="Arial" panose="020B0604020202020204" pitchFamily="34" charset="0"/>
                <a:ea typeface="Times New Roman" panose="02020603050405020304" pitchFamily="18" charset="0"/>
                <a:cs typeface="Arial" panose="020B0604020202020204" pitchFamily="34" charset="0"/>
              </a:rPr>
              <a:t>Muscle aches in the lower back, buttocks, thighs, or knees</a:t>
            </a:r>
            <a:endParaRPr lang="es-ES" sz="2800"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Rectángulo 3"/>
          <p:cNvSpPr/>
          <p:nvPr/>
        </p:nvSpPr>
        <p:spPr>
          <a:xfrm>
            <a:off x="3039644" y="382214"/>
            <a:ext cx="5298245" cy="545727"/>
          </a:xfrm>
          <a:prstGeom prst="rect">
            <a:avLst/>
          </a:prstGeom>
        </p:spPr>
        <p:txBody>
          <a:bodyPr wrap="none">
            <a:spAutoFit/>
          </a:bodyPr>
          <a:lstStyle/>
          <a:p>
            <a:pPr algn="ctr">
              <a:lnSpc>
                <a:spcPct val="115000"/>
              </a:lnSpc>
              <a:spcAft>
                <a:spcPts val="1000"/>
              </a:spcAft>
            </a:pPr>
            <a:r>
              <a:rPr lang="es-MX" sz="2800" b="1" u="sng" dirty="0" smtClean="0">
                <a:effectLst/>
                <a:latin typeface="Arial" panose="020B0604020202020204" pitchFamily="34" charset="0"/>
                <a:ea typeface="Times New Roman" panose="02020603050405020304" pitchFamily="18" charset="0"/>
                <a:cs typeface="Arial" panose="020B0604020202020204" pitchFamily="34" charset="0"/>
              </a:rPr>
              <a:t>General </a:t>
            </a:r>
            <a:r>
              <a:rPr lang="es-MX" sz="2800" b="1" u="sng" dirty="0" err="1" smtClean="0">
                <a:effectLst/>
                <a:latin typeface="Arial" panose="020B0604020202020204" pitchFamily="34" charset="0"/>
                <a:ea typeface="Times New Roman" panose="02020603050405020304" pitchFamily="18" charset="0"/>
                <a:cs typeface="Arial" panose="020B0604020202020204" pitchFamily="34" charset="0"/>
              </a:rPr>
              <a:t>signs</a:t>
            </a:r>
            <a:r>
              <a:rPr lang="es-MX" sz="2800" b="1" u="sng" dirty="0" smtClean="0">
                <a:effectLst/>
                <a:latin typeface="Arial" panose="020B0604020202020204" pitchFamily="34" charset="0"/>
                <a:ea typeface="Times New Roman" panose="02020603050405020304" pitchFamily="18" charset="0"/>
                <a:cs typeface="Arial" panose="020B0604020202020204" pitchFamily="34" charset="0"/>
              </a:rPr>
              <a:t> and </a:t>
            </a:r>
            <a:r>
              <a:rPr lang="es-MX" sz="2800" b="1" u="sng" dirty="0" err="1" smtClean="0">
                <a:latin typeface="Arial" panose="020B0604020202020204" pitchFamily="34" charset="0"/>
                <a:ea typeface="Times New Roman" panose="02020603050405020304" pitchFamily="18" charset="0"/>
                <a:cs typeface="Arial" panose="020B0604020202020204" pitchFamily="34" charset="0"/>
              </a:rPr>
              <a:t>s</a:t>
            </a:r>
            <a:r>
              <a:rPr lang="es-MX" sz="2800" b="1" u="sng" dirty="0" err="1" smtClean="0">
                <a:effectLst/>
                <a:latin typeface="Arial" panose="020B0604020202020204" pitchFamily="34" charset="0"/>
                <a:ea typeface="Times New Roman" panose="02020603050405020304" pitchFamily="18" charset="0"/>
                <a:cs typeface="Arial" panose="020B0604020202020204" pitchFamily="34" charset="0"/>
              </a:rPr>
              <a:t>ymptoms</a:t>
            </a:r>
            <a:r>
              <a:rPr lang="es-MX" sz="2800" b="1" u="sng" dirty="0" smtClean="0">
                <a:effectLst/>
                <a:latin typeface="Arial" panose="020B0604020202020204" pitchFamily="34" charset="0"/>
                <a:ea typeface="Times New Roman" panose="02020603050405020304" pitchFamily="18" charset="0"/>
                <a:cs typeface="Arial" panose="020B0604020202020204" pitchFamily="34" charset="0"/>
              </a:rPr>
              <a:t> </a:t>
            </a:r>
            <a:endParaRPr lang="es-ES" sz="2800" b="1" u="sng" dirty="0" smtClean="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6839910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939</Words>
  <Application>Microsoft Office PowerPoint</Application>
  <PresentationFormat>Panorámica</PresentationFormat>
  <Paragraphs>155</Paragraphs>
  <Slides>18</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18</vt:i4>
      </vt:variant>
    </vt:vector>
  </HeadingPairs>
  <TitlesOfParts>
    <vt:vector size="26" baseType="lpstr">
      <vt:lpstr>Arial</vt:lpstr>
      <vt:lpstr>Calibri</vt:lpstr>
      <vt:lpstr>Calibri Light</vt:lpstr>
      <vt:lpstr>Franklin Gothic Book</vt:lpstr>
      <vt:lpstr>Symbol</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FCMSAGUA</dc:creator>
  <cp:lastModifiedBy>FCMSAGUA</cp:lastModifiedBy>
  <cp:revision>7</cp:revision>
  <dcterms:created xsi:type="dcterms:W3CDTF">2021-02-05T18:35:59Z</dcterms:created>
  <dcterms:modified xsi:type="dcterms:W3CDTF">2021-12-25T14:36:53Z</dcterms:modified>
</cp:coreProperties>
</file>