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63" r:id="rId2"/>
    <p:sldId id="276" r:id="rId3"/>
    <p:sldId id="257" r:id="rId4"/>
    <p:sldId id="261" r:id="rId5"/>
    <p:sldId id="260" r:id="rId6"/>
    <p:sldId id="259" r:id="rId7"/>
    <p:sldId id="275" r:id="rId8"/>
    <p:sldId id="274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107E53-8AF7-494C-B300-E5A8280126E5}" type="doc">
      <dgm:prSet loTypeId="urn:microsoft.com/office/officeart/2009/3/layout/CircleRelationship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3159288-4C03-4DF6-BF4D-7D00A9DDB73B}">
      <dgm:prSet phldrT="[Texto]" custT="1"/>
      <dgm:spPr/>
      <dgm:t>
        <a:bodyPr/>
        <a:lstStyle/>
        <a:p>
          <a:r>
            <a:rPr lang="es-ES" sz="2800" i="1" dirty="0" smtClean="0">
              <a:solidFill>
                <a:schemeClr val="tx1"/>
              </a:solidFill>
            </a:rPr>
            <a:t>SYMPTOMS</a:t>
          </a:r>
          <a:endParaRPr lang="es-ES" sz="2800" i="1" dirty="0">
            <a:solidFill>
              <a:schemeClr val="tx1"/>
            </a:solidFill>
          </a:endParaRPr>
        </a:p>
      </dgm:t>
    </dgm:pt>
    <dgm:pt modelId="{8E2E3639-05AD-43D5-907A-1F06EDEA9DD4}" type="parTrans" cxnId="{5419AB42-89D2-4A07-9C94-AD10A239A703}">
      <dgm:prSet/>
      <dgm:spPr/>
      <dgm:t>
        <a:bodyPr/>
        <a:lstStyle/>
        <a:p>
          <a:endParaRPr lang="es-ES"/>
        </a:p>
      </dgm:t>
    </dgm:pt>
    <dgm:pt modelId="{3CCF55B6-627E-438D-BA43-59ED452AE190}" type="sibTrans" cxnId="{5419AB42-89D2-4A07-9C94-AD10A239A703}">
      <dgm:prSet/>
      <dgm:spPr/>
      <dgm:t>
        <a:bodyPr/>
        <a:lstStyle/>
        <a:p>
          <a:endParaRPr lang="es-ES"/>
        </a:p>
      </dgm:t>
    </dgm:pt>
    <dgm:pt modelId="{E64DFD96-D73F-4DDC-AAD6-E42F695838B4}">
      <dgm:prSet phldrT="[Texto]" custT="1"/>
      <dgm:spPr/>
      <dgm:t>
        <a:bodyPr/>
        <a:lstStyle/>
        <a:p>
          <a:r>
            <a:rPr lang="es-ES" sz="2400" dirty="0" smtClean="0">
              <a:solidFill>
                <a:schemeClr val="tx1"/>
              </a:solidFill>
            </a:rPr>
            <a:t>Vaginal </a:t>
          </a:r>
          <a:r>
            <a:rPr lang="es-ES" sz="2400" dirty="0" err="1" smtClean="0">
              <a:solidFill>
                <a:schemeClr val="tx1"/>
              </a:solidFill>
            </a:rPr>
            <a:t>bleeding</a:t>
          </a:r>
          <a:endParaRPr lang="es-ES" sz="2400" dirty="0">
            <a:solidFill>
              <a:schemeClr val="tx1"/>
            </a:solidFill>
          </a:endParaRPr>
        </a:p>
      </dgm:t>
    </dgm:pt>
    <dgm:pt modelId="{7D83CA69-E7C8-47B8-B847-F333C9782E00}" type="parTrans" cxnId="{AC3EAF51-8ADB-43DA-A917-51F5CABCE624}">
      <dgm:prSet/>
      <dgm:spPr/>
      <dgm:t>
        <a:bodyPr/>
        <a:lstStyle/>
        <a:p>
          <a:endParaRPr lang="es-ES"/>
        </a:p>
      </dgm:t>
    </dgm:pt>
    <dgm:pt modelId="{774603E4-7BA6-425B-8FEA-7EF06213F835}" type="sibTrans" cxnId="{AC3EAF51-8ADB-43DA-A917-51F5CABCE624}">
      <dgm:prSet/>
      <dgm:spPr/>
      <dgm:t>
        <a:bodyPr/>
        <a:lstStyle/>
        <a:p>
          <a:endParaRPr lang="es-ES"/>
        </a:p>
      </dgm:t>
    </dgm:pt>
    <dgm:pt modelId="{B0AE40AA-5695-4584-B6DD-D1EE468E19F9}">
      <dgm:prSet phldrT="[Texto]" custT="1"/>
      <dgm:spPr/>
      <dgm:t>
        <a:bodyPr/>
        <a:lstStyle/>
        <a:p>
          <a:r>
            <a:rPr lang="es-ES" sz="2400" dirty="0" err="1" smtClean="0">
              <a:solidFill>
                <a:schemeClr val="tx1"/>
              </a:solidFill>
            </a:rPr>
            <a:t>Lower</a:t>
          </a:r>
          <a:r>
            <a:rPr lang="es-ES" sz="2400" dirty="0" smtClean="0">
              <a:solidFill>
                <a:schemeClr val="tx1"/>
              </a:solidFill>
            </a:rPr>
            <a:t> abdominal </a:t>
          </a:r>
          <a:r>
            <a:rPr lang="es-ES" sz="2400" dirty="0" err="1" smtClean="0">
              <a:solidFill>
                <a:schemeClr val="tx1"/>
              </a:solidFill>
            </a:rPr>
            <a:t>pain</a:t>
          </a:r>
          <a:endParaRPr lang="es-ES" sz="2400" dirty="0">
            <a:solidFill>
              <a:schemeClr val="tx1"/>
            </a:solidFill>
          </a:endParaRPr>
        </a:p>
      </dgm:t>
    </dgm:pt>
    <dgm:pt modelId="{DFE3AC5E-0D79-46A6-92F1-EE498D8D9D0D}" type="parTrans" cxnId="{4004F204-4BD5-4DBD-8131-DE5E1352A34B}">
      <dgm:prSet/>
      <dgm:spPr/>
      <dgm:t>
        <a:bodyPr/>
        <a:lstStyle/>
        <a:p>
          <a:endParaRPr lang="es-ES"/>
        </a:p>
      </dgm:t>
    </dgm:pt>
    <dgm:pt modelId="{2D7911A9-1781-4E47-93BB-B961A8C52D86}" type="sibTrans" cxnId="{4004F204-4BD5-4DBD-8131-DE5E1352A34B}">
      <dgm:prSet/>
      <dgm:spPr/>
      <dgm:t>
        <a:bodyPr/>
        <a:lstStyle/>
        <a:p>
          <a:endParaRPr lang="es-ES"/>
        </a:p>
      </dgm:t>
    </dgm:pt>
    <dgm:pt modelId="{2CD41D7C-3F02-44E8-B25B-2813D4E9F073}">
      <dgm:prSet/>
      <dgm:spPr/>
      <dgm:t>
        <a:bodyPr/>
        <a:lstStyle/>
        <a:p>
          <a:endParaRPr lang="es-ES"/>
        </a:p>
      </dgm:t>
    </dgm:pt>
    <dgm:pt modelId="{119B8E1E-BE7B-49B0-93FB-98E33B7F77BE}" type="parTrans" cxnId="{CD1D8A24-CB66-465C-BE91-CC86DBA92A11}">
      <dgm:prSet/>
      <dgm:spPr/>
      <dgm:t>
        <a:bodyPr/>
        <a:lstStyle/>
        <a:p>
          <a:endParaRPr lang="es-ES"/>
        </a:p>
      </dgm:t>
    </dgm:pt>
    <dgm:pt modelId="{3FA44F75-A2C4-4CE4-B58F-35ABB333CF59}" type="sibTrans" cxnId="{CD1D8A24-CB66-465C-BE91-CC86DBA92A11}">
      <dgm:prSet/>
      <dgm:spPr/>
      <dgm:t>
        <a:bodyPr/>
        <a:lstStyle/>
        <a:p>
          <a:endParaRPr lang="es-ES"/>
        </a:p>
      </dgm:t>
    </dgm:pt>
    <dgm:pt modelId="{C16EAD15-D6ED-4BDC-819D-889FD3FAEA40}">
      <dgm:prSet phldrT="[Texto]" custT="1"/>
      <dgm:spPr/>
      <dgm:t>
        <a:bodyPr/>
        <a:lstStyle/>
        <a:p>
          <a:r>
            <a:rPr lang="es-ES" sz="2400" dirty="0" smtClean="0">
              <a:solidFill>
                <a:schemeClr val="tx1"/>
              </a:solidFill>
            </a:rPr>
            <a:t>P</a:t>
          </a:r>
          <a:r>
            <a:rPr lang="es-CU" sz="2400" dirty="0" smtClean="0">
              <a:solidFill>
                <a:schemeClr val="tx1"/>
              </a:solidFill>
            </a:rPr>
            <a:t>elvic cramping pain</a:t>
          </a:r>
          <a:endParaRPr lang="es-ES" sz="2400" dirty="0">
            <a:solidFill>
              <a:schemeClr val="tx1"/>
            </a:solidFill>
          </a:endParaRPr>
        </a:p>
      </dgm:t>
    </dgm:pt>
    <dgm:pt modelId="{B058946D-1518-48D2-9A9C-9B0D8CC0FCDD}" type="parTrans" cxnId="{2B2C4385-F3CF-434B-90AA-1EC760040CD4}">
      <dgm:prSet/>
      <dgm:spPr/>
      <dgm:t>
        <a:bodyPr/>
        <a:lstStyle/>
        <a:p>
          <a:endParaRPr lang="es-ES"/>
        </a:p>
      </dgm:t>
    </dgm:pt>
    <dgm:pt modelId="{6846B398-6D73-474B-A9FE-F67004359D56}" type="sibTrans" cxnId="{2B2C4385-F3CF-434B-90AA-1EC760040CD4}">
      <dgm:prSet/>
      <dgm:spPr/>
      <dgm:t>
        <a:bodyPr/>
        <a:lstStyle/>
        <a:p>
          <a:endParaRPr lang="es-ES"/>
        </a:p>
      </dgm:t>
    </dgm:pt>
    <dgm:pt modelId="{21C1D747-2169-414D-873F-08B3F5A7D8C7}">
      <dgm:prSet phldrT="[Texto]" custT="1"/>
      <dgm:spPr/>
      <dgm:t>
        <a:bodyPr/>
        <a:lstStyle/>
        <a:p>
          <a:endParaRPr lang="es-ES" sz="2400" dirty="0">
            <a:solidFill>
              <a:schemeClr val="tx1"/>
            </a:solidFill>
          </a:endParaRPr>
        </a:p>
      </dgm:t>
    </dgm:pt>
    <dgm:pt modelId="{7C969522-C08E-4330-AB7E-040E94DB81E1}" type="parTrans" cxnId="{2CBEC39C-2BBC-4F78-B56D-BDE1222F2D1E}">
      <dgm:prSet/>
      <dgm:spPr/>
      <dgm:t>
        <a:bodyPr/>
        <a:lstStyle/>
        <a:p>
          <a:endParaRPr lang="es-ES"/>
        </a:p>
      </dgm:t>
    </dgm:pt>
    <dgm:pt modelId="{34AEC0B0-C82D-4362-856C-B623CA55F102}" type="sibTrans" cxnId="{2CBEC39C-2BBC-4F78-B56D-BDE1222F2D1E}">
      <dgm:prSet/>
      <dgm:spPr/>
      <dgm:t>
        <a:bodyPr/>
        <a:lstStyle/>
        <a:p>
          <a:endParaRPr lang="es-ES"/>
        </a:p>
      </dgm:t>
    </dgm:pt>
    <dgm:pt modelId="{15001265-00C7-4D14-B7E4-572F34A57DD4}">
      <dgm:prSet phldrT="[Texto]" custT="1"/>
      <dgm:spPr/>
      <dgm:t>
        <a:bodyPr/>
        <a:lstStyle/>
        <a:p>
          <a:r>
            <a:rPr lang="es-ES" sz="2400" dirty="0" smtClean="0">
              <a:solidFill>
                <a:schemeClr val="tx1"/>
              </a:solidFill>
            </a:rPr>
            <a:t>P</a:t>
          </a:r>
          <a:r>
            <a:rPr lang="es-CU" sz="2400" dirty="0" smtClean="0">
              <a:solidFill>
                <a:schemeClr val="tx1"/>
              </a:solidFill>
            </a:rPr>
            <a:t>urulent vaginal discharge</a:t>
          </a:r>
          <a:endParaRPr lang="es-ES" sz="2400" dirty="0">
            <a:solidFill>
              <a:schemeClr val="tx1"/>
            </a:solidFill>
          </a:endParaRPr>
        </a:p>
      </dgm:t>
    </dgm:pt>
    <dgm:pt modelId="{DC9CC1EC-1ED9-4F17-A616-9849F0A104DB}" type="parTrans" cxnId="{B11F7EB2-4204-43EA-924E-3F7D48EB3FB3}">
      <dgm:prSet/>
      <dgm:spPr/>
      <dgm:t>
        <a:bodyPr/>
        <a:lstStyle/>
        <a:p>
          <a:endParaRPr lang="es-ES"/>
        </a:p>
      </dgm:t>
    </dgm:pt>
    <dgm:pt modelId="{1120F38E-7A21-4047-AF1B-2D13127945F4}" type="sibTrans" cxnId="{B11F7EB2-4204-43EA-924E-3F7D48EB3FB3}">
      <dgm:prSet/>
      <dgm:spPr/>
      <dgm:t>
        <a:bodyPr/>
        <a:lstStyle/>
        <a:p>
          <a:endParaRPr lang="es-ES"/>
        </a:p>
      </dgm:t>
    </dgm:pt>
    <dgm:pt modelId="{004D189F-9158-4E2E-82BD-4339C08FC107}">
      <dgm:prSet phldrT="[Texto]" custT="1"/>
      <dgm:spPr/>
      <dgm:t>
        <a:bodyPr/>
        <a:lstStyle/>
        <a:p>
          <a:endParaRPr lang="es-ES" sz="2400" dirty="0">
            <a:solidFill>
              <a:schemeClr val="tx1"/>
            </a:solidFill>
          </a:endParaRPr>
        </a:p>
      </dgm:t>
    </dgm:pt>
    <dgm:pt modelId="{30855DB1-2510-4FB5-878A-C56A60CDF613}" type="parTrans" cxnId="{49AA2873-C683-404B-AF0A-5CCE6010808E}">
      <dgm:prSet/>
      <dgm:spPr/>
      <dgm:t>
        <a:bodyPr/>
        <a:lstStyle/>
        <a:p>
          <a:endParaRPr lang="es-ES"/>
        </a:p>
      </dgm:t>
    </dgm:pt>
    <dgm:pt modelId="{A66F21DC-2662-4D26-9B6F-F01E85008EDE}" type="sibTrans" cxnId="{49AA2873-C683-404B-AF0A-5CCE6010808E}">
      <dgm:prSet/>
      <dgm:spPr/>
      <dgm:t>
        <a:bodyPr/>
        <a:lstStyle/>
        <a:p>
          <a:endParaRPr lang="es-ES"/>
        </a:p>
      </dgm:t>
    </dgm:pt>
    <dgm:pt modelId="{A1DA0C95-8675-481B-B152-6E37B3C855C5}">
      <dgm:prSet phldrT="[Texto]" custT="1"/>
      <dgm:spPr/>
      <dgm:t>
        <a:bodyPr/>
        <a:lstStyle/>
        <a:p>
          <a:r>
            <a:rPr lang="es-CU" sz="2400" dirty="0" smtClean="0">
              <a:solidFill>
                <a:schemeClr val="tx1"/>
              </a:solidFill>
            </a:rPr>
            <a:t>Fever</a:t>
          </a:r>
          <a:endParaRPr lang="es-ES" sz="2400" dirty="0">
            <a:solidFill>
              <a:schemeClr val="tx1"/>
            </a:solidFill>
          </a:endParaRPr>
        </a:p>
      </dgm:t>
    </dgm:pt>
    <dgm:pt modelId="{3F769E54-FEBE-4731-998F-941506D58802}" type="parTrans" cxnId="{28D52B57-662B-4FFA-96DF-A4E18E3E41A8}">
      <dgm:prSet/>
      <dgm:spPr/>
      <dgm:t>
        <a:bodyPr/>
        <a:lstStyle/>
        <a:p>
          <a:endParaRPr lang="es-ES"/>
        </a:p>
      </dgm:t>
    </dgm:pt>
    <dgm:pt modelId="{BA4A41FB-4E83-418D-AE9C-B93C6E35E4A6}" type="sibTrans" cxnId="{28D52B57-662B-4FFA-96DF-A4E18E3E41A8}">
      <dgm:prSet/>
      <dgm:spPr/>
      <dgm:t>
        <a:bodyPr/>
        <a:lstStyle/>
        <a:p>
          <a:endParaRPr lang="es-ES"/>
        </a:p>
      </dgm:t>
    </dgm:pt>
    <dgm:pt modelId="{4364FE99-1000-4FD1-9BD8-CA79499D0C10}" type="pres">
      <dgm:prSet presAssocID="{CC107E53-8AF7-494C-B300-E5A8280126E5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s-ES"/>
        </a:p>
      </dgm:t>
    </dgm:pt>
    <dgm:pt modelId="{559C893B-C646-4850-A501-257CEBD15518}" type="pres">
      <dgm:prSet presAssocID="{63159288-4C03-4DF6-BF4D-7D00A9DDB73B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s-ES"/>
        </a:p>
      </dgm:t>
    </dgm:pt>
    <dgm:pt modelId="{B0C40076-EC99-4CBF-BF49-D3C6D729AF20}" type="pres">
      <dgm:prSet presAssocID="{63159288-4C03-4DF6-BF4D-7D00A9DDB73B}" presName="Accent2" presStyleLbl="node1" presStyleIdx="0" presStyleCnt="19"/>
      <dgm:spPr/>
    </dgm:pt>
    <dgm:pt modelId="{7B05DB07-7311-449F-9634-A5C6FD0B3E47}" type="pres">
      <dgm:prSet presAssocID="{63159288-4C03-4DF6-BF4D-7D00A9DDB73B}" presName="Accent3" presStyleLbl="node1" presStyleIdx="1" presStyleCnt="19"/>
      <dgm:spPr/>
    </dgm:pt>
    <dgm:pt modelId="{DD23B43A-C13B-44BE-A937-EE57F1188D7E}" type="pres">
      <dgm:prSet presAssocID="{63159288-4C03-4DF6-BF4D-7D00A9DDB73B}" presName="Accent4" presStyleLbl="node1" presStyleIdx="2" presStyleCnt="19"/>
      <dgm:spPr/>
    </dgm:pt>
    <dgm:pt modelId="{7F101360-221C-4FED-85E5-8F70CD99FF03}" type="pres">
      <dgm:prSet presAssocID="{63159288-4C03-4DF6-BF4D-7D00A9DDB73B}" presName="Accent5" presStyleLbl="node1" presStyleIdx="3" presStyleCnt="19"/>
      <dgm:spPr/>
    </dgm:pt>
    <dgm:pt modelId="{C3BCB9FB-C443-4DAB-8896-4514303A47BF}" type="pres">
      <dgm:prSet presAssocID="{63159288-4C03-4DF6-BF4D-7D00A9DDB73B}" presName="Accent6" presStyleLbl="node1" presStyleIdx="4" presStyleCnt="19"/>
      <dgm:spPr/>
    </dgm:pt>
    <dgm:pt modelId="{2566CE4B-3CF8-480D-92CE-8B84B864516B}" type="pres">
      <dgm:prSet presAssocID="{E64DFD96-D73F-4DDC-AAD6-E42F695838B4}" presName="Child1" presStyleLbl="node1" presStyleIdx="5" presStyleCnt="19" custScaleX="144845" custScaleY="122618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E52B9D5C-A2FD-4627-A03E-0E61BE6E2EF0}" type="pres">
      <dgm:prSet presAssocID="{E64DFD96-D73F-4DDC-AAD6-E42F695838B4}" presName="Accent7" presStyleCnt="0"/>
      <dgm:spPr/>
    </dgm:pt>
    <dgm:pt modelId="{B2747B5B-1BC7-484A-B482-E7A326ED8CDB}" type="pres">
      <dgm:prSet presAssocID="{E64DFD96-D73F-4DDC-AAD6-E42F695838B4}" presName="AccentHold1" presStyleLbl="node1" presStyleIdx="6" presStyleCnt="19"/>
      <dgm:spPr/>
    </dgm:pt>
    <dgm:pt modelId="{17D1C0E9-92C5-4F9C-8AE2-69B0EB8D675B}" type="pres">
      <dgm:prSet presAssocID="{E64DFD96-D73F-4DDC-AAD6-E42F695838B4}" presName="Accent8" presStyleCnt="0"/>
      <dgm:spPr/>
    </dgm:pt>
    <dgm:pt modelId="{04C7D5C2-B673-48CB-9931-5C5D9EF06CD2}" type="pres">
      <dgm:prSet presAssocID="{E64DFD96-D73F-4DDC-AAD6-E42F695838B4}" presName="AccentHold2" presStyleLbl="node1" presStyleIdx="7" presStyleCnt="19"/>
      <dgm:spPr/>
    </dgm:pt>
    <dgm:pt modelId="{E890D401-0A7F-4003-B54F-A8A592CB12F0}" type="pres">
      <dgm:prSet presAssocID="{B0AE40AA-5695-4584-B6DD-D1EE468E19F9}" presName="Child2" presStyleLbl="node1" presStyleIdx="8" presStyleCnt="19" custScaleX="205535" custScaleY="132392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96766B84-EB92-4D23-820B-F7B5899AAFD2}" type="pres">
      <dgm:prSet presAssocID="{B0AE40AA-5695-4584-B6DD-D1EE468E19F9}" presName="Accent9" presStyleCnt="0"/>
      <dgm:spPr/>
    </dgm:pt>
    <dgm:pt modelId="{5E6AA451-4908-447D-80B9-B0BAC7DB9E3D}" type="pres">
      <dgm:prSet presAssocID="{B0AE40AA-5695-4584-B6DD-D1EE468E19F9}" presName="AccentHold1" presStyleLbl="node1" presStyleIdx="9" presStyleCnt="19"/>
      <dgm:spPr/>
    </dgm:pt>
    <dgm:pt modelId="{3C701C7A-8EB8-4E6E-86E0-DB314B1C7C39}" type="pres">
      <dgm:prSet presAssocID="{B0AE40AA-5695-4584-B6DD-D1EE468E19F9}" presName="Accent10" presStyleCnt="0"/>
      <dgm:spPr/>
    </dgm:pt>
    <dgm:pt modelId="{0BC91847-9CD1-4A97-8E72-DEAD52046E7E}" type="pres">
      <dgm:prSet presAssocID="{B0AE40AA-5695-4584-B6DD-D1EE468E19F9}" presName="AccentHold2" presStyleLbl="node1" presStyleIdx="10" presStyleCnt="19"/>
      <dgm:spPr/>
    </dgm:pt>
    <dgm:pt modelId="{DA79C889-7397-4E5D-997E-54368BB1D3B4}" type="pres">
      <dgm:prSet presAssocID="{B0AE40AA-5695-4584-B6DD-D1EE468E19F9}" presName="Accent11" presStyleCnt="0"/>
      <dgm:spPr/>
    </dgm:pt>
    <dgm:pt modelId="{35EA7499-B1E0-417E-ADA1-E8E6C9020699}" type="pres">
      <dgm:prSet presAssocID="{B0AE40AA-5695-4584-B6DD-D1EE468E19F9}" presName="AccentHold3" presStyleLbl="node1" presStyleIdx="11" presStyleCnt="19"/>
      <dgm:spPr/>
    </dgm:pt>
    <dgm:pt modelId="{97A5C0E1-4537-4765-AEFB-30170B4EF118}" type="pres">
      <dgm:prSet presAssocID="{C16EAD15-D6ED-4BDC-819D-889FD3FAEA40}" presName="Child3" presStyleLbl="node1" presStyleIdx="12" presStyleCnt="19" custScaleX="15717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EC47C5E9-16F0-4A3E-8506-B6BE296510F7}" type="pres">
      <dgm:prSet presAssocID="{C16EAD15-D6ED-4BDC-819D-889FD3FAEA40}" presName="Accent12" presStyleCnt="0"/>
      <dgm:spPr/>
    </dgm:pt>
    <dgm:pt modelId="{854581B4-A0A2-4A82-8D34-6235E46469E8}" type="pres">
      <dgm:prSet presAssocID="{C16EAD15-D6ED-4BDC-819D-889FD3FAEA40}" presName="AccentHold1" presStyleLbl="node1" presStyleIdx="13" presStyleCnt="19"/>
      <dgm:spPr/>
    </dgm:pt>
    <dgm:pt modelId="{B4578BA0-92D2-46CC-83E2-F65503A10311}" type="pres">
      <dgm:prSet presAssocID="{15001265-00C7-4D14-B7E4-572F34A57DD4}" presName="Child4" presStyleLbl="node1" presStyleIdx="14" presStyleCnt="19" custScaleX="203719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02A6808E-DDB0-41F5-9EC4-550DAA3BC80E}" type="pres">
      <dgm:prSet presAssocID="{15001265-00C7-4D14-B7E4-572F34A57DD4}" presName="Accent13" presStyleCnt="0"/>
      <dgm:spPr/>
    </dgm:pt>
    <dgm:pt modelId="{A1583FDE-2912-4293-99FD-AD8B49D1B8AB}" type="pres">
      <dgm:prSet presAssocID="{15001265-00C7-4D14-B7E4-572F34A57DD4}" presName="AccentHold1" presStyleLbl="node1" presStyleIdx="15" presStyleCnt="19"/>
      <dgm:spPr/>
    </dgm:pt>
    <dgm:pt modelId="{0AC86ECD-11A9-4A78-82BF-BC548918C286}" type="pres">
      <dgm:prSet presAssocID="{A1DA0C95-8675-481B-B152-6E37B3C855C5}" presName="Child5" presStyleLbl="node1" presStyleIdx="16" presStyleCnt="19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88736204-E452-4C8F-8571-FACA22E8EE64}" type="pres">
      <dgm:prSet presAssocID="{A1DA0C95-8675-481B-B152-6E37B3C855C5}" presName="Accent15" presStyleCnt="0"/>
      <dgm:spPr/>
    </dgm:pt>
    <dgm:pt modelId="{BA083D96-391F-4258-ABC0-D407ED715709}" type="pres">
      <dgm:prSet presAssocID="{A1DA0C95-8675-481B-B152-6E37B3C855C5}" presName="AccentHold2" presStyleLbl="node1" presStyleIdx="17" presStyleCnt="19"/>
      <dgm:spPr/>
    </dgm:pt>
    <dgm:pt modelId="{0FD01C51-D286-4FFC-B817-C8FFA9DBBAC5}" type="pres">
      <dgm:prSet presAssocID="{A1DA0C95-8675-481B-B152-6E37B3C855C5}" presName="Accent16" presStyleCnt="0"/>
      <dgm:spPr/>
    </dgm:pt>
    <dgm:pt modelId="{BAD6D33C-2F8C-49A4-86E4-5ED865D71EB6}" type="pres">
      <dgm:prSet presAssocID="{A1DA0C95-8675-481B-B152-6E37B3C855C5}" presName="AccentHold3" presStyleLbl="node1" presStyleIdx="18" presStyleCnt="19"/>
      <dgm:spPr/>
    </dgm:pt>
  </dgm:ptLst>
  <dgm:cxnLst>
    <dgm:cxn modelId="{2CBEC39C-2BBC-4F78-B56D-BDE1222F2D1E}" srcId="{CC107E53-8AF7-494C-B300-E5A8280126E5}" destId="{21C1D747-2169-414D-873F-08B3F5A7D8C7}" srcOrd="1" destOrd="0" parTransId="{7C969522-C08E-4330-AB7E-040E94DB81E1}" sibTransId="{34AEC0B0-C82D-4362-856C-B623CA55F102}"/>
    <dgm:cxn modelId="{49AA2873-C683-404B-AF0A-5CCE6010808E}" srcId="{63159288-4C03-4DF6-BF4D-7D00A9DDB73B}" destId="{004D189F-9158-4E2E-82BD-4339C08FC107}" srcOrd="5" destOrd="0" parTransId="{30855DB1-2510-4FB5-878A-C56A60CDF613}" sibTransId="{A66F21DC-2662-4D26-9B6F-F01E85008EDE}"/>
    <dgm:cxn modelId="{2B2C4385-F3CF-434B-90AA-1EC760040CD4}" srcId="{63159288-4C03-4DF6-BF4D-7D00A9DDB73B}" destId="{C16EAD15-D6ED-4BDC-819D-889FD3FAEA40}" srcOrd="2" destOrd="0" parTransId="{B058946D-1518-48D2-9A9C-9B0D8CC0FCDD}" sibTransId="{6846B398-6D73-474B-A9FE-F67004359D56}"/>
    <dgm:cxn modelId="{89DC57E0-D915-4600-934A-69172F6BAC77}" type="presOf" srcId="{C16EAD15-D6ED-4BDC-819D-889FD3FAEA40}" destId="{97A5C0E1-4537-4765-AEFB-30170B4EF118}" srcOrd="0" destOrd="0" presId="urn:microsoft.com/office/officeart/2009/3/layout/CircleRelationship"/>
    <dgm:cxn modelId="{B11F7EB2-4204-43EA-924E-3F7D48EB3FB3}" srcId="{63159288-4C03-4DF6-BF4D-7D00A9DDB73B}" destId="{15001265-00C7-4D14-B7E4-572F34A57DD4}" srcOrd="3" destOrd="0" parTransId="{DC9CC1EC-1ED9-4F17-A616-9849F0A104DB}" sibTransId="{1120F38E-7A21-4047-AF1B-2D13127945F4}"/>
    <dgm:cxn modelId="{41B4CB2D-1B9D-443F-8B4F-4CFE0AF3B9F8}" type="presOf" srcId="{B0AE40AA-5695-4584-B6DD-D1EE468E19F9}" destId="{E890D401-0A7F-4003-B54F-A8A592CB12F0}" srcOrd="0" destOrd="0" presId="urn:microsoft.com/office/officeart/2009/3/layout/CircleRelationship"/>
    <dgm:cxn modelId="{5419AB42-89D2-4A07-9C94-AD10A239A703}" srcId="{CC107E53-8AF7-494C-B300-E5A8280126E5}" destId="{63159288-4C03-4DF6-BF4D-7D00A9DDB73B}" srcOrd="0" destOrd="0" parTransId="{8E2E3639-05AD-43D5-907A-1F06EDEA9DD4}" sibTransId="{3CCF55B6-627E-438D-BA43-59ED452AE190}"/>
    <dgm:cxn modelId="{4004F204-4BD5-4DBD-8131-DE5E1352A34B}" srcId="{63159288-4C03-4DF6-BF4D-7D00A9DDB73B}" destId="{B0AE40AA-5695-4584-B6DD-D1EE468E19F9}" srcOrd="1" destOrd="0" parTransId="{DFE3AC5E-0D79-46A6-92F1-EE498D8D9D0D}" sibTransId="{2D7911A9-1781-4E47-93BB-B961A8C52D86}"/>
    <dgm:cxn modelId="{6DB45249-32A1-43C7-AC1E-85C67C1DAD42}" type="presOf" srcId="{A1DA0C95-8675-481B-B152-6E37B3C855C5}" destId="{0AC86ECD-11A9-4A78-82BF-BC548918C286}" srcOrd="0" destOrd="0" presId="urn:microsoft.com/office/officeart/2009/3/layout/CircleRelationship"/>
    <dgm:cxn modelId="{BB2B3A7C-E94B-4F81-A66F-654CF347F627}" type="presOf" srcId="{E64DFD96-D73F-4DDC-AAD6-E42F695838B4}" destId="{2566CE4B-3CF8-480D-92CE-8B84B864516B}" srcOrd="0" destOrd="0" presId="urn:microsoft.com/office/officeart/2009/3/layout/CircleRelationship"/>
    <dgm:cxn modelId="{28D52B57-662B-4FFA-96DF-A4E18E3E41A8}" srcId="{63159288-4C03-4DF6-BF4D-7D00A9DDB73B}" destId="{A1DA0C95-8675-481B-B152-6E37B3C855C5}" srcOrd="4" destOrd="0" parTransId="{3F769E54-FEBE-4731-998F-941506D58802}" sibTransId="{BA4A41FB-4E83-418D-AE9C-B93C6E35E4A6}"/>
    <dgm:cxn modelId="{AC3EAF51-8ADB-43DA-A917-51F5CABCE624}" srcId="{63159288-4C03-4DF6-BF4D-7D00A9DDB73B}" destId="{E64DFD96-D73F-4DDC-AAD6-E42F695838B4}" srcOrd="0" destOrd="0" parTransId="{7D83CA69-E7C8-47B8-B847-F333C9782E00}" sibTransId="{774603E4-7BA6-425B-8FEA-7EF06213F835}"/>
    <dgm:cxn modelId="{62D80DE3-194B-4506-A8E1-EF9BD61A8E0C}" type="presOf" srcId="{CC107E53-8AF7-494C-B300-E5A8280126E5}" destId="{4364FE99-1000-4FD1-9BD8-CA79499D0C10}" srcOrd="0" destOrd="0" presId="urn:microsoft.com/office/officeart/2009/3/layout/CircleRelationship"/>
    <dgm:cxn modelId="{46D2873A-BED7-469A-9349-B164C4957EB8}" type="presOf" srcId="{63159288-4C03-4DF6-BF4D-7D00A9DDB73B}" destId="{559C893B-C646-4850-A501-257CEBD15518}" srcOrd="0" destOrd="0" presId="urn:microsoft.com/office/officeart/2009/3/layout/CircleRelationship"/>
    <dgm:cxn modelId="{BD44BD8B-64B6-479B-BB9D-36E440845DF5}" type="presOf" srcId="{15001265-00C7-4D14-B7E4-572F34A57DD4}" destId="{B4578BA0-92D2-46CC-83E2-F65503A10311}" srcOrd="0" destOrd="0" presId="urn:microsoft.com/office/officeart/2009/3/layout/CircleRelationship"/>
    <dgm:cxn modelId="{CD1D8A24-CB66-465C-BE91-CC86DBA92A11}" srcId="{CC107E53-8AF7-494C-B300-E5A8280126E5}" destId="{2CD41D7C-3F02-44E8-B25B-2813D4E9F073}" srcOrd="2" destOrd="0" parTransId="{119B8E1E-BE7B-49B0-93FB-98E33B7F77BE}" sibTransId="{3FA44F75-A2C4-4CE4-B58F-35ABB333CF59}"/>
    <dgm:cxn modelId="{E853EE42-604F-4AD9-AFC1-AC6432320E87}" type="presParOf" srcId="{4364FE99-1000-4FD1-9BD8-CA79499D0C10}" destId="{559C893B-C646-4850-A501-257CEBD15518}" srcOrd="0" destOrd="0" presId="urn:microsoft.com/office/officeart/2009/3/layout/CircleRelationship"/>
    <dgm:cxn modelId="{906ACC34-B7F6-470F-9B18-5DD2CC7B61C7}" type="presParOf" srcId="{4364FE99-1000-4FD1-9BD8-CA79499D0C10}" destId="{B0C40076-EC99-4CBF-BF49-D3C6D729AF20}" srcOrd="1" destOrd="0" presId="urn:microsoft.com/office/officeart/2009/3/layout/CircleRelationship"/>
    <dgm:cxn modelId="{D392837D-9163-413B-9DE2-7E00ED49D0D2}" type="presParOf" srcId="{4364FE99-1000-4FD1-9BD8-CA79499D0C10}" destId="{7B05DB07-7311-449F-9634-A5C6FD0B3E47}" srcOrd="2" destOrd="0" presId="urn:microsoft.com/office/officeart/2009/3/layout/CircleRelationship"/>
    <dgm:cxn modelId="{8512C06B-C16D-403B-B07E-BAE37EA12030}" type="presParOf" srcId="{4364FE99-1000-4FD1-9BD8-CA79499D0C10}" destId="{DD23B43A-C13B-44BE-A937-EE57F1188D7E}" srcOrd="3" destOrd="0" presId="urn:microsoft.com/office/officeart/2009/3/layout/CircleRelationship"/>
    <dgm:cxn modelId="{EC1B78CA-19A8-4B34-AA84-1F884C19F4B6}" type="presParOf" srcId="{4364FE99-1000-4FD1-9BD8-CA79499D0C10}" destId="{7F101360-221C-4FED-85E5-8F70CD99FF03}" srcOrd="4" destOrd="0" presId="urn:microsoft.com/office/officeart/2009/3/layout/CircleRelationship"/>
    <dgm:cxn modelId="{7D3955F6-61CB-4EF4-82C2-5CF670AD028C}" type="presParOf" srcId="{4364FE99-1000-4FD1-9BD8-CA79499D0C10}" destId="{C3BCB9FB-C443-4DAB-8896-4514303A47BF}" srcOrd="5" destOrd="0" presId="urn:microsoft.com/office/officeart/2009/3/layout/CircleRelationship"/>
    <dgm:cxn modelId="{90A2A482-10C7-429D-BA96-EC11EF88910E}" type="presParOf" srcId="{4364FE99-1000-4FD1-9BD8-CA79499D0C10}" destId="{2566CE4B-3CF8-480D-92CE-8B84B864516B}" srcOrd="6" destOrd="0" presId="urn:microsoft.com/office/officeart/2009/3/layout/CircleRelationship"/>
    <dgm:cxn modelId="{2FA22E42-A628-416A-943C-3A3513467CC1}" type="presParOf" srcId="{4364FE99-1000-4FD1-9BD8-CA79499D0C10}" destId="{E52B9D5C-A2FD-4627-A03E-0E61BE6E2EF0}" srcOrd="7" destOrd="0" presId="urn:microsoft.com/office/officeart/2009/3/layout/CircleRelationship"/>
    <dgm:cxn modelId="{A25B67B5-B01B-41D6-B7A5-911D029D676C}" type="presParOf" srcId="{E52B9D5C-A2FD-4627-A03E-0E61BE6E2EF0}" destId="{B2747B5B-1BC7-484A-B482-E7A326ED8CDB}" srcOrd="0" destOrd="0" presId="urn:microsoft.com/office/officeart/2009/3/layout/CircleRelationship"/>
    <dgm:cxn modelId="{056CD32C-86EE-455A-88B4-7B693C5261F7}" type="presParOf" srcId="{4364FE99-1000-4FD1-9BD8-CA79499D0C10}" destId="{17D1C0E9-92C5-4F9C-8AE2-69B0EB8D675B}" srcOrd="8" destOrd="0" presId="urn:microsoft.com/office/officeart/2009/3/layout/CircleRelationship"/>
    <dgm:cxn modelId="{1A082178-914A-4255-A256-376DDC39A562}" type="presParOf" srcId="{17D1C0E9-92C5-4F9C-8AE2-69B0EB8D675B}" destId="{04C7D5C2-B673-48CB-9931-5C5D9EF06CD2}" srcOrd="0" destOrd="0" presId="urn:microsoft.com/office/officeart/2009/3/layout/CircleRelationship"/>
    <dgm:cxn modelId="{54242ADD-E2F7-40CC-9065-23A5F9753A3F}" type="presParOf" srcId="{4364FE99-1000-4FD1-9BD8-CA79499D0C10}" destId="{E890D401-0A7F-4003-B54F-A8A592CB12F0}" srcOrd="9" destOrd="0" presId="urn:microsoft.com/office/officeart/2009/3/layout/CircleRelationship"/>
    <dgm:cxn modelId="{993B76BB-57AB-43B4-99F5-B522DB164913}" type="presParOf" srcId="{4364FE99-1000-4FD1-9BD8-CA79499D0C10}" destId="{96766B84-EB92-4D23-820B-F7B5899AAFD2}" srcOrd="10" destOrd="0" presId="urn:microsoft.com/office/officeart/2009/3/layout/CircleRelationship"/>
    <dgm:cxn modelId="{7230F14A-0799-4645-840B-73EBDFAED8F7}" type="presParOf" srcId="{96766B84-EB92-4D23-820B-F7B5899AAFD2}" destId="{5E6AA451-4908-447D-80B9-B0BAC7DB9E3D}" srcOrd="0" destOrd="0" presId="urn:microsoft.com/office/officeart/2009/3/layout/CircleRelationship"/>
    <dgm:cxn modelId="{3B8F0DF4-D07B-4AF6-84B3-6AEE7A5CFD58}" type="presParOf" srcId="{4364FE99-1000-4FD1-9BD8-CA79499D0C10}" destId="{3C701C7A-8EB8-4E6E-86E0-DB314B1C7C39}" srcOrd="11" destOrd="0" presId="urn:microsoft.com/office/officeart/2009/3/layout/CircleRelationship"/>
    <dgm:cxn modelId="{8C113A30-B32E-4ADB-91A1-E62829B09FBC}" type="presParOf" srcId="{3C701C7A-8EB8-4E6E-86E0-DB314B1C7C39}" destId="{0BC91847-9CD1-4A97-8E72-DEAD52046E7E}" srcOrd="0" destOrd="0" presId="urn:microsoft.com/office/officeart/2009/3/layout/CircleRelationship"/>
    <dgm:cxn modelId="{7864D36E-FDD8-41B8-AD30-4E7C47B86F9E}" type="presParOf" srcId="{4364FE99-1000-4FD1-9BD8-CA79499D0C10}" destId="{DA79C889-7397-4E5D-997E-54368BB1D3B4}" srcOrd="12" destOrd="0" presId="urn:microsoft.com/office/officeart/2009/3/layout/CircleRelationship"/>
    <dgm:cxn modelId="{B00B978D-5AC1-4DDE-B857-8BE36835E866}" type="presParOf" srcId="{DA79C889-7397-4E5D-997E-54368BB1D3B4}" destId="{35EA7499-B1E0-417E-ADA1-E8E6C9020699}" srcOrd="0" destOrd="0" presId="urn:microsoft.com/office/officeart/2009/3/layout/CircleRelationship"/>
    <dgm:cxn modelId="{6F1AB8BA-085A-4A6D-9E37-3CADD5902108}" type="presParOf" srcId="{4364FE99-1000-4FD1-9BD8-CA79499D0C10}" destId="{97A5C0E1-4537-4765-AEFB-30170B4EF118}" srcOrd="13" destOrd="0" presId="urn:microsoft.com/office/officeart/2009/3/layout/CircleRelationship"/>
    <dgm:cxn modelId="{B40CAC40-9B5B-4924-BE4F-3DE795B22624}" type="presParOf" srcId="{4364FE99-1000-4FD1-9BD8-CA79499D0C10}" destId="{EC47C5E9-16F0-4A3E-8506-B6BE296510F7}" srcOrd="14" destOrd="0" presId="urn:microsoft.com/office/officeart/2009/3/layout/CircleRelationship"/>
    <dgm:cxn modelId="{D9927A21-5905-4E4C-8FB6-F5CE070F75FD}" type="presParOf" srcId="{EC47C5E9-16F0-4A3E-8506-B6BE296510F7}" destId="{854581B4-A0A2-4A82-8D34-6235E46469E8}" srcOrd="0" destOrd="0" presId="urn:microsoft.com/office/officeart/2009/3/layout/CircleRelationship"/>
    <dgm:cxn modelId="{12ABF4D0-0783-4EFD-96BF-FFF61307C464}" type="presParOf" srcId="{4364FE99-1000-4FD1-9BD8-CA79499D0C10}" destId="{B4578BA0-92D2-46CC-83E2-F65503A10311}" srcOrd="15" destOrd="0" presId="urn:microsoft.com/office/officeart/2009/3/layout/CircleRelationship"/>
    <dgm:cxn modelId="{46170348-7E5E-4562-8783-27B5B26F243D}" type="presParOf" srcId="{4364FE99-1000-4FD1-9BD8-CA79499D0C10}" destId="{02A6808E-DDB0-41F5-9EC4-550DAA3BC80E}" srcOrd="16" destOrd="0" presId="urn:microsoft.com/office/officeart/2009/3/layout/CircleRelationship"/>
    <dgm:cxn modelId="{465D58DF-A2F6-4139-9F3C-D6ED52FAA312}" type="presParOf" srcId="{02A6808E-DDB0-41F5-9EC4-550DAA3BC80E}" destId="{A1583FDE-2912-4293-99FD-AD8B49D1B8AB}" srcOrd="0" destOrd="0" presId="urn:microsoft.com/office/officeart/2009/3/layout/CircleRelationship"/>
    <dgm:cxn modelId="{C32FE09D-E5ED-42FF-A238-EF12FB2E65CD}" type="presParOf" srcId="{4364FE99-1000-4FD1-9BD8-CA79499D0C10}" destId="{0AC86ECD-11A9-4A78-82BF-BC548918C286}" srcOrd="17" destOrd="0" presId="urn:microsoft.com/office/officeart/2009/3/layout/CircleRelationship"/>
    <dgm:cxn modelId="{0D79765F-13FA-4854-91B9-26467649B025}" type="presParOf" srcId="{4364FE99-1000-4FD1-9BD8-CA79499D0C10}" destId="{88736204-E452-4C8F-8571-FACA22E8EE64}" srcOrd="18" destOrd="0" presId="urn:microsoft.com/office/officeart/2009/3/layout/CircleRelationship"/>
    <dgm:cxn modelId="{4ED254C7-724D-440D-ABEF-5C4AA13254EA}" type="presParOf" srcId="{88736204-E452-4C8F-8571-FACA22E8EE64}" destId="{BA083D96-391F-4258-ABC0-D407ED715709}" srcOrd="0" destOrd="0" presId="urn:microsoft.com/office/officeart/2009/3/layout/CircleRelationship"/>
    <dgm:cxn modelId="{80262DB9-A9E7-4EC4-B6F8-139DA2161AD4}" type="presParOf" srcId="{4364FE99-1000-4FD1-9BD8-CA79499D0C10}" destId="{0FD01C51-D286-4FFC-B817-C8FFA9DBBAC5}" srcOrd="19" destOrd="0" presId="urn:microsoft.com/office/officeart/2009/3/layout/CircleRelationship"/>
    <dgm:cxn modelId="{3CE42CCC-5434-4F81-AC64-3CEE8A8C9468}" type="presParOf" srcId="{0FD01C51-D286-4FFC-B817-C8FFA9DBBAC5}" destId="{BAD6D33C-2F8C-49A4-86E4-5ED865D71EB6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BD1D1B-D2CC-445E-B9FD-11B5183FA658}" type="doc">
      <dgm:prSet loTypeId="urn:microsoft.com/office/officeart/2005/8/layout/cycle6" loCatId="cycle" qsTypeId="urn:microsoft.com/office/officeart/2005/8/quickstyle/3d1" qsCatId="3D" csTypeId="urn:microsoft.com/office/officeart/2005/8/colors/accent2_5" csCatId="accent2" phldr="1"/>
      <dgm:spPr/>
      <dgm:t>
        <a:bodyPr/>
        <a:lstStyle/>
        <a:p>
          <a:endParaRPr lang="es-ES"/>
        </a:p>
      </dgm:t>
    </dgm:pt>
    <dgm:pt modelId="{E0E80152-8DBE-4E43-8120-5B8119024C1E}">
      <dgm:prSet phldrT="[Texto]" custT="1"/>
      <dgm:spPr/>
      <dgm:t>
        <a:bodyPr/>
        <a:lstStyle/>
        <a:p>
          <a:r>
            <a:rPr lang="es-ES" sz="2400" i="1" dirty="0" err="1" smtClean="0">
              <a:solidFill>
                <a:schemeClr val="tx1"/>
              </a:solidFill>
            </a:rPr>
            <a:t>Cromosomal</a:t>
          </a:r>
          <a:r>
            <a:rPr lang="es-ES" sz="2400" i="1" dirty="0" smtClean="0">
              <a:solidFill>
                <a:schemeClr val="tx1"/>
              </a:solidFill>
            </a:rPr>
            <a:t> </a:t>
          </a:r>
          <a:r>
            <a:rPr lang="es-ES" sz="2400" i="1" dirty="0" err="1" smtClean="0">
              <a:solidFill>
                <a:schemeClr val="tx1"/>
              </a:solidFill>
            </a:rPr>
            <a:t>abnormalities</a:t>
          </a:r>
          <a:endParaRPr lang="es-ES" sz="2400" i="1" dirty="0">
            <a:solidFill>
              <a:schemeClr val="tx1"/>
            </a:solidFill>
          </a:endParaRPr>
        </a:p>
      </dgm:t>
    </dgm:pt>
    <dgm:pt modelId="{E16FA765-C3ED-482B-9A01-353F37779A51}" type="parTrans" cxnId="{A6BAB644-754E-417D-8D0C-4C0BCDD9D171}">
      <dgm:prSet/>
      <dgm:spPr/>
      <dgm:t>
        <a:bodyPr/>
        <a:lstStyle/>
        <a:p>
          <a:endParaRPr lang="es-ES"/>
        </a:p>
      </dgm:t>
    </dgm:pt>
    <dgm:pt modelId="{DA64B8E1-1479-4CD9-A70B-97C07C1B590C}" type="sibTrans" cxnId="{A6BAB644-754E-417D-8D0C-4C0BCDD9D171}">
      <dgm:prSet/>
      <dgm:spPr/>
      <dgm:t>
        <a:bodyPr/>
        <a:lstStyle/>
        <a:p>
          <a:endParaRPr lang="es-ES"/>
        </a:p>
      </dgm:t>
    </dgm:pt>
    <dgm:pt modelId="{DE87FF6C-F625-40BF-BAAA-1353EC776AED}">
      <dgm:prSet phldrT="[Texto]" custT="1"/>
      <dgm:spPr/>
      <dgm:t>
        <a:bodyPr/>
        <a:lstStyle/>
        <a:p>
          <a:r>
            <a:rPr lang="es-ES" sz="2400" i="1" dirty="0" err="1" smtClean="0">
              <a:solidFill>
                <a:schemeClr val="tx1"/>
              </a:solidFill>
            </a:rPr>
            <a:t>Infectious</a:t>
          </a:r>
          <a:endParaRPr lang="es-ES" sz="2400" i="1" dirty="0">
            <a:solidFill>
              <a:schemeClr val="tx1"/>
            </a:solidFill>
          </a:endParaRPr>
        </a:p>
      </dgm:t>
    </dgm:pt>
    <dgm:pt modelId="{0A18E1F9-72EE-4187-A6A9-ABDD54D4FA8F}" type="parTrans" cxnId="{F2DE708D-E735-4C5D-B188-91567F8C44F0}">
      <dgm:prSet/>
      <dgm:spPr/>
      <dgm:t>
        <a:bodyPr/>
        <a:lstStyle/>
        <a:p>
          <a:endParaRPr lang="es-ES"/>
        </a:p>
      </dgm:t>
    </dgm:pt>
    <dgm:pt modelId="{1BC2863B-DB65-4992-9133-BE115BCE326C}" type="sibTrans" cxnId="{F2DE708D-E735-4C5D-B188-91567F8C44F0}">
      <dgm:prSet/>
      <dgm:spPr/>
      <dgm:t>
        <a:bodyPr/>
        <a:lstStyle/>
        <a:p>
          <a:endParaRPr lang="es-ES"/>
        </a:p>
      </dgm:t>
    </dgm:pt>
    <dgm:pt modelId="{E28D8FA0-5FF3-427F-944C-945108BBFBDD}">
      <dgm:prSet phldrT="[Texto]" custT="1"/>
      <dgm:spPr/>
      <dgm:t>
        <a:bodyPr/>
        <a:lstStyle/>
        <a:p>
          <a:r>
            <a:rPr lang="es-ES" sz="2400" i="1" dirty="0" smtClean="0">
              <a:solidFill>
                <a:schemeClr val="tx1"/>
              </a:solidFill>
            </a:rPr>
            <a:t>High </a:t>
          </a:r>
          <a:r>
            <a:rPr lang="es-ES" sz="2400" i="1" dirty="0" err="1" smtClean="0">
              <a:solidFill>
                <a:schemeClr val="tx1"/>
              </a:solidFill>
            </a:rPr>
            <a:t>blood</a:t>
          </a:r>
          <a:r>
            <a:rPr lang="es-ES" sz="2400" i="1" dirty="0" smtClean="0">
              <a:solidFill>
                <a:schemeClr val="tx1"/>
              </a:solidFill>
            </a:rPr>
            <a:t> </a:t>
          </a:r>
          <a:r>
            <a:rPr lang="es-ES" sz="2400" i="1" dirty="0" err="1" smtClean="0">
              <a:solidFill>
                <a:schemeClr val="tx1"/>
              </a:solidFill>
            </a:rPr>
            <a:t>pressure</a:t>
          </a:r>
          <a:endParaRPr lang="es-ES" sz="2400" i="1" dirty="0">
            <a:solidFill>
              <a:schemeClr val="tx1"/>
            </a:solidFill>
          </a:endParaRPr>
        </a:p>
      </dgm:t>
    </dgm:pt>
    <dgm:pt modelId="{E04BB744-586B-4DEC-9C78-432FEC94BC55}" type="parTrans" cxnId="{0E2F1180-B9BC-4A3C-B2B8-EF4959B27B46}">
      <dgm:prSet/>
      <dgm:spPr/>
      <dgm:t>
        <a:bodyPr/>
        <a:lstStyle/>
        <a:p>
          <a:endParaRPr lang="es-ES"/>
        </a:p>
      </dgm:t>
    </dgm:pt>
    <dgm:pt modelId="{AFA814F2-0759-4A1D-AB76-F54BAC3699DB}" type="sibTrans" cxnId="{0E2F1180-B9BC-4A3C-B2B8-EF4959B27B46}">
      <dgm:prSet/>
      <dgm:spPr/>
      <dgm:t>
        <a:bodyPr/>
        <a:lstStyle/>
        <a:p>
          <a:endParaRPr lang="es-ES"/>
        </a:p>
      </dgm:t>
    </dgm:pt>
    <dgm:pt modelId="{279629D2-E1D0-4E5A-8A9D-F02E5C4CCDAD}">
      <dgm:prSet phldrT="[Texto]" custT="1"/>
      <dgm:spPr/>
      <dgm:t>
        <a:bodyPr/>
        <a:lstStyle/>
        <a:p>
          <a:r>
            <a:rPr lang="es-ES" sz="2400" i="1" dirty="0" err="1" smtClean="0">
              <a:solidFill>
                <a:schemeClr val="tx1"/>
              </a:solidFill>
            </a:rPr>
            <a:t>Progesteron</a:t>
          </a:r>
          <a:r>
            <a:rPr lang="es-ES" sz="2400" i="1" dirty="0" smtClean="0">
              <a:solidFill>
                <a:schemeClr val="tx1"/>
              </a:solidFill>
            </a:rPr>
            <a:t> </a:t>
          </a:r>
          <a:r>
            <a:rPr lang="es-ES" sz="2400" i="1" dirty="0" err="1" smtClean="0">
              <a:solidFill>
                <a:schemeClr val="tx1"/>
              </a:solidFill>
            </a:rPr>
            <a:t>deficiency</a:t>
          </a:r>
          <a:endParaRPr lang="es-ES" sz="2400" i="1" dirty="0">
            <a:solidFill>
              <a:schemeClr val="tx1"/>
            </a:solidFill>
          </a:endParaRPr>
        </a:p>
      </dgm:t>
    </dgm:pt>
    <dgm:pt modelId="{93B04FAA-7AAD-40EC-8A41-2C58B7763AEA}" type="parTrans" cxnId="{A217DEF0-F1A1-49C6-9CA0-2EC63361CF68}">
      <dgm:prSet/>
      <dgm:spPr/>
      <dgm:t>
        <a:bodyPr/>
        <a:lstStyle/>
        <a:p>
          <a:endParaRPr lang="es-ES"/>
        </a:p>
      </dgm:t>
    </dgm:pt>
    <dgm:pt modelId="{2BF32DDC-6922-4A31-9711-BD57B84F64AE}" type="sibTrans" cxnId="{A217DEF0-F1A1-49C6-9CA0-2EC63361CF68}">
      <dgm:prSet/>
      <dgm:spPr/>
      <dgm:t>
        <a:bodyPr/>
        <a:lstStyle/>
        <a:p>
          <a:endParaRPr lang="es-ES"/>
        </a:p>
      </dgm:t>
    </dgm:pt>
    <dgm:pt modelId="{B4B4DF58-1E14-44B8-A6EE-E7383AD001EE}">
      <dgm:prSet phldrT="[Texto]" custT="1"/>
      <dgm:spPr/>
      <dgm:t>
        <a:bodyPr/>
        <a:lstStyle/>
        <a:p>
          <a:r>
            <a:rPr lang="es-ES" sz="2400" i="1" dirty="0" smtClean="0">
              <a:solidFill>
                <a:schemeClr val="tx1"/>
              </a:solidFill>
            </a:rPr>
            <a:t>Diabetes</a:t>
          </a:r>
          <a:endParaRPr lang="es-ES" sz="2400" i="1" dirty="0">
            <a:solidFill>
              <a:schemeClr val="tx1"/>
            </a:solidFill>
          </a:endParaRPr>
        </a:p>
      </dgm:t>
    </dgm:pt>
    <dgm:pt modelId="{4E6DD044-AC0D-41EC-9F4A-25E8844A4CC4}" type="parTrans" cxnId="{1A12AFA1-BE32-4DF2-AD2D-5A44A5268EC7}">
      <dgm:prSet/>
      <dgm:spPr/>
      <dgm:t>
        <a:bodyPr/>
        <a:lstStyle/>
        <a:p>
          <a:endParaRPr lang="es-ES"/>
        </a:p>
      </dgm:t>
    </dgm:pt>
    <dgm:pt modelId="{AC0E5605-C676-40FE-963B-C54FF23244D3}" type="sibTrans" cxnId="{1A12AFA1-BE32-4DF2-AD2D-5A44A5268EC7}">
      <dgm:prSet/>
      <dgm:spPr/>
      <dgm:t>
        <a:bodyPr/>
        <a:lstStyle/>
        <a:p>
          <a:endParaRPr lang="es-ES"/>
        </a:p>
      </dgm:t>
    </dgm:pt>
    <dgm:pt modelId="{837E3126-2468-4EAF-A0F2-3A7B7D43B14A}" type="pres">
      <dgm:prSet presAssocID="{61BD1D1B-D2CC-445E-B9FD-11B5183FA65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00F153B-CA99-402D-B0EF-458264E1953B}" type="pres">
      <dgm:prSet presAssocID="{E0E80152-8DBE-4E43-8120-5B8119024C1E}" presName="node" presStyleLbl="node1" presStyleIdx="0" presStyleCnt="5" custScaleX="135405" custScaleY="11645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D161A70-8A24-4C6E-87B4-0863715A6884}" type="pres">
      <dgm:prSet presAssocID="{E0E80152-8DBE-4E43-8120-5B8119024C1E}" presName="spNode" presStyleCnt="0"/>
      <dgm:spPr/>
    </dgm:pt>
    <dgm:pt modelId="{7F4AAA8C-909B-4307-9046-554B21C56673}" type="pres">
      <dgm:prSet presAssocID="{DA64B8E1-1479-4CD9-A70B-97C07C1B590C}" presName="sibTrans" presStyleLbl="sibTrans1D1" presStyleIdx="0" presStyleCnt="5"/>
      <dgm:spPr/>
      <dgm:t>
        <a:bodyPr/>
        <a:lstStyle/>
        <a:p>
          <a:endParaRPr lang="es-ES"/>
        </a:p>
      </dgm:t>
    </dgm:pt>
    <dgm:pt modelId="{AC1B81EE-69FF-49A9-96D2-19E296E77DC1}" type="pres">
      <dgm:prSet presAssocID="{DE87FF6C-F625-40BF-BAAA-1353EC776AED}" presName="node" presStyleLbl="node1" presStyleIdx="1" presStyleCnt="5" custScaleX="98575" custScaleY="94470" custRadScaleRad="96039" custRadScaleInc="2729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CDF23C8-D9C3-4DE0-85E4-564138471EDC}" type="pres">
      <dgm:prSet presAssocID="{DE87FF6C-F625-40BF-BAAA-1353EC776AED}" presName="spNode" presStyleCnt="0"/>
      <dgm:spPr/>
    </dgm:pt>
    <dgm:pt modelId="{A12897F3-B7A2-4E02-BBE7-41F98FE738B8}" type="pres">
      <dgm:prSet presAssocID="{1BC2863B-DB65-4992-9133-BE115BCE326C}" presName="sibTrans" presStyleLbl="sibTrans1D1" presStyleIdx="1" presStyleCnt="5"/>
      <dgm:spPr/>
      <dgm:t>
        <a:bodyPr/>
        <a:lstStyle/>
        <a:p>
          <a:endParaRPr lang="es-ES"/>
        </a:p>
      </dgm:t>
    </dgm:pt>
    <dgm:pt modelId="{39B10E7B-4598-4452-96F1-0E80B5E60C2B}" type="pres">
      <dgm:prSet presAssocID="{E28D8FA0-5FF3-427F-944C-945108BBFBDD}" presName="node" presStyleLbl="node1" presStyleIdx="2" presStyleCnt="5" custScaleX="123339" custRadScaleRad="97691" custRadScaleInc="-3316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74B67E2-B0FC-4CC6-B872-A32D40A69733}" type="pres">
      <dgm:prSet presAssocID="{E28D8FA0-5FF3-427F-944C-945108BBFBDD}" presName="spNode" presStyleCnt="0"/>
      <dgm:spPr/>
    </dgm:pt>
    <dgm:pt modelId="{0FF4DCB7-2CDA-42F4-9ED3-238BEDEE6C91}" type="pres">
      <dgm:prSet presAssocID="{AFA814F2-0759-4A1D-AB76-F54BAC3699DB}" presName="sibTrans" presStyleLbl="sibTrans1D1" presStyleIdx="2" presStyleCnt="5"/>
      <dgm:spPr/>
      <dgm:t>
        <a:bodyPr/>
        <a:lstStyle/>
        <a:p>
          <a:endParaRPr lang="es-ES"/>
        </a:p>
      </dgm:t>
    </dgm:pt>
    <dgm:pt modelId="{F1E80758-672C-44E9-90C5-1F2C7C556E6F}" type="pres">
      <dgm:prSet presAssocID="{279629D2-E1D0-4E5A-8A9D-F02E5C4CCDAD}" presName="node" presStyleLbl="node1" presStyleIdx="3" presStyleCnt="5" custScaleX="122329" custRadScaleRad="94743" custRadScaleInc="1270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5A2B0CF-CB2C-4E0B-8BB4-B788499C6C02}" type="pres">
      <dgm:prSet presAssocID="{279629D2-E1D0-4E5A-8A9D-F02E5C4CCDAD}" presName="spNode" presStyleCnt="0"/>
      <dgm:spPr/>
    </dgm:pt>
    <dgm:pt modelId="{75C2643C-7AAF-449F-AABC-0E3237CB417C}" type="pres">
      <dgm:prSet presAssocID="{2BF32DDC-6922-4A31-9711-BD57B84F64AE}" presName="sibTrans" presStyleLbl="sibTrans1D1" presStyleIdx="3" presStyleCnt="5"/>
      <dgm:spPr/>
      <dgm:t>
        <a:bodyPr/>
        <a:lstStyle/>
        <a:p>
          <a:endParaRPr lang="es-ES"/>
        </a:p>
      </dgm:t>
    </dgm:pt>
    <dgm:pt modelId="{84CF03A6-6E5F-45A2-A2CF-E391D2A0D327}" type="pres">
      <dgm:prSet presAssocID="{B4B4DF58-1E14-44B8-A6EE-E7383AD001EE}" presName="node" presStyleLbl="node1" presStyleIdx="4" presStyleCnt="5" custScaleX="111570" custScaleY="108315" custRadScaleRad="92231" custRadScaleInc="-3757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23696EA-C1AE-4D6D-ADDD-4B5CFE098D52}" type="pres">
      <dgm:prSet presAssocID="{B4B4DF58-1E14-44B8-A6EE-E7383AD001EE}" presName="spNode" presStyleCnt="0"/>
      <dgm:spPr/>
    </dgm:pt>
    <dgm:pt modelId="{2622C013-0EB4-47D6-9A07-DB3D83D243BD}" type="pres">
      <dgm:prSet presAssocID="{AC0E5605-C676-40FE-963B-C54FF23244D3}" presName="sibTrans" presStyleLbl="sibTrans1D1" presStyleIdx="4" presStyleCnt="5"/>
      <dgm:spPr/>
      <dgm:t>
        <a:bodyPr/>
        <a:lstStyle/>
        <a:p>
          <a:endParaRPr lang="es-ES"/>
        </a:p>
      </dgm:t>
    </dgm:pt>
  </dgm:ptLst>
  <dgm:cxnLst>
    <dgm:cxn modelId="{1A12AFA1-BE32-4DF2-AD2D-5A44A5268EC7}" srcId="{61BD1D1B-D2CC-445E-B9FD-11B5183FA658}" destId="{B4B4DF58-1E14-44B8-A6EE-E7383AD001EE}" srcOrd="4" destOrd="0" parTransId="{4E6DD044-AC0D-41EC-9F4A-25E8844A4CC4}" sibTransId="{AC0E5605-C676-40FE-963B-C54FF23244D3}"/>
    <dgm:cxn modelId="{F2DE708D-E735-4C5D-B188-91567F8C44F0}" srcId="{61BD1D1B-D2CC-445E-B9FD-11B5183FA658}" destId="{DE87FF6C-F625-40BF-BAAA-1353EC776AED}" srcOrd="1" destOrd="0" parTransId="{0A18E1F9-72EE-4187-A6A9-ABDD54D4FA8F}" sibTransId="{1BC2863B-DB65-4992-9133-BE115BCE326C}"/>
    <dgm:cxn modelId="{A6BAB644-754E-417D-8D0C-4C0BCDD9D171}" srcId="{61BD1D1B-D2CC-445E-B9FD-11B5183FA658}" destId="{E0E80152-8DBE-4E43-8120-5B8119024C1E}" srcOrd="0" destOrd="0" parTransId="{E16FA765-C3ED-482B-9A01-353F37779A51}" sibTransId="{DA64B8E1-1479-4CD9-A70B-97C07C1B590C}"/>
    <dgm:cxn modelId="{94E41DF2-CEE0-4260-A61B-367342DE1E60}" type="presOf" srcId="{61BD1D1B-D2CC-445E-B9FD-11B5183FA658}" destId="{837E3126-2468-4EAF-A0F2-3A7B7D43B14A}" srcOrd="0" destOrd="0" presId="urn:microsoft.com/office/officeart/2005/8/layout/cycle6"/>
    <dgm:cxn modelId="{20A893C8-BB67-433F-9D06-BDF67BBBDD7F}" type="presOf" srcId="{B4B4DF58-1E14-44B8-A6EE-E7383AD001EE}" destId="{84CF03A6-6E5F-45A2-A2CF-E391D2A0D327}" srcOrd="0" destOrd="0" presId="urn:microsoft.com/office/officeart/2005/8/layout/cycle6"/>
    <dgm:cxn modelId="{1502AA3D-AEAD-4E11-BA4D-492CD0B209F2}" type="presOf" srcId="{AC0E5605-C676-40FE-963B-C54FF23244D3}" destId="{2622C013-0EB4-47D6-9A07-DB3D83D243BD}" srcOrd="0" destOrd="0" presId="urn:microsoft.com/office/officeart/2005/8/layout/cycle6"/>
    <dgm:cxn modelId="{BD2B3E67-11EE-4874-B2E9-3A7716CBFD6D}" type="presOf" srcId="{E28D8FA0-5FF3-427F-944C-945108BBFBDD}" destId="{39B10E7B-4598-4452-96F1-0E80B5E60C2B}" srcOrd="0" destOrd="0" presId="urn:microsoft.com/office/officeart/2005/8/layout/cycle6"/>
    <dgm:cxn modelId="{EEBEADDB-EBD3-4DA0-94EC-1AB53B6795DF}" type="presOf" srcId="{AFA814F2-0759-4A1D-AB76-F54BAC3699DB}" destId="{0FF4DCB7-2CDA-42F4-9ED3-238BEDEE6C91}" srcOrd="0" destOrd="0" presId="urn:microsoft.com/office/officeart/2005/8/layout/cycle6"/>
    <dgm:cxn modelId="{CBDB2371-D51E-4D38-9726-6213628A67B0}" type="presOf" srcId="{DE87FF6C-F625-40BF-BAAA-1353EC776AED}" destId="{AC1B81EE-69FF-49A9-96D2-19E296E77DC1}" srcOrd="0" destOrd="0" presId="urn:microsoft.com/office/officeart/2005/8/layout/cycle6"/>
    <dgm:cxn modelId="{A217DEF0-F1A1-49C6-9CA0-2EC63361CF68}" srcId="{61BD1D1B-D2CC-445E-B9FD-11B5183FA658}" destId="{279629D2-E1D0-4E5A-8A9D-F02E5C4CCDAD}" srcOrd="3" destOrd="0" parTransId="{93B04FAA-7AAD-40EC-8A41-2C58B7763AEA}" sibTransId="{2BF32DDC-6922-4A31-9711-BD57B84F64AE}"/>
    <dgm:cxn modelId="{A710B1B4-2BFE-4379-BC52-9D0B0A31AF6A}" type="presOf" srcId="{E0E80152-8DBE-4E43-8120-5B8119024C1E}" destId="{400F153B-CA99-402D-B0EF-458264E1953B}" srcOrd="0" destOrd="0" presId="urn:microsoft.com/office/officeart/2005/8/layout/cycle6"/>
    <dgm:cxn modelId="{0E2F1180-B9BC-4A3C-B2B8-EF4959B27B46}" srcId="{61BD1D1B-D2CC-445E-B9FD-11B5183FA658}" destId="{E28D8FA0-5FF3-427F-944C-945108BBFBDD}" srcOrd="2" destOrd="0" parTransId="{E04BB744-586B-4DEC-9C78-432FEC94BC55}" sibTransId="{AFA814F2-0759-4A1D-AB76-F54BAC3699DB}"/>
    <dgm:cxn modelId="{F744BACD-3A10-4704-BBBE-077F670DB3DD}" type="presOf" srcId="{2BF32DDC-6922-4A31-9711-BD57B84F64AE}" destId="{75C2643C-7AAF-449F-AABC-0E3237CB417C}" srcOrd="0" destOrd="0" presId="urn:microsoft.com/office/officeart/2005/8/layout/cycle6"/>
    <dgm:cxn modelId="{D9334C1E-6CC2-4509-8EA4-BADEEAB6D335}" type="presOf" srcId="{1BC2863B-DB65-4992-9133-BE115BCE326C}" destId="{A12897F3-B7A2-4E02-BBE7-41F98FE738B8}" srcOrd="0" destOrd="0" presId="urn:microsoft.com/office/officeart/2005/8/layout/cycle6"/>
    <dgm:cxn modelId="{9D749A0B-B821-4D84-9CED-DB375E39FF1F}" type="presOf" srcId="{DA64B8E1-1479-4CD9-A70B-97C07C1B590C}" destId="{7F4AAA8C-909B-4307-9046-554B21C56673}" srcOrd="0" destOrd="0" presId="urn:microsoft.com/office/officeart/2005/8/layout/cycle6"/>
    <dgm:cxn modelId="{0CB2D679-01D0-47B3-88E8-4FBC7A98513D}" type="presOf" srcId="{279629D2-E1D0-4E5A-8A9D-F02E5C4CCDAD}" destId="{F1E80758-672C-44E9-90C5-1F2C7C556E6F}" srcOrd="0" destOrd="0" presId="urn:microsoft.com/office/officeart/2005/8/layout/cycle6"/>
    <dgm:cxn modelId="{4E0C77FE-2349-4BDF-AE0C-EA11E7D873C9}" type="presParOf" srcId="{837E3126-2468-4EAF-A0F2-3A7B7D43B14A}" destId="{400F153B-CA99-402D-B0EF-458264E1953B}" srcOrd="0" destOrd="0" presId="urn:microsoft.com/office/officeart/2005/8/layout/cycle6"/>
    <dgm:cxn modelId="{335AF840-7C16-4E11-9E37-113F38CA3CFE}" type="presParOf" srcId="{837E3126-2468-4EAF-A0F2-3A7B7D43B14A}" destId="{AD161A70-8A24-4C6E-87B4-0863715A6884}" srcOrd="1" destOrd="0" presId="urn:microsoft.com/office/officeart/2005/8/layout/cycle6"/>
    <dgm:cxn modelId="{ECEF87F9-FEB2-491C-91C7-0731E83F0C77}" type="presParOf" srcId="{837E3126-2468-4EAF-A0F2-3A7B7D43B14A}" destId="{7F4AAA8C-909B-4307-9046-554B21C56673}" srcOrd="2" destOrd="0" presId="urn:microsoft.com/office/officeart/2005/8/layout/cycle6"/>
    <dgm:cxn modelId="{BAD9DBD1-5499-4831-ABE6-45B0B54055BE}" type="presParOf" srcId="{837E3126-2468-4EAF-A0F2-3A7B7D43B14A}" destId="{AC1B81EE-69FF-49A9-96D2-19E296E77DC1}" srcOrd="3" destOrd="0" presId="urn:microsoft.com/office/officeart/2005/8/layout/cycle6"/>
    <dgm:cxn modelId="{F0E8C11B-7C8B-464A-B7F0-6633F68D8C65}" type="presParOf" srcId="{837E3126-2468-4EAF-A0F2-3A7B7D43B14A}" destId="{ECDF23C8-D9C3-4DE0-85E4-564138471EDC}" srcOrd="4" destOrd="0" presId="urn:microsoft.com/office/officeart/2005/8/layout/cycle6"/>
    <dgm:cxn modelId="{243920AB-EE07-4CAA-A1C3-1B03513D111A}" type="presParOf" srcId="{837E3126-2468-4EAF-A0F2-3A7B7D43B14A}" destId="{A12897F3-B7A2-4E02-BBE7-41F98FE738B8}" srcOrd="5" destOrd="0" presId="urn:microsoft.com/office/officeart/2005/8/layout/cycle6"/>
    <dgm:cxn modelId="{EB626A3F-71CC-4802-AA06-A1CA46650CF4}" type="presParOf" srcId="{837E3126-2468-4EAF-A0F2-3A7B7D43B14A}" destId="{39B10E7B-4598-4452-96F1-0E80B5E60C2B}" srcOrd="6" destOrd="0" presId="urn:microsoft.com/office/officeart/2005/8/layout/cycle6"/>
    <dgm:cxn modelId="{B5DBC1E1-C610-488A-944D-56470F06EF53}" type="presParOf" srcId="{837E3126-2468-4EAF-A0F2-3A7B7D43B14A}" destId="{E74B67E2-B0FC-4CC6-B872-A32D40A69733}" srcOrd="7" destOrd="0" presId="urn:microsoft.com/office/officeart/2005/8/layout/cycle6"/>
    <dgm:cxn modelId="{5DCD01EF-18AD-4338-BC39-F69758CF2EB7}" type="presParOf" srcId="{837E3126-2468-4EAF-A0F2-3A7B7D43B14A}" destId="{0FF4DCB7-2CDA-42F4-9ED3-238BEDEE6C91}" srcOrd="8" destOrd="0" presId="urn:microsoft.com/office/officeart/2005/8/layout/cycle6"/>
    <dgm:cxn modelId="{9DC77066-6AAB-41EA-9EBC-EE35A259E8B1}" type="presParOf" srcId="{837E3126-2468-4EAF-A0F2-3A7B7D43B14A}" destId="{F1E80758-672C-44E9-90C5-1F2C7C556E6F}" srcOrd="9" destOrd="0" presId="urn:microsoft.com/office/officeart/2005/8/layout/cycle6"/>
    <dgm:cxn modelId="{07D71A2D-7AD5-42DC-A2BD-A3FB8CC251E8}" type="presParOf" srcId="{837E3126-2468-4EAF-A0F2-3A7B7D43B14A}" destId="{25A2B0CF-CB2C-4E0B-8BB4-B788499C6C02}" srcOrd="10" destOrd="0" presId="urn:microsoft.com/office/officeart/2005/8/layout/cycle6"/>
    <dgm:cxn modelId="{E02046F7-7620-4602-B070-8AB2BD306553}" type="presParOf" srcId="{837E3126-2468-4EAF-A0F2-3A7B7D43B14A}" destId="{75C2643C-7AAF-449F-AABC-0E3237CB417C}" srcOrd="11" destOrd="0" presId="urn:microsoft.com/office/officeart/2005/8/layout/cycle6"/>
    <dgm:cxn modelId="{CEBCC66F-EDE9-47AE-8E9E-794FEBA2F3A4}" type="presParOf" srcId="{837E3126-2468-4EAF-A0F2-3A7B7D43B14A}" destId="{84CF03A6-6E5F-45A2-A2CF-E391D2A0D327}" srcOrd="12" destOrd="0" presId="urn:microsoft.com/office/officeart/2005/8/layout/cycle6"/>
    <dgm:cxn modelId="{FA32248B-8B81-4550-898D-D62B03089DB5}" type="presParOf" srcId="{837E3126-2468-4EAF-A0F2-3A7B7D43B14A}" destId="{823696EA-C1AE-4D6D-ADDD-4B5CFE098D52}" srcOrd="13" destOrd="0" presId="urn:microsoft.com/office/officeart/2005/8/layout/cycle6"/>
    <dgm:cxn modelId="{C49BB10C-65B9-406F-A9C4-81AE56C5E8EF}" type="presParOf" srcId="{837E3126-2468-4EAF-A0F2-3A7B7D43B14A}" destId="{2622C013-0EB4-47D6-9A07-DB3D83D243BD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9C893B-C646-4850-A501-257CEBD15518}">
      <dsp:nvSpPr>
        <dsp:cNvPr id="0" name=""/>
        <dsp:cNvSpPr/>
      </dsp:nvSpPr>
      <dsp:spPr>
        <a:xfrm>
          <a:off x="1687764" y="1139749"/>
          <a:ext cx="3343965" cy="334454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i="1" kern="1200" dirty="0" smtClean="0">
              <a:solidFill>
                <a:schemeClr val="tx1"/>
              </a:solidFill>
            </a:rPr>
            <a:t>SYMPTOMS</a:t>
          </a:r>
          <a:endParaRPr lang="es-ES" sz="2800" i="1" kern="1200" dirty="0">
            <a:solidFill>
              <a:schemeClr val="tx1"/>
            </a:solidFill>
          </a:endParaRPr>
        </a:p>
      </dsp:txBody>
      <dsp:txXfrm>
        <a:off x="2177476" y="1629546"/>
        <a:ext cx="2364541" cy="2364947"/>
      </dsp:txXfrm>
    </dsp:sp>
    <dsp:sp modelId="{B0C40076-EC99-4CBF-BF49-D3C6D729AF20}">
      <dsp:nvSpPr>
        <dsp:cNvPr id="0" name=""/>
        <dsp:cNvSpPr/>
      </dsp:nvSpPr>
      <dsp:spPr>
        <a:xfrm>
          <a:off x="2715991" y="4235661"/>
          <a:ext cx="269575" cy="2695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B05DB07-7311-449F-9634-A5C6FD0B3E47}">
      <dsp:nvSpPr>
        <dsp:cNvPr id="0" name=""/>
        <dsp:cNvSpPr/>
      </dsp:nvSpPr>
      <dsp:spPr>
        <a:xfrm>
          <a:off x="5247116" y="2497050"/>
          <a:ext cx="269575" cy="2695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D23B43A-C13B-44BE-A937-EE57F1188D7E}">
      <dsp:nvSpPr>
        <dsp:cNvPr id="0" name=""/>
        <dsp:cNvSpPr/>
      </dsp:nvSpPr>
      <dsp:spPr>
        <a:xfrm>
          <a:off x="3958917" y="4522541"/>
          <a:ext cx="371780" cy="37234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101360-221C-4FED-85E5-8F70CD99FF03}">
      <dsp:nvSpPr>
        <dsp:cNvPr id="0" name=""/>
        <dsp:cNvSpPr/>
      </dsp:nvSpPr>
      <dsp:spPr>
        <a:xfrm>
          <a:off x="2791444" y="1515681"/>
          <a:ext cx="269575" cy="2695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3BCB9FB-C443-4DAB-8896-4514303A47BF}">
      <dsp:nvSpPr>
        <dsp:cNvPr id="0" name=""/>
        <dsp:cNvSpPr/>
      </dsp:nvSpPr>
      <dsp:spPr>
        <a:xfrm>
          <a:off x="1942934" y="3058258"/>
          <a:ext cx="269575" cy="2695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566CE4B-3CF8-480D-92CE-8B84B864516B}">
      <dsp:nvSpPr>
        <dsp:cNvPr id="0" name=""/>
        <dsp:cNvSpPr/>
      </dsp:nvSpPr>
      <dsp:spPr>
        <a:xfrm>
          <a:off x="337547" y="1589625"/>
          <a:ext cx="1969220" cy="166722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solidFill>
                <a:schemeClr val="tx1"/>
              </a:solidFill>
            </a:rPr>
            <a:t>Vaginal </a:t>
          </a:r>
          <a:r>
            <a:rPr lang="es-ES" sz="2400" kern="1200" dirty="0" err="1" smtClean="0">
              <a:solidFill>
                <a:schemeClr val="tx1"/>
              </a:solidFill>
            </a:rPr>
            <a:t>bleeding</a:t>
          </a:r>
          <a:endParaRPr lang="es-ES" sz="2400" kern="1200" dirty="0">
            <a:solidFill>
              <a:schemeClr val="tx1"/>
            </a:solidFill>
          </a:endParaRPr>
        </a:p>
      </dsp:txBody>
      <dsp:txXfrm>
        <a:off x="625933" y="1833784"/>
        <a:ext cx="1392448" cy="1178907"/>
      </dsp:txXfrm>
    </dsp:sp>
    <dsp:sp modelId="{B2747B5B-1BC7-484A-B482-E7A326ED8CDB}">
      <dsp:nvSpPr>
        <dsp:cNvPr id="0" name=""/>
        <dsp:cNvSpPr/>
      </dsp:nvSpPr>
      <dsp:spPr>
        <a:xfrm>
          <a:off x="3220158" y="1527635"/>
          <a:ext cx="371780" cy="37234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4C7D5C2-B673-48CB-9931-5C5D9EF06CD2}">
      <dsp:nvSpPr>
        <dsp:cNvPr id="0" name=""/>
        <dsp:cNvSpPr/>
      </dsp:nvSpPr>
      <dsp:spPr>
        <a:xfrm>
          <a:off x="770660" y="3501129"/>
          <a:ext cx="672222" cy="6723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890D401-0A7F-4003-B54F-A8A592CB12F0}">
      <dsp:nvSpPr>
        <dsp:cNvPr id="0" name=""/>
        <dsp:cNvSpPr/>
      </dsp:nvSpPr>
      <dsp:spPr>
        <a:xfrm>
          <a:off x="4657993" y="883674"/>
          <a:ext cx="2794323" cy="180012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err="1" smtClean="0">
              <a:solidFill>
                <a:schemeClr val="tx1"/>
              </a:solidFill>
            </a:rPr>
            <a:t>Lower</a:t>
          </a:r>
          <a:r>
            <a:rPr lang="es-ES" sz="2400" kern="1200" dirty="0" smtClean="0">
              <a:solidFill>
                <a:schemeClr val="tx1"/>
              </a:solidFill>
            </a:rPr>
            <a:t> abdominal </a:t>
          </a:r>
          <a:r>
            <a:rPr lang="es-ES" sz="2400" kern="1200" dirty="0" err="1" smtClean="0">
              <a:solidFill>
                <a:schemeClr val="tx1"/>
              </a:solidFill>
            </a:rPr>
            <a:t>pain</a:t>
          </a:r>
          <a:endParaRPr lang="es-ES" sz="2400" kern="1200" dirty="0">
            <a:solidFill>
              <a:schemeClr val="tx1"/>
            </a:solidFill>
          </a:endParaRPr>
        </a:p>
      </dsp:txBody>
      <dsp:txXfrm>
        <a:off x="5067212" y="1147296"/>
        <a:ext cx="1975885" cy="1272878"/>
      </dsp:txXfrm>
    </dsp:sp>
    <dsp:sp modelId="{5E6AA451-4908-447D-80B9-B0BAC7DB9E3D}">
      <dsp:nvSpPr>
        <dsp:cNvPr id="0" name=""/>
        <dsp:cNvSpPr/>
      </dsp:nvSpPr>
      <dsp:spPr>
        <a:xfrm>
          <a:off x="4768328" y="2042226"/>
          <a:ext cx="371780" cy="37234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C91847-9CD1-4A97-8E72-DEAD52046E7E}">
      <dsp:nvSpPr>
        <dsp:cNvPr id="0" name=""/>
        <dsp:cNvSpPr/>
      </dsp:nvSpPr>
      <dsp:spPr>
        <a:xfrm>
          <a:off x="514804" y="4301405"/>
          <a:ext cx="269575" cy="2695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EA7499-B1E0-417E-ADA1-E8E6C9020699}">
      <dsp:nvSpPr>
        <dsp:cNvPr id="0" name=""/>
        <dsp:cNvSpPr/>
      </dsp:nvSpPr>
      <dsp:spPr>
        <a:xfrm>
          <a:off x="3200951" y="3917703"/>
          <a:ext cx="269575" cy="2695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7A5C0E1-4537-4765-AEFB-30170B4EF118}">
      <dsp:nvSpPr>
        <dsp:cNvPr id="0" name=""/>
        <dsp:cNvSpPr/>
      </dsp:nvSpPr>
      <dsp:spPr>
        <a:xfrm>
          <a:off x="5626061" y="3453316"/>
          <a:ext cx="2136783" cy="135969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solidFill>
                <a:schemeClr val="tx1"/>
              </a:solidFill>
            </a:rPr>
            <a:t>P</a:t>
          </a:r>
          <a:r>
            <a:rPr lang="es-CU" sz="2400" kern="1200" dirty="0" smtClean="0">
              <a:solidFill>
                <a:schemeClr val="tx1"/>
              </a:solidFill>
            </a:rPr>
            <a:t>elvic cramping pain</a:t>
          </a:r>
          <a:endParaRPr lang="es-ES" sz="2400" kern="1200" dirty="0">
            <a:solidFill>
              <a:schemeClr val="tx1"/>
            </a:solidFill>
          </a:endParaRPr>
        </a:p>
      </dsp:txBody>
      <dsp:txXfrm>
        <a:off x="5938986" y="3652438"/>
        <a:ext cx="1510933" cy="961447"/>
      </dsp:txXfrm>
    </dsp:sp>
    <dsp:sp modelId="{854581B4-A0A2-4A82-8D34-6235E46469E8}">
      <dsp:nvSpPr>
        <dsp:cNvPr id="0" name=""/>
        <dsp:cNvSpPr/>
      </dsp:nvSpPr>
      <dsp:spPr>
        <a:xfrm>
          <a:off x="5631243" y="3406100"/>
          <a:ext cx="269575" cy="2695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4578BA0-92D2-46CC-83E2-F65503A10311}">
      <dsp:nvSpPr>
        <dsp:cNvPr id="0" name=""/>
        <dsp:cNvSpPr/>
      </dsp:nvSpPr>
      <dsp:spPr>
        <a:xfrm>
          <a:off x="1407313" y="4616972"/>
          <a:ext cx="2769634" cy="135969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solidFill>
                <a:schemeClr val="tx1"/>
              </a:solidFill>
            </a:rPr>
            <a:t>P</a:t>
          </a:r>
          <a:r>
            <a:rPr lang="es-CU" sz="2400" kern="1200" dirty="0" smtClean="0">
              <a:solidFill>
                <a:schemeClr val="tx1"/>
              </a:solidFill>
            </a:rPr>
            <a:t>urulent vaginal discharge</a:t>
          </a:r>
          <a:endParaRPr lang="es-ES" sz="2400" kern="1200" dirty="0">
            <a:solidFill>
              <a:schemeClr val="tx1"/>
            </a:solidFill>
          </a:endParaRPr>
        </a:p>
      </dsp:txBody>
      <dsp:txXfrm>
        <a:off x="1812917" y="4816094"/>
        <a:ext cx="1958426" cy="961447"/>
      </dsp:txXfrm>
    </dsp:sp>
    <dsp:sp modelId="{A1583FDE-2912-4293-99FD-AD8B49D1B8AB}">
      <dsp:nvSpPr>
        <dsp:cNvPr id="0" name=""/>
        <dsp:cNvSpPr/>
      </dsp:nvSpPr>
      <dsp:spPr>
        <a:xfrm>
          <a:off x="3326479" y="4570952"/>
          <a:ext cx="269575" cy="2695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AC86ECD-11A9-4A78-82BF-BC548918C286}">
      <dsp:nvSpPr>
        <dsp:cNvPr id="0" name=""/>
        <dsp:cNvSpPr/>
      </dsp:nvSpPr>
      <dsp:spPr>
        <a:xfrm>
          <a:off x="3408792" y="0"/>
          <a:ext cx="1359536" cy="135969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U" sz="2400" kern="1200" dirty="0" smtClean="0">
              <a:solidFill>
                <a:schemeClr val="tx1"/>
              </a:solidFill>
            </a:rPr>
            <a:t>Fever</a:t>
          </a:r>
          <a:endParaRPr lang="es-ES" sz="2400" kern="1200" dirty="0">
            <a:solidFill>
              <a:schemeClr val="tx1"/>
            </a:solidFill>
          </a:endParaRPr>
        </a:p>
      </dsp:txBody>
      <dsp:txXfrm>
        <a:off x="3607891" y="199122"/>
        <a:ext cx="961338" cy="961447"/>
      </dsp:txXfrm>
    </dsp:sp>
    <dsp:sp modelId="{BA083D96-391F-4258-ABC0-D407ED715709}">
      <dsp:nvSpPr>
        <dsp:cNvPr id="0" name=""/>
        <dsp:cNvSpPr/>
      </dsp:nvSpPr>
      <dsp:spPr>
        <a:xfrm>
          <a:off x="1732350" y="1473845"/>
          <a:ext cx="269575" cy="2695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D6D33C-2F8C-49A4-86E4-5ED865D71EB6}">
      <dsp:nvSpPr>
        <dsp:cNvPr id="0" name=""/>
        <dsp:cNvSpPr/>
      </dsp:nvSpPr>
      <dsp:spPr>
        <a:xfrm>
          <a:off x="4871219" y="334693"/>
          <a:ext cx="269575" cy="2695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0F153B-CA99-402D-B0EF-458264E1953B}">
      <dsp:nvSpPr>
        <dsp:cNvPr id="0" name=""/>
        <dsp:cNvSpPr/>
      </dsp:nvSpPr>
      <dsp:spPr>
        <a:xfrm>
          <a:off x="2294416" y="-44442"/>
          <a:ext cx="2365433" cy="1322387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alpha val="9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alpha val="9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i="1" kern="1200" dirty="0" err="1" smtClean="0">
              <a:solidFill>
                <a:schemeClr val="tx1"/>
              </a:solidFill>
            </a:rPr>
            <a:t>Cromosomal</a:t>
          </a:r>
          <a:r>
            <a:rPr lang="es-ES" sz="2400" i="1" kern="1200" dirty="0" smtClean="0">
              <a:solidFill>
                <a:schemeClr val="tx1"/>
              </a:solidFill>
            </a:rPr>
            <a:t> </a:t>
          </a:r>
          <a:r>
            <a:rPr lang="es-ES" sz="2400" i="1" kern="1200" dirty="0" err="1" smtClean="0">
              <a:solidFill>
                <a:schemeClr val="tx1"/>
              </a:solidFill>
            </a:rPr>
            <a:t>abnormalities</a:t>
          </a:r>
          <a:endParaRPr lang="es-ES" sz="2400" i="1" kern="1200" dirty="0">
            <a:solidFill>
              <a:schemeClr val="tx1"/>
            </a:solidFill>
          </a:endParaRPr>
        </a:p>
      </dsp:txBody>
      <dsp:txXfrm>
        <a:off x="2358970" y="20112"/>
        <a:ext cx="2236325" cy="1193279"/>
      </dsp:txXfrm>
    </dsp:sp>
    <dsp:sp modelId="{7F4AAA8C-909B-4307-9046-554B21C56673}">
      <dsp:nvSpPr>
        <dsp:cNvPr id="0" name=""/>
        <dsp:cNvSpPr/>
      </dsp:nvSpPr>
      <dsp:spPr>
        <a:xfrm>
          <a:off x="1064892" y="522855"/>
          <a:ext cx="4541151" cy="4541151"/>
        </a:xfrm>
        <a:custGeom>
          <a:avLst/>
          <a:gdLst/>
          <a:ahLst/>
          <a:cxnLst/>
          <a:rect l="0" t="0" r="0" b="0"/>
          <a:pathLst>
            <a:path>
              <a:moveTo>
                <a:pt x="3604994" y="433501"/>
              </a:moveTo>
              <a:arcTo wR="2270575" hR="2270575" stAng="18359641" swAng="1861100"/>
            </a:path>
          </a:pathLst>
        </a:custGeom>
        <a:noFill/>
        <a:ln w="9525" cap="flat" cmpd="sng" algn="ctr">
          <a:solidFill>
            <a:schemeClr val="accent2">
              <a:shade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1B81EE-69FF-49A9-96D2-19E296E77DC1}">
      <dsp:nvSpPr>
        <dsp:cNvPr id="0" name=""/>
        <dsp:cNvSpPr/>
      </dsp:nvSpPr>
      <dsp:spPr>
        <a:xfrm>
          <a:off x="4753358" y="1918107"/>
          <a:ext cx="1722038" cy="1072712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0000"/>
                <a:tint val="98000"/>
                <a:shade val="25000"/>
                <a:satMod val="250000"/>
              </a:schemeClr>
            </a:gs>
            <a:gs pos="68000">
              <a:schemeClr val="accent2">
                <a:alpha val="90000"/>
                <a:hueOff val="0"/>
                <a:satOff val="0"/>
                <a:lumOff val="0"/>
                <a:alphaOff val="-10000"/>
                <a:tint val="86000"/>
                <a:satMod val="115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000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alpha val="90000"/>
              <a:hueOff val="0"/>
              <a:satOff val="0"/>
              <a:lumOff val="0"/>
              <a:alphaOff val="-1000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i="1" kern="1200" dirty="0" err="1" smtClean="0">
              <a:solidFill>
                <a:schemeClr val="tx1"/>
              </a:solidFill>
            </a:rPr>
            <a:t>Infectious</a:t>
          </a:r>
          <a:endParaRPr lang="es-ES" sz="2400" i="1" kern="1200" dirty="0">
            <a:solidFill>
              <a:schemeClr val="tx1"/>
            </a:solidFill>
          </a:endParaRPr>
        </a:p>
      </dsp:txBody>
      <dsp:txXfrm>
        <a:off x="4805723" y="1970472"/>
        <a:ext cx="1617308" cy="967982"/>
      </dsp:txXfrm>
    </dsp:sp>
    <dsp:sp modelId="{A12897F3-B7A2-4E02-BBE7-41F98FE738B8}">
      <dsp:nvSpPr>
        <dsp:cNvPr id="0" name=""/>
        <dsp:cNvSpPr/>
      </dsp:nvSpPr>
      <dsp:spPr>
        <a:xfrm>
          <a:off x="1114441" y="684687"/>
          <a:ext cx="4541151" cy="4541151"/>
        </a:xfrm>
        <a:custGeom>
          <a:avLst/>
          <a:gdLst/>
          <a:ahLst/>
          <a:cxnLst/>
          <a:rect l="0" t="0" r="0" b="0"/>
          <a:pathLst>
            <a:path>
              <a:moveTo>
                <a:pt x="4540704" y="2315627"/>
              </a:moveTo>
              <a:arcTo wR="2270575" hR="2270575" stAng="68215" swAng="1419725"/>
            </a:path>
          </a:pathLst>
        </a:custGeom>
        <a:noFill/>
        <a:ln w="9525" cap="flat" cmpd="sng" algn="ctr">
          <a:solidFill>
            <a:schemeClr val="accent2">
              <a:shade val="90000"/>
              <a:hueOff val="178763"/>
              <a:satOff val="-10524"/>
              <a:lumOff val="10659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B10E7B-4598-4452-96F1-0E80B5E60C2B}">
      <dsp:nvSpPr>
        <dsp:cNvPr id="0" name=""/>
        <dsp:cNvSpPr/>
      </dsp:nvSpPr>
      <dsp:spPr>
        <a:xfrm>
          <a:off x="3939565" y="3916236"/>
          <a:ext cx="2154648" cy="1135506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0000"/>
                <a:tint val="98000"/>
                <a:shade val="25000"/>
                <a:satMod val="250000"/>
              </a:schemeClr>
            </a:gs>
            <a:gs pos="68000">
              <a:schemeClr val="accent2">
                <a:alpha val="90000"/>
                <a:hueOff val="0"/>
                <a:satOff val="0"/>
                <a:lumOff val="0"/>
                <a:alphaOff val="-20000"/>
                <a:tint val="86000"/>
                <a:satMod val="115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000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alpha val="90000"/>
              <a:hueOff val="0"/>
              <a:satOff val="0"/>
              <a:lumOff val="0"/>
              <a:alphaOff val="-2000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i="1" kern="1200" dirty="0" smtClean="0">
              <a:solidFill>
                <a:schemeClr val="tx1"/>
              </a:solidFill>
            </a:rPr>
            <a:t>High </a:t>
          </a:r>
          <a:r>
            <a:rPr lang="es-ES" sz="2400" i="1" kern="1200" dirty="0" err="1" smtClean="0">
              <a:solidFill>
                <a:schemeClr val="tx1"/>
              </a:solidFill>
            </a:rPr>
            <a:t>blood</a:t>
          </a:r>
          <a:r>
            <a:rPr lang="es-ES" sz="2400" i="1" kern="1200" dirty="0" smtClean="0">
              <a:solidFill>
                <a:schemeClr val="tx1"/>
              </a:solidFill>
            </a:rPr>
            <a:t> </a:t>
          </a:r>
          <a:r>
            <a:rPr lang="es-ES" sz="2400" i="1" kern="1200" dirty="0" err="1" smtClean="0">
              <a:solidFill>
                <a:schemeClr val="tx1"/>
              </a:solidFill>
            </a:rPr>
            <a:t>pressure</a:t>
          </a:r>
          <a:endParaRPr lang="es-ES" sz="2400" i="1" kern="1200" dirty="0">
            <a:solidFill>
              <a:schemeClr val="tx1"/>
            </a:solidFill>
          </a:endParaRPr>
        </a:p>
      </dsp:txBody>
      <dsp:txXfrm>
        <a:off x="3994996" y="3971667"/>
        <a:ext cx="2043786" cy="1024644"/>
      </dsp:txXfrm>
    </dsp:sp>
    <dsp:sp modelId="{0FF4DCB7-2CDA-42F4-9ED3-238BEDEE6C91}">
      <dsp:nvSpPr>
        <dsp:cNvPr id="0" name=""/>
        <dsp:cNvSpPr/>
      </dsp:nvSpPr>
      <dsp:spPr>
        <a:xfrm>
          <a:off x="1399650" y="529468"/>
          <a:ext cx="4541151" cy="4541151"/>
        </a:xfrm>
        <a:custGeom>
          <a:avLst/>
          <a:gdLst/>
          <a:ahLst/>
          <a:cxnLst/>
          <a:rect l="0" t="0" r="0" b="0"/>
          <a:pathLst>
            <a:path>
              <a:moveTo>
                <a:pt x="2555088" y="4523255"/>
              </a:moveTo>
              <a:arcTo wR="2270575" hR="2270575" stAng="4968100" swAng="1152154"/>
            </a:path>
          </a:pathLst>
        </a:custGeom>
        <a:noFill/>
        <a:ln w="9525" cap="flat" cmpd="sng" algn="ctr">
          <a:solidFill>
            <a:schemeClr val="accent2">
              <a:shade val="90000"/>
              <a:hueOff val="357526"/>
              <a:satOff val="-21049"/>
              <a:lumOff val="21319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E80758-672C-44E9-90C5-1F2C7C556E6F}">
      <dsp:nvSpPr>
        <dsp:cNvPr id="0" name=""/>
        <dsp:cNvSpPr/>
      </dsp:nvSpPr>
      <dsp:spPr>
        <a:xfrm>
          <a:off x="1053422" y="3990239"/>
          <a:ext cx="2137004" cy="1135506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30000"/>
                <a:tint val="98000"/>
                <a:shade val="25000"/>
                <a:satMod val="250000"/>
              </a:schemeClr>
            </a:gs>
            <a:gs pos="68000">
              <a:schemeClr val="accent2">
                <a:alpha val="90000"/>
                <a:hueOff val="0"/>
                <a:satOff val="0"/>
                <a:lumOff val="0"/>
                <a:alphaOff val="-30000"/>
                <a:tint val="86000"/>
                <a:satMod val="115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3000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alpha val="90000"/>
              <a:hueOff val="0"/>
              <a:satOff val="0"/>
              <a:lumOff val="0"/>
              <a:alphaOff val="-3000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i="1" kern="1200" dirty="0" err="1" smtClean="0">
              <a:solidFill>
                <a:schemeClr val="tx1"/>
              </a:solidFill>
            </a:rPr>
            <a:t>Progesteron</a:t>
          </a:r>
          <a:r>
            <a:rPr lang="es-ES" sz="2400" i="1" kern="1200" dirty="0" smtClean="0">
              <a:solidFill>
                <a:schemeClr val="tx1"/>
              </a:solidFill>
            </a:rPr>
            <a:t> </a:t>
          </a:r>
          <a:r>
            <a:rPr lang="es-ES" sz="2400" i="1" kern="1200" dirty="0" err="1" smtClean="0">
              <a:solidFill>
                <a:schemeClr val="tx1"/>
              </a:solidFill>
            </a:rPr>
            <a:t>deficiency</a:t>
          </a:r>
          <a:endParaRPr lang="es-ES" sz="2400" i="1" kern="1200" dirty="0">
            <a:solidFill>
              <a:schemeClr val="tx1"/>
            </a:solidFill>
          </a:endParaRPr>
        </a:p>
      </dsp:txBody>
      <dsp:txXfrm>
        <a:off x="1108853" y="4045670"/>
        <a:ext cx="2026142" cy="1024644"/>
      </dsp:txXfrm>
    </dsp:sp>
    <dsp:sp modelId="{75C2643C-7AAF-449F-AABC-0E3237CB417C}">
      <dsp:nvSpPr>
        <dsp:cNvPr id="0" name=""/>
        <dsp:cNvSpPr/>
      </dsp:nvSpPr>
      <dsp:spPr>
        <a:xfrm>
          <a:off x="1394732" y="712836"/>
          <a:ext cx="4541151" cy="4541151"/>
        </a:xfrm>
        <a:custGeom>
          <a:avLst/>
          <a:gdLst/>
          <a:ahLst/>
          <a:cxnLst/>
          <a:rect l="0" t="0" r="0" b="0"/>
          <a:pathLst>
            <a:path>
              <a:moveTo>
                <a:pt x="231694" y="3269813"/>
              </a:moveTo>
              <a:arcTo wR="2270575" hR="2270575" stAng="9233457" swAng="1262791"/>
            </a:path>
          </a:pathLst>
        </a:custGeom>
        <a:noFill/>
        <a:ln w="9525" cap="flat" cmpd="sng" algn="ctr">
          <a:solidFill>
            <a:schemeClr val="accent2">
              <a:shade val="90000"/>
              <a:hueOff val="536289"/>
              <a:satOff val="-31573"/>
              <a:lumOff val="31978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CF03A6-6E5F-45A2-A2CF-E391D2A0D327}">
      <dsp:nvSpPr>
        <dsp:cNvPr id="0" name=""/>
        <dsp:cNvSpPr/>
      </dsp:nvSpPr>
      <dsp:spPr>
        <a:xfrm>
          <a:off x="434111" y="1945423"/>
          <a:ext cx="1949052" cy="1229923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98000"/>
                <a:shade val="25000"/>
                <a:satMod val="250000"/>
              </a:schemeClr>
            </a:gs>
            <a:gs pos="68000">
              <a:schemeClr val="accent2">
                <a:alpha val="90000"/>
                <a:hueOff val="0"/>
                <a:satOff val="0"/>
                <a:lumOff val="0"/>
                <a:alphaOff val="-40000"/>
                <a:tint val="86000"/>
                <a:satMod val="115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alpha val="90000"/>
              <a:hueOff val="0"/>
              <a:satOff val="0"/>
              <a:lumOff val="0"/>
              <a:alphaOff val="-4000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i="1" kern="1200" dirty="0" smtClean="0">
              <a:solidFill>
                <a:schemeClr val="tx1"/>
              </a:solidFill>
            </a:rPr>
            <a:t>Diabetes</a:t>
          </a:r>
          <a:endParaRPr lang="es-ES" sz="2400" i="1" kern="1200" dirty="0">
            <a:solidFill>
              <a:schemeClr val="tx1"/>
            </a:solidFill>
          </a:endParaRPr>
        </a:p>
      </dsp:txBody>
      <dsp:txXfrm>
        <a:off x="494151" y="2005463"/>
        <a:ext cx="1828972" cy="1109843"/>
      </dsp:txXfrm>
    </dsp:sp>
    <dsp:sp modelId="{2622C013-0EB4-47D6-9A07-DB3D83D243BD}">
      <dsp:nvSpPr>
        <dsp:cNvPr id="0" name=""/>
        <dsp:cNvSpPr/>
      </dsp:nvSpPr>
      <dsp:spPr>
        <a:xfrm>
          <a:off x="1481047" y="419814"/>
          <a:ext cx="4541151" cy="4541151"/>
        </a:xfrm>
        <a:custGeom>
          <a:avLst/>
          <a:gdLst/>
          <a:ahLst/>
          <a:cxnLst/>
          <a:rect l="0" t="0" r="0" b="0"/>
          <a:pathLst>
            <a:path>
              <a:moveTo>
                <a:pt x="129691" y="1514183"/>
              </a:moveTo>
              <a:arcTo wR="2270575" hR="2270575" stAng="11967524" swAng="1818673"/>
            </a:path>
          </a:pathLst>
        </a:custGeom>
        <a:noFill/>
        <a:ln w="9525" cap="flat" cmpd="sng" algn="ctr">
          <a:solidFill>
            <a:schemeClr val="accent2">
              <a:shade val="90000"/>
              <a:hueOff val="715052"/>
              <a:satOff val="-42098"/>
              <a:lumOff val="42637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07A25D-044E-49E7-8013-1E5D5707FFD8}" type="datetimeFigureOut">
              <a:rPr lang="es-ES" smtClean="0"/>
              <a:t>25/12/2021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487C75-1171-45F0-83A3-3AB8A0A68C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8871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25/12/2021</a:t>
            </a:fld>
            <a:endParaRPr lang="es-E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25/12/2021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25/12/2021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25/12/2021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25/12/2021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25/12/2021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25/12/2021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25/12/2021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25/12/2021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25/12/2021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25/12/2021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25/12/2021</a:t>
            </a:fld>
            <a:endParaRPr lang="es-E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juliancm@infomed.sld.cu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CuadroTexto"/>
          <p:cNvSpPr txBox="1"/>
          <p:nvPr/>
        </p:nvSpPr>
        <p:spPr>
          <a:xfrm>
            <a:off x="179512" y="980728"/>
            <a:ext cx="8785225" cy="544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914400">
              <a:defRPr/>
            </a:pPr>
            <a:r>
              <a:rPr lang="es-ES" sz="3200" b="1" dirty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Medical </a:t>
            </a:r>
            <a:r>
              <a:rPr lang="es-ES" sz="3200" b="1" dirty="0" err="1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Science</a:t>
            </a:r>
            <a:r>
              <a:rPr lang="es-ES" sz="3200" b="1" dirty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 </a:t>
            </a:r>
            <a:r>
              <a:rPr lang="es-ES" sz="3200" b="1" dirty="0" err="1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Faculty</a:t>
            </a:r>
            <a:r>
              <a:rPr lang="es-ES" sz="3200" b="1" dirty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 of Sagua la Grande, Villa Clara</a:t>
            </a:r>
          </a:p>
          <a:p>
            <a:pPr defTabSz="914400">
              <a:defRPr/>
            </a:pPr>
            <a:endParaRPr lang="es-ES" sz="2400" b="1" dirty="0">
              <a:solidFill>
                <a:schemeClr val="tx1"/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defTabSz="914400">
              <a:defRPr/>
            </a:pPr>
            <a:r>
              <a:rPr lang="es-ES" sz="2800" b="1" dirty="0" err="1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Subject</a:t>
            </a:r>
            <a:r>
              <a:rPr lang="es-ES" sz="2800" b="1" dirty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: English VII and VIII</a:t>
            </a:r>
          </a:p>
          <a:p>
            <a:pPr defTabSz="914400">
              <a:defRPr/>
            </a:pPr>
            <a:endParaRPr lang="x-none" sz="2800" b="1" dirty="0">
              <a:solidFill>
                <a:schemeClr val="tx1"/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defTabSz="914400">
              <a:defRPr/>
            </a:pPr>
            <a:endParaRPr lang="x-none" sz="2800" b="1" dirty="0">
              <a:solidFill>
                <a:schemeClr val="tx1"/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defTabSz="914400">
              <a:defRPr/>
            </a:pPr>
            <a:endParaRPr lang="es-ES" sz="2800" b="1" dirty="0">
              <a:solidFill>
                <a:schemeClr val="tx1"/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defTabSz="914400">
              <a:defRPr/>
            </a:pPr>
            <a:endParaRPr lang="es-ES" sz="2800" b="1" u="sng" dirty="0">
              <a:solidFill>
                <a:schemeClr val="tx1"/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defTabSz="914400">
              <a:defRPr/>
            </a:pPr>
            <a:r>
              <a:rPr lang="es-ES" sz="2400" b="1" u="sng" dirty="0" err="1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Professors</a:t>
            </a:r>
            <a:r>
              <a:rPr lang="es-ES" sz="2400" b="1" u="sng" dirty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 </a:t>
            </a:r>
          </a:p>
          <a:p>
            <a:pPr defTabSz="914400">
              <a:defRPr/>
            </a:pPr>
            <a:endParaRPr lang="es-ES" sz="2400" b="1" u="sng" dirty="0">
              <a:solidFill>
                <a:schemeClr val="tx1"/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342900" indent="-342900" defTabSz="914400">
              <a:buFont typeface="Wingdings" pitchFamily="2" charset="2"/>
              <a:buChar char="Ø"/>
              <a:defRPr/>
            </a:pPr>
            <a:r>
              <a:rPr lang="es-ES" sz="2400" b="1" dirty="0" err="1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MSc.Julian</a:t>
            </a:r>
            <a:r>
              <a:rPr lang="es-ES" sz="2400" b="1" dirty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 Cairo </a:t>
            </a:r>
            <a:r>
              <a:rPr lang="es-ES" sz="2400" b="1" dirty="0" err="1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Molinet</a:t>
            </a:r>
            <a:r>
              <a:rPr lang="es-ES" sz="2400" b="1" dirty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, </a:t>
            </a:r>
            <a:r>
              <a:rPr lang="es-ES" sz="2400" b="1" dirty="0" err="1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Assistant</a:t>
            </a:r>
            <a:r>
              <a:rPr lang="es-ES" sz="2400" b="1" dirty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 </a:t>
            </a:r>
            <a:r>
              <a:rPr lang="es-ES" sz="2400" b="1" dirty="0" err="1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professor</a:t>
            </a:r>
            <a:endParaRPr lang="es-ES" sz="2400" b="1" dirty="0">
              <a:solidFill>
                <a:schemeClr val="tx1"/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defTabSz="914400">
              <a:defRPr/>
            </a:pPr>
            <a:endParaRPr lang="es-ES" sz="2400" b="1" dirty="0">
              <a:solidFill>
                <a:schemeClr val="tx1"/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342900" indent="-342900" defTabSz="914400">
              <a:buFont typeface="Wingdings" pitchFamily="2" charset="2"/>
              <a:buChar char="Ø"/>
              <a:defRPr/>
            </a:pPr>
            <a:r>
              <a:rPr lang="es-ES" sz="2400" b="1" dirty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BA. Miguel Sánchez Gómez, </a:t>
            </a:r>
            <a:r>
              <a:rPr lang="es-ES" sz="2400" b="1" dirty="0" err="1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Assistant</a:t>
            </a:r>
            <a:r>
              <a:rPr lang="es-ES" sz="2400" b="1" dirty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 </a:t>
            </a:r>
            <a:r>
              <a:rPr lang="es-ES" sz="2400" b="1" dirty="0" err="1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professor</a:t>
            </a:r>
            <a:endParaRPr lang="es-MX" sz="2400" b="1" dirty="0">
              <a:solidFill>
                <a:schemeClr val="tx1"/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54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Rectángulo"/>
          <p:cNvSpPr>
            <a:spLocks noChangeArrowheads="1"/>
          </p:cNvSpPr>
          <p:nvPr/>
        </p:nvSpPr>
        <p:spPr bwMode="auto">
          <a:xfrm>
            <a:off x="0" y="117475"/>
            <a:ext cx="9144000" cy="637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400" b="1">
                <a:latin typeface="Arial" panose="020B0604020202020204" pitchFamily="34" charset="0"/>
              </a:rPr>
              <a:t>Useful phrases to give information about a medical condition</a:t>
            </a:r>
            <a:endParaRPr lang="es-MX" sz="2400">
              <a:latin typeface="Arial" panose="020B0604020202020204" pitchFamily="34" charset="0"/>
            </a:endParaRPr>
          </a:p>
          <a:p>
            <a:r>
              <a:rPr lang="en-US" sz="2400" b="1">
                <a:latin typeface="Arial" panose="020B0604020202020204" pitchFamily="34" charset="0"/>
              </a:rPr>
              <a:t> </a:t>
            </a:r>
          </a:p>
          <a:p>
            <a:r>
              <a:rPr lang="en-US" sz="2000" b="1" u="sng">
                <a:latin typeface="Arial" panose="020B0604020202020204" pitchFamily="34" charset="0"/>
              </a:rPr>
              <a:t>Concept</a:t>
            </a:r>
            <a:endParaRPr lang="es-MX" sz="2000">
              <a:latin typeface="Arial" panose="020B0604020202020204" pitchFamily="34" charset="0"/>
            </a:endParaRPr>
          </a:p>
          <a:p>
            <a:r>
              <a:rPr lang="en-US" sz="2000">
                <a:latin typeface="Arial" panose="020B0604020202020204" pitchFamily="34" charset="0"/>
              </a:rPr>
              <a:t>… is defined/known  as…</a:t>
            </a:r>
            <a:endParaRPr lang="es-MX" sz="2000">
              <a:latin typeface="Arial" panose="020B0604020202020204" pitchFamily="34" charset="0"/>
            </a:endParaRPr>
          </a:p>
          <a:p>
            <a:r>
              <a:rPr lang="en-US" sz="2000">
                <a:latin typeface="Arial" panose="020B0604020202020204" pitchFamily="34" charset="0"/>
              </a:rPr>
              <a:t>.. is…</a:t>
            </a:r>
          </a:p>
          <a:p>
            <a:endParaRPr lang="es-MX" sz="2000">
              <a:latin typeface="Arial" panose="020B0604020202020204" pitchFamily="34" charset="0"/>
            </a:endParaRPr>
          </a:p>
          <a:p>
            <a:r>
              <a:rPr lang="en-US" sz="2000" b="1" u="sng">
                <a:latin typeface="Arial" panose="020B0604020202020204" pitchFamily="34" charset="0"/>
              </a:rPr>
              <a:t>Classification</a:t>
            </a:r>
            <a:endParaRPr lang="es-MX" sz="2000">
              <a:latin typeface="Arial" panose="020B0604020202020204" pitchFamily="34" charset="0"/>
            </a:endParaRPr>
          </a:p>
          <a:p>
            <a:r>
              <a:rPr lang="en-US" sz="2000">
                <a:latin typeface="Arial" panose="020B0604020202020204" pitchFamily="34" charset="0"/>
              </a:rPr>
              <a:t>-The classification of …..includes….</a:t>
            </a:r>
            <a:endParaRPr lang="es-MX" sz="2000">
              <a:latin typeface="Arial" panose="020B0604020202020204" pitchFamily="34" charset="0"/>
            </a:endParaRPr>
          </a:p>
          <a:p>
            <a:r>
              <a:rPr lang="en-US" sz="2000">
                <a:latin typeface="Arial" panose="020B0604020202020204" pitchFamily="34" charset="0"/>
              </a:rPr>
              <a:t>… is classified into … </a:t>
            </a:r>
            <a:endParaRPr lang="es-MX" sz="2000">
              <a:latin typeface="Arial" panose="020B0604020202020204" pitchFamily="34" charset="0"/>
            </a:endParaRPr>
          </a:p>
          <a:p>
            <a:r>
              <a:rPr lang="en-US" sz="2000">
                <a:latin typeface="Arial" panose="020B0604020202020204" pitchFamily="34" charset="0"/>
              </a:rPr>
              <a:t>……is the classification of ..</a:t>
            </a:r>
            <a:endParaRPr lang="es-MX" sz="2000">
              <a:latin typeface="Arial" panose="020B0604020202020204" pitchFamily="34" charset="0"/>
            </a:endParaRPr>
          </a:p>
          <a:p>
            <a:r>
              <a:rPr lang="en-US" sz="2000">
                <a:latin typeface="Arial" panose="020B0604020202020204" pitchFamily="34" charset="0"/>
              </a:rPr>
              <a:t>-Signs and Symptoms</a:t>
            </a:r>
            <a:endParaRPr lang="es-MX" sz="2000">
              <a:latin typeface="Arial" panose="020B0604020202020204" pitchFamily="34" charset="0"/>
            </a:endParaRPr>
          </a:p>
          <a:p>
            <a:r>
              <a:rPr lang="en-US" sz="2000">
                <a:latin typeface="Arial" panose="020B0604020202020204" pitchFamily="34" charset="0"/>
              </a:rPr>
              <a:t>-The most common signs and symptoms of _____include…..</a:t>
            </a:r>
            <a:endParaRPr lang="es-MX" sz="2000">
              <a:latin typeface="Arial" panose="020B0604020202020204" pitchFamily="34" charset="0"/>
            </a:endParaRPr>
          </a:p>
          <a:p>
            <a:r>
              <a:rPr lang="en-US" sz="2000">
                <a:latin typeface="Arial" panose="020B0604020202020204" pitchFamily="34" charset="0"/>
              </a:rPr>
              <a:t>_____,_____,___and_____ are the most common signs and symptoms</a:t>
            </a:r>
            <a:endParaRPr lang="es-MX" sz="2000">
              <a:latin typeface="Arial" panose="020B0604020202020204" pitchFamily="34" charset="0"/>
            </a:endParaRPr>
          </a:p>
          <a:p>
            <a:endParaRPr lang="en-US" sz="2000" b="1" u="sng">
              <a:latin typeface="Arial" panose="020B0604020202020204" pitchFamily="34" charset="0"/>
            </a:endParaRPr>
          </a:p>
          <a:p>
            <a:r>
              <a:rPr lang="en-US" sz="2000" b="1" u="sng">
                <a:latin typeface="Arial" panose="020B0604020202020204" pitchFamily="34" charset="0"/>
              </a:rPr>
              <a:t>Risk factors</a:t>
            </a:r>
          </a:p>
          <a:p>
            <a:r>
              <a:rPr lang="en-US" sz="2000">
                <a:latin typeface="Arial" panose="020B0604020202020204" pitchFamily="34" charset="0"/>
              </a:rPr>
              <a:t>-Risk factors for … include … </a:t>
            </a:r>
            <a:endParaRPr lang="es-MX" sz="2000">
              <a:latin typeface="Arial" panose="020B0604020202020204" pitchFamily="34" charset="0"/>
            </a:endParaRPr>
          </a:p>
          <a:p>
            <a:r>
              <a:rPr lang="en-US" sz="2000">
                <a:latin typeface="Arial" panose="020B0604020202020204" pitchFamily="34" charset="0"/>
              </a:rPr>
              <a:t>-People with … are at a higher risk for developing… </a:t>
            </a:r>
            <a:endParaRPr lang="es-MX" sz="2000">
              <a:latin typeface="Arial" panose="020B0604020202020204" pitchFamily="34" charset="0"/>
            </a:endParaRPr>
          </a:p>
          <a:p>
            <a:r>
              <a:rPr lang="en-US" sz="2000">
                <a:latin typeface="Arial" panose="020B0604020202020204" pitchFamily="34" charset="0"/>
              </a:rPr>
              <a:t>-In patients with a long history of … … is highly probable to suffer …</a:t>
            </a:r>
            <a:endParaRPr lang="es-MX" sz="2000">
              <a:latin typeface="Arial" panose="020B0604020202020204" pitchFamily="34" charset="0"/>
            </a:endParaRPr>
          </a:p>
          <a:p>
            <a:r>
              <a:rPr lang="en-US" sz="2000">
                <a:latin typeface="Arial" panose="020B0604020202020204" pitchFamily="34" charset="0"/>
              </a:rPr>
              <a:t> ________, _______, and________ are the main risk factors for developing ______</a:t>
            </a:r>
            <a:endParaRPr lang="es-MX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44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0825" y="765175"/>
            <a:ext cx="8785225" cy="45545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u="sng" dirty="0">
                <a:latin typeface="Arial" pitchFamily="34" charset="0"/>
              </a:rPr>
              <a:t>Diagnostic procedures/Exams and investigation/Lab tests</a:t>
            </a:r>
          </a:p>
          <a:p>
            <a:pPr>
              <a:defRPr/>
            </a:pPr>
            <a:endParaRPr lang="en-US" sz="2000" b="1" u="sng" dirty="0">
              <a:latin typeface="Arial" pitchFamily="34" charset="0"/>
            </a:endParaRPr>
          </a:p>
          <a:p>
            <a:pPr>
              <a:defRPr/>
            </a:pPr>
            <a:endParaRPr lang="es-MX" sz="2000" dirty="0">
              <a:latin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</a:rPr>
              <a:t>The main diagnostic procedures/Exams and investigation/Lab tests for HBP  are/include: ________,_____-and_________.</a:t>
            </a:r>
          </a:p>
          <a:p>
            <a:pPr>
              <a:lnSpc>
                <a:spcPct val="150000"/>
              </a:lnSpc>
              <a:defRPr/>
            </a:pPr>
            <a:endParaRPr lang="es-MX" sz="2000" dirty="0">
              <a:latin typeface="Arial" pitchFamily="34" charset="0"/>
            </a:endParaRPr>
          </a:p>
          <a:p>
            <a:pPr>
              <a:defRPr/>
            </a:pPr>
            <a:r>
              <a:rPr lang="en-US" sz="2000" dirty="0">
                <a:latin typeface="Arial" pitchFamily="34" charset="0"/>
              </a:rPr>
              <a:t> </a:t>
            </a:r>
            <a:endParaRPr lang="es-MX" sz="2000" dirty="0">
              <a:latin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</a:rPr>
              <a:t>HBP can by diagnosed by ___________,_______,and________.</a:t>
            </a:r>
            <a:endParaRPr lang="es-MX" sz="2000" dirty="0">
              <a:latin typeface="Arial" pitchFamily="34" charset="0"/>
            </a:endParaRPr>
          </a:p>
          <a:p>
            <a:pPr>
              <a:defRPr/>
            </a:pPr>
            <a:r>
              <a:rPr lang="en-US" sz="2000" dirty="0">
                <a:latin typeface="Arial" pitchFamily="34" charset="0"/>
              </a:rPr>
              <a:t> </a:t>
            </a:r>
            <a:endParaRPr lang="es-MX" sz="2000" dirty="0">
              <a:latin typeface="Arial" pitchFamily="34" charset="0"/>
            </a:endParaRPr>
          </a:p>
          <a:p>
            <a:pPr>
              <a:defRPr/>
            </a:pPr>
            <a:r>
              <a:rPr lang="en-US" sz="2000" dirty="0">
                <a:latin typeface="Arial" pitchFamily="34" charset="0"/>
              </a:rPr>
              <a:t> </a:t>
            </a:r>
            <a:endParaRPr lang="es-MX" sz="2000" dirty="0">
              <a:latin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</a:rPr>
              <a:t>________, _________, ________ </a:t>
            </a:r>
            <a:r>
              <a:rPr lang="en-US" sz="2000" dirty="0" err="1">
                <a:latin typeface="Arial" pitchFamily="34" charset="0"/>
              </a:rPr>
              <a:t>and________are</a:t>
            </a:r>
            <a:r>
              <a:rPr lang="en-US" sz="2000" dirty="0">
                <a:latin typeface="Arial" pitchFamily="34" charset="0"/>
              </a:rPr>
              <a:t> the main diagnostic procedures/Exams and investigation/Lab tests for HBP</a:t>
            </a:r>
            <a:endParaRPr lang="es-MX" sz="20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54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3813" y="52388"/>
            <a:ext cx="9144000" cy="68627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u="sng" dirty="0">
                <a:latin typeface="Arial" pitchFamily="34" charset="0"/>
              </a:rPr>
              <a:t>Differential diagnosis</a:t>
            </a:r>
          </a:p>
          <a:p>
            <a:pPr>
              <a:defRPr/>
            </a:pPr>
            <a:endParaRPr lang="es-MX" sz="2000" dirty="0">
              <a:latin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</a:rPr>
              <a:t> The possibility of __________should not be excluded.</a:t>
            </a:r>
          </a:p>
          <a:p>
            <a:pPr>
              <a:defRPr/>
            </a:pPr>
            <a:endParaRPr lang="es-MX" sz="2000" dirty="0">
              <a:latin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</a:rPr>
              <a:t>___________ is a very likely/ highly probable/ diagnosis.</a:t>
            </a:r>
          </a:p>
          <a:p>
            <a:pPr>
              <a:defRPr/>
            </a:pPr>
            <a:endParaRPr lang="es-MX" sz="2000" dirty="0">
              <a:latin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</a:rPr>
              <a:t>__________ can cause pain of similar severity and radiation, but …</a:t>
            </a:r>
          </a:p>
          <a:p>
            <a:pPr>
              <a:defRPr/>
            </a:pPr>
            <a:endParaRPr lang="es-MX" sz="2000" dirty="0">
              <a:latin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</a:rPr>
              <a:t>_________ is ruled out in this case because …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endParaRPr lang="es-MX" sz="2000" dirty="0">
              <a:latin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</a:rPr>
              <a:t>The differential diagnoses are/include __________ and __________.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endParaRPr lang="es-MX" sz="2000" dirty="0">
              <a:latin typeface="Arial" pitchFamily="34" charset="0"/>
            </a:endParaRPr>
          </a:p>
          <a:p>
            <a:pPr algn="ctr">
              <a:defRPr/>
            </a:pPr>
            <a:r>
              <a:rPr lang="en-US" sz="2000" b="1" u="sng" dirty="0">
                <a:latin typeface="Arial" pitchFamily="34" charset="0"/>
              </a:rPr>
              <a:t>Treatment/ management</a:t>
            </a:r>
          </a:p>
          <a:p>
            <a:pPr algn="ctr">
              <a:defRPr/>
            </a:pPr>
            <a:endParaRPr lang="es-MX" sz="2000" dirty="0">
              <a:latin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</a:rPr>
              <a:t>The treatment (for this condition)  include……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endParaRPr lang="es-MX" sz="2000" dirty="0">
              <a:latin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</a:rPr>
              <a:t>The treatment (for this condition) is based on ……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endParaRPr lang="es-MX" sz="2000" dirty="0">
              <a:latin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</a:rPr>
              <a:t>_____________ is the best treatment for this condition…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endParaRPr lang="es-MX" sz="2000" dirty="0">
              <a:latin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</a:rPr>
              <a:t>The treatment consists on_________</a:t>
            </a:r>
            <a:endParaRPr lang="es-MX" sz="2000" dirty="0">
              <a:latin typeface="Arial" pitchFamily="34" charset="0"/>
            </a:endParaRPr>
          </a:p>
          <a:p>
            <a:pPr>
              <a:defRPr/>
            </a:pPr>
            <a:r>
              <a:rPr lang="en-US" sz="2000" dirty="0">
                <a:latin typeface="Arial" pitchFamily="34" charset="0"/>
              </a:rPr>
              <a:t> </a:t>
            </a:r>
            <a:endParaRPr lang="es-MX" sz="20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54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50875" y="188913"/>
            <a:ext cx="7777163" cy="62468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u="sng" dirty="0">
                <a:latin typeface="Arial" pitchFamily="34" charset="0"/>
              </a:rPr>
              <a:t>Prognosis</a:t>
            </a:r>
          </a:p>
          <a:p>
            <a:pPr algn="ctr">
              <a:defRPr/>
            </a:pPr>
            <a:endParaRPr lang="es-MX" sz="2000" dirty="0">
              <a:latin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</a:rPr>
              <a:t>The prognosis is good / poor / guarded / bad / reserved.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endParaRPr lang="es-MX" sz="2000" dirty="0">
              <a:latin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</a:rPr>
              <a:t>The prognosis is good if the patient follows the treatment.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endParaRPr lang="es-MX" sz="2000" dirty="0">
              <a:latin typeface="Arial" pitchFamily="34" charset="0"/>
            </a:endParaRPr>
          </a:p>
          <a:p>
            <a:pPr algn="ctr">
              <a:defRPr/>
            </a:pPr>
            <a:r>
              <a:rPr lang="en-US" sz="2000" b="1" u="sng" dirty="0">
                <a:latin typeface="Arial" pitchFamily="34" charset="0"/>
              </a:rPr>
              <a:t>Complication</a:t>
            </a:r>
          </a:p>
          <a:p>
            <a:pPr algn="ctr">
              <a:defRPr/>
            </a:pPr>
            <a:endParaRPr lang="es-MX" sz="2000" dirty="0">
              <a:latin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</a:rPr>
              <a:t>The complications of  HBP are mainly …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endParaRPr lang="es-MX" sz="2000" dirty="0">
              <a:latin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</a:rPr>
              <a:t> The most common complication(s) is/ are…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endParaRPr lang="es-MX" sz="2000" dirty="0">
              <a:latin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</a:rPr>
              <a:t> Other complications associated with HBP include… …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endParaRPr lang="es-MX" sz="2000" dirty="0">
              <a:latin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</a:rPr>
              <a:t>_________,________, and ________ are the most common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endParaRPr lang="en-US" sz="2000" dirty="0">
              <a:latin typeface="Arial" pitchFamily="34" charset="0"/>
            </a:endParaRPr>
          </a:p>
          <a:p>
            <a:pPr>
              <a:defRPr/>
            </a:pPr>
            <a:r>
              <a:rPr lang="en-US" sz="2000" dirty="0">
                <a:latin typeface="Arial" pitchFamily="34" charset="0"/>
              </a:rPr>
              <a:t>complication of HBP</a:t>
            </a:r>
          </a:p>
          <a:p>
            <a:pPr>
              <a:defRPr/>
            </a:pPr>
            <a:endParaRPr lang="es-MX" sz="2000" dirty="0">
              <a:latin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</a:rPr>
              <a:t>….are well-recognized complications of the first episodes of  HBP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84719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Rectángulo"/>
          <p:cNvSpPr>
            <a:spLocks noChangeArrowheads="1"/>
          </p:cNvSpPr>
          <p:nvPr/>
        </p:nvSpPr>
        <p:spPr bwMode="auto">
          <a:xfrm>
            <a:off x="107950" y="476250"/>
            <a:ext cx="8928100" cy="535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r>
              <a:rPr lang="es-MX" sz="2000" b="1" i="1">
                <a:latin typeface="Arial" panose="020B0604020202020204" pitchFamily="34" charset="0"/>
              </a:rPr>
              <a:t>Bibliography </a:t>
            </a:r>
            <a:endParaRPr lang="es-MX" sz="2000">
              <a:latin typeface="Arial" panose="020B0604020202020204" pitchFamily="34" charset="0"/>
            </a:endParaRPr>
          </a:p>
          <a:p>
            <a:r>
              <a:rPr lang="en-US" i="1"/>
              <a:t>1. Abbot, G. The Teaching of English as an International Language: A Practical Guide. La Habana: Editorial Revolucionaria; 1989. </a:t>
            </a:r>
            <a:endParaRPr lang="en-US"/>
          </a:p>
          <a:p>
            <a:r>
              <a:rPr lang="en-US" i="1"/>
              <a:t>2. Agnes, M. (Editor-in-chief) Webster‟s New World College Dictionary. 4th edition: New York: Macmillan; 1999. </a:t>
            </a:r>
            <a:endParaRPr lang="en-US"/>
          </a:p>
          <a:p>
            <a:r>
              <a:rPr lang="en-US" i="1"/>
              <a:t>3. Ballinger, Ph. Merrill‟s Atlas of Radiographic Positions and Radiologic Procedures. 8th Edition: Mosby; 1995. </a:t>
            </a:r>
            <a:endParaRPr lang="en-US"/>
          </a:p>
          <a:p>
            <a:r>
              <a:rPr lang="en-US" i="1"/>
              <a:t>4. Bates, B. Guide to Physical Examination and History Taking. 8th edition New York: Lippincott Williams &amp; Wilkins; 2003. </a:t>
            </a:r>
          </a:p>
          <a:p>
            <a:r>
              <a:rPr lang="en-US" i="1"/>
              <a:t>5._______________. English through Medicine Two. Student´s Book. Editorial Ciencias Médicas; 2007. </a:t>
            </a:r>
            <a:endParaRPr lang="en-US"/>
          </a:p>
          <a:p>
            <a:endParaRPr lang="en-US" i="1"/>
          </a:p>
          <a:p>
            <a:r>
              <a:rPr lang="en-US" i="1"/>
              <a:t>6._______________. English through Medicine Two. Teacher´s Book. Editorial Ciencias Médicas; 2007. </a:t>
            </a:r>
            <a:endParaRPr lang="en-US"/>
          </a:p>
          <a:p>
            <a:r>
              <a:rPr lang="es-MX" i="1"/>
              <a:t>7. Colectivo de Autores. English for Professional Nursing Communication. Student‟s Book. La Habana: Editorial Ciencias Médicas; 2004. </a:t>
            </a:r>
            <a:endParaRPr lang="es-MX"/>
          </a:p>
          <a:p>
            <a:r>
              <a:rPr lang="en-US" i="1"/>
              <a:t>8. _______________ English for Professional Nursing Communication. Teacher‟s Book. La Habana: Editorial Ciencias Médicas; 2004. 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38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03848" y="2505670"/>
            <a:ext cx="244073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5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Thanks</a:t>
            </a:r>
            <a:r>
              <a:rPr lang="es-E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59101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683568" y="1196752"/>
            <a:ext cx="7632848" cy="648072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850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000" i="1" dirty="0" smtClean="0"/>
              <a:t>SPONTANEOUS ABORTION/MSCARIAGE</a:t>
            </a:r>
            <a:endParaRPr lang="es-ES" sz="4000" i="1" dirty="0"/>
          </a:p>
        </p:txBody>
      </p:sp>
      <p:sp>
        <p:nvSpPr>
          <p:cNvPr id="5" name="Rectángulo 4"/>
          <p:cNvSpPr/>
          <p:nvPr/>
        </p:nvSpPr>
        <p:spPr>
          <a:xfrm>
            <a:off x="139801" y="4941168"/>
            <a:ext cx="903605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400">
              <a:defRPr/>
            </a:pP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Objective:</a:t>
            </a:r>
            <a:r>
              <a:rPr lang="en-US" sz="3600" b="1" dirty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 defTabSz="914400">
              <a:buFont typeface="Wingdings" pitchFamily="2" charset="2"/>
              <a:buChar char="Ø"/>
              <a:defRPr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To describe different features of 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Spontaneous Abortion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in order to prepare students to talk about this medical condition and discuss a case in English</a:t>
            </a:r>
            <a:endParaRPr lang="es-MX" dirty="0">
              <a:solidFill>
                <a:schemeClr val="tx1"/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387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360" y="5276749"/>
            <a:ext cx="1260140" cy="1288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D:\TRABAJO\CARLOS\Imágenes Obstetricia\feto en utero 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5373216"/>
            <a:ext cx="1298028" cy="1192452"/>
          </a:xfrm>
          <a:prstGeom prst="rect">
            <a:avLst/>
          </a:prstGeom>
          <a:noFill/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683568" y="1196752"/>
            <a:ext cx="7632848" cy="648072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200" i="1" dirty="0" smtClean="0"/>
              <a:t>SPONTANEOUS ABORTION</a:t>
            </a:r>
            <a:endParaRPr lang="es-ES" sz="3200" i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323528" y="2636912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U" sz="2800" dirty="0" smtClean="0"/>
              <a:t>Loss of pregnancy naturally before the fetus can survive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31540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 Título"/>
          <p:cNvSpPr txBox="1">
            <a:spLocks/>
          </p:cNvSpPr>
          <p:nvPr/>
        </p:nvSpPr>
        <p:spPr>
          <a:xfrm>
            <a:off x="3126741" y="476672"/>
            <a:ext cx="2888704" cy="864096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6000" i="1" dirty="0" smtClean="0"/>
              <a:t>TYPES</a:t>
            </a:r>
            <a:endParaRPr lang="es-ES" sz="6000" i="1" dirty="0"/>
          </a:p>
        </p:txBody>
      </p:sp>
      <p:grpSp>
        <p:nvGrpSpPr>
          <p:cNvPr id="15" name="14 Grupo"/>
          <p:cNvGrpSpPr/>
          <p:nvPr/>
        </p:nvGrpSpPr>
        <p:grpSpPr>
          <a:xfrm>
            <a:off x="87037" y="1358502"/>
            <a:ext cx="2046032" cy="1229923"/>
            <a:chOff x="434111" y="1945423"/>
            <a:chExt cx="1949052" cy="1229923"/>
          </a:xfrm>
          <a:scene3d>
            <a:camera prst="orthographicFront"/>
            <a:lightRig rig="flat" dir="t"/>
          </a:scene3d>
        </p:grpSpPr>
        <p:sp>
          <p:nvSpPr>
            <p:cNvPr id="16" name="15 Rectángulo redondeado"/>
            <p:cNvSpPr/>
            <p:nvPr/>
          </p:nvSpPr>
          <p:spPr>
            <a:xfrm>
              <a:off x="434111" y="1945423"/>
              <a:ext cx="1949052" cy="1229923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alpha val="90000"/>
                <a:hueOff val="0"/>
                <a:satOff val="0"/>
                <a:lumOff val="0"/>
                <a:alphaOff val="-40000"/>
              </a:schemeClr>
            </a:fillRef>
            <a:effectRef idx="2">
              <a:schemeClr val="accent2">
                <a:alpha val="90000"/>
                <a:hueOff val="0"/>
                <a:satOff val="0"/>
                <a:lumOff val="0"/>
                <a:alphaOff val="-40000"/>
              </a:schemeClr>
            </a:effectRef>
            <a:fontRef idx="minor">
              <a:schemeClr val="lt1"/>
            </a:fontRef>
          </p:style>
        </p:sp>
        <p:sp>
          <p:nvSpPr>
            <p:cNvPr id="17" name="16 Rectángulo"/>
            <p:cNvSpPr/>
            <p:nvPr/>
          </p:nvSpPr>
          <p:spPr>
            <a:xfrm>
              <a:off x="494151" y="2005463"/>
              <a:ext cx="1828972" cy="110984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400" b="1" i="1" dirty="0" err="1" smtClean="0">
                  <a:solidFill>
                    <a:schemeClr val="tx1"/>
                  </a:solidFill>
                </a:rPr>
                <a:t>Threatened</a:t>
              </a:r>
              <a:endParaRPr lang="es-ES" sz="2400" b="1" i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" name="23 Grupo"/>
          <p:cNvGrpSpPr/>
          <p:nvPr/>
        </p:nvGrpSpPr>
        <p:grpSpPr>
          <a:xfrm>
            <a:off x="2915816" y="4863373"/>
            <a:ext cx="1480057" cy="1229923"/>
            <a:chOff x="434111" y="1945423"/>
            <a:chExt cx="1949052" cy="1229923"/>
          </a:xfrm>
          <a:scene3d>
            <a:camera prst="orthographicFront"/>
            <a:lightRig rig="flat" dir="t"/>
          </a:scene3d>
        </p:grpSpPr>
        <p:sp>
          <p:nvSpPr>
            <p:cNvPr id="25" name="24 Rectángulo redondeado"/>
            <p:cNvSpPr/>
            <p:nvPr/>
          </p:nvSpPr>
          <p:spPr>
            <a:xfrm>
              <a:off x="434111" y="1945423"/>
              <a:ext cx="1949052" cy="1229923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alpha val="90000"/>
                <a:hueOff val="0"/>
                <a:satOff val="0"/>
                <a:lumOff val="0"/>
                <a:alphaOff val="-40000"/>
              </a:schemeClr>
            </a:fillRef>
            <a:effectRef idx="2">
              <a:schemeClr val="accent2">
                <a:alpha val="90000"/>
                <a:hueOff val="0"/>
                <a:satOff val="0"/>
                <a:lumOff val="0"/>
                <a:alphaOff val="-40000"/>
              </a:schemeClr>
            </a:effectRef>
            <a:fontRef idx="minor">
              <a:schemeClr val="lt1"/>
            </a:fontRef>
          </p:style>
        </p:sp>
        <p:sp>
          <p:nvSpPr>
            <p:cNvPr id="26" name="25 Rectángulo"/>
            <p:cNvSpPr/>
            <p:nvPr/>
          </p:nvSpPr>
          <p:spPr>
            <a:xfrm>
              <a:off x="479281" y="2035186"/>
              <a:ext cx="1828972" cy="110984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400" b="1" i="1" dirty="0" err="1" smtClean="0">
                  <a:solidFill>
                    <a:schemeClr val="tx1"/>
                  </a:solidFill>
                </a:rPr>
                <a:t>Missed</a:t>
              </a:r>
              <a:endParaRPr lang="es-ES" sz="2400" b="1" i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26 Grupo"/>
          <p:cNvGrpSpPr/>
          <p:nvPr/>
        </p:nvGrpSpPr>
        <p:grpSpPr>
          <a:xfrm>
            <a:off x="6875946" y="3271327"/>
            <a:ext cx="1876703" cy="1403168"/>
            <a:chOff x="151262" y="-256393"/>
            <a:chExt cx="1949052" cy="1229923"/>
          </a:xfrm>
          <a:scene3d>
            <a:camera prst="orthographicFront"/>
            <a:lightRig rig="flat" dir="t"/>
          </a:scene3d>
        </p:grpSpPr>
        <p:sp>
          <p:nvSpPr>
            <p:cNvPr id="28" name="27 Rectángulo redondeado"/>
            <p:cNvSpPr/>
            <p:nvPr/>
          </p:nvSpPr>
          <p:spPr>
            <a:xfrm>
              <a:off x="151262" y="-256393"/>
              <a:ext cx="1949052" cy="1229923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alpha val="90000"/>
                <a:hueOff val="0"/>
                <a:satOff val="0"/>
                <a:lumOff val="0"/>
                <a:alphaOff val="-40000"/>
              </a:schemeClr>
            </a:fillRef>
            <a:effectRef idx="2">
              <a:schemeClr val="accent2">
                <a:alpha val="90000"/>
                <a:hueOff val="0"/>
                <a:satOff val="0"/>
                <a:lumOff val="0"/>
                <a:alphaOff val="-40000"/>
              </a:schemeClr>
            </a:effectRef>
            <a:fontRef idx="minor">
              <a:schemeClr val="lt1"/>
            </a:fontRef>
          </p:style>
        </p:sp>
        <p:sp>
          <p:nvSpPr>
            <p:cNvPr id="29" name="28 Rectángulo"/>
            <p:cNvSpPr/>
            <p:nvPr/>
          </p:nvSpPr>
          <p:spPr>
            <a:xfrm>
              <a:off x="211301" y="-195422"/>
              <a:ext cx="1828972" cy="110984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400" b="1" i="1" dirty="0" smtClean="0">
                  <a:solidFill>
                    <a:schemeClr val="tx1"/>
                  </a:solidFill>
                </a:rPr>
                <a:t>Inevitable</a:t>
              </a:r>
              <a:endParaRPr lang="es-ES" sz="2400" b="1" i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29 Grupo"/>
          <p:cNvGrpSpPr/>
          <p:nvPr/>
        </p:nvGrpSpPr>
        <p:grpSpPr>
          <a:xfrm>
            <a:off x="6690629" y="1576015"/>
            <a:ext cx="1769803" cy="1204913"/>
            <a:chOff x="434111" y="1831875"/>
            <a:chExt cx="1949052" cy="1343471"/>
          </a:xfrm>
          <a:scene3d>
            <a:camera prst="orthographicFront"/>
            <a:lightRig rig="flat" dir="t"/>
          </a:scene3d>
        </p:grpSpPr>
        <p:sp>
          <p:nvSpPr>
            <p:cNvPr id="31" name="30 Rectángulo redondeado"/>
            <p:cNvSpPr/>
            <p:nvPr/>
          </p:nvSpPr>
          <p:spPr>
            <a:xfrm>
              <a:off x="434111" y="1831875"/>
              <a:ext cx="1949052" cy="1343471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alpha val="90000"/>
                <a:hueOff val="0"/>
                <a:satOff val="0"/>
                <a:lumOff val="0"/>
                <a:alphaOff val="-40000"/>
              </a:schemeClr>
            </a:fillRef>
            <a:effectRef idx="2">
              <a:schemeClr val="accent2">
                <a:alpha val="90000"/>
                <a:hueOff val="0"/>
                <a:satOff val="0"/>
                <a:lumOff val="0"/>
                <a:alphaOff val="-40000"/>
              </a:schemeClr>
            </a:effectRef>
            <a:fontRef idx="minor">
              <a:schemeClr val="lt1"/>
            </a:fontRef>
          </p:style>
        </p:sp>
        <p:sp>
          <p:nvSpPr>
            <p:cNvPr id="32" name="31 Rectángulo"/>
            <p:cNvSpPr/>
            <p:nvPr/>
          </p:nvSpPr>
          <p:spPr>
            <a:xfrm>
              <a:off x="513392" y="1985215"/>
              <a:ext cx="1828972" cy="110984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400" b="1" i="1" dirty="0" smtClean="0">
                  <a:solidFill>
                    <a:schemeClr val="tx1"/>
                  </a:solidFill>
                </a:rPr>
                <a:t>Complete</a:t>
              </a:r>
              <a:endParaRPr lang="es-ES" sz="2400" b="1" i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35 Grupo"/>
          <p:cNvGrpSpPr/>
          <p:nvPr/>
        </p:nvGrpSpPr>
        <p:grpSpPr>
          <a:xfrm>
            <a:off x="113007" y="3274729"/>
            <a:ext cx="2147655" cy="1229923"/>
            <a:chOff x="434111" y="1945423"/>
            <a:chExt cx="1949052" cy="1229923"/>
          </a:xfrm>
          <a:scene3d>
            <a:camera prst="orthographicFront"/>
            <a:lightRig rig="flat" dir="t"/>
          </a:scene3d>
        </p:grpSpPr>
        <p:sp>
          <p:nvSpPr>
            <p:cNvPr id="37" name="36 Rectángulo redondeado"/>
            <p:cNvSpPr/>
            <p:nvPr/>
          </p:nvSpPr>
          <p:spPr>
            <a:xfrm>
              <a:off x="434111" y="1945423"/>
              <a:ext cx="1949052" cy="1229923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alpha val="90000"/>
                <a:hueOff val="0"/>
                <a:satOff val="0"/>
                <a:lumOff val="0"/>
                <a:alphaOff val="-40000"/>
              </a:schemeClr>
            </a:fillRef>
            <a:effectRef idx="2">
              <a:schemeClr val="accent2">
                <a:alpha val="90000"/>
                <a:hueOff val="0"/>
                <a:satOff val="0"/>
                <a:lumOff val="0"/>
                <a:alphaOff val="-40000"/>
              </a:schemeClr>
            </a:effectRef>
            <a:fontRef idx="minor">
              <a:schemeClr val="lt1"/>
            </a:fontRef>
          </p:style>
        </p:sp>
        <p:sp>
          <p:nvSpPr>
            <p:cNvPr id="38" name="37 Rectángulo"/>
            <p:cNvSpPr/>
            <p:nvPr/>
          </p:nvSpPr>
          <p:spPr>
            <a:xfrm>
              <a:off x="494151" y="2005463"/>
              <a:ext cx="1828972" cy="110984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400" b="1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Incomplete</a:t>
              </a:r>
              <a:endParaRPr lang="es-ES" sz="2400" b="1" i="1" kern="12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39" name="38 Grupo"/>
          <p:cNvGrpSpPr/>
          <p:nvPr/>
        </p:nvGrpSpPr>
        <p:grpSpPr>
          <a:xfrm>
            <a:off x="3554469" y="2733532"/>
            <a:ext cx="1377701" cy="1082394"/>
            <a:chOff x="434111" y="1945423"/>
            <a:chExt cx="1949052" cy="1229923"/>
          </a:xfrm>
          <a:scene3d>
            <a:camera prst="orthographicFront"/>
            <a:lightRig rig="flat" dir="t"/>
          </a:scene3d>
        </p:grpSpPr>
        <p:sp>
          <p:nvSpPr>
            <p:cNvPr id="40" name="39 Rectángulo redondeado"/>
            <p:cNvSpPr/>
            <p:nvPr/>
          </p:nvSpPr>
          <p:spPr>
            <a:xfrm>
              <a:off x="434111" y="1945423"/>
              <a:ext cx="1949052" cy="1229923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alpha val="90000"/>
                <a:hueOff val="0"/>
                <a:satOff val="0"/>
                <a:lumOff val="0"/>
                <a:alphaOff val="-40000"/>
              </a:schemeClr>
            </a:fillRef>
            <a:effectRef idx="2">
              <a:schemeClr val="accent2">
                <a:alpha val="90000"/>
                <a:hueOff val="0"/>
                <a:satOff val="0"/>
                <a:lumOff val="0"/>
                <a:alphaOff val="-40000"/>
              </a:schemeClr>
            </a:effectRef>
            <a:fontRef idx="minor">
              <a:schemeClr val="lt1"/>
            </a:fontRef>
          </p:style>
        </p:sp>
        <p:sp>
          <p:nvSpPr>
            <p:cNvPr id="41" name="40 Rectángulo"/>
            <p:cNvSpPr/>
            <p:nvPr/>
          </p:nvSpPr>
          <p:spPr>
            <a:xfrm>
              <a:off x="514638" y="2015786"/>
              <a:ext cx="1828971" cy="110984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400" b="1" i="1" dirty="0" err="1" smtClean="0">
                  <a:solidFill>
                    <a:schemeClr val="tx1"/>
                  </a:solidFill>
                </a:rPr>
                <a:t>Septic</a:t>
              </a:r>
              <a:endParaRPr lang="es-ES" sz="2400" b="1" i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5" name="44 Grupo"/>
          <p:cNvGrpSpPr/>
          <p:nvPr/>
        </p:nvGrpSpPr>
        <p:grpSpPr>
          <a:xfrm>
            <a:off x="5379007" y="4931993"/>
            <a:ext cx="1944216" cy="1229923"/>
            <a:chOff x="434111" y="1945423"/>
            <a:chExt cx="1949052" cy="1229923"/>
          </a:xfrm>
          <a:scene3d>
            <a:camera prst="orthographicFront"/>
            <a:lightRig rig="flat" dir="t"/>
          </a:scene3d>
        </p:grpSpPr>
        <p:sp>
          <p:nvSpPr>
            <p:cNvPr id="46" name="45 Rectángulo redondeado"/>
            <p:cNvSpPr/>
            <p:nvPr/>
          </p:nvSpPr>
          <p:spPr>
            <a:xfrm>
              <a:off x="434111" y="1945423"/>
              <a:ext cx="1949052" cy="1229923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alpha val="90000"/>
                <a:hueOff val="0"/>
                <a:satOff val="0"/>
                <a:lumOff val="0"/>
                <a:alphaOff val="-40000"/>
              </a:schemeClr>
            </a:fillRef>
            <a:effectRef idx="2">
              <a:schemeClr val="accent2">
                <a:alpha val="90000"/>
                <a:hueOff val="0"/>
                <a:satOff val="0"/>
                <a:lumOff val="0"/>
                <a:alphaOff val="-40000"/>
              </a:schemeClr>
            </a:effectRef>
            <a:fontRef idx="minor">
              <a:schemeClr val="lt1"/>
            </a:fontRef>
          </p:style>
        </p:sp>
        <p:sp>
          <p:nvSpPr>
            <p:cNvPr id="47" name="46 Rectángulo"/>
            <p:cNvSpPr/>
            <p:nvPr/>
          </p:nvSpPr>
          <p:spPr>
            <a:xfrm>
              <a:off x="492676" y="2065503"/>
              <a:ext cx="1828972" cy="110984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400" b="1" i="1" dirty="0" err="1" smtClean="0">
                  <a:solidFill>
                    <a:schemeClr val="tx1"/>
                  </a:solidFill>
                </a:rPr>
                <a:t>Recurrent</a:t>
              </a:r>
              <a:endParaRPr lang="es-ES" sz="2400" b="1" i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51" name="50 Flecha izquierda"/>
          <p:cNvSpPr/>
          <p:nvPr/>
        </p:nvSpPr>
        <p:spPr>
          <a:xfrm rot="16200000">
            <a:off x="3696504" y="1691157"/>
            <a:ext cx="787840" cy="30579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52 Flecha izquierda"/>
          <p:cNvSpPr/>
          <p:nvPr/>
        </p:nvSpPr>
        <p:spPr>
          <a:xfrm rot="18682467">
            <a:off x="1840515" y="2112957"/>
            <a:ext cx="1810478" cy="43350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Flecha izquierda"/>
          <p:cNvSpPr/>
          <p:nvPr/>
        </p:nvSpPr>
        <p:spPr>
          <a:xfrm rot="15183892">
            <a:off x="3825776" y="3085645"/>
            <a:ext cx="3113877" cy="29514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5" name="54 Flecha izquierda"/>
          <p:cNvSpPr/>
          <p:nvPr/>
        </p:nvSpPr>
        <p:spPr>
          <a:xfrm rot="14271826">
            <a:off x="4697044" y="2308962"/>
            <a:ext cx="2341335" cy="37122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9" name="58 Flecha circular"/>
          <p:cNvSpPr/>
          <p:nvPr/>
        </p:nvSpPr>
        <p:spPr>
          <a:xfrm>
            <a:off x="5753967" y="791930"/>
            <a:ext cx="1194297" cy="118334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62" name="61 Flecha curvada hacia arriba"/>
          <p:cNvSpPr/>
          <p:nvPr/>
        </p:nvSpPr>
        <p:spPr>
          <a:xfrm rot="9904557">
            <a:off x="2100883" y="663198"/>
            <a:ext cx="1298951" cy="649734"/>
          </a:xfrm>
          <a:prstGeom prst="curvedUpArrow">
            <a:avLst>
              <a:gd name="adj1" fmla="val 34299"/>
              <a:gd name="adj2" fmla="val 43834"/>
              <a:gd name="adj3" fmla="val 552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65" name="64 Flecha curvada hacia arriba"/>
          <p:cNvSpPr/>
          <p:nvPr/>
        </p:nvSpPr>
        <p:spPr>
          <a:xfrm rot="5400000">
            <a:off x="2132484" y="2889568"/>
            <a:ext cx="2607558" cy="68729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4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737443241"/>
              </p:ext>
            </p:extLst>
          </p:nvPr>
        </p:nvGraphicFramePr>
        <p:xfrm>
          <a:off x="576064" y="332656"/>
          <a:ext cx="8100392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776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839417048"/>
              </p:ext>
            </p:extLst>
          </p:nvPr>
        </p:nvGraphicFramePr>
        <p:xfrm>
          <a:off x="1115616" y="1124744"/>
          <a:ext cx="6840760" cy="53230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1 Título"/>
          <p:cNvSpPr txBox="1">
            <a:spLocks/>
          </p:cNvSpPr>
          <p:nvPr/>
        </p:nvSpPr>
        <p:spPr>
          <a:xfrm>
            <a:off x="3127648" y="3284984"/>
            <a:ext cx="2888704" cy="864096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400" i="1" dirty="0" smtClean="0"/>
              <a:t>CAUSES</a:t>
            </a:r>
            <a:endParaRPr lang="es-ES" sz="4400" i="1" dirty="0"/>
          </a:p>
        </p:txBody>
      </p:sp>
    </p:spTree>
    <p:extLst>
      <p:ext uri="{BB962C8B-B14F-4D97-AF65-F5344CB8AC3E}">
        <p14:creationId xmlns:p14="http://schemas.microsoft.com/office/powerpoint/2010/main" val="148951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771800" y="548680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U" sz="3200" dirty="0" smtClean="0"/>
              <a:t>Risk Factors</a:t>
            </a:r>
            <a:endParaRPr lang="es-ES" sz="3200" dirty="0"/>
          </a:p>
        </p:txBody>
      </p:sp>
      <p:sp>
        <p:nvSpPr>
          <p:cNvPr id="5" name="CuadroTexto 4"/>
          <p:cNvSpPr txBox="1"/>
          <p:nvPr/>
        </p:nvSpPr>
        <p:spPr>
          <a:xfrm>
            <a:off x="323528" y="1489139"/>
            <a:ext cx="8352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s-CU" sz="2400" dirty="0" smtClean="0"/>
              <a:t>Age (35)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s-ES" sz="2400" dirty="0" smtClean="0"/>
              <a:t>H</a:t>
            </a:r>
            <a:r>
              <a:rPr lang="es-CU" sz="2400" dirty="0" smtClean="0"/>
              <a:t>istory of spontaneous abortion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s-CU" sz="2400" dirty="0" smtClean="0"/>
              <a:t>Cigarette smoking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s-CU" sz="2400" dirty="0" smtClean="0"/>
              <a:t>Use of certain drugs (cocaine,alcohol,high doses of caffeine)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s-CU" sz="2400" dirty="0" smtClean="0"/>
              <a:t>A poorly controlled chronic disorder ( Diabetes, Hypertension)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501851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187624" y="2276872"/>
            <a:ext cx="76328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sz="2400" dirty="0" smtClean="0"/>
              <a:t>M</a:t>
            </a:r>
            <a:r>
              <a:rPr lang="es-CU" sz="2400" dirty="0" smtClean="0"/>
              <a:t>edical management with misoprostol</a:t>
            </a:r>
          </a:p>
          <a:p>
            <a:endParaRPr lang="es-CU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sz="2400" dirty="0" smtClean="0"/>
              <a:t>S</a:t>
            </a:r>
            <a:r>
              <a:rPr lang="es-CU" sz="2400" dirty="0" smtClean="0"/>
              <a:t>urgical management(Dilation and suction curettage)</a:t>
            </a:r>
          </a:p>
          <a:p>
            <a:endParaRPr lang="es-CU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CU" sz="2400" dirty="0" smtClean="0"/>
              <a:t>Observation for threatened abortion</a:t>
            </a:r>
          </a:p>
          <a:p>
            <a:endParaRPr lang="es-CU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CU" sz="2400" dirty="0" smtClean="0"/>
              <a:t>Emotional support</a:t>
            </a:r>
            <a:endParaRPr lang="es-ES" sz="2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1691680" y="908720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U" sz="3600" b="1" dirty="0" smtClean="0"/>
              <a:t>Treatment</a:t>
            </a:r>
            <a:endParaRPr lang="es-ES" sz="3600" b="1" dirty="0"/>
          </a:p>
        </p:txBody>
      </p:sp>
    </p:spTree>
    <p:extLst>
      <p:ext uri="{BB962C8B-B14F-4D97-AF65-F5344CB8AC3E}">
        <p14:creationId xmlns:p14="http://schemas.microsoft.com/office/powerpoint/2010/main" val="990154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Rectángulo"/>
          <p:cNvSpPr>
            <a:spLocks noChangeArrowheads="1"/>
          </p:cNvSpPr>
          <p:nvPr/>
        </p:nvSpPr>
        <p:spPr bwMode="auto">
          <a:xfrm>
            <a:off x="2266856" y="1916832"/>
            <a:ext cx="4572000" cy="3831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tx1"/>
                </a:solidFill>
              </a:rPr>
              <a:t>What is </a:t>
            </a:r>
            <a:r>
              <a:rPr lang="en-US" b="1" dirty="0" smtClean="0">
                <a:solidFill>
                  <a:schemeClr val="tx1"/>
                </a:solidFill>
              </a:rPr>
              <a:t>Spontaneous  abortion?</a:t>
            </a:r>
            <a:endParaRPr lang="es-MX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tx1"/>
                </a:solidFill>
              </a:rPr>
              <a:t>What are the main signs and symptoms</a:t>
            </a:r>
            <a:r>
              <a:rPr lang="en-US" b="1" dirty="0" smtClean="0">
                <a:solidFill>
                  <a:schemeClr val="tx1"/>
                </a:solidFill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What is the classification?</a:t>
            </a:r>
            <a:endParaRPr lang="es-MX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tx1"/>
                </a:solidFill>
              </a:rPr>
              <a:t>Who is at risk of this condition?</a:t>
            </a:r>
            <a:endParaRPr lang="es-MX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tx1"/>
                </a:solidFill>
              </a:rPr>
              <a:t>How is it diagnosed?</a:t>
            </a:r>
            <a:endParaRPr lang="es-MX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tx1"/>
                </a:solidFill>
              </a:rPr>
              <a:t>What is the differential diagnosis?</a:t>
            </a:r>
            <a:endParaRPr lang="es-MX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tx1"/>
                </a:solidFill>
              </a:rPr>
              <a:t>What are the possible complications?</a:t>
            </a:r>
            <a:endParaRPr lang="es-MX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tx1"/>
                </a:solidFill>
              </a:rPr>
              <a:t>What does the treatment include?</a:t>
            </a:r>
            <a:endParaRPr lang="es-MX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tx1"/>
                </a:solidFill>
              </a:rPr>
              <a:t>What is the prognosis?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6" name="2 CuadroTexto"/>
          <p:cNvSpPr txBox="1">
            <a:spLocks noChangeArrowheads="1"/>
          </p:cNvSpPr>
          <p:nvPr/>
        </p:nvSpPr>
        <p:spPr bwMode="auto">
          <a:xfrm>
            <a:off x="250825" y="890588"/>
            <a:ext cx="86407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" dirty="0" err="1">
                <a:solidFill>
                  <a:schemeClr val="tx1"/>
                </a:solidFill>
              </a:rPr>
              <a:t>After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studying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this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condition</a:t>
            </a:r>
            <a:r>
              <a:rPr lang="es-ES" dirty="0">
                <a:solidFill>
                  <a:schemeClr val="tx1"/>
                </a:solidFill>
              </a:rPr>
              <a:t>, </a:t>
            </a:r>
            <a:r>
              <a:rPr lang="es-ES" dirty="0" err="1">
                <a:solidFill>
                  <a:schemeClr val="tx1"/>
                </a:solidFill>
              </a:rPr>
              <a:t>write</a:t>
            </a:r>
            <a:r>
              <a:rPr lang="es-ES" dirty="0">
                <a:solidFill>
                  <a:schemeClr val="tx1"/>
                </a:solidFill>
              </a:rPr>
              <a:t> a </a:t>
            </a:r>
            <a:r>
              <a:rPr lang="es-ES" dirty="0" err="1">
                <a:solidFill>
                  <a:schemeClr val="tx1"/>
                </a:solidFill>
              </a:rPr>
              <a:t>paragraph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answering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the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following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questions</a:t>
            </a:r>
            <a:r>
              <a:rPr lang="es-ES" dirty="0">
                <a:solidFill>
                  <a:schemeClr val="tx1"/>
                </a:solidFill>
              </a:rPr>
              <a:t>. </a:t>
            </a:r>
          </a:p>
          <a:p>
            <a:r>
              <a:rPr lang="es-ES" dirty="0">
                <a:solidFill>
                  <a:schemeClr val="tx1"/>
                </a:solidFill>
              </a:rPr>
              <a:t> ( </a:t>
            </a:r>
            <a:r>
              <a:rPr lang="es-ES" dirty="0" err="1">
                <a:solidFill>
                  <a:schemeClr val="tx1"/>
                </a:solidFill>
              </a:rPr>
              <a:t>See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also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 smtClean="0"/>
              <a:t>Useful</a:t>
            </a:r>
            <a:r>
              <a:rPr lang="es-ES" dirty="0" smtClean="0"/>
              <a:t> </a:t>
            </a:r>
            <a:r>
              <a:rPr lang="es-ES" dirty="0" err="1" smtClean="0"/>
              <a:t>Phrases</a:t>
            </a:r>
            <a:r>
              <a:rPr lang="es-ES" smtClean="0"/>
              <a:t> </a:t>
            </a:r>
            <a:r>
              <a:rPr lang="es-ES" smtClean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Document</a:t>
            </a:r>
            <a:r>
              <a:rPr lang="es-ES" dirty="0">
                <a:solidFill>
                  <a:schemeClr val="tx1"/>
                </a:solidFill>
              </a:rPr>
              <a:t>). </a:t>
            </a:r>
            <a:r>
              <a:rPr lang="es-ES" dirty="0" err="1">
                <a:solidFill>
                  <a:schemeClr val="tx1"/>
                </a:solidFill>
              </a:rPr>
              <a:t>Send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the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text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to</a:t>
            </a:r>
            <a:r>
              <a:rPr lang="es-ES" dirty="0">
                <a:solidFill>
                  <a:schemeClr val="tx1"/>
                </a:solidFill>
              </a:rPr>
              <a:t>: </a:t>
            </a:r>
            <a:r>
              <a:rPr lang="es-ES" dirty="0">
                <a:solidFill>
                  <a:schemeClr val="tx1"/>
                </a:solidFill>
                <a:hlinkClick r:id="rId2"/>
              </a:rPr>
              <a:t>juliancm@infomed.sld.cu</a:t>
            </a:r>
            <a:r>
              <a:rPr lang="es-ES" dirty="0">
                <a:solidFill>
                  <a:schemeClr val="tx1"/>
                </a:solidFill>
              </a:rPr>
              <a:t> </a:t>
            </a:r>
            <a:endParaRPr lang="es-MX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3804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300</TotalTime>
  <Words>605</Words>
  <Application>Microsoft Office PowerPoint</Application>
  <PresentationFormat>Presentación en pantalla (4:3)</PresentationFormat>
  <Paragraphs>143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2" baseType="lpstr">
      <vt:lpstr>Arial</vt:lpstr>
      <vt:lpstr>Calibri</vt:lpstr>
      <vt:lpstr>Constantia</vt:lpstr>
      <vt:lpstr>Franklin Gothic Book</vt:lpstr>
      <vt:lpstr>Wingdings</vt:lpstr>
      <vt:lpstr>Wingdings 2</vt:lpstr>
      <vt:lpstr>Flujo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Julian Cairo Moliné</dc:creator>
  <cp:lastModifiedBy>FCMSAGUA</cp:lastModifiedBy>
  <cp:revision>32</cp:revision>
  <dcterms:modified xsi:type="dcterms:W3CDTF">2021-12-25T14:59:29Z</dcterms:modified>
</cp:coreProperties>
</file>