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2" r:id="rId4"/>
    <p:sldId id="273" r:id="rId5"/>
    <p:sldId id="274" r:id="rId6"/>
    <p:sldId id="267" r:id="rId7"/>
    <p:sldId id="268" r:id="rId8"/>
    <p:sldId id="269" r:id="rId9"/>
    <p:sldId id="270" r:id="rId10"/>
    <p:sldId id="271" r:id="rId11"/>
    <p:sldId id="28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50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1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43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9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0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6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0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8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21" y="666998"/>
            <a:ext cx="10541196" cy="559083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654527" y="1776077"/>
            <a:ext cx="8915399" cy="1686339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HTA en APS</a:t>
            </a:r>
            <a:endParaRPr lang="es-C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10140" y="5298442"/>
            <a:ext cx="5788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Dra. Deborah Pérez Valdés -</a:t>
            </a:r>
            <a:r>
              <a:rPr lang="es-MX" dirty="0" err="1"/>
              <a:t>Dapena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Especialista </a:t>
            </a:r>
            <a:r>
              <a:rPr lang="es-MX" dirty="0"/>
              <a:t>de 1er grado en Ginecología y Obstetricia. </a:t>
            </a:r>
            <a:endParaRPr lang="es-MX" dirty="0" smtClean="0"/>
          </a:p>
          <a:p>
            <a:r>
              <a:rPr lang="es-MX" dirty="0" smtClean="0"/>
              <a:t>Máster </a:t>
            </a:r>
            <a:r>
              <a:rPr lang="es-MX" dirty="0"/>
              <a:t>en Atención Integral a la Mujer. </a:t>
            </a:r>
            <a:endParaRPr lang="es-MX" dirty="0" smtClean="0"/>
          </a:p>
          <a:p>
            <a:r>
              <a:rPr lang="es-MX" dirty="0" smtClean="0"/>
              <a:t>Policlínico </a:t>
            </a:r>
            <a:r>
              <a:rPr lang="es-MX" dirty="0"/>
              <a:t>Universitario Jorge Ruiz Ramírez.</a:t>
            </a:r>
          </a:p>
        </p:txBody>
      </p:sp>
    </p:spTree>
    <p:extLst>
      <p:ext uri="{BB962C8B-B14F-4D97-AF65-F5344CB8AC3E}">
        <p14:creationId xmlns:p14="http://schemas.microsoft.com/office/powerpoint/2010/main" val="51261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1316" y="1192696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s-ES" sz="2400" b="1" dirty="0"/>
              <a:t>Las pacientes con </a:t>
            </a:r>
            <a:r>
              <a:rPr lang="es-ES" sz="2400" b="1" dirty="0" err="1"/>
              <a:t>Doppler</a:t>
            </a:r>
            <a:r>
              <a:rPr lang="es-ES" sz="2400" b="1" dirty="0"/>
              <a:t>  de la arteria uterina alterado y factores de riesgo de preeclampsia debe tener evaluación de la tensión arterial 3v/semanas hasta las 32 semanas y posteriormente 2 veces/ semana.</a:t>
            </a:r>
          </a:p>
          <a:p>
            <a:r>
              <a:rPr lang="es-ES" sz="2400" b="1" dirty="0"/>
              <a:t>Paciente que después de las 20 semanas comience con cifras de tensión arterial &gt; 140/90 debe ingresarse para estudio  y evaluación y definir si continua de forma ambulatoria en consulta del Hospital , Ingresa en Hogar Materno o se mantiene ingresada al confirmarse el diagnostico de preeclampsia.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68765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  <a:cs typeface="Times New Roman" pitchFamily="18" charset="0"/>
              </a:rPr>
              <a:t>CRITERIOS PARA USO DE ANTIHIPERTENSIVOS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8997" y="1672281"/>
            <a:ext cx="8915400" cy="3777622"/>
          </a:xfrm>
        </p:spPr>
        <p:txBody>
          <a:bodyPr/>
          <a:lstStyle/>
          <a:p>
            <a:r>
              <a:rPr lang="es-ES" b="1" dirty="0"/>
              <a:t>Si presión arterial sistólica (PAS) alcance 150 mm de Hg o la diastólica (PAD) sea 100 mm de Hg. </a:t>
            </a:r>
          </a:p>
          <a:p>
            <a:r>
              <a:rPr lang="es-ES" b="1" dirty="0"/>
              <a:t>Evitar la hipotensión el objetivo es lograr TAS 130 a 150mm de Hg y la TAD e/ 80 – 105 mm de Hg.</a:t>
            </a:r>
          </a:p>
          <a:p>
            <a:r>
              <a:rPr lang="es-ES" b="1" dirty="0"/>
              <a:t>En caso de comorbilidad con afectación a órganos dianas debe permitirse una TAS e/ 130-145 mm de Hg. y TAD e/ 80- 95 mm de Hg.</a:t>
            </a:r>
          </a:p>
          <a:p>
            <a:r>
              <a:rPr lang="es-ES" b="1" dirty="0"/>
              <a:t>Usar desde la dosis mínima e ir incrementando hasta las dosis máximas se considera no controlada cuando necesite hasta un 3er  hipotensor.</a:t>
            </a:r>
          </a:p>
          <a:p>
            <a:endParaRPr lang="es-ES" b="1" dirty="0"/>
          </a:p>
          <a:p>
            <a:endParaRPr lang="es-CU" b="1" dirty="0"/>
          </a:p>
        </p:txBody>
      </p:sp>
    </p:spTree>
    <p:extLst>
      <p:ext uri="{BB962C8B-B14F-4D97-AF65-F5344CB8AC3E}">
        <p14:creationId xmlns:p14="http://schemas.microsoft.com/office/powerpoint/2010/main" val="364457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542" y="372319"/>
            <a:ext cx="8911687" cy="648099"/>
          </a:xfrm>
        </p:spPr>
        <p:txBody>
          <a:bodyPr>
            <a:normAutofit/>
          </a:bodyPr>
          <a:lstStyle/>
          <a:p>
            <a:r>
              <a:rPr lang="es-ES" sz="2400" b="1" dirty="0"/>
              <a:t>CRITERIOS PARA REMITIR A LA ATENCIÓN SECUNDARIA</a:t>
            </a:r>
            <a:endParaRPr lang="es-CU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5386" y="1709530"/>
            <a:ext cx="8915400" cy="4982818"/>
          </a:xfrm>
        </p:spPr>
        <p:txBody>
          <a:bodyPr>
            <a:normAutofit/>
          </a:bodyPr>
          <a:lstStyle/>
          <a:p>
            <a:r>
              <a:rPr lang="es-ES" sz="2100" b="1" dirty="0"/>
              <a:t>Eclampsia.</a:t>
            </a:r>
          </a:p>
          <a:p>
            <a:endParaRPr lang="es-ES" sz="2100" b="1" dirty="0"/>
          </a:p>
          <a:p>
            <a:r>
              <a:rPr lang="es-ES" sz="2100" b="1" dirty="0"/>
              <a:t>T A en 100 de diastólica tomada por el medico de guardia.</a:t>
            </a:r>
          </a:p>
          <a:p>
            <a:endParaRPr lang="es-ES" sz="2100" b="1" dirty="0"/>
          </a:p>
          <a:p>
            <a:r>
              <a:rPr lang="es-ES" sz="2100" b="1" dirty="0"/>
              <a:t>T A 160/110 </a:t>
            </a:r>
            <a:r>
              <a:rPr lang="es-ES" sz="2100" b="1" dirty="0" err="1"/>
              <a:t>ó</a:t>
            </a:r>
            <a:r>
              <a:rPr lang="es-ES" sz="2100" b="1" dirty="0"/>
              <a:t> más aunque sea referida.</a:t>
            </a:r>
          </a:p>
          <a:p>
            <a:endParaRPr lang="es-ES" sz="2100" b="1" dirty="0"/>
          </a:p>
          <a:p>
            <a:r>
              <a:rPr lang="es-ES" sz="2100" b="1" dirty="0"/>
              <a:t>T A elevada y signos de gravedad.</a:t>
            </a:r>
          </a:p>
          <a:p>
            <a:endParaRPr lang="es-ES" sz="2100" b="1" dirty="0"/>
          </a:p>
          <a:p>
            <a:r>
              <a:rPr lang="es-ES" sz="2100" b="1" dirty="0"/>
              <a:t>H T A con afectación del bienestar fetal.</a:t>
            </a:r>
          </a:p>
          <a:p>
            <a:endParaRPr lang="es-ES" sz="2100" b="1" dirty="0"/>
          </a:p>
          <a:p>
            <a:r>
              <a:rPr lang="es-ES" sz="2100" b="1" dirty="0"/>
              <a:t>Diagnóstico de Preeclampsia.</a:t>
            </a:r>
          </a:p>
          <a:p>
            <a:endParaRPr lang="es-ES" sz="2100" b="1" dirty="0"/>
          </a:p>
          <a:p>
            <a:endParaRPr lang="es-CU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44" y="792002"/>
            <a:ext cx="253615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0429" y="1166191"/>
            <a:ext cx="8915400" cy="4876800"/>
          </a:xfrm>
        </p:spPr>
        <p:txBody>
          <a:bodyPr/>
          <a:lstStyle/>
          <a:p>
            <a:r>
              <a:rPr lang="es-ES" sz="2800" b="1" dirty="0"/>
              <a:t>La hipertensión es un problema de salud en todo el mundo y constituye una de las tres primeras causas de muerte materna.</a:t>
            </a:r>
          </a:p>
          <a:p>
            <a:endParaRPr lang="es-ES" sz="2800" b="1" dirty="0"/>
          </a:p>
          <a:p>
            <a:r>
              <a:rPr lang="es-ES" sz="2800" b="1" dirty="0"/>
              <a:t>Cada hora mueren en el mundo 7 mujeres por trastornos relacionados con la hipertensión y embarazo.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46723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Concepto: </a:t>
            </a:r>
            <a:br>
              <a:rPr lang="es-ES" b="1" dirty="0"/>
            </a:b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/>
              <a:t>La denominación de trastornos hipertensivos en la gestación reúne una extensa variedad de procesos que poseen  como caracterísca común la HIPERTENSIÒN ARTERIAL, referida a ésta la presión arterial diastólica, sistólica o ambas. 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35405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CLASIFICACION</a:t>
            </a:r>
            <a:endParaRPr lang="es-C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54899" y="1524000"/>
            <a:ext cx="8915400" cy="377762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_tradnl" altLang="es-C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Trastornos hipertensivos dependientes del embarazo: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Pre-Eclampsia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Eclampsia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Hipertensión arterial crónica (primaria o secundaria)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 H.T.A. crónica con PRE-eclampsia sobreañadida.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es-ES_tradnl" altLang="es-CU" sz="2400" b="1" i="1" dirty="0">
                <a:solidFill>
                  <a:schemeClr val="accent1">
                    <a:lumMod val="75000"/>
                  </a:schemeClr>
                </a:solidFill>
              </a:rPr>
              <a:t>Hipertensión transitoria o tardía.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</a:pPr>
            <a:endParaRPr lang="es-ES" altLang="es-C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5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HTA Y EMBARAZO</a:t>
            </a:r>
            <a:endParaRPr lang="es-C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2173357" y="1603513"/>
            <a:ext cx="9331255" cy="4307709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T.A. mayor o igual a 140/90mmhg (dos tomas consecutivas con intervalo de 6 horas o más).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2. Incremento de tensión arterial sobre los niveles básales (TA diastólica: 15mmhg, TA sistólica: 30mmhg).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3. Tensión arterial media mayor o igual a 105mmhg.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PAM =     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T.A </a:t>
            </a:r>
            <a:r>
              <a:rPr lang="es-ES_tradnl" sz="2400" b="1" i="1" u="sng" dirty="0">
                <a:solidFill>
                  <a:schemeClr val="accent1">
                    <a:lumMod val="75000"/>
                  </a:schemeClr>
                </a:solidFill>
              </a:rPr>
              <a:t>sistólica 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+ 2  T.A</a:t>
            </a:r>
            <a:r>
              <a:rPr lang="es-ES_tradnl" sz="2400" b="1" i="1" u="sng" dirty="0">
                <a:solidFill>
                  <a:schemeClr val="accent1">
                    <a:lumMod val="75000"/>
                  </a:schemeClr>
                </a:solidFill>
              </a:rPr>
              <a:t> diastólica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                                      3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4. Una sola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toma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de TA ≥ 160 /110</a:t>
            </a:r>
            <a:r>
              <a:rPr lang="es-ES_tradnl" sz="2400" b="1" i="1" dirty="0" err="1">
                <a:solidFill>
                  <a:schemeClr val="accent1">
                    <a:lumMod val="75000"/>
                  </a:schemeClr>
                </a:solidFill>
              </a:rPr>
              <a:t>mmhg</a:t>
            </a:r>
            <a:r>
              <a:rPr lang="es-ES_tradnl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_tradnl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983" y="4691268"/>
            <a:ext cx="2942850" cy="189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17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584758" y="207341"/>
            <a:ext cx="2694693" cy="46256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PROFILAXIS</a:t>
            </a:r>
            <a:endParaRPr lang="es-C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2705384" y="1736031"/>
            <a:ext cx="3086102" cy="576262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s-ES" b="1" dirty="0"/>
              <a:t>Preconcepcional</a:t>
            </a:r>
            <a:endParaRPr lang="es-CU" b="1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2350672" y="2429697"/>
            <a:ext cx="4342893" cy="335406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s-ES" b="1" dirty="0" err="1"/>
              <a:t>Dispenzarizar</a:t>
            </a:r>
            <a:r>
              <a:rPr lang="es-ES" b="1" dirty="0"/>
              <a:t> las pacientes con  FR de HTA para modificarlos o controlarlos.</a:t>
            </a:r>
          </a:p>
          <a:p>
            <a:r>
              <a:rPr lang="es-ES" b="1" dirty="0"/>
              <a:t>En caso de HTA crónica, CONTROL RRPC para  compensar y ajustar tratamientos y decidir el momento adecuado para el embarazo.</a:t>
            </a:r>
          </a:p>
          <a:p>
            <a:r>
              <a:rPr lang="es-ES" b="1" dirty="0"/>
              <a:t>Uso de Ac. Fólico 6 meses antes del embarazo.</a:t>
            </a:r>
            <a:endParaRPr lang="es-CU" b="1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7336793" y="1736033"/>
            <a:ext cx="3999001" cy="576262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s-ES" b="1" dirty="0" err="1"/>
              <a:t>AtenciònPrenatal</a:t>
            </a:r>
            <a:endParaRPr lang="es-CU" b="1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7166956" y="2545737"/>
            <a:ext cx="4561217" cy="406709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/>
              <a:t>Detectar FR durante el embarazo.</a:t>
            </a:r>
          </a:p>
          <a:p>
            <a:r>
              <a:rPr lang="es-ES" b="1" dirty="0"/>
              <a:t>Evitar que las formas ligeras progresen a las formas graves.</a:t>
            </a:r>
          </a:p>
          <a:p>
            <a:endParaRPr lang="es-ES" b="1" dirty="0"/>
          </a:p>
          <a:p>
            <a:r>
              <a:rPr lang="es-ES" b="1" dirty="0"/>
              <a:t>Dosis bajas de aspirina desde inicios del segundo trimestre. </a:t>
            </a:r>
          </a:p>
          <a:p>
            <a:r>
              <a:rPr lang="es-ES" b="1" dirty="0"/>
              <a:t>Suplemento dietético de calcio. </a:t>
            </a:r>
          </a:p>
          <a:p>
            <a:r>
              <a:rPr lang="es-ES" b="1" dirty="0" err="1"/>
              <a:t>Multivitaminas</a:t>
            </a:r>
            <a:r>
              <a:rPr lang="es-ES" b="1" dirty="0"/>
              <a:t> y folatos.</a:t>
            </a:r>
          </a:p>
          <a:p>
            <a:r>
              <a:rPr lang="es-ES" b="1" dirty="0" err="1"/>
              <a:t>Doppler</a:t>
            </a:r>
            <a:r>
              <a:rPr lang="es-ES" b="1" dirty="0"/>
              <a:t> en las gestantes de riesgos.</a:t>
            </a:r>
          </a:p>
          <a:p>
            <a:r>
              <a:rPr lang="es-ES" b="1" dirty="0"/>
              <a:t>Diagnóstico y </a:t>
            </a:r>
            <a:r>
              <a:rPr lang="es-ES" b="1" dirty="0" err="1"/>
              <a:t>tto</a:t>
            </a:r>
            <a:r>
              <a:rPr lang="es-ES" b="1" dirty="0"/>
              <a:t> precoces .</a:t>
            </a:r>
          </a:p>
          <a:p>
            <a:endParaRPr lang="es-ES" b="1" dirty="0"/>
          </a:p>
          <a:p>
            <a:endParaRPr lang="es-CU" b="1" dirty="0"/>
          </a:p>
        </p:txBody>
      </p:sp>
      <p:sp>
        <p:nvSpPr>
          <p:cNvPr id="6" name="Flecha: hacia abajo 5"/>
          <p:cNvSpPr/>
          <p:nvPr/>
        </p:nvSpPr>
        <p:spPr>
          <a:xfrm rot="19458759">
            <a:off x="7733960" y="699489"/>
            <a:ext cx="500042" cy="982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7" name="Flecha: hacia abajo 6"/>
          <p:cNvSpPr/>
          <p:nvPr/>
        </p:nvSpPr>
        <p:spPr>
          <a:xfrm rot="1524053">
            <a:off x="5585830" y="693311"/>
            <a:ext cx="500042" cy="982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14" name="Flecha: hacia abajo 13"/>
          <p:cNvSpPr/>
          <p:nvPr/>
        </p:nvSpPr>
        <p:spPr>
          <a:xfrm>
            <a:off x="9044744" y="3548971"/>
            <a:ext cx="291549" cy="453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466" y="1457729"/>
            <a:ext cx="171922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Medidas en la Atención Prenatal:</a:t>
            </a:r>
            <a:endParaRPr lang="es-CU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409769" y="1264555"/>
            <a:ext cx="7933013" cy="5335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 </a:t>
            </a:r>
            <a:r>
              <a:rPr lang="es-ES" b="1" i="1" u="sng" dirty="0"/>
              <a:t>Factores de Riesgo Mayor de Preeclampsia:</a:t>
            </a:r>
          </a:p>
          <a:p>
            <a:r>
              <a:rPr lang="es-ES" b="1" dirty="0"/>
              <a:t>Enfermedad hipertensiva durante el embarazo previo.</a:t>
            </a:r>
          </a:p>
          <a:p>
            <a:r>
              <a:rPr lang="es-ES" b="1" dirty="0"/>
              <a:t>Hipertensión Crónica.</a:t>
            </a:r>
          </a:p>
          <a:p>
            <a:r>
              <a:rPr lang="es-ES" b="1" dirty="0"/>
              <a:t>Enfermedad Renal Crónica.</a:t>
            </a:r>
          </a:p>
          <a:p>
            <a:r>
              <a:rPr lang="es-ES" b="1" dirty="0"/>
              <a:t>Enfermedad Autoinmune como LES o Síndrome Ac </a:t>
            </a:r>
            <a:r>
              <a:rPr lang="es-ES" b="1" dirty="0" err="1"/>
              <a:t>Antifosfolipídicos</a:t>
            </a:r>
            <a:r>
              <a:rPr lang="es-ES" b="1" dirty="0"/>
              <a:t>.</a:t>
            </a:r>
          </a:p>
          <a:p>
            <a:r>
              <a:rPr lang="es-ES" b="1" dirty="0"/>
              <a:t>Diabetes Tipo I o 2.</a:t>
            </a:r>
          </a:p>
          <a:p>
            <a:pPr marL="0" indent="0">
              <a:buNone/>
            </a:pPr>
            <a:r>
              <a:rPr lang="es-ES" b="1" u="sng" dirty="0"/>
              <a:t>Factores de Riesgo Moderado:</a:t>
            </a:r>
          </a:p>
          <a:p>
            <a:r>
              <a:rPr lang="es-ES" b="1" dirty="0"/>
              <a:t>Nulípara.</a:t>
            </a:r>
          </a:p>
          <a:p>
            <a:r>
              <a:rPr lang="es-ES" b="1" dirty="0"/>
              <a:t>Mayor de 40 años.</a:t>
            </a:r>
          </a:p>
          <a:p>
            <a:r>
              <a:rPr lang="es-ES" b="1" dirty="0"/>
              <a:t>Periodo </a:t>
            </a:r>
            <a:r>
              <a:rPr lang="es-ES" b="1" dirty="0" err="1"/>
              <a:t>Intergenésico</a:t>
            </a:r>
            <a:r>
              <a:rPr lang="es-ES" b="1" dirty="0"/>
              <a:t> mayor de 10 años.</a:t>
            </a:r>
          </a:p>
          <a:p>
            <a:r>
              <a:rPr lang="es-ES" b="1" dirty="0"/>
              <a:t>IMC mayor de 28,6 Kg/m2 en la primera visita.</a:t>
            </a:r>
          </a:p>
          <a:p>
            <a:r>
              <a:rPr lang="es-ES" b="1" dirty="0"/>
              <a:t>Historia familiar de Preeclampsia.</a:t>
            </a:r>
          </a:p>
          <a:p>
            <a:r>
              <a:rPr lang="es-ES" b="1" dirty="0"/>
              <a:t>Embarazo Múltiple.</a:t>
            </a:r>
          </a:p>
          <a:p>
            <a:endParaRPr lang="es-CU" b="1" dirty="0"/>
          </a:p>
        </p:txBody>
      </p:sp>
      <p:sp>
        <p:nvSpPr>
          <p:cNvPr id="2" name="Globo: flecha izquierda 1"/>
          <p:cNvSpPr/>
          <p:nvPr/>
        </p:nvSpPr>
        <p:spPr>
          <a:xfrm>
            <a:off x="6732104" y="2545445"/>
            <a:ext cx="5221357" cy="37095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3" name="CuadroTexto 2"/>
          <p:cNvSpPr txBox="1"/>
          <p:nvPr/>
        </p:nvSpPr>
        <p:spPr>
          <a:xfrm>
            <a:off x="8945217" y="2875722"/>
            <a:ext cx="27697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 </a:t>
            </a:r>
            <a:r>
              <a:rPr lang="es-ES" b="1" dirty="0">
                <a:solidFill>
                  <a:schemeClr val="bg1"/>
                </a:solidFill>
              </a:rPr>
              <a:t>Factor  de los de Alto Riesgo o más de un factor de los de moderado es indicación del uso de Aspirina antes de las 16 semanas. Tienen indicación para medición frecuente de la Tensión arterial y de indicar proteinuria.</a:t>
            </a:r>
            <a:endParaRPr lang="es-C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271" y="624110"/>
            <a:ext cx="9861342" cy="1280890"/>
          </a:xfrm>
        </p:spPr>
        <p:txBody>
          <a:bodyPr/>
          <a:lstStyle/>
          <a:p>
            <a:r>
              <a:rPr lang="es-ES" dirty="0"/>
              <a:t>Medidas que se incluyen en varias causas:</a:t>
            </a:r>
            <a:endParaRPr lang="es-CU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5595" y="1775792"/>
            <a:ext cx="10336694" cy="4731026"/>
          </a:xfrm>
        </p:spPr>
        <p:txBody>
          <a:bodyPr/>
          <a:lstStyle/>
          <a:p>
            <a:r>
              <a:rPr lang="es-ES" sz="2000" b="1" dirty="0"/>
              <a:t>Todo caso que al evaluarse se detecte riesgo de </a:t>
            </a:r>
            <a:r>
              <a:rPr lang="es-ES" sz="2000" b="1" dirty="0" err="1"/>
              <a:t>Preclampsia</a:t>
            </a:r>
            <a:r>
              <a:rPr lang="es-ES" sz="2000" b="1" dirty="0"/>
              <a:t>, Prematuridad o RCIU, debe ser </a:t>
            </a:r>
            <a:r>
              <a:rPr lang="es-ES" sz="2000" b="1" dirty="0" err="1"/>
              <a:t>Interconsultada</a:t>
            </a:r>
            <a:r>
              <a:rPr lang="es-ES" sz="2000" b="1" dirty="0"/>
              <a:t> a las siguientes semanas: 18-24- 26 -30 y 32.</a:t>
            </a:r>
          </a:p>
          <a:p>
            <a:r>
              <a:rPr lang="es-ES" sz="2000" b="1" dirty="0"/>
              <a:t>En el caso de riesgo de Preeclampsia debe tener perfil de hipertensión y hepático en cada uno de los controles señalados anteriormente.</a:t>
            </a:r>
          </a:p>
          <a:p>
            <a:r>
              <a:rPr lang="es-ES" sz="2000" b="1" dirty="0"/>
              <a:t>Evaluación por Medicina Interna, Nutrición y otras especialidades antes de las 18 semanas estableciendo plan de conducta y manejo.</a:t>
            </a:r>
          </a:p>
          <a:p>
            <a:r>
              <a:rPr lang="es-ES" sz="2000" b="1" dirty="0"/>
              <a:t>Indicar la Aspirina a dosis bajas ante toda paciente con riesgo de RCIU y/o Preeclampsia antes de las 16 semanas, así como el carbonato de calcio.</a:t>
            </a:r>
          </a:p>
          <a:p>
            <a:r>
              <a:rPr lang="es-ES" sz="2000" b="1" dirty="0"/>
              <a:t>Toda paciente con riesgo social debe ser ingresada en el hogar Materno.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64571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6278" y="1205947"/>
            <a:ext cx="9780105" cy="4956314"/>
          </a:xfrm>
        </p:spPr>
        <p:txBody>
          <a:bodyPr>
            <a:normAutofit/>
          </a:bodyPr>
          <a:lstStyle/>
          <a:p>
            <a:r>
              <a:rPr lang="es-ES" sz="2400" b="1" dirty="0"/>
              <a:t>Las pacientes con riesgo de Preeclampsia y RCIU debe indicarse Ultrasonido </a:t>
            </a:r>
            <a:r>
              <a:rPr lang="es-ES" sz="2400" b="1" dirty="0" err="1"/>
              <a:t>Doppler</a:t>
            </a:r>
            <a:r>
              <a:rPr lang="es-ES" sz="2400" b="1" dirty="0"/>
              <a:t> de la Arteria Uterina entre las 23 a 24 semanas y de ser patológico debe enviarse a las consulta de HTA y Bajo Peso de los Hospitales para mayor evaluación  e indicar perfil de Hipertensión incluido hepático y  hematológico y seguimiento por el nivel secundario.</a:t>
            </a:r>
          </a:p>
          <a:p>
            <a:pPr marL="0" indent="0">
              <a:buNone/>
            </a:pPr>
            <a:endParaRPr lang="es-ES" sz="2400" b="1" dirty="0"/>
          </a:p>
          <a:p>
            <a:r>
              <a:rPr lang="es-ES" sz="2400" b="1" dirty="0"/>
              <a:t>Las pacientes con riesgo elevado de RCIU, Preeclampsia y /o </a:t>
            </a:r>
            <a:r>
              <a:rPr lang="es-ES" sz="2400" b="1" dirty="0" err="1"/>
              <a:t>Doppler</a:t>
            </a:r>
            <a:r>
              <a:rPr lang="es-ES" sz="2400" b="1" dirty="0"/>
              <a:t> de la arteria uterina patológico debe iniciarse desde las 28 semanas evaluación ecográfica con cálculo    de peso y </a:t>
            </a:r>
            <a:r>
              <a:rPr lang="es-ES" sz="2400" b="1" dirty="0" err="1"/>
              <a:t>doppler</a:t>
            </a:r>
            <a:r>
              <a:rPr lang="es-ES" sz="2400" b="1" dirty="0"/>
              <a:t> de la umbilical c/15dias.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7202463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898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Times New Roman</vt:lpstr>
      <vt:lpstr>Trebuchet MS</vt:lpstr>
      <vt:lpstr>Wingdings</vt:lpstr>
      <vt:lpstr>Wingdings 3</vt:lpstr>
      <vt:lpstr>Espiral</vt:lpstr>
      <vt:lpstr>HTA en APS</vt:lpstr>
      <vt:lpstr>Presentación de PowerPoint</vt:lpstr>
      <vt:lpstr>Concepto:  </vt:lpstr>
      <vt:lpstr>CLASIFICACION</vt:lpstr>
      <vt:lpstr>HTA Y EMBARAZO</vt:lpstr>
      <vt:lpstr>PROFILAXIS</vt:lpstr>
      <vt:lpstr>Medidas en la Atención Prenatal:</vt:lpstr>
      <vt:lpstr>Medidas que se incluyen en varias causas:</vt:lpstr>
      <vt:lpstr>Presentación de PowerPoint</vt:lpstr>
      <vt:lpstr>Presentación de PowerPoint</vt:lpstr>
      <vt:lpstr>CRITERIOS PARA USO DE ANTIHIPERTENSIVOS</vt:lpstr>
      <vt:lpstr>CRITERIOS PARA REMITIR A LA ATENCIÓN SECUNDARIA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HTA en APS</dc:title>
  <dc:creator>Dr</dc:creator>
  <cp:lastModifiedBy>...</cp:lastModifiedBy>
  <cp:revision>18</cp:revision>
  <dcterms:created xsi:type="dcterms:W3CDTF">2017-01-31T23:03:53Z</dcterms:created>
  <dcterms:modified xsi:type="dcterms:W3CDTF">2017-11-21T19:43:20Z</dcterms:modified>
</cp:coreProperties>
</file>