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257" r:id="rId2"/>
    <p:sldId id="353" r:id="rId3"/>
    <p:sldId id="354" r:id="rId4"/>
    <p:sldId id="355" r:id="rId5"/>
    <p:sldId id="356" r:id="rId6"/>
    <p:sldId id="349" r:id="rId7"/>
    <p:sldId id="343" r:id="rId8"/>
    <p:sldId id="344" r:id="rId9"/>
    <p:sldId id="346" r:id="rId10"/>
    <p:sldId id="357" r:id="rId11"/>
    <p:sldId id="358" r:id="rId12"/>
    <p:sldId id="359" r:id="rId13"/>
    <p:sldId id="360" r:id="rId14"/>
    <p:sldId id="361" r:id="rId15"/>
    <p:sldId id="364" r:id="rId16"/>
    <p:sldId id="363" r:id="rId17"/>
    <p:sldId id="365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9" r:id="rId26"/>
    <p:sldId id="380" r:id="rId27"/>
    <p:sldId id="301" r:id="rId28"/>
    <p:sldId id="306" r:id="rId29"/>
    <p:sldId id="304" r:id="rId30"/>
    <p:sldId id="312" r:id="rId31"/>
    <p:sldId id="352" r:id="rId32"/>
    <p:sldId id="381" r:id="rId33"/>
    <p:sldId id="382" r:id="rId34"/>
    <p:sldId id="383" r:id="rId35"/>
    <p:sldId id="348" r:id="rId36"/>
    <p:sldId id="387" r:id="rId37"/>
    <p:sldId id="388" r:id="rId38"/>
    <p:sldId id="38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66"/>
    <a:srgbClr val="D72734"/>
    <a:srgbClr val="E41C2F"/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0C22-0429-40FF-BEFC-83B90264CE28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7A819-7492-4245-A4C1-E42B1C70C5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8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82E3-0C04-4CEB-B942-139A410BD7B1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79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AE68-E786-403F-986F-4B59EC73F45D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78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FFF3C-93BC-4B2C-9AA7-8CD81E018A10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55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680-5D0E-4CAB-9AF0-95CA8B46F46F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7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EA73-6CBE-47B2-B36A-6C55EBFAEBB5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3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97B6-A36A-412A-8F92-ABAA2ECAF7F6}" type="datetime1">
              <a:rPr lang="en-US" smtClean="0"/>
              <a:t>3/10/2023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67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7EF1E-2304-4E4C-A8F9-706233106711}" type="datetime1">
              <a:rPr lang="en-US" smtClean="0"/>
              <a:t>3/10/2023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7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BF62-AF2F-4B28-A75D-394FBE54DFA7}" type="datetime1">
              <a:rPr lang="en-US" smtClean="0"/>
              <a:t>3/10/2023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6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123E-5E0A-4522-B6D9-FA8A6276A18D}" type="datetime1">
              <a:rPr lang="en-US" smtClean="0"/>
              <a:t>3/10/2023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58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40B0-A085-44C9-A451-F3AB51A90E1E}" type="datetime1">
              <a:rPr lang="en-US" smtClean="0"/>
              <a:t>3/10/2023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938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36D-15B9-4463-BA58-7BD4BB1E238B}" type="datetime1">
              <a:rPr lang="en-US" smtClean="0"/>
              <a:t>3/10/2023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78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C50F-7E7D-455E-956E-32655FA8EF79}" type="datetime1">
              <a:rPr lang="en-US" smtClean="0"/>
              <a:t>3/10/2023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0180-9FCB-4711-AD53-87577CE74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3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mt@infoed.sld.c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bvs.sld.cu/libros/embarazo_ectopico/embarazo%20_ectopico_complet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fertilidad.net/docs/biblioteca/recomendaciones/embarazoEctopic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vginecobstetricia.sld.cu/index.php/gin/article/view/420/32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evginecobstetricia.sld.cu/index.php/gin/article/view/422/323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fertilidad.net/docs/biblioteca/recomendaciones/embarazoEctopico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5332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596789" y="880195"/>
            <a:ext cx="9103056" cy="1412838"/>
          </a:xfrm>
          <a:prstGeom prst="rect">
            <a:avLst/>
          </a:prstGeom>
          <a:ln w="117475" cmpd="thinThick"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Algunos elementos para el perfeccionamiento del diagnóstico del embarazo ectópico.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714463" y="2629035"/>
            <a:ext cx="57982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419" sz="20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Dr. Carlos Moya Toneut</a:t>
            </a:r>
          </a:p>
          <a:p>
            <a:pPr>
              <a:lnSpc>
                <a:spcPct val="150000"/>
              </a:lnSpc>
            </a:pPr>
            <a:r>
              <a:rPr lang="es-419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DrC. Javier Cruz Rodríguez</a:t>
            </a:r>
          </a:p>
          <a:p>
            <a:pPr>
              <a:lnSpc>
                <a:spcPct val="150000"/>
              </a:lnSpc>
            </a:pPr>
            <a:r>
              <a:rPr lang="es-419" sz="2000" b="1" dirty="0" err="1">
                <a:latin typeface="Arial Black" panose="020B0A04020102020204" pitchFamily="34" charset="0"/>
                <a:cs typeface="Arial" panose="020B0604020202020204" pitchFamily="34" charset="0"/>
              </a:rPr>
              <a:t>Dr.C</a:t>
            </a:r>
            <a:r>
              <a:rPr lang="es-419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. Miguel Román </a:t>
            </a:r>
            <a:r>
              <a:rPr lang="es-419" sz="2000" b="1" dirty="0" err="1">
                <a:latin typeface="Arial Black" panose="020B0A04020102020204" pitchFamily="34" charset="0"/>
                <a:cs typeface="Arial" panose="020B0604020202020204" pitchFamily="34" charset="0"/>
              </a:rPr>
              <a:t>Sarduy</a:t>
            </a:r>
            <a:r>
              <a:rPr lang="es-419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Nápoles</a:t>
            </a:r>
            <a:endParaRPr lang="en-US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1</a:t>
            </a:fld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5433643" y="4336713"/>
            <a:ext cx="1948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800" b="1" dirty="0">
                <a:latin typeface="Arial Black" panose="020B0A04020102020204" pitchFamily="34" charset="0"/>
                <a:cs typeface="Arial" panose="020B0604020202020204" pitchFamily="34" charset="0"/>
              </a:rPr>
              <a:t>2023</a:t>
            </a:r>
            <a:endParaRPr lang="en-US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00018" y="4927741"/>
            <a:ext cx="3526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/>
              <a:t>Autor para correspondencia: </a:t>
            </a:r>
            <a:r>
              <a:rPr lang="es-419" sz="2000" b="1" dirty="0" smtClean="0">
                <a:hlinkClick r:id="rId3"/>
              </a:rPr>
              <a:t>carlosmt@infomed.sld.cu</a:t>
            </a:r>
            <a:r>
              <a:rPr lang="es-419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65568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10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5332"/>
            <a:ext cx="12192001" cy="161726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23554" y="502895"/>
            <a:ext cx="8179753" cy="461665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factores de riesgo de embarazo ectópico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223554" y="1048015"/>
            <a:ext cx="1046338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 anterior.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Endometriosis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Dispositivos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intrauterinos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anticonceptivos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orales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combinados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progestágenos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Cirugía</a:t>
            </a:r>
            <a:r>
              <a:rPr lang="en-U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r>
              <a:rPr lang="en-U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tubárica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previa</a:t>
            </a:r>
            <a:r>
              <a:rPr lang="en-U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419" sz="2000" b="1" dirty="0" err="1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Salpingectomías</a:t>
            </a:r>
            <a:r>
              <a:rPr lang="es-419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419" sz="2000" b="1" dirty="0">
              <a:solidFill>
                <a:srgbClr val="D72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Legrado uterino para interrupción de embarazo de forma recurrente.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por técnicas de reproducción </a:t>
            </a:r>
            <a:r>
              <a:rPr lang="es-E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asistida.</a:t>
            </a:r>
            <a:endParaRPr lang="es-ES" sz="2000" b="1" dirty="0">
              <a:solidFill>
                <a:srgbClr val="D72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inductores de la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ovulación.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pélvica 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inflamatoria (</a:t>
            </a:r>
            <a:r>
              <a:rPr lang="en-US" sz="2000" b="1" dirty="0" err="1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sz="2000" b="1" dirty="0" err="1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Clamydias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000" b="1" dirty="0" err="1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Neisserias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b="1" dirty="0">
              <a:solidFill>
                <a:srgbClr val="D72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4398" y="5378787"/>
            <a:ext cx="53908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Ciencias </a:t>
            </a:r>
            <a:r>
              <a:rPr lang="es-419" dirty="0" err="1" smtClean="0"/>
              <a:t>Méd</a:t>
            </a:r>
            <a:r>
              <a:rPr lang="es-419" dirty="0" smtClean="0"/>
              <a:t>. La Habana.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58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11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5332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92539" y="1048015"/>
            <a:ext cx="960692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Diversidad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parejas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sexuales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Síndrome de </a:t>
            </a:r>
            <a:r>
              <a:rPr lang="en-US" sz="20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Asherman</a:t>
            </a:r>
            <a:r>
              <a:rPr lang="en-U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/sinequias uterinas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Malformaciones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congénitas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Adherencias</a:t>
            </a:r>
            <a:r>
              <a:rPr lang="pt-BR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pélvicas </a:t>
            </a:r>
            <a:r>
              <a:rPr lang="pt-BR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posquirúrgicas</a:t>
            </a:r>
            <a:r>
              <a:rPr lang="pt-BR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Bridas congénitas </a:t>
            </a:r>
            <a:r>
              <a:rPr lang="pt-BR" sz="2000" b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intraabdominales</a:t>
            </a:r>
            <a:r>
              <a:rPr lang="pt-BR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Tabaquismo.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Oligoastenospermia.</a:t>
            </a:r>
            <a:endParaRPr lang="en-US" sz="2000" b="1" dirty="0">
              <a:solidFill>
                <a:srgbClr val="D727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419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de Benzodiacepinas en los 3 meses previos a la concepción (recientemente señalado).</a:t>
            </a:r>
            <a:endParaRPr lang="en-US" sz="20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223554" y="502895"/>
            <a:ext cx="9148745" cy="461665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Algunos factores de riesgo de embarazo ectópico (cont.)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14398" y="5378787"/>
            <a:ext cx="53908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Ciencias </a:t>
            </a:r>
            <a:r>
              <a:rPr lang="es-419" dirty="0" err="1" smtClean="0"/>
              <a:t>Méd</a:t>
            </a:r>
            <a:r>
              <a:rPr lang="es-419" dirty="0" smtClean="0"/>
              <a:t>. La Habana.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78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17092" y="607188"/>
            <a:ext cx="93578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Infecciones por </a:t>
            </a:r>
            <a:r>
              <a:rPr lang="es-ES" sz="2000" b="1" i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Chlamydia trachomatis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 ha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demostrado que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riesgo de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se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multiplica </a:t>
            </a: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 después de una salpingitis clínica. El uso de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antibióticos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 muchas veces la oclusión </a:t>
            </a:r>
            <a:r>
              <a:rPr lang="es-ES" sz="20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tubaria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 no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restablece la permeabilidad normal, lo que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 la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nidación ectópica.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5332"/>
            <a:ext cx="12192001" cy="161726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096369" y="2773438"/>
            <a:ext cx="10244921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"/>
              </a:spcBef>
              <a:defRPr/>
            </a:pPr>
            <a:r>
              <a:rPr lang="es-ES_tradnl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Mujeres con </a:t>
            </a:r>
            <a:r>
              <a:rPr lang="es-ES_tradnl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 Inflamatoria Pélvica </a:t>
            </a:r>
            <a:r>
              <a:rPr lang="es-ES_tradnl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incrementan el riesgo de </a:t>
            </a:r>
            <a:r>
              <a:rPr lang="es-ES_tradnl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s-ES_tradnl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7 a 10 veces más.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433851" y="395935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40% de las mujeres infectadas por clamidias desarrollan Enfermedad Inflamatoria </a:t>
            </a: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Pélvica. </a:t>
            </a:r>
            <a:endParaRPr lang="es-ES" sz="20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60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158485" y="637612"/>
            <a:ext cx="3842720" cy="461665"/>
          </a:xfrm>
          <a:prstGeom prst="rect">
            <a:avLst/>
          </a:prstGeom>
          <a:solidFill>
            <a:srgbClr val="6600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Clasificación topográfica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58485" y="1247949"/>
            <a:ext cx="9363940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implantación del EE puede realizarse en la trompa, ovario, cavidad abdominal, cuello o cuerno uterino, de ahí que EE no pueda hacerse sinónimo de extrauterino.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58485" y="3000655"/>
            <a:ext cx="99644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orden de frecuencia figuran en primer lugar los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s-ES" sz="2400" b="1" dirty="0" err="1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tubáricos</a:t>
            </a: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(97-98%)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dentro de ellos las localizaciones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ampulares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y después las ístmicas. El resto de las localizaciones son muy poco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frecuentes.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61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158485" y="1266926"/>
            <a:ext cx="104132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Trompa (EE </a:t>
            </a:r>
            <a:r>
              <a:rPr lang="es-E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tubárico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(97-98%): ampolla, fimbria, intersticial, ístmico.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Ovario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(EE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ovárico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superficial y profundo.</a:t>
            </a: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Abdominal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(EE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primario y secundario.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Cérvix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(EE cervical) (0,1%).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Cuerno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uterino rudimentario.</a:t>
            </a:r>
          </a:p>
          <a:p>
            <a:pPr indent="-342900"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Ligamento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ancho.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58485" y="637612"/>
            <a:ext cx="3842720" cy="461665"/>
          </a:xfrm>
          <a:prstGeom prst="rect">
            <a:avLst/>
          </a:prstGeom>
          <a:solidFill>
            <a:srgbClr val="6600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Clasificación topográfica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199797" y="637612"/>
            <a:ext cx="1228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 smtClean="0">
                <a:solidFill>
                  <a:srgbClr val="C81E36"/>
                </a:solidFill>
              </a:rPr>
              <a:t>Contin.</a:t>
            </a:r>
            <a:endParaRPr lang="en-US" sz="2400" b="1" dirty="0">
              <a:solidFill>
                <a:srgbClr val="C81E36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199797" y="4620062"/>
            <a:ext cx="3903259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>
                <a:latin typeface="Arial" panose="020B0604020202020204" pitchFamily="34" charset="0"/>
                <a:cs typeface="Arial" panose="020B0604020202020204" pitchFamily="34" charset="0"/>
              </a:rPr>
              <a:t>Embarazo heterotópico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652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712793" y="832514"/>
            <a:ext cx="87664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heterotópico: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corresponde a la coexistencia de un embarazo intrauterino y otro ectópico. Se estima que el riesgo de embarazo heterotópico entre mujeres con un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embarazo logrado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naturalmente varía de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en 4,000 a 1 en 30,000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,   mientras que el riesgo entre las mujeres que se han sometido a una fertilización in vitro se estima en tan alto como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en 100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528548" y="5416687"/>
            <a:ext cx="750627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600" dirty="0" smtClean="0"/>
              <a:t>Col de autores. FLASOG. </a:t>
            </a:r>
            <a:r>
              <a:rPr lang="es-ES" sz="1600" dirty="0" smtClean="0"/>
              <a:t>Medicina Reproductiva en </a:t>
            </a:r>
            <a:r>
              <a:rPr lang="es-ES" sz="1600" dirty="0"/>
              <a:t>la consulta </a:t>
            </a:r>
            <a:r>
              <a:rPr lang="es-ES" sz="1600" dirty="0" smtClean="0"/>
              <a:t>ginecológica. </a:t>
            </a:r>
            <a:r>
              <a:rPr lang="es-ES" sz="1600" dirty="0"/>
              <a:t>2020. ISBN: </a:t>
            </a:r>
            <a:r>
              <a:rPr lang="es-ES" sz="1600" dirty="0" smtClean="0"/>
              <a:t>978-9962-8522-0-9. </a:t>
            </a:r>
            <a:r>
              <a:rPr lang="es-ES" sz="1600" dirty="0"/>
              <a:t>Cap. </a:t>
            </a:r>
            <a:r>
              <a:rPr lang="es-ES" sz="1600" dirty="0" smtClean="0"/>
              <a:t>Embarazo ectópico.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893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91654" y="690181"/>
            <a:ext cx="660096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variedades </a:t>
            </a: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EE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tener en cuenta: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038474" y="1350696"/>
            <a:ext cx="9126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Existen variedades que dependen del número de embarazos: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487607" y="1812361"/>
            <a:ext cx="85434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Gestaciones ectópicas gemelares (dobles o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triples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Gestaciones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ectópicas bilaterales.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Coexistencia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combinación de una gestación ectópica con una eutópica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(embarazo heterotópico).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91403" y="4166851"/>
            <a:ext cx="11009194" cy="1131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recordar que el </a:t>
            </a: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molar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verdadera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rareza, pero hay que tomarlo en consideración cuando se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 a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una paciente con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EE.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46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05217" y="497446"/>
            <a:ext cx="936236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Existen </a:t>
            </a:r>
            <a:r>
              <a:rPr lang="es-ES" sz="2400" b="1" dirty="0">
                <a:solidFill>
                  <a:srgbClr val="E038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ubicaciones no </a:t>
            </a:r>
            <a:r>
              <a:rPr lang="es-ES" sz="2400" b="1" dirty="0" smtClean="0">
                <a:solidFill>
                  <a:srgbClr val="E038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habituales o atípicas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EE, dentro de las cuales podemos mencionar: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23915" y="1773382"/>
            <a:ext cx="67374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 muñón de trompa residual. 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Embarazo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cervical.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cornual o intersticial.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EE poshisterectomía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</a:t>
            </a:r>
            <a:r>
              <a:rPr lang="es-E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una cicatriz de cesárea anterior.</a:t>
            </a:r>
          </a:p>
          <a:p>
            <a:pPr>
              <a:lnSpc>
                <a:spcPct val="150000"/>
              </a:lnSpc>
              <a:buBlip>
                <a:blip r:embed="rId3"/>
              </a:buBlip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EE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intramural.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18951" y="5500049"/>
            <a:ext cx="69421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419" dirty="0"/>
              <a:t>Moya Toneut C. Embarazo ectópico. </a:t>
            </a:r>
            <a:r>
              <a:rPr lang="es-419" dirty="0" err="1"/>
              <a:t>Edit</a:t>
            </a:r>
            <a:r>
              <a:rPr lang="es-419" dirty="0"/>
              <a:t> Ciencias </a:t>
            </a:r>
            <a:r>
              <a:rPr lang="es-419" dirty="0" err="1"/>
              <a:t>Méd</a:t>
            </a:r>
            <a:r>
              <a:rPr lang="es-419" dirty="0"/>
              <a:t>. La Habana. 2017.</a:t>
            </a:r>
          </a:p>
        </p:txBody>
      </p:sp>
    </p:spTree>
    <p:extLst>
      <p:ext uri="{BB962C8B-B14F-4D97-AF65-F5344CB8AC3E}">
        <p14:creationId xmlns:p14="http://schemas.microsoft.com/office/powerpoint/2010/main" val="2631264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296538" y="867604"/>
            <a:ext cx="98263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embarazo ectópico </a:t>
            </a:r>
            <a:r>
              <a:rPr lang="es-E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presenta con un cuadro clínico específico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pues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sintomatología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variable, </a:t>
            </a:r>
            <a:r>
              <a:rPr lang="en-US" sz="2400" b="1" dirty="0" err="1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</a:t>
            </a:r>
            <a:r>
              <a:rPr lang="en-U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b="1" dirty="0" err="1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</a:t>
            </a:r>
            <a:r>
              <a:rPr lang="en-U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r>
              <a:rPr lang="en-U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b="1" dirty="0" err="1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localización</a:t>
            </a:r>
            <a:r>
              <a:rPr lang="en-US" sz="2400" b="1" dirty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B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anatómica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; no hay que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olvidar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existen embarazos ectópicos tan silenciosos en su evolución, que solo se hacen manifiestos cuando su crecimiento resulta incompatible con la capacidad y la tolerancia del lugar de implantación.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296538" y="284269"/>
            <a:ext cx="3665561" cy="461665"/>
          </a:xfrm>
          <a:prstGeom prst="rect">
            <a:avLst/>
          </a:prstGeom>
          <a:solidFill>
            <a:srgbClr val="B8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 clínico del EE.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71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54907" y="1419367"/>
            <a:ext cx="588218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419" sz="2400" b="1" dirty="0">
                <a:latin typeface="Arial" panose="020B0604020202020204" pitchFamily="34" charset="0"/>
                <a:cs typeface="Arial" panose="020B0604020202020204" pitchFamily="34" charset="0"/>
              </a:rPr>
              <a:t>El embarazo ectópico en su etapa inicial puede ser </a:t>
            </a:r>
            <a:r>
              <a:rPr lang="es-419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totalmente asintomático o presentar los mismos síntomas de un embarazo normal</a:t>
            </a:r>
            <a:r>
              <a:rPr lang="es-419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50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19118" y="1338661"/>
            <a:ext cx="97445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ES" sz="2400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 (EE),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del griego, ectos “</a:t>
            </a:r>
            <a:r>
              <a:rPr lang="es-E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fuera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” y topos “</a:t>
            </a:r>
            <a:r>
              <a:rPr lang="es-E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lugar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implantación del producto de la concepción fuera de la cavidad endometrial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embarazo es </a:t>
            </a: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eutópico, intrauterino u ortotópico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cuando el huevo anida y se desarrolla en su lugar habitual, el endometrio de revestimiento de la cavidad uterina. La anidación en cualquier otro lugar es un EE.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19118" y="651079"/>
            <a:ext cx="2961562" cy="523220"/>
          </a:xfrm>
          <a:prstGeom prst="rect">
            <a:avLst/>
          </a:prstGeom>
          <a:solidFill>
            <a:srgbClr val="6600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</a:t>
            </a:r>
          </a:p>
        </p:txBody>
      </p:sp>
    </p:spTree>
    <p:extLst>
      <p:ext uri="{BB962C8B-B14F-4D97-AF65-F5344CB8AC3E}">
        <p14:creationId xmlns:p14="http://schemas.microsoft.com/office/powerpoint/2010/main" val="2448218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30238" y="389045"/>
            <a:ext cx="105315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Tríada clásica del embarazo ectópico:</a:t>
            </a:r>
          </a:p>
          <a:p>
            <a:pPr marL="723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Dolor (es el síntoma más constante).</a:t>
            </a:r>
          </a:p>
          <a:p>
            <a:pPr marL="723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Sangrado uterino anormal.</a:t>
            </a:r>
          </a:p>
          <a:p>
            <a:pPr marL="723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Masa anexial tactable, generalmente mal definida y dolorosa, que se prolonga hacia el saco de Douglas.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51764" y="3762781"/>
            <a:ext cx="1068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tríada se presenta aproximadamente en el 45 % de las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pacientes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EE;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predictivo positivo es solo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14%.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manifestaciones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clínicas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clásicas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ocurren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generalmente entre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8 semanas después de la fecha de la última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menstruación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autores las señalan entre las 7 y 10 semanas de amenorrea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aproximadamente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91821" y="3276241"/>
            <a:ext cx="9062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amenorrea es otro síntoma frecuente.</a:t>
            </a:r>
            <a:endParaRPr lang="en-US" sz="2400" b="1" dirty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43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119116" y="736979"/>
            <a:ext cx="53089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clínicas de presentación</a:t>
            </a:r>
            <a:endParaRPr lang="en-US" sz="2400" b="1" dirty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07985" y="1511068"/>
            <a:ext cx="45464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 </a:t>
            </a:r>
            <a:r>
              <a:rPr lang="en-U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asintomático.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56117" y="2288324"/>
            <a:ext cx="67938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 sintomático, sin rotura tubárica.</a:t>
            </a:r>
            <a:endParaRPr lang="en-US" sz="20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07985" y="3000858"/>
            <a:ext cx="797045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Accidente hemorrágico agudo:</a:t>
            </a:r>
          </a:p>
          <a:p>
            <a:pPr marL="72390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estabilidad hemodinámica.</a:t>
            </a:r>
          </a:p>
          <a:p>
            <a:pPr marL="72390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20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signos de descompensación hemodinámica o </a:t>
            </a:r>
            <a:r>
              <a:rPr lang="es-ES" sz="2000" b="1" i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shock</a:t>
            </a:r>
            <a:r>
              <a:rPr lang="es-ES" sz="20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3984" y="5628436"/>
            <a:ext cx="694216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419" dirty="0"/>
              <a:t>Moya Toneut C. Embarazo ectópico. </a:t>
            </a:r>
            <a:r>
              <a:rPr lang="es-419" dirty="0" err="1"/>
              <a:t>Edit</a:t>
            </a:r>
            <a:r>
              <a:rPr lang="es-419" dirty="0"/>
              <a:t> Ciencias </a:t>
            </a:r>
            <a:r>
              <a:rPr lang="es-419" dirty="0" err="1"/>
              <a:t>Méd</a:t>
            </a:r>
            <a:r>
              <a:rPr lang="es-419" dirty="0"/>
              <a:t>. La Habana. 2017.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724714" y="4889874"/>
            <a:ext cx="61687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/>
              <a:t>Rigol-Santisteban. Obstetricia y </a:t>
            </a:r>
            <a:r>
              <a:rPr lang="es-419" dirty="0" smtClean="0"/>
              <a:t>Ginecología, 3ra </a:t>
            </a:r>
            <a:r>
              <a:rPr lang="es-419" dirty="0" err="1" smtClean="0"/>
              <a:t>Edic</a:t>
            </a:r>
            <a:r>
              <a:rPr lang="es-419" dirty="0" smtClean="0"/>
              <a:t>. Cap. </a:t>
            </a:r>
            <a:r>
              <a:rPr lang="es-419" dirty="0"/>
              <a:t>26. Sangramiento en </a:t>
            </a:r>
            <a:r>
              <a:rPr lang="es-419" dirty="0" smtClean="0"/>
              <a:t>obstetricia. Edit. </a:t>
            </a:r>
            <a:r>
              <a:rPr lang="es-419" dirty="0" err="1" smtClean="0"/>
              <a:t>Cienc</a:t>
            </a:r>
            <a:r>
              <a:rPr lang="es-419" dirty="0" smtClean="0"/>
              <a:t>. </a:t>
            </a:r>
            <a:r>
              <a:rPr lang="es-419" dirty="0" err="1" smtClean="0"/>
              <a:t>Méd</a:t>
            </a:r>
            <a:r>
              <a:rPr lang="es-419" dirty="0" smtClean="0"/>
              <a:t>. La Habana.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65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37230" y="657199"/>
            <a:ext cx="3665561" cy="461665"/>
          </a:xfrm>
          <a:prstGeom prst="rect">
            <a:avLst/>
          </a:prstGeom>
          <a:solidFill>
            <a:srgbClr val="B8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del EE.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40508" y="2717760"/>
            <a:ext cx="746532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419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primer requisito para el diagnóstico del </a:t>
            </a:r>
            <a:r>
              <a:rPr lang="es-419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</a:t>
            </a:r>
            <a:r>
              <a:rPr lang="es-419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 es pensar en él”</a:t>
            </a:r>
            <a:r>
              <a:rPr lang="es-419" sz="3600" i="1" dirty="0" smtClean="0">
                <a:solidFill>
                  <a:srgbClr val="231F2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 </a:t>
            </a:r>
            <a:endParaRPr lang="es-419" sz="3600" i="1" dirty="0">
              <a:solidFill>
                <a:srgbClr val="231F20"/>
              </a:solidFill>
              <a:latin typeface="Brush Script MT" panose="03060802040406070304" pitchFamily="66" charset="0"/>
              <a:cs typeface="Arial" panose="020B0604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419" sz="3600" i="1" dirty="0" smtClean="0">
                <a:solidFill>
                  <a:srgbClr val="231F2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Mondor</a:t>
            </a:r>
            <a:endParaRPr lang="es-419" sz="2400" b="1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24083" y="1246329"/>
            <a:ext cx="820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419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conoce al embarazo ectópico como </a:t>
            </a:r>
            <a:endParaRPr lang="es-419" sz="2400" b="1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419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gran simulador de la ginecología”</a:t>
            </a:r>
            <a:endParaRPr lang="en-US" sz="2400" b="1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6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68992" y="614149"/>
            <a:ext cx="4367283" cy="4367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968992" y="496584"/>
            <a:ext cx="106179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Anamnesis (EE complicado):</a:t>
            </a:r>
            <a:endParaRPr lang="es-ES" sz="2400" b="1" dirty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Amenorrea </a:t>
            </a:r>
            <a:r>
              <a:rPr lang="es-E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pocos días o semanas.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Pérdidas </a:t>
            </a:r>
            <a:r>
              <a:rPr lang="es-E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sanguíneas, parduscas, de poca </a:t>
            </a: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intensidad (borra </a:t>
            </a:r>
            <a:r>
              <a:rPr lang="es-E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café).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 </a:t>
            </a:r>
            <a:r>
              <a:rPr lang="es-E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intenso en fosa ilíaca que se irradia a la pelvis, región lumbar o epigastrio, incluso al hombro (omalgia), por irritación del frénico.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Disquecia.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Disuria</a:t>
            </a:r>
            <a:r>
              <a:rPr lang="es-E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s-E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Lipotimias.</a:t>
            </a:r>
          </a:p>
        </p:txBody>
      </p:sp>
    </p:spTree>
    <p:extLst>
      <p:ext uri="{BB962C8B-B14F-4D97-AF65-F5344CB8AC3E}">
        <p14:creationId xmlns:p14="http://schemas.microsoft.com/office/powerpoint/2010/main" val="3156477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60568" y="637612"/>
            <a:ext cx="3874779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Exploración ginecológica</a:t>
            </a:r>
            <a:endParaRPr lang="es-ES" sz="2400" b="1" dirty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307626" y="1432220"/>
            <a:ext cx="7572375" cy="4891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ser desde </a:t>
            </a: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anodina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encontrar: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579139" y="1891184"/>
            <a:ext cx="9434603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Útero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aumentado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inferior al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correspondiente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amenorrea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082238" y="3085214"/>
            <a:ext cx="4725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Anejo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engrosado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 doloroso.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579139" y="3745689"/>
            <a:ext cx="7491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Fondo de saco de Douglas ocupado y doloroso.</a:t>
            </a:r>
          </a:p>
        </p:txBody>
      </p:sp>
    </p:spTree>
    <p:extLst>
      <p:ext uri="{BB962C8B-B14F-4D97-AF65-F5344CB8AC3E}">
        <p14:creationId xmlns:p14="http://schemas.microsoft.com/office/powerpoint/2010/main" val="1856934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63651" y="337361"/>
            <a:ext cx="3365024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s-ES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Pruebas diagnósticas</a:t>
            </a:r>
            <a:endParaRPr lang="es-ES" sz="2400" b="1" dirty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186481" y="1111866"/>
            <a:ext cx="4625119" cy="4228674"/>
          </a:xfrm>
          <a:prstGeom prst="rect">
            <a:avLst/>
          </a:prstGeom>
          <a:ln w="104775" cmpd="thinThick">
            <a:gradFill>
              <a:gsLst>
                <a:gs pos="0">
                  <a:srgbClr val="C81E36"/>
                </a:gs>
                <a:gs pos="59000">
                  <a:srgbClr val="C81E36"/>
                </a:gs>
                <a:gs pos="26000">
                  <a:schemeClr val="bg1">
                    <a:lumMod val="65000"/>
                  </a:schemeClr>
                </a:gs>
                <a:gs pos="100000">
                  <a:schemeClr val="tx1"/>
                </a:gs>
              </a:gsLst>
              <a:lin ang="5400000" scaled="1"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ES" sz="2400" b="1" u="sng" dirty="0" smtClean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2400" b="1" u="sng" dirty="0" smtClean="0">
                <a:solidFill>
                  <a:srgbClr val="C81E3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 </a:t>
            </a:r>
            <a:r>
              <a:rPr lang="es-ES" sz="2400" b="1" u="sng" dirty="0">
                <a:solidFill>
                  <a:srgbClr val="C81E3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invasivas</a:t>
            </a:r>
            <a:r>
              <a:rPr lang="es-ES" sz="2400" b="1" dirty="0">
                <a:solidFill>
                  <a:srgbClr val="C81E3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 </a:t>
            </a:r>
            <a:endParaRPr lang="es-ES" sz="2400" b="1" dirty="0" smtClean="0">
              <a:solidFill>
                <a:srgbClr val="C81E3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§"/>
              <a:defRPr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Dosificación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fracción beta de la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HCG.</a:t>
            </a: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§"/>
              <a:defRPr/>
            </a:pPr>
            <a:r>
              <a:rPr lang="es-ES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 </a:t>
            </a:r>
            <a:r>
              <a:rPr lang="es-ES" sz="2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embarazo </a:t>
            </a:r>
            <a:r>
              <a:rPr lang="es-ES" sz="2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mediante radioinmunoanálisis.</a:t>
            </a:r>
          </a:p>
          <a:p>
            <a:pPr marL="342900" indent="-342900">
              <a:lnSpc>
                <a:spcPct val="140000"/>
              </a:lnSpc>
              <a:buFont typeface="Wingdings" panose="05000000000000000000" pitchFamily="2" charset="2"/>
              <a:buChar char="§"/>
              <a:defRPr/>
            </a:pP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Ultrasonografía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 o transvaginal, y estudio con Doppler.</a:t>
            </a:r>
            <a:b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6273918" y="1111867"/>
            <a:ext cx="4944542" cy="4228674"/>
          </a:xfrm>
          <a:prstGeom prst="rect">
            <a:avLst/>
          </a:prstGeom>
          <a:ln w="104775" cmpd="thinThick">
            <a:gradFill>
              <a:gsLst>
                <a:gs pos="0">
                  <a:srgbClr val="C81E36"/>
                </a:gs>
                <a:gs pos="59000">
                  <a:srgbClr val="C81E36"/>
                </a:gs>
                <a:gs pos="26000">
                  <a:schemeClr val="bg1">
                    <a:lumMod val="65000"/>
                  </a:schemeClr>
                </a:gs>
                <a:gs pos="100000">
                  <a:schemeClr val="tx1"/>
                </a:gs>
              </a:gsLst>
              <a:lin ang="5400000" scaled="1"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s-ES" sz="2600" b="1" u="sng" dirty="0" smtClean="0">
              <a:solidFill>
                <a:srgbClr val="C81E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s-ES" sz="2600" b="1" u="sng" dirty="0" smtClean="0">
                <a:solidFill>
                  <a:srgbClr val="C81E3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Invasivas</a:t>
            </a:r>
            <a:r>
              <a:rPr lang="es-ES" sz="2600" b="1" dirty="0">
                <a:solidFill>
                  <a:srgbClr val="C81E3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Punción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Douglas.</a:t>
            </a:r>
            <a:endParaRPr lang="es-E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Punción 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abdominal.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Legrado diagnóstico (con estudio histológico para buscar la reacción de </a:t>
            </a:r>
            <a:r>
              <a:rPr lang="es-E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Arias Stella</a:t>
            </a:r>
            <a:r>
              <a:rPr lang="es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Laparoscopía</a:t>
            </a:r>
            <a:r>
              <a:rPr lang="es-ES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Laparotomía.</a:t>
            </a:r>
          </a:p>
        </p:txBody>
      </p:sp>
    </p:spTree>
    <p:extLst>
      <p:ext uri="{BB962C8B-B14F-4D97-AF65-F5344CB8AC3E}">
        <p14:creationId xmlns:p14="http://schemas.microsoft.com/office/powerpoint/2010/main" val="274049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16590" y="567350"/>
            <a:ext cx="9480646" cy="461665"/>
          </a:xfrm>
          <a:prstGeom prst="rect">
            <a:avLst/>
          </a:prstGeom>
          <a:solidFill>
            <a:srgbClr val="B8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 ultrasonográficas asociadas con embarazo ectópico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816590" y="1091505"/>
            <a:ext cx="105588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Ausencia de saco gestacional </a:t>
            </a:r>
            <a:r>
              <a:rPr lang="es-E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intraútero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Presencia de una tumoración anexial donde se observa, en ocasiones, un saco gestacional conteniendo un embrión vivo.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Sangre libre en cavidad abdominal.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 de </a:t>
            </a:r>
            <a:r>
              <a:rPr lang="es-ES" sz="2200" b="1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pseudosaco</a:t>
            </a:r>
            <a:r>
              <a:rPr lang="es-ES" sz="2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gestacional </a:t>
            </a:r>
            <a:r>
              <a:rPr lang="es-ES" sz="2200" b="1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intraútero</a:t>
            </a:r>
            <a:r>
              <a:rPr lang="es-ES" sz="2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(central y de bordes finos).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Material amorfo en trompa dilatada.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del flujo y disminución de la resistencia en el anejo donde se ubica el EE con respecto al anejo contralateral (Doppler).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69076" y="5433959"/>
            <a:ext cx="58912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Oliva Rodríguez J. Ultrasonografía </a:t>
            </a:r>
            <a:r>
              <a:rPr lang="es-ES" sz="1600" dirty="0"/>
              <a:t>diagnóstica fetal, obstétrica y </a:t>
            </a:r>
            <a:r>
              <a:rPr lang="es-ES" sz="1600" dirty="0" smtClean="0"/>
              <a:t>ginecológica. La </a:t>
            </a:r>
            <a:r>
              <a:rPr lang="es-ES" sz="1600" dirty="0"/>
              <a:t>Habana: Editorial Ciencias Médicas, 2009.</a:t>
            </a:r>
          </a:p>
        </p:txBody>
      </p:sp>
    </p:spTree>
    <p:extLst>
      <p:ext uri="{BB962C8B-B14F-4D97-AF65-F5344CB8AC3E}">
        <p14:creationId xmlns:p14="http://schemas.microsoft.com/office/powerpoint/2010/main" val="162354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5458"/>
            <a:ext cx="12192001" cy="1412542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27</a:t>
            </a:fld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1104332" y="532562"/>
            <a:ext cx="9977650" cy="83099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llevar a cabo un </a:t>
            </a:r>
            <a:r>
              <a:rPr lang="es-E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clínico exitoso 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embarazo </a:t>
            </a:r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ectópico, se 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tendrán en cuenta los elementos siguientes</a:t>
            </a:r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04332" y="1698094"/>
            <a:ext cx="9977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síntomas dependen de la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EG,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la localización topográfica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 el momento evolutivo.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636025" y="2611708"/>
            <a:ext cx="93083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las etapas iniciales puede ser totalmente asintomático o presentarse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síntomas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similares a los de un embarazo eutópico.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45275" y="3568766"/>
            <a:ext cx="98957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Ante toda mujer en edad reproductiva que presente síntomas relacionados</a:t>
            </a: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con esta afección (dolor abdominopélvico) no se descartará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 posibilidad de un 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incluso en pacientes jóvenes que nieguen tener relaciones sexuales.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067033" y="5109763"/>
            <a:ext cx="66999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5458"/>
            <a:ext cx="12192001" cy="1412542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28</a:t>
            </a:fld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1110018" y="629206"/>
            <a:ext cx="9153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Una gran proporción de pacientes en las que se diagnostica un embarazo ectópico, </a:t>
            </a:r>
            <a:r>
              <a:rPr lang="es-E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presenta factores de riesgo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para desarrollarlo.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67033" y="5109763"/>
            <a:ext cx="66999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641932" y="1540098"/>
            <a:ext cx="945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 toda paciente con antecedente de embarazo ectópico, y síntomas y/o signos de la entidad, buscar la posibilidad de un </a:t>
            </a:r>
            <a:r>
              <a:rPr lang="es-E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10018" y="2594535"/>
            <a:ext cx="91250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El uso de métodos anticonceptivos no excluye la posibilidad de un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EE.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24067" y="3358295"/>
            <a:ext cx="103438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confirmación de un embarazo eutópico por ultrasonografía no excluye la posibilidad de un embarazo ectópico </a:t>
            </a:r>
            <a:r>
              <a:rPr lang="es-ES" sz="2000" b="1" i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 debe recordar la </a:t>
            </a:r>
            <a:r>
              <a:rPr lang="en-US" sz="2000" b="1" i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existencia</a:t>
            </a:r>
            <a:r>
              <a:rPr lang="en-US" sz="2000" b="1" i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embarazos</a:t>
            </a:r>
            <a:r>
              <a:rPr lang="en-US" sz="2000" b="1" i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heterotópicos</a:t>
            </a:r>
            <a:r>
              <a:rPr lang="en-US" sz="2000" b="1" i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688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5458"/>
            <a:ext cx="12192001" cy="1412542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29</a:t>
            </a:fld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4067033" y="5109763"/>
            <a:ext cx="66999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809766" y="618676"/>
            <a:ext cx="105440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Luego de una interrupción de embarazo intraútero, si persisten los síntomas y signos de gestación, se debe pensar en la posibilidad de un </a:t>
            </a:r>
            <a:r>
              <a:rPr lang="es-E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heterotópico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, lo que adquiere mayor valor si persisten pruebas de embarazo positivas o se tacta una masa anexial.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203277" y="2154513"/>
            <a:ext cx="9785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prueba de embarazo </a:t>
            </a:r>
            <a:r>
              <a:rPr lang="es-419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negativa</a:t>
            </a:r>
            <a:r>
              <a:rPr lang="es-419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excluye la posibilidad de un EE.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09766" y="2819184"/>
            <a:ext cx="10334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2000" b="1" dirty="0">
                <a:latin typeface="Arial" panose="020B0604020202020204" pitchFamily="34" charset="0"/>
                <a:cs typeface="Arial" panose="020B0604020202020204" pitchFamily="34" charset="0"/>
              </a:rPr>
              <a:t>La prueba de embarazo </a:t>
            </a:r>
            <a:r>
              <a:rPr lang="es-419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positiva</a:t>
            </a:r>
            <a:r>
              <a:rPr lang="es-419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ausencia de SG intraútero, pensar en un 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079310" y="3831394"/>
            <a:ext cx="10274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pacientes </a:t>
            </a:r>
            <a:r>
              <a:rPr lang="es-419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salpingectomizadas</a:t>
            </a:r>
            <a:r>
              <a:rPr lang="es-419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s-419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histerectomizadas</a:t>
            </a:r>
            <a:r>
              <a:rPr lang="es-419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están exentas de presentar embarazo ectópico.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59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66967" y="1238136"/>
            <a:ext cx="96580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frecuencia del embarazo ectópico se ha duplicado o triplicado en la mayor parte de los países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industrializados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últimos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y ha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llegado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representar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2,2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% de los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nacimientos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y el 1,7 % de las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gestaciones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conocidas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aproximadamente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embarazo ectópico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100-150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partos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lo que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3 % de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 </a:t>
            </a:r>
            <a:r>
              <a:rPr lang="en-US" sz="2400" b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ginecopatías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709683" y="5308978"/>
            <a:ext cx="61687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/>
              <a:t>Rigol-Santisteban. Obstetricia y </a:t>
            </a:r>
            <a:r>
              <a:rPr lang="es-419" dirty="0" smtClean="0"/>
              <a:t>Ginecología, 3ra </a:t>
            </a:r>
            <a:r>
              <a:rPr lang="es-419" dirty="0" err="1" smtClean="0"/>
              <a:t>Edic</a:t>
            </a:r>
            <a:r>
              <a:rPr lang="es-419" dirty="0" smtClean="0"/>
              <a:t>. Cap. </a:t>
            </a:r>
            <a:r>
              <a:rPr lang="es-419" dirty="0"/>
              <a:t>26. Sangramiento en </a:t>
            </a:r>
            <a:r>
              <a:rPr lang="es-419" dirty="0" smtClean="0"/>
              <a:t>obstetricia. Edit. </a:t>
            </a:r>
            <a:r>
              <a:rPr lang="es-419" dirty="0" err="1" smtClean="0"/>
              <a:t>Cienc</a:t>
            </a:r>
            <a:r>
              <a:rPr lang="es-419" dirty="0" smtClean="0"/>
              <a:t>. </a:t>
            </a:r>
            <a:r>
              <a:rPr lang="es-419" dirty="0" err="1" smtClean="0"/>
              <a:t>Méd</a:t>
            </a:r>
            <a:r>
              <a:rPr lang="es-419" dirty="0" smtClean="0"/>
              <a:t>. La Habana. 2014.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1433017" y="655887"/>
            <a:ext cx="2961562" cy="523220"/>
          </a:xfrm>
          <a:prstGeom prst="rect">
            <a:avLst/>
          </a:prstGeom>
          <a:solidFill>
            <a:srgbClr val="6600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Frecuencia</a:t>
            </a:r>
          </a:p>
        </p:txBody>
      </p:sp>
    </p:spTree>
    <p:extLst>
      <p:ext uri="{BB962C8B-B14F-4D97-AF65-F5344CB8AC3E}">
        <p14:creationId xmlns:p14="http://schemas.microsoft.com/office/powerpoint/2010/main" val="2565674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5458"/>
            <a:ext cx="12192001" cy="1412542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30</a:t>
            </a:fld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4067033" y="5109763"/>
            <a:ext cx="66999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800669" y="535148"/>
            <a:ext cx="10590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Ante una paciente con sangrado genital anormal, sobre todo que rememore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 “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borra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 café”, y en la que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persista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el sangrado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legrado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hemostático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habrá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que pensar en la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posibilidad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 un embarazo ectópico.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593376" y="1979248"/>
            <a:ext cx="85389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b="1" dirty="0">
                <a:solidFill>
                  <a:srgbClr val="E41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existencia de amenorrea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excluye la posibilidad de un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74025" y="2736431"/>
            <a:ext cx="10334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En toda laparotomía exploratoria donde se detecte un embarazo ectópico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tubárico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revisar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anejo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contralateral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posibilidad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ectópico bilateral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073053" y="3767574"/>
            <a:ext cx="101357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2000" b="1" dirty="0">
                <a:solidFill>
                  <a:srgbClr val="E41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laparoscopía negativa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embarazo ectópico con poco tiempo de amenorrea tampoco excluye la posibilidad de un embarazo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44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5458"/>
            <a:ext cx="12192001" cy="1412542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31</a:t>
            </a:fld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4067033" y="5109763"/>
            <a:ext cx="66999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Cien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1218061" y="887203"/>
            <a:ext cx="10135739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sz="2000" b="1" dirty="0">
                <a:solidFill>
                  <a:srgbClr val="E41C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laparoscopía negativa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embarazo ectópico con poco tiempo de amenorrea tampoco excluye la posibilidad de un embarazo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002799" y="3813699"/>
            <a:ext cx="7763664" cy="76944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0"/>
                <a:solidFill>
                  <a:schemeClr val="bg1"/>
                </a:solidFill>
                <a:latin typeface="Agency FB" panose="020B0503020202020204" pitchFamily="34" charset="0"/>
              </a:rPr>
              <a:t>… El gran simulador de la Ginecología …</a:t>
            </a:r>
            <a:endParaRPr lang="es-ES" sz="4400" b="1" dirty="0">
              <a:ln w="0"/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577452" y="2277425"/>
            <a:ext cx="9416956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419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lugares donde sea posible la utilización de la fracción </a:t>
            </a: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s-419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-HCG, una cuantificación negativa no excluye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posibilidad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 un </a:t>
            </a:r>
            <a:r>
              <a:rPr lang="en-US" sz="2000" b="1" dirty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</a:t>
            </a:r>
            <a:r>
              <a:rPr lang="en-US" sz="2000" b="1" dirty="0" smtClean="0">
                <a:solidFill>
                  <a:srgbClr val="D727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08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838734" y="1709677"/>
            <a:ext cx="7356144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s-419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diagnóstico clínico es un arte,</a:t>
            </a:r>
          </a:p>
          <a:p>
            <a:pPr lvl="0" algn="ctr">
              <a:lnSpc>
                <a:spcPct val="150000"/>
              </a:lnSpc>
            </a:pPr>
            <a:r>
              <a:rPr lang="es-419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dominio de un arte no tiene fin,                      siempre es posible hacer un diagnóstico mejor”</a:t>
            </a:r>
            <a:r>
              <a:rPr lang="es-419" sz="3600" i="1" dirty="0" smtClean="0">
                <a:solidFill>
                  <a:srgbClr val="231F2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 </a:t>
            </a:r>
            <a:endParaRPr lang="es-419" sz="3600" i="1" dirty="0">
              <a:solidFill>
                <a:srgbClr val="231F20"/>
              </a:solidFill>
              <a:latin typeface="Brush Script MT" panose="03060802040406070304" pitchFamily="66" charset="0"/>
              <a:cs typeface="Arial" panose="020B0604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s-419" sz="3600" i="1" dirty="0" smtClean="0">
                <a:solidFill>
                  <a:srgbClr val="231F2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Logan Clendening</a:t>
            </a:r>
            <a:endParaRPr lang="es-419" sz="2400" b="1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82639" y="783988"/>
            <a:ext cx="4995080" cy="461665"/>
          </a:xfrm>
          <a:prstGeom prst="rect">
            <a:avLst/>
          </a:prstGeom>
          <a:solidFill>
            <a:srgbClr val="B8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diferencial del EE.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07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991733" y="163482"/>
            <a:ext cx="84024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b="1" dirty="0" err="1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etiología</a:t>
            </a:r>
            <a:r>
              <a:rPr lang="en-US" b="1" dirty="0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ginecológica</a:t>
            </a:r>
            <a:r>
              <a:rPr lang="en-US" b="1" dirty="0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C81E3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Uterina: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Amenaza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aborto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hidatiforme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Dismenorrea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Mioma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complicado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Adenomiosis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Endometritis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Torsión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uterina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Distopias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uterinas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Cérvix:</a:t>
            </a: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Hay que diferenciar la neoplasia a este nivel del ectópico cervical.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Ovario: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Quistes complicados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Rotura folicular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Endometriosis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Ooforitis</a:t>
            </a: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/absceso </a:t>
            </a: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tuboovárico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Trompas de Falopio: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Salpingitis aguda/absceso </a:t>
            </a: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tuboovárico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Hidrosalpinx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Cáncer </a:t>
            </a:r>
            <a:r>
              <a:rPr lang="es-419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ginecológico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946709" y="4108650"/>
            <a:ext cx="48949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</a:t>
            </a:r>
            <a:r>
              <a:rPr lang="es-419" dirty="0" err="1" smtClean="0"/>
              <a:t>Cienc</a:t>
            </a:r>
            <a:r>
              <a:rPr lang="es-419" dirty="0" smtClean="0"/>
              <a:t>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6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60143" y="332939"/>
            <a:ext cx="75972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419" b="1" dirty="0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etiología </a:t>
            </a:r>
            <a:r>
              <a:rPr lang="es-419" b="1" dirty="0" smtClean="0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ginecológica</a:t>
            </a:r>
            <a:r>
              <a:rPr lang="es-419" b="1" dirty="0">
                <a:solidFill>
                  <a:srgbClr val="C81E3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rgbClr val="C81E3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Digestiva: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27146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Apendicitis aguda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27146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Enfermedad inflamatoria intestinal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27146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 irritable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27146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Obstrucción/perforación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27146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Ruptura hepática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271463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Coledocolitiasis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Urológica: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Urolitiasis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Cistitis/</a:t>
            </a: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pielonefritis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Ortopédica: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4863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Trastornos </a:t>
            </a: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osteoligamentosos</a:t>
            </a: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la columna lumbosacra y coxis.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Vascular: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Varicocele pelviano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Congestión pélvica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s-419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Nerviosa: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3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419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Manifestaciones </a:t>
            </a:r>
            <a:r>
              <a:rPr lang="es-419" dirty="0" err="1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histeriformes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946709" y="4108650"/>
            <a:ext cx="48949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dirty="0" smtClean="0"/>
              <a:t>Moya Toneut C. Embarazo ectópico. </a:t>
            </a:r>
            <a:r>
              <a:rPr lang="es-419" dirty="0" err="1" smtClean="0"/>
              <a:t>Edit</a:t>
            </a:r>
            <a:r>
              <a:rPr lang="es-419" dirty="0" smtClean="0"/>
              <a:t> </a:t>
            </a:r>
            <a:r>
              <a:rPr lang="es-419" dirty="0" err="1" smtClean="0"/>
              <a:t>Cienc</a:t>
            </a:r>
            <a:r>
              <a:rPr lang="es-419" dirty="0" smtClean="0"/>
              <a:t> </a:t>
            </a:r>
            <a:r>
              <a:rPr lang="es-419" dirty="0" err="1" smtClean="0"/>
              <a:t>Méd</a:t>
            </a:r>
            <a:r>
              <a:rPr lang="es-419" dirty="0" smtClean="0"/>
              <a:t>. La Habana. 2017. </a:t>
            </a:r>
            <a:r>
              <a:rPr lang="es-419" u="sng" dirty="0">
                <a:hlinkClick r:id="rId3"/>
              </a:rPr>
              <a:t>http://</a:t>
            </a:r>
            <a:r>
              <a:rPr lang="es-419" u="sng" dirty="0" smtClean="0">
                <a:hlinkClick r:id="rId3"/>
              </a:rPr>
              <a:t>bvs.sld.cu/libros/embarazo_ectopico/embarazo%20_ectopico_completo.pdf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12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35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1684"/>
            <a:ext cx="12192001" cy="161726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937983" y="1050877"/>
            <a:ext cx="4339988" cy="3139321"/>
          </a:xfrm>
          <a:prstGeom prst="rect">
            <a:avLst/>
          </a:prstGeom>
          <a:noFill/>
          <a:ln>
            <a:solidFill>
              <a:srgbClr val="D72734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419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“En la duda es un error más </a:t>
            </a:r>
            <a:r>
              <a:rPr lang="es-419" sz="2400" b="1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grave, ignorar </a:t>
            </a:r>
            <a:r>
              <a:rPr lang="es-419" sz="24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embarazo ectópico, que diagnosticarlo sin que exista”.</a:t>
            </a:r>
          </a:p>
          <a:p>
            <a:pPr algn="ctr">
              <a:lnSpc>
                <a:spcPct val="150000"/>
              </a:lnSpc>
            </a:pPr>
            <a:r>
              <a:rPr lang="es-419" sz="3600" i="1" dirty="0">
                <a:solidFill>
                  <a:srgbClr val="231F20"/>
                </a:solidFill>
                <a:latin typeface="Brush Script MT" panose="03060802040406070304" pitchFamily="66" charset="0"/>
                <a:cs typeface="Arial" panose="020B0604020202020204" pitchFamily="34" charset="0"/>
              </a:rPr>
              <a:t>José Botella Llusiá</a:t>
            </a:r>
            <a:endParaRPr lang="en-US" sz="3600" i="1" dirty="0">
              <a:solidFill>
                <a:srgbClr val="231F20"/>
              </a:solidFill>
              <a:latin typeface="Brush Script MT" panose="03060802040406070304" pitchFamily="66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969347" y="4667533"/>
            <a:ext cx="2829745" cy="436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89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46162" y="491320"/>
            <a:ext cx="5117910" cy="523220"/>
          </a:xfrm>
          <a:prstGeom prst="rect">
            <a:avLst/>
          </a:prstGeom>
          <a:ln w="85725" cmpd="thinThick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rgbClr val="B80000"/>
                </a:gs>
                <a:gs pos="48000">
                  <a:schemeClr val="bg2">
                    <a:lumMod val="50000"/>
                  </a:schemeClr>
                </a:gs>
                <a:gs pos="100000">
                  <a:srgbClr val="C81E36"/>
                </a:gs>
              </a:gsLst>
              <a:lin ang="5400000" scaled="1"/>
            </a:gra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009935" y="1422822"/>
            <a:ext cx="104951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419" sz="2000" dirty="0" smtClean="0"/>
              <a:t>Moya Toneut C. Embarazo ectópico. </a:t>
            </a:r>
            <a:r>
              <a:rPr lang="es-419" sz="2000" dirty="0" err="1" smtClean="0"/>
              <a:t>Edit</a:t>
            </a:r>
            <a:r>
              <a:rPr lang="es-419" sz="2000" dirty="0" smtClean="0"/>
              <a:t> Ciencias </a:t>
            </a:r>
            <a:r>
              <a:rPr lang="es-419" sz="2000" dirty="0" err="1" smtClean="0"/>
              <a:t>Méd</a:t>
            </a:r>
            <a:r>
              <a:rPr lang="es-419" sz="2000" dirty="0" smtClean="0"/>
              <a:t>. La Habana. 2017.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Conferencia: Salud sexual y reproductiva en Cuba. Logros y desafíos. Dr. Roberto Álvarez </a:t>
            </a:r>
            <a:r>
              <a:rPr lang="es-ES" sz="2000" dirty="0" err="1"/>
              <a:t>Fumero</a:t>
            </a:r>
            <a:r>
              <a:rPr lang="es-ES" sz="2000" dirty="0"/>
              <a:t>. XVII Congreso de la SCOG. Palacio de Convenciones de La Habana. Cuba. 18 al 21 de junio de 2019. </a:t>
            </a:r>
            <a:endParaRPr lang="es-ES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 smtClean="0"/>
              <a:t>MINSAP. Dirección Nacional de Estadísticas (2000-2020). La Habana.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/>
              <a:t>Sociedad Española de Fertilidad. 2019</a:t>
            </a:r>
            <a:r>
              <a:rPr lang="es-ES" sz="2000" dirty="0" smtClean="0"/>
              <a:t>. Disponible en: </a:t>
            </a:r>
            <a:r>
              <a:rPr lang="es-ES" sz="20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s-ES" sz="2000" u="sng" dirty="0" smtClean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www.sefertilidad.net/docs/biblioteca/recomendaciones/embarazoEctopico.pdf</a:t>
            </a:r>
            <a:endParaRPr lang="es-ES" sz="2000" u="sng" dirty="0" smtClean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Rigol-Santisteban. Obstetricia y Ginecología, 3ra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Edic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Cap. 26. Sangramiento en obstetricia. Edit.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Cienc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Méd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La Habana. 2014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Oliva Rodríguez J. Ultrasonografía diagnóstica fetal, obstétrica y ginecológica. La Habana: Editorial Ciencias Médicas, 2009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419" sz="2000" dirty="0" smtClean="0"/>
          </a:p>
        </p:txBody>
      </p:sp>
    </p:spTree>
    <p:extLst>
      <p:ext uri="{BB962C8B-B14F-4D97-AF65-F5344CB8AC3E}">
        <p14:creationId xmlns:p14="http://schemas.microsoft.com/office/powerpoint/2010/main" val="3917228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46162" y="491320"/>
            <a:ext cx="5117910" cy="523220"/>
          </a:xfrm>
          <a:prstGeom prst="rect">
            <a:avLst/>
          </a:prstGeom>
          <a:ln w="85725" cmpd="thinThick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rgbClr val="B80000"/>
                </a:gs>
                <a:gs pos="48000">
                  <a:schemeClr val="bg2">
                    <a:lumMod val="50000"/>
                  </a:schemeClr>
                </a:gs>
                <a:gs pos="100000">
                  <a:srgbClr val="C81E36"/>
                </a:gs>
              </a:gsLst>
              <a:lin ang="5400000" scaled="1"/>
            </a:gra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48436" y="1173707"/>
            <a:ext cx="104951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Borges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Fernández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Moya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Toneut C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Saavedra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López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L, Moré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Vega A.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Embarazo ectópico cervical. Presentación de un caso.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Cub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Ginecol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Obstet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45, No. 1, 2019, ISSN 1561-3062.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www.revginecobstetricia.sld.cu/index.php/gin/article/view/420/321</a:t>
            </a:r>
            <a:endParaRPr 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Moya Toneut C, Rodríguez Alemán O, Rangel Roque I, Méndez Rodríguez A, Arechavaleta Machado JL, Moya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Arechavaleta N.  Embarazo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ectópico ovárico. Presentación de un caso.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Rev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Cub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Ginecol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Obstet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Vol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45, No. 1, 2019, ISSN 1561-3062.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www.revginecobstetricia.sld.cu/index.php/gin/article/view/422/323</a:t>
            </a:r>
            <a:endParaRPr lang="es-E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Pino Pérez FV,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Ledón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Mora M, Moya Toneut C, Moya Arechavaleta A, Reyes Moré CM, Moya 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Arechavaleta 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N. Embarazo heterotópico tubo-abdominal. Revista Cubana de Obstetricia y Ginecología. Vol. 43, Núm. 1 (2017):  Ene – Marzo. </a:t>
            </a:r>
            <a:r>
              <a:rPr lang="es-ES" sz="2000" u="sng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http://revginecobstetricia.sld.cu/index.php/gin/article/view/155 </a:t>
            </a:r>
            <a:endParaRPr lang="es-ES" sz="2000" u="sng" dirty="0" smtClean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Col de autores. FLASOG. Medicina Reproductiva en la consulta ginecológica. 2020. ISBN: 978-9962-8522-0-9. Cap. Embarazo ectópico. </a:t>
            </a:r>
            <a:endParaRPr lang="es-419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96000" y="552875"/>
            <a:ext cx="126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/>
              <a:t>Contin.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6276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46162" y="491320"/>
            <a:ext cx="5117910" cy="523220"/>
          </a:xfrm>
          <a:prstGeom prst="rect">
            <a:avLst/>
          </a:prstGeom>
          <a:ln w="85725" cmpd="thinThick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rgbClr val="B80000"/>
                </a:gs>
                <a:gs pos="48000">
                  <a:schemeClr val="bg2">
                    <a:lumMod val="50000"/>
                  </a:schemeClr>
                </a:gs>
                <a:gs pos="100000">
                  <a:srgbClr val="C81E36"/>
                </a:gs>
              </a:gsLst>
              <a:lin ang="5400000" scaled="1"/>
            </a:gra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48436" y="1173707"/>
            <a:ext cx="104951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Fylstra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Ectopic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(distal)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fallopian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tube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etiology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diagnosis, and </a:t>
            </a:r>
            <a:r>
              <a:rPr lang="es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Expert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Reviews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Am J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Obstet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Gynecol</a:t>
            </a:r>
            <a:r>
              <a:rPr lang="es-ES" sz="2000" dirty="0">
                <a:ea typeface="Calibri" panose="020F0502020204030204" pitchFamily="34" charset="0"/>
                <a:cs typeface="Times New Roman" panose="02020603050405020304" pitchFamily="18" charset="0"/>
              </a:rPr>
              <a:t> 2012</a:t>
            </a:r>
            <a:r>
              <a:rPr lang="es-E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Mausner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Geffen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E.,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Slywotzky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C., &amp; Bennett, G. (2017).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Pitfalls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tips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diagnosis of 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ectopic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. Abdominal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Radiology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42(5), 1524–1542</a:t>
            </a:r>
            <a:r>
              <a:rPr lang="es-419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R.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Ramanah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I.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Marguier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N.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Mottet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C.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Magnin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, D.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Riethmuller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. Embarazo extrauterino. EMC-Ginecología-Obstetricia,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54 &gt; n°3 &gt; septiembre 2018</a:t>
            </a:r>
            <a:r>
              <a:rPr lang="es-419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ACOG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Bulletin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No. 193: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Tubal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Ectopic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Pregnancy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Obstetrics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Gynecology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419" sz="2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March</a:t>
            </a:r>
            <a:r>
              <a:rPr lang="es-419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2018 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Volume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131 - </a:t>
            </a:r>
            <a:r>
              <a:rPr lang="es-419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Issue</a:t>
            </a: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 3 - p e91–e103</a:t>
            </a:r>
            <a:r>
              <a:rPr lang="es-419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Medical treatment of ectopic pregnancy: a committee opinion. (2013). Fertility and 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Sterility, 100(3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), 638–644</a:t>
            </a:r>
            <a:r>
              <a:rPr lang="en-US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Ectopic pregnancy and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misscarriage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diagnosis and initial management clinical guideline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Publiseh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: 12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Decembre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2012. nice.org.uk/guidance/cg154.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s-419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s-419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s-419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96000" y="552875"/>
            <a:ext cx="126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b="1" dirty="0" smtClean="0"/>
              <a:t>Contin.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97498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435289" y="797341"/>
            <a:ext cx="93214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El término ectópico </a:t>
            </a:r>
            <a:r>
              <a:rPr lang="es-ES" sz="2400" b="1" dirty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sinónimo de extrauterino, sino que tiene más amplitud, pues hay gestaciones intrauterinas, como el embarazo intersticial y el cervical, que son ectópicas.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292824" y="2795715"/>
            <a:ext cx="78065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419" sz="2400" b="1" dirty="0">
                <a:latin typeface="Arial" panose="020B0604020202020204" pitchFamily="34" charset="0"/>
                <a:cs typeface="Arial" panose="020B0604020202020204" pitchFamily="34" charset="0"/>
              </a:rPr>
              <a:t>El EE constituye un serio </a:t>
            </a:r>
            <a:r>
              <a:rPr lang="es-419" sz="2400" b="1" dirty="0" smtClean="0">
                <a:solidFill>
                  <a:srgbClr val="C81E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 de salud </a:t>
            </a:r>
            <a:r>
              <a:rPr lang="es-419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pública </a:t>
            </a:r>
            <a:r>
              <a:rPr lang="es-419" sz="2400" b="1" dirty="0">
                <a:latin typeface="Arial" panose="020B0604020202020204" pitchFamily="34" charset="0"/>
                <a:cs typeface="Arial" panose="020B0604020202020204" pitchFamily="34" charset="0"/>
              </a:rPr>
              <a:t>a nivel mundial y en Cuba.</a:t>
            </a:r>
          </a:p>
          <a:p>
            <a:pPr>
              <a:lnSpc>
                <a:spcPct val="150000"/>
              </a:lnSpc>
            </a:pPr>
            <a:r>
              <a:rPr lang="es-419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entidad en aumento y a la vez causa de muertes maternas, muchas de ellas evitables. 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63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508310" y="5218648"/>
            <a:ext cx="6259773" cy="8095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500049"/>
            <a:ext cx="12192001" cy="1412542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09934" y="1681890"/>
            <a:ext cx="10343866" cy="3135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mayor proporción de 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embarazos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ectópicos 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diagnostican.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número de pacientes que se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someten 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empleo de métodos anticonceptivos como el dispositivo </a:t>
            </a:r>
            <a:r>
              <a:rPr lang="es-E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intrauterino.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aumento de la enfermedad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inflamatoria pélvica.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Pacientes con embarazos ectópicos previos.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Pacientes con cirugía abdominal previa, especialmente tubárica.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Esterilidad.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Endometriosis.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Tabaquismo.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0180-9FCB-4711-AD53-87577CE740F4}" type="slidenum">
              <a:rPr lang="en-US" smtClean="0"/>
              <a:t>5</a:t>
            </a:fld>
            <a:endParaRPr lang="en-US"/>
          </a:p>
        </p:txBody>
      </p:sp>
      <p:sp>
        <p:nvSpPr>
          <p:cNvPr id="3" name="CuadroTexto 2"/>
          <p:cNvSpPr txBox="1"/>
          <p:nvPr/>
        </p:nvSpPr>
        <p:spPr>
          <a:xfrm>
            <a:off x="887106" y="508490"/>
            <a:ext cx="10153934" cy="461665"/>
          </a:xfrm>
          <a:prstGeom prst="rect">
            <a:avLst/>
          </a:prstGeom>
          <a:solidFill>
            <a:srgbClr val="66003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que intervienen en el incremento de la incidencia de EE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590197" y="5586726"/>
            <a:ext cx="6096000" cy="5417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s-ES" sz="14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s-ES" sz="14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://www.sefertilidad.net/docs/biblioteca/recomendaciones/embarazoEctopico.pdf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90197" y="5318901"/>
            <a:ext cx="5158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Sociedad Española de Fertilidad. 2019.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23332" y="5631470"/>
            <a:ext cx="3493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 smtClean="0"/>
              <a:t>TRA: Técnicas de Reproducción Asistida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5410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250" y="379436"/>
            <a:ext cx="7913499" cy="46154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736" y="5049509"/>
            <a:ext cx="4962525" cy="29527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82387" y="5421048"/>
            <a:ext cx="858444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600" b="1" dirty="0" smtClean="0"/>
              <a:t>Conferencia: Salud sexual y reproductiva en Cuba. Logros y desafíos. Dr. Roberto Álvarez </a:t>
            </a:r>
            <a:r>
              <a:rPr lang="es-419" sz="1600" b="1" dirty="0" err="1" smtClean="0"/>
              <a:t>Fumero</a:t>
            </a:r>
            <a:r>
              <a:rPr lang="es-419" sz="1600" b="1" dirty="0" smtClean="0"/>
              <a:t>. XVII Congreso de la SCOG. Palacio de Convenciones de La Habana. Cuba. 18 al 21 de junio de 2019.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98069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223554" y="502895"/>
            <a:ext cx="9744891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Defunciones maternas directas y por embarazo ectópico. Cuba, 2000-2020. Tasa por 100 000 nacidos vivos. 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787857" y="5204160"/>
            <a:ext cx="905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MM= Muertes maternas        EE=Embarazo ectópico      </a:t>
            </a:r>
          </a:p>
          <a:p>
            <a:r>
              <a:rPr lang="es-419" b="1" dirty="0" smtClean="0"/>
              <a:t>TMMD= Tasa de muertes maternas directas  </a:t>
            </a:r>
            <a:endParaRPr lang="en-US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1223554" y="1597898"/>
          <a:ext cx="9744889" cy="244943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70271">
                  <a:extLst>
                    <a:ext uri="{9D8B030D-6E8A-4147-A177-3AD203B41FA5}">
                      <a16:colId xmlns="" xmlns:a16="http://schemas.microsoft.com/office/drawing/2014/main" val="361440888"/>
                    </a:ext>
                  </a:extLst>
                </a:gridCol>
                <a:gridCol w="652080">
                  <a:extLst>
                    <a:ext uri="{9D8B030D-6E8A-4147-A177-3AD203B41FA5}">
                      <a16:colId xmlns="" xmlns:a16="http://schemas.microsoft.com/office/drawing/2014/main" val="285029878"/>
                    </a:ext>
                  </a:extLst>
                </a:gridCol>
                <a:gridCol w="698537">
                  <a:extLst>
                    <a:ext uri="{9D8B030D-6E8A-4147-A177-3AD203B41FA5}">
                      <a16:colId xmlns="" xmlns:a16="http://schemas.microsoft.com/office/drawing/2014/main" val="1732340128"/>
                    </a:ext>
                  </a:extLst>
                </a:gridCol>
                <a:gridCol w="698537">
                  <a:extLst>
                    <a:ext uri="{9D8B030D-6E8A-4147-A177-3AD203B41FA5}">
                      <a16:colId xmlns="" xmlns:a16="http://schemas.microsoft.com/office/drawing/2014/main" val="3200944127"/>
                    </a:ext>
                  </a:extLst>
                </a:gridCol>
                <a:gridCol w="697693">
                  <a:extLst>
                    <a:ext uri="{9D8B030D-6E8A-4147-A177-3AD203B41FA5}">
                      <a16:colId xmlns="" xmlns:a16="http://schemas.microsoft.com/office/drawing/2014/main" val="988892784"/>
                    </a:ext>
                  </a:extLst>
                </a:gridCol>
                <a:gridCol w="698537">
                  <a:extLst>
                    <a:ext uri="{9D8B030D-6E8A-4147-A177-3AD203B41FA5}">
                      <a16:colId xmlns="" xmlns:a16="http://schemas.microsoft.com/office/drawing/2014/main" val="2978720034"/>
                    </a:ext>
                  </a:extLst>
                </a:gridCol>
                <a:gridCol w="697693">
                  <a:extLst>
                    <a:ext uri="{9D8B030D-6E8A-4147-A177-3AD203B41FA5}">
                      <a16:colId xmlns="" xmlns:a16="http://schemas.microsoft.com/office/drawing/2014/main" val="1995622761"/>
                    </a:ext>
                  </a:extLst>
                </a:gridCol>
                <a:gridCol w="698537">
                  <a:extLst>
                    <a:ext uri="{9D8B030D-6E8A-4147-A177-3AD203B41FA5}">
                      <a16:colId xmlns="" xmlns:a16="http://schemas.microsoft.com/office/drawing/2014/main" val="624816076"/>
                    </a:ext>
                  </a:extLst>
                </a:gridCol>
                <a:gridCol w="697693">
                  <a:extLst>
                    <a:ext uri="{9D8B030D-6E8A-4147-A177-3AD203B41FA5}">
                      <a16:colId xmlns="" xmlns:a16="http://schemas.microsoft.com/office/drawing/2014/main" val="1335235007"/>
                    </a:ext>
                  </a:extLst>
                </a:gridCol>
                <a:gridCol w="698537">
                  <a:extLst>
                    <a:ext uri="{9D8B030D-6E8A-4147-A177-3AD203B41FA5}">
                      <a16:colId xmlns="" xmlns:a16="http://schemas.microsoft.com/office/drawing/2014/main" val="3520592896"/>
                    </a:ext>
                  </a:extLst>
                </a:gridCol>
                <a:gridCol w="697693">
                  <a:extLst>
                    <a:ext uri="{9D8B030D-6E8A-4147-A177-3AD203B41FA5}">
                      <a16:colId xmlns="" xmlns:a16="http://schemas.microsoft.com/office/drawing/2014/main" val="316812080"/>
                    </a:ext>
                  </a:extLst>
                </a:gridCol>
                <a:gridCol w="739081">
                  <a:extLst>
                    <a:ext uri="{9D8B030D-6E8A-4147-A177-3AD203B41FA5}">
                      <a16:colId xmlns="" xmlns:a16="http://schemas.microsoft.com/office/drawing/2014/main" val="3341753645"/>
                    </a:ext>
                  </a:extLst>
                </a:gridCol>
              </a:tblGrid>
              <a:tr h="8035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38454230"/>
                  </a:ext>
                </a:extLst>
              </a:tr>
              <a:tr h="3753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 Directas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2407832"/>
                  </a:ext>
                </a:extLst>
              </a:tr>
              <a:tr h="3753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 por EE</a:t>
                      </a:r>
                      <a:endParaRPr lang="en-US" sz="180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D739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1" dirty="0">
                        <a:solidFill>
                          <a:srgbClr val="D7394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D739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1" dirty="0">
                        <a:solidFill>
                          <a:srgbClr val="D7394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D739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 b="1" dirty="0">
                        <a:solidFill>
                          <a:srgbClr val="D7394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37222427"/>
                  </a:ext>
                </a:extLst>
              </a:tr>
              <a:tr h="3753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TMMD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37869634"/>
                  </a:ext>
                </a:extLst>
              </a:tr>
              <a:tr h="37532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TMM por 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99844721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291481" y="4180363"/>
            <a:ext cx="3390672" cy="46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419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Estadísticas MINSAP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47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910686" y="5308979"/>
            <a:ext cx="905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b="1" dirty="0" smtClean="0"/>
              <a:t>MM= Muertes maternas        EE=Embarazo ectópico      </a:t>
            </a:r>
          </a:p>
          <a:p>
            <a:r>
              <a:rPr lang="es-419" b="1" dirty="0" smtClean="0"/>
              <a:t>TMMD= Tasa de muertes maternas directas  </a:t>
            </a:r>
            <a:endParaRPr lang="en-US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1223558" y="1666674"/>
          <a:ext cx="9744886" cy="236347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95756">
                  <a:extLst>
                    <a:ext uri="{9D8B030D-6E8A-4147-A177-3AD203B41FA5}">
                      <a16:colId xmlns="" xmlns:a16="http://schemas.microsoft.com/office/drawing/2014/main" val="4122490467"/>
                    </a:ext>
                  </a:extLst>
                </a:gridCol>
                <a:gridCol w="718809">
                  <a:extLst>
                    <a:ext uri="{9D8B030D-6E8A-4147-A177-3AD203B41FA5}">
                      <a16:colId xmlns="" xmlns:a16="http://schemas.microsoft.com/office/drawing/2014/main" val="2997465625"/>
                    </a:ext>
                  </a:extLst>
                </a:gridCol>
                <a:gridCol w="717964">
                  <a:extLst>
                    <a:ext uri="{9D8B030D-6E8A-4147-A177-3AD203B41FA5}">
                      <a16:colId xmlns="" xmlns:a16="http://schemas.microsoft.com/office/drawing/2014/main" val="1462084245"/>
                    </a:ext>
                  </a:extLst>
                </a:gridCol>
                <a:gridCol w="718809">
                  <a:extLst>
                    <a:ext uri="{9D8B030D-6E8A-4147-A177-3AD203B41FA5}">
                      <a16:colId xmlns="" xmlns:a16="http://schemas.microsoft.com/office/drawing/2014/main" val="3981759139"/>
                    </a:ext>
                  </a:extLst>
                </a:gridCol>
                <a:gridCol w="717964">
                  <a:extLst>
                    <a:ext uri="{9D8B030D-6E8A-4147-A177-3AD203B41FA5}">
                      <a16:colId xmlns="" xmlns:a16="http://schemas.microsoft.com/office/drawing/2014/main" val="2495370567"/>
                    </a:ext>
                  </a:extLst>
                </a:gridCol>
                <a:gridCol w="718809">
                  <a:extLst>
                    <a:ext uri="{9D8B030D-6E8A-4147-A177-3AD203B41FA5}">
                      <a16:colId xmlns="" xmlns:a16="http://schemas.microsoft.com/office/drawing/2014/main" val="215324601"/>
                    </a:ext>
                  </a:extLst>
                </a:gridCol>
                <a:gridCol w="717964">
                  <a:extLst>
                    <a:ext uri="{9D8B030D-6E8A-4147-A177-3AD203B41FA5}">
                      <a16:colId xmlns="" xmlns:a16="http://schemas.microsoft.com/office/drawing/2014/main" val="1476046925"/>
                    </a:ext>
                  </a:extLst>
                </a:gridCol>
                <a:gridCol w="718809">
                  <a:extLst>
                    <a:ext uri="{9D8B030D-6E8A-4147-A177-3AD203B41FA5}">
                      <a16:colId xmlns="" xmlns:a16="http://schemas.microsoft.com/office/drawing/2014/main" val="3720298509"/>
                    </a:ext>
                  </a:extLst>
                </a:gridCol>
                <a:gridCol w="717964">
                  <a:extLst>
                    <a:ext uri="{9D8B030D-6E8A-4147-A177-3AD203B41FA5}">
                      <a16:colId xmlns="" xmlns:a16="http://schemas.microsoft.com/office/drawing/2014/main" val="3206962647"/>
                    </a:ext>
                  </a:extLst>
                </a:gridCol>
                <a:gridCol w="718809">
                  <a:extLst>
                    <a:ext uri="{9D8B030D-6E8A-4147-A177-3AD203B41FA5}">
                      <a16:colId xmlns="" xmlns:a16="http://schemas.microsoft.com/office/drawing/2014/main" val="2603870377"/>
                    </a:ext>
                  </a:extLst>
                </a:gridCol>
                <a:gridCol w="717964">
                  <a:extLst>
                    <a:ext uri="{9D8B030D-6E8A-4147-A177-3AD203B41FA5}">
                      <a16:colId xmlns="" xmlns:a16="http://schemas.microsoft.com/office/drawing/2014/main" val="2627187373"/>
                    </a:ext>
                  </a:extLst>
                </a:gridCol>
                <a:gridCol w="765265">
                  <a:extLst>
                    <a:ext uri="{9D8B030D-6E8A-4147-A177-3AD203B41FA5}">
                      <a16:colId xmlns="" xmlns:a16="http://schemas.microsoft.com/office/drawing/2014/main" val="1075961282"/>
                    </a:ext>
                  </a:extLst>
                </a:gridCol>
              </a:tblGrid>
              <a:tr h="7175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69228924"/>
                  </a:ext>
                </a:extLst>
              </a:tr>
              <a:tr h="4036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 Directas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78070765"/>
                  </a:ext>
                </a:extLst>
              </a:tr>
              <a:tr h="4036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 por 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D739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 b="1" dirty="0">
                        <a:solidFill>
                          <a:srgbClr val="D7394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b="1" dirty="0" smtClean="0">
                          <a:solidFill>
                            <a:srgbClr val="D73944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n-US" sz="1800" b="1" dirty="0">
                        <a:solidFill>
                          <a:srgbClr val="D73944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2733447"/>
                  </a:ext>
                </a:extLst>
              </a:tr>
              <a:tr h="4036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TMMD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17898400"/>
                  </a:ext>
                </a:extLst>
              </a:tr>
              <a:tr h="4036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TMM por 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en-US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698766295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223554" y="502895"/>
            <a:ext cx="9744891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Defunciones maternas directas y por embarazo ectópico. Cuba, 2000-2020. Tasa por 100 000 nacidos vivos. 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91481" y="4180363"/>
            <a:ext cx="3390672" cy="46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419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Fuente: Estadísticas MINSAP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5" descr="D:\TRABAJO\CARLOS\Imágenes para Diapositivas\bac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68444" y="2702306"/>
            <a:ext cx="1143008" cy="619129"/>
          </a:xfrm>
          <a:prstGeom prst="rect">
            <a:avLst/>
          </a:prstGeom>
          <a:noFill/>
        </p:spPr>
      </p:pic>
      <p:sp>
        <p:nvSpPr>
          <p:cNvPr id="10" name="Elipse 9"/>
          <p:cNvSpPr/>
          <p:nvPr/>
        </p:nvSpPr>
        <p:spPr>
          <a:xfrm>
            <a:off x="10372299" y="2848411"/>
            <a:ext cx="491319" cy="33151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36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8979"/>
            <a:ext cx="12192001" cy="161726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128" y="297335"/>
            <a:ext cx="7423743" cy="46803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5285" y="5005228"/>
            <a:ext cx="3228975" cy="2762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0501" y="5421048"/>
            <a:ext cx="858444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419" sz="1600" b="1" dirty="0" smtClean="0"/>
              <a:t>Conferencia: Salud sexual y reproductiva en Cuba. Logros y desafíos. Dr. Roberto Álvarez </a:t>
            </a:r>
            <a:r>
              <a:rPr lang="es-419" sz="1600" b="1" dirty="0" err="1" smtClean="0"/>
              <a:t>Fumero</a:t>
            </a:r>
            <a:r>
              <a:rPr lang="es-419" sz="1600" b="1" dirty="0" smtClean="0"/>
              <a:t>. XVII Congreso de la SCOG. Palacio de Convenciones de La Habana. Cuba. 18 al 21 de junio de 2019.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81133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2973</Words>
  <Application>Microsoft Office PowerPoint</Application>
  <PresentationFormat>Panorámica</PresentationFormat>
  <Paragraphs>373</Paragraphs>
  <Slides>38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9" baseType="lpstr">
      <vt:lpstr>Agency FB</vt:lpstr>
      <vt:lpstr>Arial</vt:lpstr>
      <vt:lpstr>Arial Black</vt:lpstr>
      <vt:lpstr>Brush Script MT</vt:lpstr>
      <vt:lpstr>Calibri</vt:lpstr>
      <vt:lpstr>Calibri Light</vt:lpstr>
      <vt:lpstr>Courier New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FCMSAGUA</cp:lastModifiedBy>
  <cp:revision>180</cp:revision>
  <dcterms:created xsi:type="dcterms:W3CDTF">2018-11-02T22:36:39Z</dcterms:created>
  <dcterms:modified xsi:type="dcterms:W3CDTF">2023-03-10T16:22:46Z</dcterms:modified>
</cp:coreProperties>
</file>