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6" r:id="rId2"/>
    <p:sldMasterId id="2147483703" r:id="rId3"/>
    <p:sldMasterId id="2147483724" r:id="rId4"/>
  </p:sldMasterIdLst>
  <p:sldIdLst>
    <p:sldId id="262" r:id="rId5"/>
    <p:sldId id="273" r:id="rId6"/>
    <p:sldId id="348" r:id="rId7"/>
    <p:sldId id="349" r:id="rId8"/>
    <p:sldId id="351" r:id="rId9"/>
    <p:sldId id="352" r:id="rId10"/>
    <p:sldId id="353" r:id="rId11"/>
    <p:sldId id="354" r:id="rId12"/>
    <p:sldId id="355" r:id="rId13"/>
    <p:sldId id="358" r:id="rId14"/>
    <p:sldId id="360" r:id="rId15"/>
    <p:sldId id="362" r:id="rId16"/>
    <p:sldId id="3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8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9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9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2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52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0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3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2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1478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6423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1584" y="34314"/>
            <a:ext cx="9840416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7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2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>
          <a:xfrm rot="18846045">
            <a:off x="5577341" y="436851"/>
            <a:ext cx="5241411" cy="451845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440150" y="1787153"/>
            <a:ext cx="2688300" cy="3309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329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306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48212" y="1569096"/>
            <a:ext cx="2438400" cy="2303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4507" y="1569096"/>
            <a:ext cx="2438400" cy="2303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04507" y="4014818"/>
            <a:ext cx="2438400" cy="2303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548212" y="4014818"/>
            <a:ext cx="2438400" cy="2303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91917" y="1569096"/>
            <a:ext cx="2438400" cy="23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8860803" y="1569096"/>
            <a:ext cx="24384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8860803" y="4014812"/>
            <a:ext cx="2438400" cy="23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891917" y="4014812"/>
            <a:ext cx="2438400" cy="23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4E2E11-A6E0-49CA-B50A-B4CE00AA5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C6EABD-F67F-49B4-A51B-E101FB5998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24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515445"/>
            <a:ext cx="4896544" cy="48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96834" y="1729352"/>
            <a:ext cx="4433516" cy="309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A1507E-95E7-4D48-BBB7-ECCACC93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9D945A9-9C37-4202-A44A-216BEE4A5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849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70574"/>
            <a:ext cx="2438400" cy="2496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438400" y="4056444"/>
            <a:ext cx="2438400" cy="2496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438400" y="1570851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876800" y="1570574"/>
            <a:ext cx="2438400" cy="24962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315200" y="4056444"/>
            <a:ext cx="2438400" cy="24962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76800" y="4056444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056444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15200" y="1570851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753600" y="4056444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9753600" y="1570574"/>
            <a:ext cx="2438400" cy="24962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411CE2-DDDA-4E92-AC47-8E2E7BFBD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17BD2BE-B5DC-44EE-ADF8-C3DB99AFA2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3464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4348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-1" y="-1"/>
            <a:ext cx="12191999" cy="6857999"/>
          </a:xfrm>
          <a:prstGeom prst="triangle">
            <a:avLst>
              <a:gd name="adj" fmla="val 28960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FADE6738-9B24-46DC-A806-C322EE3B9BD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" y="-8705"/>
            <a:ext cx="12191997" cy="6760463"/>
          </a:xfrm>
          <a:custGeom>
            <a:avLst/>
            <a:gdLst>
              <a:gd name="connsiteX0" fmla="*/ 0 w 9143998"/>
              <a:gd name="connsiteY0" fmla="*/ 0 h 5070347"/>
              <a:gd name="connsiteX1" fmla="*/ 9143998 w 9143998"/>
              <a:gd name="connsiteY1" fmla="*/ 0 h 5070347"/>
              <a:gd name="connsiteX2" fmla="*/ 7095742 w 9143998"/>
              <a:gd name="connsiteY2" fmla="*/ 5070347 h 507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3998" h="5070347">
                <a:moveTo>
                  <a:pt x="0" y="0"/>
                </a:moveTo>
                <a:lnTo>
                  <a:pt x="9143998" y="0"/>
                </a:lnTo>
                <a:lnTo>
                  <a:pt x="7095742" y="50703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9524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8127" y="3452117"/>
            <a:ext cx="4619788" cy="3405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94478" y="1"/>
            <a:ext cx="3169873" cy="3405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1903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720000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4368107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8016213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004957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72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301171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D0968B-C293-4E0A-879B-E1D75286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04E90-4158-403D-A53D-4AECAC89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05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2909" y="1892831"/>
            <a:ext cx="5376000" cy="1344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2909" y="3332990"/>
            <a:ext cx="5376000" cy="1344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92909" y="4773150"/>
            <a:ext cx="5376000" cy="1344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68199" y="1892831"/>
            <a:ext cx="5424000" cy="1344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6068199" y="3332990"/>
            <a:ext cx="5424000" cy="1344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068199" y="4773150"/>
            <a:ext cx="5424000" cy="1344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235944" y="2012905"/>
            <a:ext cx="144000" cy="11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6235944" y="3453064"/>
            <a:ext cx="144000" cy="11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6235944" y="4893223"/>
            <a:ext cx="144000" cy="11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6FC884E-37FC-4F8B-B0AE-73C03E156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578CCDF-B86D-478C-B990-CBB1FB880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522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96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796819"/>
            <a:ext cx="12192000" cy="3072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147" name="Picture 3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988" y="1468635"/>
            <a:ext cx="3257725" cy="40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KBM-정애\014-Fullppt\PNG이미지\핸드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09" y="2751561"/>
            <a:ext cx="2455191" cy="297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894960" y="1872791"/>
            <a:ext cx="2270565" cy="302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52907" y="2874128"/>
            <a:ext cx="1370029" cy="21576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023F0-0472-4D05-8356-F4D9C9FB7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744C2FB-3B15-44C3-A8D1-154006879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233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4786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8196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265465"/>
            <a:ext cx="8832981" cy="44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91744" y="1846420"/>
            <a:ext cx="4224469" cy="3112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1203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297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0739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53057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9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265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6160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37130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5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282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457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71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257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439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9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6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601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76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9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47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5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11214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47298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081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4851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3004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4271797" y="-3096"/>
            <a:ext cx="36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4995856" y="5774987"/>
            <a:ext cx="2200288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5388864" y="5991747"/>
            <a:ext cx="1414272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391797" y="2"/>
            <a:ext cx="3360000" cy="2281540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2572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54504" y="1568923"/>
            <a:ext cx="2495680" cy="4068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83807" y="1568082"/>
            <a:ext cx="2495680" cy="406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13109" y="1567241"/>
            <a:ext cx="2495680" cy="406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42413" y="1566400"/>
            <a:ext cx="2495680" cy="406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100634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88543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29937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559239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0113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06" y="601925"/>
            <a:ext cx="4376052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818277" y="779695"/>
            <a:ext cx="3988779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24606" y="1727823"/>
            <a:ext cx="4074453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1124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4" y="3332990"/>
            <a:ext cx="4800533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5067" y="3686187"/>
            <a:ext cx="2281876" cy="1666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25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3621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452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0904" y="743253"/>
            <a:ext cx="3456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016597" y="743253"/>
            <a:ext cx="3456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373751" y="743253"/>
            <a:ext cx="3456000" cy="53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4256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79867" y="1"/>
            <a:ext cx="4032267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96133" y="3429000"/>
            <a:ext cx="201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79867" y="3429000"/>
            <a:ext cx="201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029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34683" y="720001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405" y="720001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30960" y="720001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07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935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751851" y="851534"/>
            <a:ext cx="5760640" cy="6006468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514173" y="2"/>
            <a:ext cx="4677827" cy="5785689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9406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76807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3996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303273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93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0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5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99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2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elrondon@infomed.sld.cu" TargetMode="External"/><Relationship Id="rId2" Type="http://schemas.openxmlformats.org/officeDocument/2006/relationships/hyperlink" Target="https://orcid.org/0000-0003-3352-286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EE8083D2-B34E-4181-A2B5-64D782D5C84E}"/>
              </a:ext>
            </a:extLst>
          </p:cNvPr>
          <p:cNvSpPr txBox="1"/>
          <p:nvPr/>
        </p:nvSpPr>
        <p:spPr>
          <a:xfrm>
            <a:off x="1942534" y="3656887"/>
            <a:ext cx="99150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Joel Rondón Carrasco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https://orcid.org/0000-0003-3352-2860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*Especialista en 1er Grado en Medicina General Integral. Profesor Asistente. Diplomado en programa de sangre en le APS y en Coloproctología. Policlínico Docente Guillermo González Polanco, Guisa, Granma, Cuba.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Correo electrónico: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joelrondon@infomed.sld.cu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Teléfonos: 23391864 - 54421871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3A53E3-E791-4382-B1B3-4ACB210019EC}"/>
              </a:ext>
            </a:extLst>
          </p:cNvPr>
          <p:cNvSpPr txBox="1"/>
          <p:nvPr/>
        </p:nvSpPr>
        <p:spPr>
          <a:xfrm>
            <a:off x="3630304" y="352589"/>
            <a:ext cx="5581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de Educación Abierta (6 al 10 de marzo de 2023)</a:t>
            </a: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8C5281-2508-4025-9D0A-9BE2B8E68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8" y="4244454"/>
            <a:ext cx="1551295" cy="156039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3140704-BBA3-42C2-8C17-71D279941836}"/>
              </a:ext>
            </a:extLst>
          </p:cNvPr>
          <p:cNvSpPr txBox="1"/>
          <p:nvPr/>
        </p:nvSpPr>
        <p:spPr>
          <a:xfrm>
            <a:off x="1230030" y="1888008"/>
            <a:ext cx="10249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IMPORTANCIA DEL USO DE LOS ENTORNOS VIRTUALES EN A DOCENCIA MÉDICA SUPERIOR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BD11EA7-D041-448F-A86D-B5188B17078D}"/>
              </a:ext>
            </a:extLst>
          </p:cNvPr>
          <p:cNvSpPr/>
          <p:nvPr/>
        </p:nvSpPr>
        <p:spPr>
          <a:xfrm>
            <a:off x="334369" y="3199687"/>
            <a:ext cx="1412544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s-C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63B040-59F4-4F02-AE2A-756AC248DBA8}"/>
              </a:ext>
            </a:extLst>
          </p:cNvPr>
          <p:cNvSpPr txBox="1"/>
          <p:nvPr/>
        </p:nvSpPr>
        <p:spPr>
          <a:xfrm>
            <a:off x="763708" y="493506"/>
            <a:ext cx="22160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</a:t>
            </a:r>
            <a:endParaRPr lang="es-CU" sz="7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596F4F-AFDC-428D-ADB2-0F0F4F499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0623" y="0"/>
            <a:ext cx="10211377" cy="68580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DBA9AC-9F95-4BB3-8018-33ABF086B531}"/>
              </a:ext>
            </a:extLst>
          </p:cNvPr>
          <p:cNvCxnSpPr>
            <a:cxnSpLocks/>
          </p:cNvCxnSpPr>
          <p:nvPr/>
        </p:nvCxnSpPr>
        <p:spPr>
          <a:xfrm>
            <a:off x="6663955" y="3776787"/>
            <a:ext cx="936097" cy="91216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13E467FF-2E30-4BD8-AF1E-87BB7785A2B7}"/>
              </a:ext>
            </a:extLst>
          </p:cNvPr>
          <p:cNvSpPr/>
          <p:nvPr/>
        </p:nvSpPr>
        <p:spPr>
          <a:xfrm>
            <a:off x="5967919" y="3362063"/>
            <a:ext cx="696036" cy="6892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ln>
                  <a:solidFill>
                    <a:srgbClr val="C00000"/>
                  </a:solidFill>
                </a:ln>
              </a:rPr>
              <a:t>4</a:t>
            </a:r>
            <a:endParaRPr lang="es-CU" sz="4000" b="1" dirty="0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94136DF-EED4-4E40-B0AA-B55AA7EE1F8E}"/>
              </a:ext>
            </a:extLst>
          </p:cNvPr>
          <p:cNvCxnSpPr>
            <a:cxnSpLocks/>
          </p:cNvCxnSpPr>
          <p:nvPr/>
        </p:nvCxnSpPr>
        <p:spPr>
          <a:xfrm>
            <a:off x="8278214" y="3320704"/>
            <a:ext cx="936097" cy="91216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5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7627A76-A5A8-4CCC-A4BF-5E23A2959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59379" y="0"/>
            <a:ext cx="10232621" cy="68580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DBA9AC-9F95-4BB3-8018-33ABF086B531}"/>
              </a:ext>
            </a:extLst>
          </p:cNvPr>
          <p:cNvCxnSpPr>
            <a:cxnSpLocks/>
          </p:cNvCxnSpPr>
          <p:nvPr/>
        </p:nvCxnSpPr>
        <p:spPr>
          <a:xfrm>
            <a:off x="9664505" y="1420837"/>
            <a:ext cx="796971" cy="6202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13E467FF-2E30-4BD8-AF1E-87BB7785A2B7}"/>
              </a:ext>
            </a:extLst>
          </p:cNvPr>
          <p:cNvSpPr/>
          <p:nvPr/>
        </p:nvSpPr>
        <p:spPr>
          <a:xfrm>
            <a:off x="8847979" y="1199324"/>
            <a:ext cx="696036" cy="6892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ln>
                  <a:solidFill>
                    <a:srgbClr val="C00000"/>
                  </a:solidFill>
                </a:ln>
              </a:rPr>
              <a:t>5</a:t>
            </a:r>
            <a:endParaRPr lang="es-CU" sz="4000" b="1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4683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4627E14-4F84-41FD-A27D-CDBE272CF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58212" y="0"/>
            <a:ext cx="10101943" cy="68580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3E467FF-2E30-4BD8-AF1E-87BB7785A2B7}"/>
              </a:ext>
            </a:extLst>
          </p:cNvPr>
          <p:cNvSpPr/>
          <p:nvPr/>
        </p:nvSpPr>
        <p:spPr>
          <a:xfrm>
            <a:off x="7652825" y="3429000"/>
            <a:ext cx="1137791" cy="6892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ln>
                  <a:solidFill>
                    <a:srgbClr val="C00000"/>
                  </a:solidFill>
                </a:ln>
              </a:rPr>
              <a:t>6</a:t>
            </a:r>
            <a:endParaRPr lang="es-CU" sz="4000" b="1" dirty="0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DBA9AC-9F95-4BB3-8018-33ABF086B531}"/>
              </a:ext>
            </a:extLst>
          </p:cNvPr>
          <p:cNvCxnSpPr>
            <a:cxnSpLocks/>
          </p:cNvCxnSpPr>
          <p:nvPr/>
        </p:nvCxnSpPr>
        <p:spPr>
          <a:xfrm flipH="1">
            <a:off x="5950635" y="3652298"/>
            <a:ext cx="1420836" cy="2426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2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53CF424-B62C-4C0F-9B90-54E97FF05815}"/>
              </a:ext>
            </a:extLst>
          </p:cNvPr>
          <p:cNvSpPr txBox="1"/>
          <p:nvPr/>
        </p:nvSpPr>
        <p:spPr>
          <a:xfrm>
            <a:off x="3431848" y="123841"/>
            <a:ext cx="6618514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quiero editar un trabajo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3D08C1-F788-42E5-8EC5-AAD0E5CA7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1660" y="826919"/>
            <a:ext cx="10200340" cy="603108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3E467FF-2E30-4BD8-AF1E-87BB7785A2B7}"/>
              </a:ext>
            </a:extLst>
          </p:cNvPr>
          <p:cNvSpPr/>
          <p:nvPr/>
        </p:nvSpPr>
        <p:spPr>
          <a:xfrm>
            <a:off x="325407" y="4020102"/>
            <a:ext cx="1137791" cy="6892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ln>
                  <a:solidFill>
                    <a:srgbClr val="C00000"/>
                  </a:solidFill>
                </a:ln>
              </a:rPr>
              <a:t>7</a:t>
            </a:r>
            <a:endParaRPr lang="es-CU" sz="4000" b="1" dirty="0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DBA9AC-9F95-4BB3-8018-33ABF086B531}"/>
              </a:ext>
            </a:extLst>
          </p:cNvPr>
          <p:cNvCxnSpPr>
            <a:cxnSpLocks/>
          </p:cNvCxnSpPr>
          <p:nvPr/>
        </p:nvCxnSpPr>
        <p:spPr>
          <a:xfrm flipV="1">
            <a:off x="1463198" y="4163548"/>
            <a:ext cx="1603634" cy="15672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02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978" y="147165"/>
            <a:ext cx="3325885" cy="572835"/>
          </a:xfrm>
        </p:spPr>
        <p:txBody>
          <a:bodyPr/>
          <a:lstStyle/>
          <a:p>
            <a:r>
              <a:rPr lang="es-ES_tradnl" altLang="ko-KR" dirty="0">
                <a:solidFill>
                  <a:srgbClr val="002060"/>
                </a:solidFill>
              </a:rPr>
              <a:t> Sumario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3004765" y="1489318"/>
            <a:ext cx="7776573" cy="672000"/>
          </a:xfrm>
          <a:prstGeom prst="parallelogram">
            <a:avLst>
              <a:gd name="adj" fmla="val 26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2908483" y="2505699"/>
            <a:ext cx="7776573" cy="672000"/>
          </a:xfrm>
          <a:prstGeom prst="parallelogram">
            <a:avLst>
              <a:gd name="adj" fmla="val 260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2660616" y="3483815"/>
            <a:ext cx="8120722" cy="672000"/>
          </a:xfrm>
          <a:prstGeom prst="parallelogram">
            <a:avLst>
              <a:gd name="adj" fmla="val 260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3004767" y="4474907"/>
            <a:ext cx="7776573" cy="672000"/>
          </a:xfrm>
          <a:prstGeom prst="parallelogram">
            <a:avLst>
              <a:gd name="adj" fmla="val 260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2756899" y="5466000"/>
            <a:ext cx="7776573" cy="672000"/>
          </a:xfrm>
          <a:prstGeom prst="parallelogram">
            <a:avLst>
              <a:gd name="adj" fmla="val 2606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3197338" y="1571105"/>
            <a:ext cx="7336134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3061179" y="2591681"/>
            <a:ext cx="737601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853184" y="3555815"/>
            <a:ext cx="7680287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3101056" y="4546907"/>
            <a:ext cx="7584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2853189" y="5537999"/>
            <a:ext cx="7584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20" name="Text Placeholder 12"/>
          <p:cNvSpPr txBox="1">
            <a:spLocks/>
          </p:cNvSpPr>
          <p:nvPr/>
        </p:nvSpPr>
        <p:spPr>
          <a:xfrm>
            <a:off x="3261380" y="1509810"/>
            <a:ext cx="647507" cy="6121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01</a:t>
            </a:r>
          </a:p>
        </p:txBody>
      </p:sp>
      <p:sp>
        <p:nvSpPr>
          <p:cNvPr id="21" name="Text Placeholder 12"/>
          <p:cNvSpPr txBox="1">
            <a:spLocks/>
          </p:cNvSpPr>
          <p:nvPr/>
        </p:nvSpPr>
        <p:spPr>
          <a:xfrm>
            <a:off x="3135659" y="2524948"/>
            <a:ext cx="647507" cy="6121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02</a:t>
            </a:r>
          </a:p>
        </p:txBody>
      </p:sp>
      <p:sp>
        <p:nvSpPr>
          <p:cNvPr id="22" name="Text Placeholder 12"/>
          <p:cNvSpPr txBox="1">
            <a:spLocks/>
          </p:cNvSpPr>
          <p:nvPr/>
        </p:nvSpPr>
        <p:spPr>
          <a:xfrm>
            <a:off x="2916062" y="3520691"/>
            <a:ext cx="647507" cy="6121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03</a:t>
            </a:r>
          </a:p>
        </p:txBody>
      </p:sp>
      <p:sp>
        <p:nvSpPr>
          <p:cNvPr id="23" name="Text Placeholder 12"/>
          <p:cNvSpPr txBox="1">
            <a:spLocks/>
          </p:cNvSpPr>
          <p:nvPr/>
        </p:nvSpPr>
        <p:spPr>
          <a:xfrm>
            <a:off x="3261380" y="4546907"/>
            <a:ext cx="494043" cy="58389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04</a:t>
            </a:r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3011283" y="5516667"/>
            <a:ext cx="647507" cy="6121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05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92560" y="1613618"/>
            <a:ext cx="685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s-ES_tradnl" altLang="ko-KR" sz="2400" b="1" dirty="0">
                <a:solidFill>
                  <a:srgbClr val="002060"/>
                </a:solidFill>
                <a:latin typeface="Arial"/>
                <a:ea typeface="Arial Unicode MS"/>
                <a:cs typeface="Arial" pitchFamily="34" charset="0"/>
              </a:rPr>
              <a:t>USO DE ENTORNOS VIRTUALES / DOCENCIA</a:t>
            </a: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8BD05405-F218-41E5-8354-B04A696F52C2}"/>
              </a:ext>
            </a:extLst>
          </p:cNvPr>
          <p:cNvSpPr txBox="1"/>
          <p:nvPr/>
        </p:nvSpPr>
        <p:spPr>
          <a:xfrm>
            <a:off x="3615427" y="2624848"/>
            <a:ext cx="605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s-ES_tradnl" altLang="ko-KR" sz="2400" b="1" dirty="0">
                <a:solidFill>
                  <a:srgbClr val="002060"/>
                </a:solidFill>
                <a:latin typeface="Arial"/>
                <a:ea typeface="Arial Unicode MS"/>
                <a:cs typeface="Arial" pitchFamily="34" charset="0"/>
              </a:rPr>
              <a:t>UNIVERSIDAD VIRTUAL. UTILIDAD</a:t>
            </a: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522FE94D-2B35-4A65-AF58-D0D4FC19B33D}"/>
              </a:ext>
            </a:extLst>
          </p:cNvPr>
          <p:cNvSpPr txBox="1"/>
          <p:nvPr/>
        </p:nvSpPr>
        <p:spPr>
          <a:xfrm>
            <a:off x="3459413" y="3619760"/>
            <a:ext cx="7074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s-ES_tradnl" altLang="ko-KR" sz="2000" b="1" dirty="0">
                <a:solidFill>
                  <a:srgbClr val="002060"/>
                </a:solidFill>
                <a:latin typeface="Arial"/>
                <a:ea typeface="Arial Unicode MS"/>
                <a:cs typeface="Arial" pitchFamily="34" charset="0"/>
              </a:rPr>
              <a:t>REPOSITORIO DE RECURSOS EDUCATIVOS ABIERTOS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69761011-D5CC-49B8-B2D8-79857FCA748B}"/>
              </a:ext>
            </a:extLst>
          </p:cNvPr>
          <p:cNvSpPr txBox="1"/>
          <p:nvPr/>
        </p:nvSpPr>
        <p:spPr>
          <a:xfrm>
            <a:off x="4011672" y="4610852"/>
            <a:ext cx="4051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s-ES_tradnl" altLang="ko-KR" sz="2000" b="1" dirty="0">
                <a:solidFill>
                  <a:srgbClr val="002060"/>
                </a:solidFill>
                <a:latin typeface="Arial"/>
                <a:ea typeface="Arial Unicode MS"/>
                <a:cs typeface="Arial" pitchFamily="34" charset="0"/>
              </a:rPr>
              <a:t>DIRECTORIO DE CURSOS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1D39C0FD-0663-4016-8005-06EB2E0AA56C}"/>
              </a:ext>
            </a:extLst>
          </p:cNvPr>
          <p:cNvSpPr txBox="1"/>
          <p:nvPr/>
        </p:nvSpPr>
        <p:spPr>
          <a:xfrm>
            <a:off x="3677521" y="5601944"/>
            <a:ext cx="577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s-ES_tradnl" altLang="ko-KR" sz="2000" b="1" dirty="0">
                <a:solidFill>
                  <a:srgbClr val="002060"/>
                </a:solidFill>
                <a:latin typeface="Arial"/>
                <a:ea typeface="Arial Unicode MS"/>
                <a:cs typeface="Arial" pitchFamily="34" charset="0"/>
              </a:rPr>
              <a:t>CREACIÓN DE BLOG O SITIOS WEB</a:t>
            </a:r>
          </a:p>
        </p:txBody>
      </p:sp>
    </p:spTree>
    <p:extLst>
      <p:ext uri="{BB962C8B-B14F-4D97-AF65-F5344CB8AC3E}">
        <p14:creationId xmlns:p14="http://schemas.microsoft.com/office/powerpoint/2010/main" val="154879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4280" y="246265"/>
            <a:ext cx="6855570" cy="514872"/>
          </a:xfrm>
        </p:spPr>
        <p:txBody>
          <a:bodyPr/>
          <a:lstStyle/>
          <a:p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ENTORNOS VIRTUALES DE APRENDIZAJE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1D9A78E0-BF8B-4FBD-BB56-A414C606410F}"/>
              </a:ext>
            </a:extLst>
          </p:cNvPr>
          <p:cNvSpPr txBox="1"/>
          <p:nvPr/>
        </p:nvSpPr>
        <p:spPr>
          <a:xfrm>
            <a:off x="266700" y="761137"/>
            <a:ext cx="1167765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</a:rPr>
              <a:t>¿Qué son los Entornos Virtuales de Aprendizaje?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El Entorno Virtual de Aprendizaje (EVA) es una </a:t>
            </a:r>
            <a:r>
              <a:rPr lang="es-ES" b="1" i="1" dirty="0">
                <a:solidFill>
                  <a:srgbClr val="00B050"/>
                </a:solidFill>
              </a:rPr>
              <a:t>plataforma web </a:t>
            </a:r>
            <a:r>
              <a:rPr lang="es-ES" b="1" dirty="0">
                <a:solidFill>
                  <a:srgbClr val="002060"/>
                </a:solidFill>
              </a:rPr>
              <a:t>diseñada para </a:t>
            </a:r>
            <a:r>
              <a:rPr lang="es-ES" b="1" i="1" u="sng" dirty="0">
                <a:solidFill>
                  <a:srgbClr val="FF0000"/>
                </a:solidFill>
              </a:rPr>
              <a:t>facilitar</a:t>
            </a:r>
            <a:r>
              <a:rPr lang="es-ES" b="1" dirty="0">
                <a:solidFill>
                  <a:srgbClr val="002060"/>
                </a:solidFill>
              </a:rPr>
              <a:t> la </a:t>
            </a:r>
            <a:r>
              <a:rPr lang="es-ES" b="1" i="1" dirty="0">
                <a:solidFill>
                  <a:srgbClr val="00B050"/>
                </a:solidFill>
              </a:rPr>
              <a:t>gestión de los procesos de enseñanza y de aprendizaje</a:t>
            </a:r>
            <a:r>
              <a:rPr lang="es-ES" b="1" dirty="0">
                <a:solidFill>
                  <a:srgbClr val="002060"/>
                </a:solidFill>
              </a:rPr>
              <a:t>; es decir, permite administrar, distribuir, realizar las actividades de enseñanza y aprendizaje de acuerdo a cada plan de estudios.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¿PARA QUÉ SIRVEN LOS EVAS?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B050"/>
                </a:solidFill>
              </a:rPr>
              <a:t>Los Entornos Virtuales de Aprendizaje van más allá de simular un aula física. </a:t>
            </a:r>
            <a:r>
              <a:rPr lang="es-ES" b="1" i="1" dirty="0">
                <a:solidFill>
                  <a:srgbClr val="00B050"/>
                </a:solidFill>
              </a:rPr>
              <a:t>Son herramientas muy completas que integran funciones de aulas virtuales y de Sistemas de Gestión del Aprendizaje </a:t>
            </a:r>
            <a:r>
              <a:rPr lang="es-ES" b="1" dirty="0">
                <a:solidFill>
                  <a:srgbClr val="002060"/>
                </a:solidFill>
              </a:rPr>
              <a:t>(LMS, por sus siglas en inglés: </a:t>
            </a:r>
            <a:r>
              <a:rPr lang="es-ES" b="1" dirty="0" err="1">
                <a:solidFill>
                  <a:srgbClr val="002060"/>
                </a:solidFill>
              </a:rPr>
              <a:t>Learning</a:t>
            </a:r>
            <a:r>
              <a:rPr lang="es-ES" b="1" dirty="0">
                <a:solidFill>
                  <a:srgbClr val="002060"/>
                </a:solidFill>
              </a:rPr>
              <a:t> Management </a:t>
            </a:r>
            <a:r>
              <a:rPr lang="es-ES" b="1" dirty="0" err="1">
                <a:solidFill>
                  <a:srgbClr val="002060"/>
                </a:solidFill>
              </a:rPr>
              <a:t>System</a:t>
            </a:r>
            <a:r>
              <a:rPr lang="es-ES" b="1" dirty="0">
                <a:solidFill>
                  <a:srgbClr val="002060"/>
                </a:solidFill>
              </a:rPr>
              <a:t>). Algunas de estas funciones son: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>
              <a:tabLst>
                <a:tab pos="3619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Almacenar y distribuir información, como el índice de los contenidos del curso. </a:t>
            </a:r>
          </a:p>
          <a:p>
            <a:pPr algn="just">
              <a:tabLst>
                <a:tab pos="3619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Crear materiales y contenido interactivo. </a:t>
            </a:r>
          </a:p>
          <a:p>
            <a:pPr algn="just">
              <a:tabLst>
                <a:tab pos="3619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Funcionar como una red social gracias a la opción de crear perfiles, los chats y los foros de discusión.</a:t>
            </a:r>
          </a:p>
          <a:p>
            <a:pPr algn="just">
              <a:tabLst>
                <a:tab pos="3619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Tener una identidad gráfica propia, incluso con tecnología de realidad aumentada. </a:t>
            </a:r>
          </a:p>
          <a:p>
            <a:pPr algn="just">
              <a:tabLst>
                <a:tab pos="3619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Convertir a los estudiantes en actores que crean el espacio virtual. </a:t>
            </a:r>
          </a:p>
          <a:p>
            <a:pPr algn="just">
              <a:tabLst>
                <a:tab pos="3619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Son útiles también para la educación presencial, porque fomentan la participación del alumno y el trabajo cooperativo. 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2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4280" y="246265"/>
            <a:ext cx="6855570" cy="514872"/>
          </a:xfrm>
        </p:spPr>
        <p:txBody>
          <a:bodyPr/>
          <a:lstStyle/>
          <a:p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ENTORNOS VIRTUALES DE APRENDIZAJE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1D9A78E0-BF8B-4FBD-BB56-A414C606410F}"/>
              </a:ext>
            </a:extLst>
          </p:cNvPr>
          <p:cNvSpPr txBox="1"/>
          <p:nvPr/>
        </p:nvSpPr>
        <p:spPr>
          <a:xfrm>
            <a:off x="257175" y="761137"/>
            <a:ext cx="116776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</a:rPr>
              <a:t>¿Qué características tiene un entorno virtual de aprendizaje?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Es un ambiente electrónico, no material en sentido físico, creado y constituido por tecnologías digitales. Está hospedado en la red y se puede tener acceso remoto a sus contenidos a través de algún tipo de dispositivo con conexión a Internet sin importar el momento o el lugar donde se encuentren.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¿Cuáles son los elementos de un entorno virtual de aprendizaje?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>
              <a:buAutoNum type="alphaLcParenR"/>
            </a:pPr>
            <a:r>
              <a:rPr lang="es-ES" b="1" dirty="0">
                <a:solidFill>
                  <a:srgbClr val="002060"/>
                </a:solidFill>
              </a:rPr>
              <a:t>Usuarios, </a:t>
            </a:r>
          </a:p>
          <a:p>
            <a:pPr marL="342900" indent="-342900" algn="just">
              <a:buAutoNum type="alphaLcParenR"/>
            </a:pPr>
            <a:r>
              <a:rPr lang="es-ES" b="1" dirty="0">
                <a:solidFill>
                  <a:srgbClr val="002060"/>
                </a:solidFill>
              </a:rPr>
              <a:t>Plan de estudios, </a:t>
            </a:r>
          </a:p>
          <a:p>
            <a:pPr marL="342900" indent="-342900" algn="just">
              <a:buAutoNum type="alphaLcParenR"/>
            </a:pPr>
            <a:r>
              <a:rPr lang="es-ES" b="1" dirty="0">
                <a:solidFill>
                  <a:srgbClr val="002060"/>
                </a:solidFill>
              </a:rPr>
              <a:t>Especialistas, </a:t>
            </a:r>
          </a:p>
          <a:p>
            <a:pPr marL="342900" indent="-342900" algn="just">
              <a:buAutoNum type="alphaLcParenR"/>
            </a:pPr>
            <a:r>
              <a:rPr lang="es-ES" b="1" dirty="0">
                <a:solidFill>
                  <a:srgbClr val="002060"/>
                </a:solidFill>
              </a:rPr>
              <a:t>Sistema de gestión de Aprendizaje.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¿Qué importancia tiene el Entorno Virtual de Aprendizaje?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Los espacios virtuales son utilizados para </a:t>
            </a:r>
            <a:r>
              <a:rPr lang="es-ES" b="1" dirty="0">
                <a:solidFill>
                  <a:srgbClr val="00B050"/>
                </a:solidFill>
              </a:rPr>
              <a:t>mejorar</a:t>
            </a:r>
            <a:r>
              <a:rPr lang="es-ES" b="1" dirty="0">
                <a:solidFill>
                  <a:srgbClr val="002060"/>
                </a:solidFill>
              </a:rPr>
              <a:t> el proceso de enseñanza-aprendizaje,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Promover el desarrollo de </a:t>
            </a:r>
            <a:r>
              <a:rPr lang="es-ES" b="1" dirty="0">
                <a:solidFill>
                  <a:srgbClr val="00B050"/>
                </a:solidFill>
              </a:rPr>
              <a:t>habilidades</a:t>
            </a:r>
            <a:r>
              <a:rPr lang="es-ES" b="1" dirty="0">
                <a:solidFill>
                  <a:srgbClr val="002060"/>
                </a:solidFill>
              </a:rPr>
              <a:t> interpersonales,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B050"/>
                </a:solidFill>
              </a:rPr>
              <a:t>Complementar</a:t>
            </a:r>
            <a:r>
              <a:rPr lang="es-ES" b="1" dirty="0">
                <a:solidFill>
                  <a:srgbClr val="002060"/>
                </a:solidFill>
              </a:rPr>
              <a:t> la educación presencial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B050"/>
                </a:solidFill>
              </a:rPr>
              <a:t>Facilitar</a:t>
            </a:r>
            <a:r>
              <a:rPr lang="es-ES" b="1" dirty="0">
                <a:solidFill>
                  <a:srgbClr val="002060"/>
                </a:solidFill>
              </a:rPr>
              <a:t> el seguimiento del aprendizaje.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Entre sus beneficios se encuentran la </a:t>
            </a:r>
            <a:r>
              <a:rPr lang="es-ES" b="1" dirty="0">
                <a:solidFill>
                  <a:srgbClr val="00B050"/>
                </a:solidFill>
              </a:rPr>
              <a:t>calidad</a:t>
            </a:r>
            <a:r>
              <a:rPr lang="es-ES" b="1" dirty="0">
                <a:solidFill>
                  <a:srgbClr val="002060"/>
                </a:solidFill>
              </a:rPr>
              <a:t> educativa del aprendizaje y la motivación</a:t>
            </a:r>
          </a:p>
        </p:txBody>
      </p:sp>
    </p:spTree>
    <p:extLst>
      <p:ext uri="{BB962C8B-B14F-4D97-AF65-F5344CB8AC3E}">
        <p14:creationId xmlns:p14="http://schemas.microsoft.com/office/powerpoint/2010/main" val="48659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4280" y="246265"/>
            <a:ext cx="6855570" cy="514872"/>
          </a:xfrm>
        </p:spPr>
        <p:txBody>
          <a:bodyPr/>
          <a:lstStyle/>
          <a:p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ENTORNOS VIRTUALES DE APRENDIZAJE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1D9A78E0-BF8B-4FBD-BB56-A414C606410F}"/>
              </a:ext>
            </a:extLst>
          </p:cNvPr>
          <p:cNvSpPr txBox="1"/>
          <p:nvPr/>
        </p:nvSpPr>
        <p:spPr>
          <a:xfrm>
            <a:off x="1263626" y="962695"/>
            <a:ext cx="966474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</a:rPr>
              <a:t>Ventajas y desventajas de la Educación Virtual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Ventajas</a:t>
            </a:r>
          </a:p>
          <a:p>
            <a:pPr algn="just"/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•   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 Unicode MS"/>
                <a:cs typeface="+mn-cs"/>
              </a:rPr>
              <a:t>iempre traes el contenido con contigo</a:t>
            </a:r>
            <a:endParaRPr lang="es-ES" b="1" dirty="0">
              <a:solidFill>
                <a:srgbClr val="002060"/>
              </a:solidFill>
            </a:endParaRPr>
          </a:p>
          <a:p>
            <a:pPr algn="just">
              <a:tabLst>
                <a:tab pos="2730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Mayor comodidad</a:t>
            </a:r>
          </a:p>
          <a:p>
            <a:pPr algn="just">
              <a:tabLst>
                <a:tab pos="2730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Menos gastos</a:t>
            </a:r>
          </a:p>
          <a:p>
            <a:pPr algn="just">
              <a:tabLst>
                <a:tab pos="2730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Aumenta tu sentido de la responsabilidad</a:t>
            </a:r>
          </a:p>
          <a:p>
            <a:pPr algn="just">
              <a:tabLst>
                <a:tab pos="2730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Podrás ver las clases en cualquier parte y en cualquier momento</a:t>
            </a:r>
          </a:p>
          <a:p>
            <a:pPr algn="just">
              <a:tabLst>
                <a:tab pos="2730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Tendrás la libertad de repasar las clases cuando quieras</a:t>
            </a:r>
          </a:p>
          <a:p>
            <a:pPr algn="just">
              <a:tabLst>
                <a:tab pos="2730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Obtendrás una buena retroalimentación por parte de los docentes</a:t>
            </a:r>
          </a:p>
          <a:p>
            <a:pPr algn="just">
              <a:tabLst>
                <a:tab pos="273050" algn="l"/>
              </a:tabLst>
            </a:pPr>
            <a:r>
              <a:rPr lang="es-ES" b="1" dirty="0">
                <a:solidFill>
                  <a:srgbClr val="002060"/>
                </a:solidFill>
              </a:rPr>
              <a:t>•	Tendrás más habilidades digitales.</a:t>
            </a:r>
          </a:p>
          <a:p>
            <a:pPr algn="just">
              <a:tabLst>
                <a:tab pos="273050" algn="l"/>
              </a:tabLst>
            </a:pPr>
            <a:endParaRPr lang="es-ES" b="1" dirty="0">
              <a:solidFill>
                <a:srgbClr val="002060"/>
              </a:solidFill>
            </a:endParaRP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Desventajas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•	Tendrás diferentes factores externos que te distraerán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•	Podrás tener problemas técnicos, sean de internet o de las herramientas digitales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•	No socializarás tanto como en las clases presenciales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•	Necesitarás de una mayor constancia y disciplina</a:t>
            </a:r>
          </a:p>
        </p:txBody>
      </p:sp>
    </p:spTree>
    <p:extLst>
      <p:ext uri="{BB962C8B-B14F-4D97-AF65-F5344CB8AC3E}">
        <p14:creationId xmlns:p14="http://schemas.microsoft.com/office/powerpoint/2010/main" val="235330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4280" y="246265"/>
            <a:ext cx="6855570" cy="514872"/>
          </a:xfrm>
        </p:spPr>
        <p:txBody>
          <a:bodyPr/>
          <a:lstStyle/>
          <a:p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ENTORNOS VIRTUALES DE APRENDIZAJE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1D9A78E0-BF8B-4FBD-BB56-A414C606410F}"/>
              </a:ext>
            </a:extLst>
          </p:cNvPr>
          <p:cNvSpPr txBox="1"/>
          <p:nvPr/>
        </p:nvSpPr>
        <p:spPr>
          <a:xfrm>
            <a:off x="953211" y="1164821"/>
            <a:ext cx="99726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</a:rPr>
              <a:t>¿Qué tipos de actividades se pueden utilizar en un EVA?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Conferencias,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Cursos propios,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Seminarios (integradores, problémicos),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Clase práctica,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Clase taller,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Discusión de casos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etc.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  <a:latin typeface="Arial"/>
                <a:ea typeface="Arial Unicode MS"/>
              </a:rPr>
              <a:t>Clínicas radiológicas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  <a:latin typeface="Arial"/>
                <a:ea typeface="Arial Unicode MS"/>
              </a:rPr>
              <a:t>Videos</a:t>
            </a:r>
            <a:endParaRPr lang="es-ES" b="1" dirty="0">
              <a:solidFill>
                <a:srgbClr val="002060"/>
              </a:solidFill>
            </a:endParaRP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¿Cuál es el papel del docente en la educación virtual?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El rol central del docente es el de actuar </a:t>
            </a:r>
            <a:r>
              <a:rPr lang="es-ES" b="1" i="1" dirty="0">
                <a:solidFill>
                  <a:srgbClr val="00B050"/>
                </a:solidFill>
              </a:rPr>
              <a:t>como mediador o intermediario </a:t>
            </a:r>
            <a:r>
              <a:rPr lang="es-ES" b="1" dirty="0">
                <a:solidFill>
                  <a:srgbClr val="002060"/>
                </a:solidFill>
              </a:rPr>
              <a:t>entre los contenidos y la actividad constructivista que despliegan los alumnos para asimilarlos.</a:t>
            </a:r>
          </a:p>
        </p:txBody>
      </p:sp>
    </p:spTree>
    <p:extLst>
      <p:ext uri="{BB962C8B-B14F-4D97-AF65-F5344CB8AC3E}">
        <p14:creationId xmlns:p14="http://schemas.microsoft.com/office/powerpoint/2010/main" val="255199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74028DB3-A2F2-4E6E-98E7-13C787CCF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7613" y="0"/>
            <a:ext cx="10194388" cy="68580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DBA9AC-9F95-4BB3-8018-33ABF086B531}"/>
              </a:ext>
            </a:extLst>
          </p:cNvPr>
          <p:cNvCxnSpPr>
            <a:cxnSpLocks/>
          </p:cNvCxnSpPr>
          <p:nvPr/>
        </p:nvCxnSpPr>
        <p:spPr>
          <a:xfrm>
            <a:off x="8175009" y="1815152"/>
            <a:ext cx="573206" cy="58685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506B98B8-E870-4EFB-A86D-FC03E4A8B215}"/>
              </a:ext>
            </a:extLst>
          </p:cNvPr>
          <p:cNvSpPr/>
          <p:nvPr/>
        </p:nvSpPr>
        <p:spPr>
          <a:xfrm>
            <a:off x="7478973" y="1309766"/>
            <a:ext cx="696036" cy="6892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ln>
                  <a:solidFill>
                    <a:srgbClr val="C00000"/>
                  </a:solidFill>
                </a:ln>
              </a:rPr>
              <a:t>1</a:t>
            </a:r>
            <a:endParaRPr lang="es-CU" sz="4000" b="1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9122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65B39A-3D11-4385-B209-3D07B3521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39815" y="99638"/>
            <a:ext cx="10152184" cy="6758362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DBA9AC-9F95-4BB3-8018-33ABF086B531}"/>
              </a:ext>
            </a:extLst>
          </p:cNvPr>
          <p:cNvCxnSpPr>
            <a:cxnSpLocks/>
          </p:cNvCxnSpPr>
          <p:nvPr/>
        </p:nvCxnSpPr>
        <p:spPr>
          <a:xfrm>
            <a:off x="2838734" y="3478819"/>
            <a:ext cx="550110" cy="63667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2C537920-6772-4FBC-9118-4F1EF976C5DB}"/>
              </a:ext>
            </a:extLst>
          </p:cNvPr>
          <p:cNvSpPr/>
          <p:nvPr/>
        </p:nvSpPr>
        <p:spPr>
          <a:xfrm>
            <a:off x="2490716" y="2689969"/>
            <a:ext cx="696036" cy="6892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ln>
                  <a:solidFill>
                    <a:srgbClr val="C00000"/>
                  </a:solidFill>
                </a:ln>
              </a:rPr>
              <a:t>2</a:t>
            </a:r>
            <a:endParaRPr lang="es-CU" sz="4000" b="1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0204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EC1C6A-5D53-414A-9D01-5AC660D96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69477" y="0"/>
            <a:ext cx="10222523" cy="68580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DBA9AC-9F95-4BB3-8018-33ABF086B531}"/>
              </a:ext>
            </a:extLst>
          </p:cNvPr>
          <p:cNvCxnSpPr>
            <a:cxnSpLocks/>
          </p:cNvCxnSpPr>
          <p:nvPr/>
        </p:nvCxnSpPr>
        <p:spPr>
          <a:xfrm>
            <a:off x="4245503" y="2792327"/>
            <a:ext cx="936097" cy="91216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13E467FF-2E30-4BD8-AF1E-87BB7785A2B7}"/>
              </a:ext>
            </a:extLst>
          </p:cNvPr>
          <p:cNvSpPr/>
          <p:nvPr/>
        </p:nvSpPr>
        <p:spPr>
          <a:xfrm>
            <a:off x="3399343" y="2739788"/>
            <a:ext cx="696036" cy="6892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ln>
                  <a:solidFill>
                    <a:srgbClr val="C00000"/>
                  </a:solidFill>
                </a:ln>
              </a:rPr>
              <a:t>3</a:t>
            </a:r>
            <a:endParaRPr lang="es-CU" sz="4000" b="1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0666490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3FE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297</TotalTime>
  <Words>700</Words>
  <Application>Microsoft Office PowerPoint</Application>
  <PresentationFormat>Panorámica</PresentationFormat>
  <Paragraphs>96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Wingdings 3</vt:lpstr>
      <vt:lpstr>Espiral</vt:lpstr>
      <vt:lpstr>Contents Slide Master</vt:lpstr>
      <vt:lpstr>1_Contents Slide Master</vt:lpstr>
      <vt:lpstr>2_Contents Slide Master</vt:lpstr>
      <vt:lpstr>Presentación de PowerPoint</vt:lpstr>
      <vt:lpstr> Sumario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5354421871</dc:creator>
  <cp:lastModifiedBy>5354421871</cp:lastModifiedBy>
  <cp:revision>93</cp:revision>
  <dcterms:created xsi:type="dcterms:W3CDTF">2022-09-25T12:08:49Z</dcterms:created>
  <dcterms:modified xsi:type="dcterms:W3CDTF">2023-02-27T10:07:25Z</dcterms:modified>
</cp:coreProperties>
</file>