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18002250" cy="23763288"/>
  <p:notesSz cx="7315200" cy="9601200"/>
  <p:defaultTextStyle>
    <a:defPPr>
      <a:defRPr lang="es-ES"/>
    </a:defPPr>
    <a:lvl1pPr marL="0" algn="l" defTabSz="2386584" rtl="0" eaLnBrk="1" latinLnBrk="0" hangingPunct="1">
      <a:defRPr sz="4700" kern="1200">
        <a:solidFill>
          <a:schemeClr val="tx1"/>
        </a:solidFill>
        <a:latin typeface="+mn-lt"/>
        <a:ea typeface="+mn-ea"/>
        <a:cs typeface="+mn-cs"/>
      </a:defRPr>
    </a:lvl1pPr>
    <a:lvl2pPr marL="1193292" algn="l" defTabSz="2386584" rtl="0" eaLnBrk="1" latinLnBrk="0" hangingPunct="1">
      <a:defRPr sz="4700" kern="1200">
        <a:solidFill>
          <a:schemeClr val="tx1"/>
        </a:solidFill>
        <a:latin typeface="+mn-lt"/>
        <a:ea typeface="+mn-ea"/>
        <a:cs typeface="+mn-cs"/>
      </a:defRPr>
    </a:lvl2pPr>
    <a:lvl3pPr marL="2386584" algn="l" defTabSz="2386584" rtl="0" eaLnBrk="1" latinLnBrk="0" hangingPunct="1">
      <a:defRPr sz="4700" kern="1200">
        <a:solidFill>
          <a:schemeClr val="tx1"/>
        </a:solidFill>
        <a:latin typeface="+mn-lt"/>
        <a:ea typeface="+mn-ea"/>
        <a:cs typeface="+mn-cs"/>
      </a:defRPr>
    </a:lvl3pPr>
    <a:lvl4pPr marL="3579876" algn="l" defTabSz="2386584" rtl="0" eaLnBrk="1" latinLnBrk="0" hangingPunct="1">
      <a:defRPr sz="4700" kern="1200">
        <a:solidFill>
          <a:schemeClr val="tx1"/>
        </a:solidFill>
        <a:latin typeface="+mn-lt"/>
        <a:ea typeface="+mn-ea"/>
        <a:cs typeface="+mn-cs"/>
      </a:defRPr>
    </a:lvl4pPr>
    <a:lvl5pPr marL="4773168" algn="l" defTabSz="2386584" rtl="0" eaLnBrk="1" latinLnBrk="0" hangingPunct="1">
      <a:defRPr sz="4700" kern="1200">
        <a:solidFill>
          <a:schemeClr val="tx1"/>
        </a:solidFill>
        <a:latin typeface="+mn-lt"/>
        <a:ea typeface="+mn-ea"/>
        <a:cs typeface="+mn-cs"/>
      </a:defRPr>
    </a:lvl5pPr>
    <a:lvl6pPr marL="5966460" algn="l" defTabSz="2386584" rtl="0" eaLnBrk="1" latinLnBrk="0" hangingPunct="1">
      <a:defRPr sz="4700" kern="1200">
        <a:solidFill>
          <a:schemeClr val="tx1"/>
        </a:solidFill>
        <a:latin typeface="+mn-lt"/>
        <a:ea typeface="+mn-ea"/>
        <a:cs typeface="+mn-cs"/>
      </a:defRPr>
    </a:lvl6pPr>
    <a:lvl7pPr marL="7159752" algn="l" defTabSz="2386584" rtl="0" eaLnBrk="1" latinLnBrk="0" hangingPunct="1">
      <a:defRPr sz="4700" kern="1200">
        <a:solidFill>
          <a:schemeClr val="tx1"/>
        </a:solidFill>
        <a:latin typeface="+mn-lt"/>
        <a:ea typeface="+mn-ea"/>
        <a:cs typeface="+mn-cs"/>
      </a:defRPr>
    </a:lvl7pPr>
    <a:lvl8pPr marL="8353044" algn="l" defTabSz="2386584" rtl="0" eaLnBrk="1" latinLnBrk="0" hangingPunct="1">
      <a:defRPr sz="4700" kern="1200">
        <a:solidFill>
          <a:schemeClr val="tx1"/>
        </a:solidFill>
        <a:latin typeface="+mn-lt"/>
        <a:ea typeface="+mn-ea"/>
        <a:cs typeface="+mn-cs"/>
      </a:defRPr>
    </a:lvl8pPr>
    <a:lvl9pPr marL="9546336" algn="l" defTabSz="2386584" rtl="0" eaLnBrk="1" latinLnBrk="0" hangingPunct="1">
      <a:defRPr sz="4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485">
          <p15:clr>
            <a:srgbClr val="A4A3A4"/>
          </p15:clr>
        </p15:guide>
        <p15:guide id="2" pos="56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706" autoAdjust="0"/>
    <p:restoredTop sz="94660"/>
  </p:normalViewPr>
  <p:slideViewPr>
    <p:cSldViewPr>
      <p:cViewPr>
        <p:scale>
          <a:sx n="40" d="100"/>
          <a:sy n="40" d="100"/>
        </p:scale>
        <p:origin x="-1380" y="-54"/>
      </p:cViewPr>
      <p:guideLst>
        <p:guide orient="horz" pos="7485"/>
        <p:guide pos="56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0B4D23E-E112-4C77-B37A-59060844B439}" type="datetimeFigureOut">
              <a:rPr lang="es-ES" smtClean="0"/>
              <a:pPr/>
              <a:t>05/03/2023</a:t>
            </a:fld>
            <a:endParaRPr lang="es-ES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2430463" y="1200150"/>
            <a:ext cx="24542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s-ES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s-E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3EDE8DC-91DA-463A-A32D-9073C059864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479969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DE8DC-91DA-463A-A32D-9073C0598646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29225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18002250" cy="23763288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8658" tIns="119329" rIns="238658" bIns="119329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128585" y="241706"/>
            <a:ext cx="17745076" cy="23188787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38658" tIns="119329" rIns="238658" bIns="11932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550319" y="11089535"/>
            <a:ext cx="12601575" cy="5544767"/>
          </a:xfrm>
        </p:spPr>
        <p:txBody>
          <a:bodyPr/>
          <a:lstStyle>
            <a:lvl1pPr marL="0" indent="0" algn="ctr">
              <a:buNone/>
              <a:defRPr sz="6800">
                <a:solidFill>
                  <a:schemeClr val="tx2"/>
                </a:solidFill>
              </a:defRPr>
            </a:lvl1pPr>
            <a:lvl2pPr marL="1193292" indent="0" algn="ctr">
              <a:buNone/>
            </a:lvl2pPr>
            <a:lvl3pPr marL="2386584" indent="0" algn="ctr">
              <a:buNone/>
            </a:lvl3pPr>
            <a:lvl4pPr marL="3579876" indent="0" algn="ctr">
              <a:buNone/>
            </a:lvl4pPr>
            <a:lvl5pPr marL="4773168" indent="0" algn="ctr">
              <a:buNone/>
            </a:lvl5pPr>
            <a:lvl6pPr marL="5966460" indent="0" algn="ctr">
              <a:buNone/>
            </a:lvl6pPr>
            <a:lvl7pPr marL="7159752" indent="0" algn="ctr">
              <a:buNone/>
            </a:lvl7pPr>
            <a:lvl8pPr marL="8353044" indent="0" algn="ctr">
              <a:buNone/>
            </a:lvl8pPr>
            <a:lvl9pPr marL="9546336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05/03/2023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3700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123896" y="5021904"/>
            <a:ext cx="17761151" cy="529233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38658" tIns="119329" rIns="238658" bIns="11932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23896" y="4839700"/>
            <a:ext cx="17761151" cy="41781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38658" tIns="119329" rIns="238658" bIns="11932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23896" y="10314227"/>
            <a:ext cx="17761151" cy="3829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38658" tIns="119329" rIns="238658" bIns="11932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00113" y="5218119"/>
            <a:ext cx="16202025" cy="509370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3051631" y="951646"/>
            <a:ext cx="3960495" cy="2027580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800225" y="951642"/>
            <a:ext cx="10951369" cy="2027580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1800225" y="5016694"/>
            <a:ext cx="15301913" cy="15842192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18002250" cy="23763288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8658" tIns="119329" rIns="238658" bIns="119329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128585" y="241706"/>
            <a:ext cx="17745076" cy="23188787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38658" tIns="119329" rIns="238658" bIns="11932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2053" y="3300458"/>
            <a:ext cx="15301913" cy="4719653"/>
          </a:xfrm>
        </p:spPr>
        <p:txBody>
          <a:bodyPr anchor="b" anchorCtr="0"/>
          <a:lstStyle>
            <a:lvl1pPr algn="l">
              <a:buNone/>
              <a:defRPr sz="104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422053" y="8828723"/>
            <a:ext cx="15301913" cy="4637140"/>
          </a:xfrm>
        </p:spPr>
        <p:txBody>
          <a:bodyPr anchor="t" anchorCtr="0"/>
          <a:lstStyle>
            <a:lvl1pPr marL="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75197" y="21386959"/>
            <a:ext cx="7875984" cy="1584219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>
          <a:xfrm flipV="1">
            <a:off x="136656" y="8235826"/>
            <a:ext cx="17745358" cy="31684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38658" tIns="119329" rIns="238658" bIns="11932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36132" y="8113321"/>
            <a:ext cx="17745881" cy="158418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38658" tIns="119329" rIns="238658" bIns="11932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4478" y="8554784"/>
            <a:ext cx="17747535" cy="15842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38658" tIns="119329" rIns="238658" bIns="11932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288036" y="21513697"/>
            <a:ext cx="900113" cy="1584219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1800225" y="5016694"/>
            <a:ext cx="7380923" cy="15842192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9713714" y="5016694"/>
            <a:ext cx="7380923" cy="15842192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00225" y="946131"/>
            <a:ext cx="15301913" cy="3960548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00225" y="5016694"/>
            <a:ext cx="7350919" cy="2640365"/>
          </a:xfrm>
          <a:noFill/>
          <a:ln w="12700" cap="sq" cmpd="sng" algn="ctr">
            <a:noFill/>
            <a:prstDash val="solid"/>
          </a:ln>
        </p:spPr>
        <p:txBody>
          <a:bodyPr lIns="238658" anchor="b" anchorCtr="0">
            <a:noAutofit/>
          </a:bodyPr>
          <a:lstStyle>
            <a:lvl1pPr marL="0" indent="0">
              <a:buNone/>
              <a:defRPr sz="63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5200" b="1"/>
            </a:lvl2pPr>
            <a:lvl3pPr>
              <a:buNone/>
              <a:defRPr sz="4700" b="1"/>
            </a:lvl3pPr>
            <a:lvl4pPr>
              <a:buNone/>
              <a:defRPr sz="4200" b="1"/>
            </a:lvl4pPr>
            <a:lvl5pPr>
              <a:buNone/>
              <a:defRPr sz="42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9751219" y="5016694"/>
            <a:ext cx="7350919" cy="2640365"/>
          </a:xfrm>
          <a:noFill/>
          <a:ln w="12700" cap="sq" cmpd="sng" algn="ctr">
            <a:noFill/>
            <a:prstDash val="solid"/>
          </a:ln>
        </p:spPr>
        <p:txBody>
          <a:bodyPr lIns="238658" anchor="b" anchorCtr="0">
            <a:noAutofit/>
          </a:bodyPr>
          <a:lstStyle>
            <a:lvl1pPr marL="0" indent="0">
              <a:buNone/>
              <a:defRPr sz="63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5200" b="1"/>
            </a:lvl2pPr>
            <a:lvl3pPr>
              <a:buNone/>
              <a:defRPr sz="4700" b="1"/>
            </a:lvl3pPr>
            <a:lvl4pPr>
              <a:buNone/>
              <a:defRPr sz="4200" b="1"/>
            </a:lvl4pPr>
            <a:lvl5pPr>
              <a:buNone/>
              <a:defRPr sz="42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1800225" y="7789078"/>
            <a:ext cx="7350919" cy="13465863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9751219" y="7789078"/>
            <a:ext cx="7350919" cy="13465863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18002250" cy="23763288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38658" tIns="119329" rIns="238658" bIns="119329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126016" y="241704"/>
            <a:ext cx="17745076" cy="23192969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38658" tIns="119329" rIns="238658" bIns="11932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00225" y="946131"/>
            <a:ext cx="15301913" cy="3960548"/>
          </a:xfrm>
        </p:spPr>
        <p:txBody>
          <a:bodyPr anchor="b" anchorCtr="0"/>
          <a:lstStyle>
            <a:lvl1pPr algn="l">
              <a:buNone/>
              <a:defRPr sz="10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800225" y="5544767"/>
            <a:ext cx="3750469" cy="15578155"/>
          </a:xfrm>
        </p:spPr>
        <p:txBody>
          <a:bodyPr/>
          <a:lstStyle>
            <a:lvl1pPr marL="0" indent="0">
              <a:buNone/>
              <a:defRPr sz="4700"/>
            </a:lvl1pPr>
            <a:lvl2pPr>
              <a:buNone/>
              <a:defRPr sz="3100"/>
            </a:lvl2pPr>
            <a:lvl3pPr>
              <a:buNone/>
              <a:defRPr sz="2600"/>
            </a:lvl3pPr>
            <a:lvl4pPr>
              <a:buNone/>
              <a:defRPr sz="2300"/>
            </a:lvl4pPr>
            <a:lvl5pPr>
              <a:buNone/>
              <a:defRPr sz="23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5850731" y="5544767"/>
            <a:ext cx="11251406" cy="15578155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00225" y="16980633"/>
            <a:ext cx="14401800" cy="1809752"/>
          </a:xfrm>
        </p:spPr>
        <p:txBody>
          <a:bodyPr anchor="ctr">
            <a:noAutofit/>
          </a:bodyPr>
          <a:lstStyle>
            <a:lvl1pPr algn="l">
              <a:buNone/>
              <a:defRPr sz="73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00225" y="18870036"/>
            <a:ext cx="14401800" cy="2376329"/>
          </a:xfrm>
        </p:spPr>
        <p:txBody>
          <a:bodyPr/>
          <a:lstStyle>
            <a:lvl1pPr marL="0" indent="0">
              <a:buFontTx/>
              <a:buNone/>
              <a:defRPr sz="42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800225" y="21386959"/>
            <a:ext cx="7650956" cy="1584219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288036" y="21513697"/>
            <a:ext cx="900113" cy="1584219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 flipV="1">
            <a:off x="134480" y="16228735"/>
            <a:ext cx="17732216" cy="31684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38658" tIns="119329" rIns="238658" bIns="11932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34876" y="16114110"/>
            <a:ext cx="17731821" cy="158418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38658" tIns="119329" rIns="238658" bIns="11932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34880" y="16539444"/>
            <a:ext cx="17731817" cy="16911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38658" tIns="119329" rIns="238658" bIns="11932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83" y="231033"/>
            <a:ext cx="17722437" cy="15875197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84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18002250" cy="23763288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8658" tIns="119329" rIns="238658" bIns="119329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126016" y="241704"/>
            <a:ext cx="17745076" cy="23192969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38658" tIns="119329" rIns="238658" bIns="11932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1800225" y="951633"/>
            <a:ext cx="15301913" cy="3960548"/>
          </a:xfrm>
          <a:prstGeom prst="rect">
            <a:avLst/>
          </a:prstGeom>
        </p:spPr>
        <p:txBody>
          <a:bodyPr lIns="238658" tIns="119329" rIns="238658" bIns="238658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1800225" y="5016694"/>
            <a:ext cx="15301913" cy="15842192"/>
          </a:xfrm>
          <a:prstGeom prst="rect">
            <a:avLst/>
          </a:prstGeom>
        </p:spPr>
        <p:txBody>
          <a:bodyPr lIns="238658" tIns="119329" rIns="238658" bIns="119329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12151519" y="21452969"/>
            <a:ext cx="4875609" cy="1650228"/>
          </a:xfrm>
          <a:prstGeom prst="rect">
            <a:avLst/>
          </a:prstGeom>
        </p:spPr>
        <p:txBody>
          <a:bodyPr lIns="238658" tIns="119329" rIns="238658" bIns="119329" anchor="ctr" anchorCtr="0"/>
          <a:lstStyle>
            <a:lvl1pPr algn="r" eaLnBrk="1" latinLnBrk="0" hangingPunct="1">
              <a:defRPr kumimoji="0" sz="3700">
                <a:solidFill>
                  <a:schemeClr val="tx2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05/03/2023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800225" y="21386959"/>
            <a:ext cx="7800975" cy="1584219"/>
          </a:xfrm>
          <a:prstGeom prst="rect">
            <a:avLst/>
          </a:prstGeom>
        </p:spPr>
        <p:txBody>
          <a:bodyPr lIns="238658" tIns="119329" rIns="238658" bIns="119329" anchor="ctr" anchorCtr="0"/>
          <a:lstStyle>
            <a:lvl1pPr eaLnBrk="1" latinLnBrk="0" hangingPunct="1">
              <a:defRPr kumimoji="0" sz="37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288036" y="21518978"/>
            <a:ext cx="900113" cy="1584219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37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10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715975" indent="-715975" algn="l" rtl="0" eaLnBrk="1" latinLnBrk="0" hangingPunct="1">
        <a:spcBef>
          <a:spcPts val="1514"/>
        </a:spcBef>
        <a:buClr>
          <a:schemeClr val="accent1"/>
        </a:buClr>
        <a:buSzPct val="85000"/>
        <a:buFont typeface="Wingdings 2"/>
        <a:buChar char=""/>
        <a:defRPr kumimoji="0" sz="6800" kern="1200">
          <a:solidFill>
            <a:schemeClr val="tx1"/>
          </a:solidFill>
          <a:latin typeface="+mn-lt"/>
          <a:ea typeface="+mn-ea"/>
          <a:cs typeface="+mn-cs"/>
        </a:defRPr>
      </a:lvl1pPr>
      <a:lvl2pPr marL="1431950" indent="-596646" algn="l" rtl="0" eaLnBrk="1" latinLnBrk="0" hangingPunct="1">
        <a:spcBef>
          <a:spcPts val="966"/>
        </a:spcBef>
        <a:buClr>
          <a:schemeClr val="accent2"/>
        </a:buClr>
        <a:buSzPct val="85000"/>
        <a:buFont typeface="Wingdings 2"/>
        <a:buChar char=""/>
        <a:defRPr kumimoji="0"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2147926" indent="-596646" algn="l" rtl="0" eaLnBrk="1" latinLnBrk="0" hangingPunct="1">
        <a:spcBef>
          <a:spcPts val="966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5200" kern="1200">
          <a:solidFill>
            <a:schemeClr val="tx1"/>
          </a:solidFill>
          <a:latin typeface="+mn-lt"/>
          <a:ea typeface="+mn-ea"/>
          <a:cs typeface="+mn-cs"/>
        </a:defRPr>
      </a:lvl3pPr>
      <a:lvl4pPr marL="2863901" indent="-596646" algn="l" rtl="0" eaLnBrk="1" latinLnBrk="0" hangingPunct="1">
        <a:spcBef>
          <a:spcPts val="966"/>
        </a:spcBef>
        <a:buClr>
          <a:schemeClr val="accent3"/>
        </a:buClr>
        <a:buSzPct val="80000"/>
        <a:buFont typeface="Wingdings 2"/>
        <a:buChar char=""/>
        <a:defRPr kumimoji="0" sz="5200" kern="1200">
          <a:solidFill>
            <a:schemeClr val="tx1"/>
          </a:solidFill>
          <a:latin typeface="+mn-lt"/>
          <a:ea typeface="+mn-ea"/>
          <a:cs typeface="+mn-cs"/>
        </a:defRPr>
      </a:lvl4pPr>
      <a:lvl5pPr marL="3579876" indent="-596646" algn="l" rtl="0" eaLnBrk="1" latinLnBrk="0" hangingPunct="1">
        <a:spcBef>
          <a:spcPts val="966"/>
        </a:spcBef>
        <a:buClr>
          <a:schemeClr val="accent3"/>
        </a:buClr>
        <a:buFontTx/>
        <a:buChar char="o"/>
        <a:defRPr kumimoji="0" sz="5200" kern="1200">
          <a:solidFill>
            <a:schemeClr val="tx1"/>
          </a:solidFill>
          <a:latin typeface="+mn-lt"/>
          <a:ea typeface="+mn-ea"/>
          <a:cs typeface="+mn-cs"/>
        </a:defRPr>
      </a:lvl5pPr>
      <a:lvl6pPr marL="4295851" indent="-596646" algn="l" rtl="0" eaLnBrk="1" latinLnBrk="0" hangingPunct="1">
        <a:spcBef>
          <a:spcPts val="966"/>
        </a:spcBef>
        <a:buClr>
          <a:schemeClr val="accent3"/>
        </a:buClr>
        <a:buChar char="•"/>
        <a:defRPr kumimoji="0" sz="4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011826" indent="-596646" algn="l" rtl="0" eaLnBrk="1" latinLnBrk="0" hangingPunct="1">
        <a:spcBef>
          <a:spcPts val="966"/>
        </a:spcBef>
        <a:buClr>
          <a:schemeClr val="accent2"/>
        </a:buClr>
        <a:buChar char="•"/>
        <a:defRPr kumimoji="0" sz="4700" kern="1200">
          <a:solidFill>
            <a:schemeClr val="tx1"/>
          </a:solidFill>
          <a:latin typeface="+mn-lt"/>
          <a:ea typeface="+mn-ea"/>
          <a:cs typeface="+mn-cs"/>
        </a:defRPr>
      </a:lvl7pPr>
      <a:lvl8pPr marL="5727802" indent="-596646" algn="l" rtl="0" eaLnBrk="1" latinLnBrk="0" hangingPunct="1">
        <a:spcBef>
          <a:spcPts val="966"/>
        </a:spcBef>
        <a:buClr>
          <a:schemeClr val="accent1">
            <a:tint val="60000"/>
          </a:schemeClr>
        </a:buClr>
        <a:buChar char="•"/>
        <a:defRPr kumimoji="0" sz="4700" kern="1200">
          <a:solidFill>
            <a:schemeClr val="tx1"/>
          </a:solidFill>
          <a:latin typeface="+mn-lt"/>
          <a:ea typeface="+mn-ea"/>
          <a:cs typeface="+mn-cs"/>
        </a:defRPr>
      </a:lvl8pPr>
      <a:lvl9pPr marL="6443777" indent="-596646" algn="l" rtl="0" eaLnBrk="1" latinLnBrk="0" hangingPunct="1">
        <a:spcBef>
          <a:spcPts val="966"/>
        </a:spcBef>
        <a:buClr>
          <a:schemeClr val="accent2">
            <a:tint val="60000"/>
          </a:schemeClr>
        </a:buClr>
        <a:buChar char="•"/>
        <a:defRPr kumimoji="0" sz="4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1932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3865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5798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7731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966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71597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83530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95463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orcid.org/0000-0003-3817-8632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/>
          <p:cNvSpPr txBox="1"/>
          <p:nvPr/>
        </p:nvSpPr>
        <p:spPr>
          <a:xfrm>
            <a:off x="3214647" y="343009"/>
            <a:ext cx="11644394" cy="3416320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marL="0" algn="l" defTabSz="2386584" rtl="0" eaLnBrk="1" latinLnBrk="0" hangingPunct="1">
              <a:defRPr sz="4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193292" algn="l" defTabSz="2386584" rtl="0" eaLnBrk="1" latinLnBrk="0" hangingPunct="1">
              <a:defRPr sz="4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2386584" algn="l" defTabSz="2386584" rtl="0" eaLnBrk="1" latinLnBrk="0" hangingPunct="1">
              <a:defRPr sz="4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3579876" algn="l" defTabSz="2386584" rtl="0" eaLnBrk="1" latinLnBrk="0" hangingPunct="1">
              <a:defRPr sz="4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4773168" algn="l" defTabSz="2386584" rtl="0" eaLnBrk="1" latinLnBrk="0" hangingPunct="1">
              <a:defRPr sz="4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5966460" algn="l" defTabSz="2386584" rtl="0" eaLnBrk="1" latinLnBrk="0" hangingPunct="1">
              <a:defRPr sz="4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7159752" algn="l" defTabSz="2386584" rtl="0" eaLnBrk="1" latinLnBrk="0" hangingPunct="1">
              <a:defRPr sz="4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8353044" algn="l" defTabSz="2386584" rtl="0" eaLnBrk="1" latinLnBrk="0" hangingPunct="1">
              <a:defRPr sz="4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9546336" algn="l" defTabSz="2386584" rtl="0" eaLnBrk="1" latinLnBrk="0" hangingPunct="1">
              <a:defRPr sz="4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electrocardiograma (</a:t>
            </a:r>
            <a:r>
              <a:rPr lang="es-MX" sz="3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ECG</a:t>
            </a:r>
            <a:r>
              <a:rPr lang="es-MX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): un estudio</a:t>
            </a:r>
          </a:p>
          <a:p>
            <a:pPr algn="ctr"/>
            <a:r>
              <a:rPr lang="es-MX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esencial en la fisiología del corazón.</a:t>
            </a:r>
          </a:p>
          <a:p>
            <a:pPr algn="ctr"/>
            <a:r>
              <a:rPr lang="es-MX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Autora</a:t>
            </a:r>
            <a:r>
              <a:rPr lang="es-MX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Cynthia Reyes Flores. </a:t>
            </a:r>
          </a:p>
          <a:p>
            <a:pPr algn="ctr"/>
            <a:r>
              <a:rPr lang="es-MX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Estudiante de 3er año de Medicina. </a:t>
            </a:r>
          </a:p>
          <a:p>
            <a:pPr algn="ctr"/>
            <a:r>
              <a:rPr lang="es-MX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Universidad de Ciencias Médicas Guantánamo</a:t>
            </a:r>
            <a:r>
              <a:rPr lang="es-MX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ctr"/>
            <a:r>
              <a:rPr lang="es-E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ORCID</a:t>
            </a:r>
            <a:r>
              <a:rPr lang="es-ES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s-MX" sz="3600" u="sng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https://orcid.org/0000-0003-3817-8632</a:t>
            </a:r>
            <a:endParaRPr lang="es-MX" sz="3600" u="sng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94600" y="4223497"/>
            <a:ext cx="5192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s-ES"/>
            </a:defPPr>
            <a:lvl1pPr marL="0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93292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86584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9876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73168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66460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59752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353044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546336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Introducción</a:t>
            </a:r>
            <a:endParaRPr lang="es-E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5 Rectángulo"/>
          <p:cNvSpPr/>
          <p:nvPr/>
        </p:nvSpPr>
        <p:spPr>
          <a:xfrm>
            <a:off x="11873608" y="4223497"/>
            <a:ext cx="3475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s-ES"/>
            </a:defPPr>
            <a:lvl1pPr marL="0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93292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86584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9876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73168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66460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59752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353044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546336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Objetivo</a:t>
            </a:r>
            <a:endParaRPr lang="es-E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6 Rectángulo"/>
          <p:cNvSpPr/>
          <p:nvPr/>
        </p:nvSpPr>
        <p:spPr>
          <a:xfrm>
            <a:off x="6643671" y="7666802"/>
            <a:ext cx="4209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s-ES"/>
            </a:defPPr>
            <a:lvl1pPr marL="0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93292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86584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9876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73168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66460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59752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353044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546336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Desarrollo</a:t>
            </a:r>
            <a:endParaRPr lang="es-E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7 Rectángulo"/>
          <p:cNvSpPr/>
          <p:nvPr/>
        </p:nvSpPr>
        <p:spPr>
          <a:xfrm>
            <a:off x="6143605" y="18311064"/>
            <a:ext cx="5282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s-ES"/>
            </a:defPPr>
            <a:lvl1pPr marL="0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93292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86584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9876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73168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66460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59752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353044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546336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Conclusiones</a:t>
            </a:r>
            <a:endParaRPr lang="es-E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8 Rectángulo"/>
          <p:cNvSpPr/>
          <p:nvPr/>
        </p:nvSpPr>
        <p:spPr>
          <a:xfrm>
            <a:off x="357128" y="5080753"/>
            <a:ext cx="7995926" cy="24006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93292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86584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9876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73168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66460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59752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353044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546336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altLang="es-E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electrocardiograma (</a:t>
            </a:r>
            <a:r>
              <a:rPr lang="es-ES" altLang="es-ES" sz="3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ECG</a:t>
            </a:r>
            <a:r>
              <a:rPr lang="es-ES" altLang="es-E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es </a:t>
            </a:r>
            <a:r>
              <a:rPr lang="es-ES" altLang="es-ES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lang="es-ES" altLang="es-E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registro gráfico de la actividad eléctrica del corazón en el </a:t>
            </a:r>
            <a:r>
              <a:rPr lang="es-ES" altLang="es-ES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tiempo. Los registros se obtienen con equipos llamados electrocardiógrafos. </a:t>
            </a:r>
            <a:endParaRPr lang="es-MX" sz="3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9 Rectángulo"/>
          <p:cNvSpPr/>
          <p:nvPr/>
        </p:nvSpPr>
        <p:spPr>
          <a:xfrm>
            <a:off x="9644066" y="5095034"/>
            <a:ext cx="8001057" cy="24006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93292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86584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9876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73168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66460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59752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353044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546336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Caracterizar el electrocardiograma atendiendo a su importancia clínica, componentes y patologías del corazón asociadas a alteraciones electrocardiográficas.</a:t>
            </a:r>
            <a:endParaRPr lang="es-MX" sz="3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11 Rectángulo"/>
          <p:cNvSpPr/>
          <p:nvPr/>
        </p:nvSpPr>
        <p:spPr>
          <a:xfrm>
            <a:off x="285689" y="19168320"/>
            <a:ext cx="17359434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93292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86584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9876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73168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66460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59752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353044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546336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</a:t>
            </a:r>
            <a:r>
              <a:rPr lang="es-ES" altLang="es-ES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conocimiento sobre electrocardiograma es </a:t>
            </a:r>
            <a:r>
              <a:rPr lang="es-ES" altLang="es-E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esencial en el personal médico para </a:t>
            </a:r>
            <a:r>
              <a:rPr lang="es-ES" altLang="es-ES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detectar </a:t>
            </a:r>
            <a:r>
              <a:rPr lang="es-ES" altLang="es-E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patologías del </a:t>
            </a:r>
            <a:r>
              <a:rPr lang="es-ES" altLang="es-ES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corazón. El estudio profundo de las derivaciones, segmentos y enfermedades que pueden detectarse es crucial para un mejor estudio del corazón.   </a:t>
            </a:r>
            <a:endParaRPr lang="es-MX" sz="3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14 Rectángulo"/>
          <p:cNvSpPr/>
          <p:nvPr/>
        </p:nvSpPr>
        <p:spPr>
          <a:xfrm>
            <a:off x="9541688" y="13544616"/>
            <a:ext cx="8103435" cy="424731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93292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86584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9876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73168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66460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59752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353044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546336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Registros electrocardiográficos: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MX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Ondas: deflexión positiva o negativa de la línea isoeléctrica (</a:t>
            </a:r>
            <a:r>
              <a:rPr lang="es-MX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P,Q,R,S,T</a:t>
            </a:r>
            <a:r>
              <a:rPr lang="es-MX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MX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Segmentos: porción de la línea isoeléctrica comprendida entre el final de una onda y el principio de otra (</a:t>
            </a:r>
            <a:r>
              <a:rPr lang="es-MX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PQ</a:t>
            </a:r>
            <a:r>
              <a:rPr lang="es-MX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s-MX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</a:t>
            </a:r>
            <a:r>
              <a:rPr lang="es-MX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s-MX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TP</a:t>
            </a:r>
            <a:r>
              <a:rPr lang="es-MX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MX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Intervalos: porción que incluye ondas y segmentos (</a:t>
            </a:r>
            <a:r>
              <a:rPr lang="es-MX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PQ</a:t>
            </a:r>
            <a:r>
              <a:rPr lang="es-MX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s-MX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QT</a:t>
            </a:r>
            <a:r>
              <a:rPr lang="es-MX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 </a:t>
            </a:r>
            <a:endParaRPr lang="es-MX" sz="3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5 Rectángulo"/>
          <p:cNvSpPr/>
          <p:nvPr/>
        </p:nvSpPr>
        <p:spPr>
          <a:xfrm>
            <a:off x="353355" y="13544617"/>
            <a:ext cx="7999698" cy="424731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93292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86584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9876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73168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66460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59752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353044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546336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Alteraciones y patologías</a:t>
            </a:r>
            <a:r>
              <a:rPr lang="es-MX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MX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 ausente: fibrilación auricular.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MX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QRS</a:t>
            </a:r>
            <a:r>
              <a:rPr lang="es-MX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aumento ancho: bloqueo de rama.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MX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 patológica: necrosis miocárdica.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MX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 simétrica: isquemia miocardio.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MX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</a:t>
            </a:r>
            <a:r>
              <a:rPr lang="es-MX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MX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supradesnivel</a:t>
            </a:r>
            <a:r>
              <a:rPr lang="es-MX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lesión miocárdica.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MX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 largo: bloqueo </a:t>
            </a:r>
            <a:r>
              <a:rPr lang="es-MX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aurículo</a:t>
            </a:r>
            <a:r>
              <a:rPr lang="es-MX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-ventricular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MX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QT</a:t>
            </a:r>
            <a:r>
              <a:rPr lang="es-MX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largo: síndrome del </a:t>
            </a:r>
            <a:r>
              <a:rPr lang="es-MX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QT</a:t>
            </a:r>
            <a:r>
              <a:rPr lang="es-MX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largo.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5328" b="89617" l="6481" r="85450"/>
                    </a14:imgEffect>
                  </a14:imgLayer>
                </a14:imgProps>
              </a:ext>
            </a:extLst>
          </a:blip>
          <a:srcRect l="6254" t="4820" r="14066" b="9661"/>
          <a:stretch/>
        </p:blipFill>
        <p:spPr>
          <a:xfrm>
            <a:off x="353355" y="366383"/>
            <a:ext cx="2743114" cy="3428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8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5779" y="365845"/>
            <a:ext cx="2667872" cy="3416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5 Rectángulo"/>
          <p:cNvSpPr/>
          <p:nvPr/>
        </p:nvSpPr>
        <p:spPr>
          <a:xfrm>
            <a:off x="428596" y="8881011"/>
            <a:ext cx="7924457" cy="47089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93292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86584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9876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73168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66460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59752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353044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546336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¿Qué detalles se pueden obtener?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MX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Orientación anatómica del corazón.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MX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Frecuencia cardiaca.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MX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Tamaño relativo de sus cámaras.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MX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Posibles alteraciones del ritmo.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MX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Localización y progreso de lesiones.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MX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Acción de determinados fármacos.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MX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Alteraciones de electrolitos.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MX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Trastornos de la conducción.  </a:t>
            </a:r>
          </a:p>
          <a:p>
            <a:pPr algn="just"/>
            <a:endParaRPr lang="es-MX" sz="3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15 Rectángulo"/>
          <p:cNvSpPr/>
          <p:nvPr/>
        </p:nvSpPr>
        <p:spPr>
          <a:xfrm>
            <a:off x="9573953" y="8881012"/>
            <a:ext cx="7999698" cy="47089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93292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86584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9876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73168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66460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59752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353044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546336" algn="l" defTabSz="2386584" rtl="0" eaLnBrk="1" latinLnBrk="0" hangingPunct="1"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Derivaciones electrocardiográficas:</a:t>
            </a:r>
          </a:p>
          <a:p>
            <a:pPr algn="just"/>
            <a:r>
              <a:rPr lang="es-MX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posición convencional en la que se colocan los electrodos de registro en la superficie corporal. </a:t>
            </a:r>
          </a:p>
          <a:p>
            <a:pPr algn="just"/>
            <a:r>
              <a:rPr lang="es-MX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Estas son: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Estándar o bipolares (DI; DII; DIII)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Unipolares o aumentadas de miembros (</a:t>
            </a:r>
            <a:r>
              <a:rPr lang="es-MX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aVR</a:t>
            </a:r>
            <a:r>
              <a:rPr lang="es-MX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s-MX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aVL</a:t>
            </a:r>
            <a:r>
              <a:rPr lang="es-MX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s-MX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aVF</a:t>
            </a:r>
            <a:r>
              <a:rPr lang="es-MX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Precordiales (</a:t>
            </a:r>
            <a:r>
              <a:rPr lang="es-MX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V1</a:t>
            </a:r>
            <a:r>
              <a:rPr lang="es-MX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s-MX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V2</a:t>
            </a:r>
            <a:r>
              <a:rPr lang="es-MX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s-MX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V3</a:t>
            </a:r>
            <a:r>
              <a:rPr lang="es-MX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s-MX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V4</a:t>
            </a:r>
            <a:r>
              <a:rPr lang="es-MX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s-MX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V5</a:t>
            </a:r>
            <a:r>
              <a:rPr lang="es-MX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s-MX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V6</a:t>
            </a:r>
            <a:r>
              <a:rPr lang="es-MX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algn="ctr"/>
            <a:endParaRPr lang="es-MX" sz="3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5" name="Imagen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688"/>
          <a:stretch/>
        </p:blipFill>
        <p:spPr>
          <a:xfrm>
            <a:off x="14573289" y="20668518"/>
            <a:ext cx="2928958" cy="2520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8"/>
          <a:srcRect l="26877" t="2785" r="48979" b="74840"/>
          <a:stretch>
            <a:fillRect/>
          </a:stretch>
        </p:blipFill>
        <p:spPr>
          <a:xfrm>
            <a:off x="500003" y="20796567"/>
            <a:ext cx="2857520" cy="2372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285</TotalTime>
  <Words>336</Words>
  <Application>Microsoft Office PowerPoint</Application>
  <PresentationFormat>Personalizado</PresentationFormat>
  <Paragraphs>41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Equidad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Emilio</dc:creator>
  <cp:lastModifiedBy>Emilio</cp:lastModifiedBy>
  <cp:revision>79</cp:revision>
  <dcterms:created xsi:type="dcterms:W3CDTF">2022-08-26T14:33:01Z</dcterms:created>
  <dcterms:modified xsi:type="dcterms:W3CDTF">2023-03-05T16:14:50Z</dcterms:modified>
</cp:coreProperties>
</file>