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393" r:id="rId3"/>
    <p:sldId id="377" r:id="rId4"/>
    <p:sldId id="379" r:id="rId5"/>
    <p:sldId id="380" r:id="rId6"/>
    <p:sldId id="378" r:id="rId7"/>
    <p:sldId id="363" r:id="rId8"/>
    <p:sldId id="376" r:id="rId9"/>
    <p:sldId id="381" r:id="rId10"/>
    <p:sldId id="386" r:id="rId11"/>
    <p:sldId id="383" r:id="rId12"/>
    <p:sldId id="382" r:id="rId13"/>
    <p:sldId id="266" r:id="rId14"/>
    <p:sldId id="387" r:id="rId15"/>
    <p:sldId id="384" r:id="rId16"/>
    <p:sldId id="388" r:id="rId17"/>
    <p:sldId id="389" r:id="rId18"/>
    <p:sldId id="390" r:id="rId19"/>
    <p:sldId id="391" r:id="rId20"/>
    <p:sldId id="344" r:id="rId21"/>
    <p:sldId id="39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2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6169E-2569-4677-8DF0-CA7F1D9AFDFB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C237F-B8D7-40A9-B87B-92B795AD930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0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http://www.tribuna.cu/efemerides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C237F-B8D7-40A9-B87B-92B795AD93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76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Video de espina https://www.youtube.com/watch?v=4sgsYRUQAgE</a:t>
            </a:r>
          </a:p>
          <a:p>
            <a:r>
              <a:rPr lang="en-US" dirty="0"/>
              <a:t>https://www.cdc.gov/ncbddd/spanish/spinabifida/facts.html</a:t>
            </a:r>
          </a:p>
          <a:p>
            <a:r>
              <a:rPr lang="es-ES" dirty="0"/>
              <a:t>Video</a:t>
            </a:r>
            <a:r>
              <a:rPr lang="en-US" dirty="0"/>
              <a:t> </a:t>
            </a:r>
            <a:r>
              <a:rPr lang="en-US" dirty="0" err="1"/>
              <a:t>enanos</a:t>
            </a:r>
            <a:r>
              <a:rPr lang="en-US" dirty="0"/>
              <a:t> https://youtu.be/Vzp6brGUPL8.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C237F-B8D7-40A9-B87B-92B795AD93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63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https://peru21.pe/peru/hoy-celebra-dia-mundial-personas-talla-baja-381599-noticia/</a:t>
            </a:r>
          </a:p>
          <a:p>
            <a:r>
              <a:rPr lang="en-US" dirty="0"/>
              <a:t>https://revistasanitariadeinvestigacion.com/espina-bifida-articulo-monografico/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C237F-B8D7-40A9-B87B-92B795AD93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3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google.com/search?source=univ&amp;tbm=isch&amp;q=D%C3%ADa+Mundial+de+las+Personas+de+Talla+Baja+,+im%C3%A1genes&amp;client=firefox-b-d&amp;fir=eYg7ndTUaVn-mM%252CuDkegOpTgCzNxM%252C_%253BP7kFIe1jnEpKsM%252CjYQayop368D3-M%252C_%253BBgs27uGdLWT9HM%252ChXkBSBMTepnsuM%252C_%253BSXrADfrSeiwIiM%252CqT2KoBer2mHvVM%252C_%253Be_CwnseRqcOkPM%252CkrwO5eHWm6bnKM%252C_%253BstZQMiyyIu3tuM%252C0V6mUQtQMcJMnM%252C_%253BArcACgS-CrcNtM%252CHJWrqWiE-owkNM%252C_%253B3P0PlVnVmCQTmM%252C36d8FtWXtUbCYM%252C_%253BhgsnRRUokGglDM%252CRuC9OenM3S3OOM%252C_%253Bl80e9LBVWKpgxM%252CHsjXsSKEAmPonM%252C_&amp;usg=AI4_-kRthzOkU4Ngy7I-LIgMKaZQpUvfdQ&amp;sa=X&amp;ved=2ahUKEwj-w6uIpPr6AhV_RzABHX0KDsQQ7Al6BAgHEEo&amp;biw=1024&amp;bih=579&amp;dpr=1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C237F-B8D7-40A9-B87B-92B795AD93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311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Presente la numeración en la estadística, presente por la asignatura Matemática que favorece los cálculos y herramientas , Si de cálculo se trata revisemos las tareas indicadas, </a:t>
            </a:r>
            <a:r>
              <a:rPr lang="es-ES" dirty="0" err="1"/>
              <a:t>expliquenlas</a:t>
            </a:r>
            <a:r>
              <a:rPr lang="es-ES" dirty="0"/>
              <a:t> . </a:t>
            </a:r>
            <a:endParaRPr lang="en-US" dirty="0"/>
          </a:p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4E36EA-D01B-4617-AC9E-7CAC3E72B83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3140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Sistema de evaluación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C237F-B8D7-40A9-B87B-92B795AD93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61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Cuadro comparativo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8C237F-B8D7-40A9-B87B-92B795AD93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753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80721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95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10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39671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40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0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32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51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52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716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24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6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6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6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1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5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C8713F6-AE84-4DBB-909D-02AC5A1EB56C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8DFA68F-4919-4BCC-A756-92265F7FAC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10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hyperlink" Target="https://www.cdc.gov/ncbddd/spanish/folicacid/index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search?client=firefox-b-d&amp;q=billy+barty+ashton+barty&amp;stick=H4sIAAAAAAAAAOPgE-LUz9U3MKo0TslQ4gIxi9OLTfPKtBQyyq30k_NzclKTSzLz8_QLUvMLclKt0osS81KSMzJzUhaxSiRl5uRUKiQlFpVUKiQWZ5Tk50E4O1gZd7EzcTACAKvwldReAAAA&amp;sa=X&amp;ved=2ahUKEwjoubnno_r6AhX3SjABHbmqBZYQmxMoAXoECEkQAw" TargetMode="External"/><Relationship Id="rId3" Type="http://schemas.openxmlformats.org/officeDocument/2006/relationships/hyperlink" Target="https://www.google.com/search?client=firefox-b-d&amp;q=Glendale&amp;stick=H4sIAAAAAAAAAOPgE-LUz9U3MKo0TslQ4gAxs-ML47Xks5Ot9AtS8wtyUvVTUpNTE4tTU-ILUouK8_OsUjJTUxaxcrjnpOalJOak7mBl3MXOxMEAABbVaTNLAAAA&amp;sa=X&amp;ved=2ahUKEwjoubnno_r6AhX3SjABHbmqBZYQmxMoAHoECEoQAg" TargetMode="External"/><Relationship Id="rId7" Type="http://schemas.openxmlformats.org/officeDocument/2006/relationships/hyperlink" Target="https://www.google.com/search?client=firefox-b-d&amp;q=billy+barty+jonah+barty&amp;stick=H4sIAAAAAAAAAOPgE-LUz9U3MKo0TslQ4gIxi9OLTfOMtBQyyq30k_NzclKTSzLz8_QLUvMLclKt0osS81KSMzJzUhaxiidl5uRUKiQlFpVUKmTl5yVmQNg7WBl3sTNxMAIAmJUt3l0AAAA&amp;sa=X&amp;ved=2ahUKEwjoubnno_r6AhX3SjABHbmqBZYQmxMoAHoECEkQAg" TargetMode="External"/><Relationship Id="rId2" Type="http://schemas.openxmlformats.org/officeDocument/2006/relationships/hyperlink" Target="https://www.google.com/search?client=firefox-b-d&amp;q=Millsboro+East+Bethlehem+Township,+PA,+Estados+Unidos&amp;stick=H4sIAAAAAAAAAOPgE-LUz9U3MKo0TslQ4gIxTZJyTCtytMSyk630C1LzC3JSgVRRcX6eVVJ-Ud4iVlPfzJycYiA7X8E1sbhEwSm1JCMnNSM1VyEkvzyvOCOzQEchwFFHwbW4JDElv1ghNC8TSO1gZdzFzsTBAABENqYFcQAAAA&amp;sa=X&amp;ved=2ahUKEwjoubnno_r6AhX3SjABHbmqBZYQmxMoAHoECEgQA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search?client=firefox-b-d&amp;q=lori+barty&amp;stick=H4sIAAAAAAAAAOPgE-LUz9U3MKo0TslQ4gIxMwrMq7KLtaSyk630C1LzC3JSgVRRcX6eVXJGZk5KUWreIlaunPyiTIWkxKKSyh2sjLvYmTgYAclHd8dKAAAA&amp;sa=X&amp;ved=2ahUKEwjoubnno_r6AhX3SjABHbmqBZYQmxMoAXoECEwQAw" TargetMode="External"/><Relationship Id="rId5" Type="http://schemas.openxmlformats.org/officeDocument/2006/relationships/hyperlink" Target="https://www.google.com/search?client=firefox-b-d&amp;q=Braden+Barty&amp;stick=H4sIAAAAAAAAAOPgE-LUz9U3MKo0TslQ4gIxTQws0uIrtaSyk630C1LzC3JSgVRRcX6eVXJGZk5KUWreIlYep6LElNQ8BafEopLKHayMu9iZOBgBcJMYt0wAAAA&amp;sa=X&amp;ved=2ahUKEwjoubnno_r6AhX3SjABHbmqBZYQmxMoAHoECEwQAg" TargetMode="External"/><Relationship Id="rId4" Type="http://schemas.openxmlformats.org/officeDocument/2006/relationships/hyperlink" Target="https://es.wikipedia.org/wiki/Insuficiencia_card%C3%ADaca" TargetMode="External"/><Relationship Id="rId9" Type="http://schemas.openxmlformats.org/officeDocument/2006/relationships/hyperlink" Target="https://www.google.com/search?client=firefox-b-d&amp;q=billy+barty+shirley+bolingbroke&amp;stick=H4sIAAAAAAAAAOPgE-LUz9U3MKo0TslQ4gIxMwrMq7INtCSyk630C1LzC3JSgVRRcX6eVXFBfmlx6iJW-aTMnJxKhaTEopJKheKMzKKcVCAvPyczLz2pKD87dQcr4y52Jg4GAHRGzQ9dAAAA&amp;sa=X&amp;ved=2ahUKEwjoubnno_r6AhX3SjABHbmqBZYQmxMoAHoECDoQA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13" Type="http://schemas.openxmlformats.org/officeDocument/2006/relationships/image" Target="../media/image19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11" Type="http://schemas.openxmlformats.org/officeDocument/2006/relationships/image" Target="../media/image17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054C28-D334-40C8-896A-413C663CA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0178" y="569626"/>
            <a:ext cx="4873063" cy="1242849"/>
          </a:xfrm>
        </p:spPr>
        <p:txBody>
          <a:bodyPr>
            <a:normAutofit/>
          </a:bodyPr>
          <a:lstStyle/>
          <a:p>
            <a:r>
              <a:rPr lang="es-ES" sz="7200" b="1" cap="none" dirty="0">
                <a:latin typeface="Great Vibes" panose="02000507080000020002" pitchFamily="2" charset="0"/>
              </a:rPr>
              <a:t>efemérides</a:t>
            </a:r>
            <a:r>
              <a:rPr lang="es-ES" sz="7200" b="1" cap="none" dirty="0">
                <a:latin typeface="Bookman Old Style" panose="02050604050505020204" pitchFamily="18" charset="0"/>
              </a:rPr>
              <a:t> </a:t>
            </a:r>
            <a:r>
              <a:rPr lang="es-ES" sz="7200" b="1" cap="none" dirty="0">
                <a:latin typeface="Great Vibes" panose="02000507080000020002" pitchFamily="2" charset="0"/>
              </a:rPr>
              <a:t>hoy</a:t>
            </a:r>
            <a:endParaRPr lang="en-US" sz="7200" b="1" cap="none" dirty="0">
              <a:latin typeface="Great Vibes" panose="02000507080000020002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2FBA7E0-1FEE-4492-AF98-AACCC72BD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451" y="164892"/>
            <a:ext cx="2214255" cy="181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0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F6EA3-AD6F-4D45-BCDE-4F5C16FFE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115" y="66447"/>
            <a:ext cx="10394707" cy="978108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4400" dirty="0"/>
              <a:t>Situaciones </a:t>
            </a:r>
            <a:endParaRPr lang="en-US" sz="44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0BEC9-0D9B-47E5-9AD7-63EF6F5992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8363" y="1490670"/>
            <a:ext cx="10394707" cy="2371501"/>
          </a:xfrm>
        </p:spPr>
        <p:txBody>
          <a:bodyPr>
            <a:normAutofit fontScale="92500" lnSpcReduction="20000"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sz="2800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La suma de dos números es 980 y la razón es 5/9. halle el menor.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altLang="en-US" sz="2800" cap="none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 </a:t>
            </a:r>
            <a:r>
              <a:rPr lang="es-ES" altLang="en-US" sz="2800" u="sng" cap="none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neonato</a:t>
            </a:r>
            <a:r>
              <a:rPr lang="es-ES" altLang="en-US" sz="2800" cap="none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de un  año es atendido en la consulta de pediatría. El doctor refleja en su tarjetón 9 kg de peso  y    una talla de 0,75 m. ¿cuál es la razón entre el peso y la talla del niño?</a:t>
            </a:r>
            <a:r>
              <a:rPr lang="es-ES" sz="2800" dirty="0"/>
              <a:t> </a:t>
            </a:r>
            <a:br>
              <a:rPr lang="es-ES" sz="2800" dirty="0"/>
            </a:br>
            <a:endParaRPr lang="es-ES" altLang="en-US" sz="2800" cap="none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BA4D3A75-B748-49AD-BF4D-FBE240C6AE7E}"/>
              </a:ext>
            </a:extLst>
          </p:cNvPr>
          <p:cNvSpPr txBox="1">
            <a:spLocks/>
          </p:cNvSpPr>
          <p:nvPr/>
        </p:nvSpPr>
        <p:spPr>
          <a:xfrm>
            <a:off x="588364" y="4308287"/>
            <a:ext cx="10394707" cy="1802567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20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8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None/>
              <a:defRPr sz="1600" kern="1200" cap="all" baseline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 matemáticas una razón la comparación de</a:t>
            </a:r>
            <a:b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s-ES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dos cantidades, Resulta interesante por su aplicabilidad en la solución de situaciones en la vida práctica.</a:t>
            </a:r>
            <a:r>
              <a:rPr lang="es-ES" sz="28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br>
              <a:rPr lang="es-ES" sz="2800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s-ES" altLang="en-US" sz="2800" cap="none" dirty="0">
              <a:solidFill>
                <a:schemeClr val="tx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s-E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0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EE8935-C8B1-4DA3-8B46-36399A43F1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71007" y="324538"/>
            <a:ext cx="10394707" cy="2358702"/>
          </a:xfrm>
        </p:spPr>
        <p:txBody>
          <a:bodyPr>
            <a:normAutofit/>
          </a:bodyPr>
          <a:lstStyle/>
          <a:p>
            <a:pPr algn="ctr"/>
            <a:r>
              <a:rPr lang="es-MX" b="1" u="sng" dirty="0">
                <a:latin typeface="Arial" pitchFamily="34" charset="0"/>
                <a:cs typeface="Arial" pitchFamily="34" charset="0"/>
              </a:rPr>
              <a:t>Tema 1</a:t>
            </a:r>
            <a:br>
              <a:rPr lang="es-MX" u="sng" dirty="0">
                <a:latin typeface="Arial" pitchFamily="34" charset="0"/>
                <a:cs typeface="Arial" pitchFamily="34" charset="0"/>
              </a:rPr>
            </a:br>
            <a:r>
              <a:rPr lang="es-MX" dirty="0">
                <a:latin typeface="Arial" pitchFamily="34" charset="0"/>
                <a:cs typeface="Arial" pitchFamily="34" charset="0"/>
              </a:rPr>
              <a:t>EL CÁLCULO MATEMÁTICO EN LA MEDICINA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5F1794A8-7561-4D0C-842B-DA1F43A34E36}"/>
              </a:ext>
            </a:extLst>
          </p:cNvPr>
          <p:cNvSpPr txBox="1">
            <a:spLocks/>
          </p:cNvSpPr>
          <p:nvPr/>
        </p:nvSpPr>
        <p:spPr>
          <a:xfrm>
            <a:off x="568378" y="2908092"/>
            <a:ext cx="10394707" cy="25835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Conferencia No 3</a:t>
            </a:r>
          </a:p>
          <a:p>
            <a:pPr algn="ctr"/>
            <a:r>
              <a:rPr lang="es-E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Subtema </a:t>
            </a:r>
            <a:r>
              <a:rPr lang="es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3:</a:t>
            </a:r>
          </a:p>
          <a:p>
            <a:pPr marL="0" indent="0" algn="ctr">
              <a:buNone/>
            </a:pPr>
            <a:r>
              <a:rPr lang="es-E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Razones, proporciones, proporcionalidad y tanto por ciento</a:t>
            </a:r>
            <a:endParaRPr lang="es-ES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38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50449B-13E9-46B6-97CC-1A2992A7B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086" y="0"/>
            <a:ext cx="10396882" cy="11519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3600" dirty="0"/>
              <a:t>Sumario </a:t>
            </a:r>
            <a:endParaRPr lang="en-US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4425C-8965-43ED-A82D-B4FBCB5424A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3804" y="1259174"/>
            <a:ext cx="10396882" cy="4043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>
                <a:latin typeface="Arial Narrow" panose="020B0606020202030204" pitchFamily="34" charset="0"/>
              </a:rPr>
              <a:t>Contenidos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Razones y proporciones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Proporcionalidad directa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Proporcionalidad indirecta</a:t>
            </a:r>
          </a:p>
          <a:p>
            <a:r>
              <a:rPr lang="es-ES" sz="2400" b="1" dirty="0">
                <a:latin typeface="Arial Narrow" panose="020B0606020202030204" pitchFamily="34" charset="0"/>
                <a:cs typeface="Arial" pitchFamily="34" charset="0"/>
              </a:rPr>
              <a:t>Tanto por ciento, por mil, por diez mil, por cien mil.</a:t>
            </a:r>
            <a:endParaRPr lang="es-ES" sz="2400" b="1" dirty="0">
              <a:latin typeface="Arial Narrow" panose="020B0606020202030204" pitchFamily="34" charset="0"/>
            </a:endParaRPr>
          </a:p>
          <a:p>
            <a:r>
              <a:rPr lang="es-ES" sz="2400" b="1" dirty="0">
                <a:latin typeface="Arial Narrow" panose="020B0606020202030204" pitchFamily="34" charset="0"/>
              </a:rPr>
              <a:t>Teorema fundamental de las proporciones</a:t>
            </a:r>
          </a:p>
          <a:p>
            <a:r>
              <a:rPr lang="es-ES" sz="2400" b="1" dirty="0">
                <a:latin typeface="Arial Narrow" panose="020B0606020202030204" pitchFamily="34" charset="0"/>
              </a:rPr>
              <a:t>Problemas </a:t>
            </a:r>
            <a:br>
              <a:rPr lang="es-ES" sz="2400" dirty="0">
                <a:latin typeface="Arial Narrow" panose="020B0606020202030204" pitchFamily="34" charset="0"/>
              </a:rPr>
            </a:br>
            <a:endParaRPr lang="en-US" sz="24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996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1326F8C-3B05-4112-99ED-820BFEA5D5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36105" y="285751"/>
            <a:ext cx="5616784" cy="102552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 eaLnBrk="1" hangingPunct="1"/>
            <a:r>
              <a:rPr lang="es-ES" altLang="en-US" sz="36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Objetivo de la clase</a:t>
            </a:r>
            <a:endParaRPr lang="es-ES" altLang="en-US" sz="3600" u="sng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B2E5143-A384-44D1-B990-3C54B8463F7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6759" y="1107035"/>
            <a:ext cx="8353425" cy="4364375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None/>
            </a:pP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Identificar :</a:t>
            </a:r>
          </a:p>
          <a:p>
            <a:pPr marL="609600" indent="-609600">
              <a:lnSpc>
                <a:spcPct val="90000"/>
              </a:lnSpc>
            </a:pPr>
            <a:endParaRPr lang="es-ES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Razones,  proporción.</a:t>
            </a:r>
          </a:p>
          <a:p>
            <a:pPr marL="609600" indent="-609600">
              <a:lnSpc>
                <a:spcPct val="30000"/>
              </a:lnSpc>
            </a:pPr>
            <a:endParaRPr lang="es-ES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Proporcionalidad inversa y directa.</a:t>
            </a:r>
          </a:p>
          <a:p>
            <a:pPr marL="609600" indent="-609600">
              <a:lnSpc>
                <a:spcPct val="30000"/>
              </a:lnSpc>
            </a:pPr>
            <a:endParaRPr lang="es-ES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Tanto por ciento, por mil, por diez mil, por cien mil.</a:t>
            </a:r>
          </a:p>
          <a:p>
            <a:pPr marL="609600" indent="-609600">
              <a:lnSpc>
                <a:spcPct val="30000"/>
              </a:lnSpc>
            </a:pPr>
            <a:endParaRPr lang="es-ES" altLang="en-US" sz="28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s-ES" altLang="en-US" sz="2800" b="1" dirty="0">
                <a:latin typeface="Arial Narrow" panose="020B0606020202030204" pitchFamily="34" charset="0"/>
                <a:cs typeface="Arial" panose="020B0604020202020204" pitchFamily="34" charset="0"/>
              </a:rPr>
              <a:t>Utilización de propiedades,  reglas y algoritmos de cálculo. </a:t>
            </a:r>
          </a:p>
        </p:txBody>
      </p:sp>
    </p:spTree>
  </p:cSld>
  <p:clrMapOvr>
    <a:masterClrMapping/>
  </p:clrMapOvr>
  <p:transition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3095F9-5D7C-42A6-8043-709F1B80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36" y="0"/>
            <a:ext cx="10396882" cy="11519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4400" dirty="0"/>
              <a:t>Recordar que 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D23F04-E4EC-49A4-A048-1473EA84C4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6036" y="1708879"/>
            <a:ext cx="10645793" cy="4475176"/>
          </a:xfrm>
        </p:spPr>
        <p:txBody>
          <a:bodyPr>
            <a:noAutofit/>
          </a:bodyPr>
          <a:lstStyle/>
          <a:p>
            <a:r>
              <a:rPr lang="es-ES" sz="2800" cap="none" dirty="0">
                <a:latin typeface="Arial Narrow" panose="020B0606020202030204" pitchFamily="34" charset="0"/>
              </a:rPr>
              <a:t>la razón entre </a:t>
            </a:r>
            <a:r>
              <a:rPr lang="es-ES" sz="2800" i="1" cap="none" dirty="0">
                <a:latin typeface="Arial Narrow" panose="020B0606020202030204" pitchFamily="34" charset="0"/>
              </a:rPr>
              <a:t>a </a:t>
            </a:r>
            <a:r>
              <a:rPr lang="es-ES" sz="2800" cap="none" dirty="0">
                <a:latin typeface="Arial Narrow" panose="020B0606020202030204" pitchFamily="34" charset="0"/>
              </a:rPr>
              <a:t>y </a:t>
            </a:r>
            <a:r>
              <a:rPr lang="es-ES" sz="2800" i="1" cap="none" dirty="0">
                <a:latin typeface="Arial Narrow" panose="020B0606020202030204" pitchFamily="34" charset="0"/>
              </a:rPr>
              <a:t>b</a:t>
            </a:r>
            <a:r>
              <a:rPr lang="es-ES" sz="2800" cap="none" dirty="0">
                <a:latin typeface="Arial Narrow" panose="020B0606020202030204" pitchFamily="34" charset="0"/>
              </a:rPr>
              <a:t>, cuando </a:t>
            </a:r>
            <a:r>
              <a:rPr lang="es-ES" sz="2800" i="1" cap="none" dirty="0">
                <a:latin typeface="Arial Narrow" panose="020B0606020202030204" pitchFamily="34" charset="0"/>
              </a:rPr>
              <a:t>b </a:t>
            </a:r>
            <a:r>
              <a:rPr lang="es-ES" sz="2800" cap="none" dirty="0">
                <a:latin typeface="Arial Narrow" panose="020B0606020202030204" pitchFamily="34" charset="0"/>
              </a:rPr>
              <a:t>es un número distinto de cero y se escribe </a:t>
            </a:r>
            <a:r>
              <a:rPr lang="es-ES" sz="2800" i="1" cap="none" dirty="0">
                <a:latin typeface="Arial Narrow" panose="020B0606020202030204" pitchFamily="34" charset="0"/>
              </a:rPr>
              <a:t>a /b </a:t>
            </a:r>
            <a:r>
              <a:rPr lang="es-ES" sz="2800" cap="none" dirty="0">
                <a:latin typeface="Arial Narrow" panose="020B0606020202030204" pitchFamily="34" charset="0"/>
              </a:rPr>
              <a:t>o </a:t>
            </a:r>
            <a:r>
              <a:rPr lang="es-ES" sz="2800" i="1" cap="none" dirty="0">
                <a:latin typeface="Arial Narrow" panose="020B0606020202030204" pitchFamily="34" charset="0"/>
              </a:rPr>
              <a:t>a </a:t>
            </a:r>
            <a:r>
              <a:rPr lang="es-ES" sz="2800" cap="none" dirty="0">
                <a:latin typeface="Arial Narrow" panose="020B0606020202030204" pitchFamily="34" charset="0"/>
              </a:rPr>
              <a:t>: </a:t>
            </a:r>
            <a:r>
              <a:rPr lang="es-ES" sz="2800" i="1" cap="none" dirty="0">
                <a:latin typeface="Arial Narrow" panose="020B0606020202030204" pitchFamily="34" charset="0"/>
              </a:rPr>
              <a:t>b </a:t>
            </a:r>
            <a:r>
              <a:rPr lang="es-ES" sz="2800" cap="none" dirty="0">
                <a:latin typeface="Arial Narrow" panose="020B0606020202030204" pitchFamily="34" charset="0"/>
              </a:rPr>
              <a:t>y se lee « </a:t>
            </a:r>
            <a:r>
              <a:rPr lang="es-ES" sz="2800" i="1" cap="none" dirty="0">
                <a:latin typeface="Arial Narrow" panose="020B0606020202030204" pitchFamily="34" charset="0"/>
              </a:rPr>
              <a:t>a </a:t>
            </a:r>
            <a:r>
              <a:rPr lang="es-ES" sz="2800" cap="none" dirty="0">
                <a:latin typeface="Arial Narrow" panose="020B0606020202030204" pitchFamily="34" charset="0"/>
              </a:rPr>
              <a:t>es a </a:t>
            </a:r>
            <a:r>
              <a:rPr lang="es-ES" sz="2800" i="1" cap="none" dirty="0">
                <a:latin typeface="Arial Narrow" panose="020B0606020202030204" pitchFamily="34" charset="0"/>
              </a:rPr>
              <a:t>b </a:t>
            </a:r>
            <a:r>
              <a:rPr lang="es-ES" sz="2800" cap="none" dirty="0">
                <a:latin typeface="Arial Narrow" panose="020B0606020202030204" pitchFamily="34" charset="0"/>
              </a:rPr>
              <a:t>»</a:t>
            </a:r>
            <a:br>
              <a:rPr lang="es-ES" sz="2800" cap="none" dirty="0">
                <a:latin typeface="Arial Narrow" panose="020B0606020202030204" pitchFamily="34" charset="0"/>
              </a:rPr>
            </a:br>
            <a:r>
              <a:rPr lang="es-ES" sz="2800" cap="none" dirty="0">
                <a:latin typeface="Arial Narrow" panose="020B0606020202030204" pitchFamily="34" charset="0"/>
              </a:rPr>
              <a:t>por ejemplo, la razón entre 6 y 5 se escribe: 6/5 o 6 : 5 y se lee « seis es a cinco »</a:t>
            </a:r>
          </a:p>
          <a:p>
            <a:r>
              <a:rPr lang="es-ES" sz="2800" cap="none" dirty="0">
                <a:latin typeface="Arial Narrow" panose="020B0606020202030204" pitchFamily="34" charset="0"/>
              </a:rPr>
              <a:t>en una razón escrita como fracción: el denominador debe ser distinto de cero</a:t>
            </a:r>
            <a:br>
              <a:rPr lang="es-ES" sz="2800" cap="none" dirty="0">
                <a:latin typeface="Arial Narrow" panose="020B0606020202030204" pitchFamily="34" charset="0"/>
              </a:rPr>
            </a:br>
            <a:r>
              <a:rPr lang="es-ES" sz="2800" cap="none" dirty="0">
                <a:latin typeface="Arial Narrow" panose="020B0606020202030204" pitchFamily="34" charset="0"/>
              </a:rPr>
              <a:t>el denominador recibe el nombre de consecuente el numerador recibe el nombre de antecedente </a:t>
            </a:r>
            <a:br>
              <a:rPr lang="es-ES" sz="2800" dirty="0"/>
            </a:br>
            <a:br>
              <a:rPr lang="es-ES" sz="2800" cap="none" dirty="0">
                <a:latin typeface="Arial Narrow" panose="020B0606020202030204" pitchFamily="34" charset="0"/>
              </a:rPr>
            </a:br>
            <a:endParaRPr lang="en-US" sz="28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46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0BA34E4-6439-43C8-B116-FAF17A7A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10072" cy="562530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5887E37-3DEF-4140-9C53-E6094839B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301" y="89942"/>
            <a:ext cx="4062566" cy="553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41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9FADB9-3DF0-40B8-B68F-D8F0E379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813" y="0"/>
            <a:ext cx="10396882" cy="11519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4400" dirty="0"/>
              <a:t>Propuestas 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A3C516-5909-400D-AD32-4988950E23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4813" y="719529"/>
            <a:ext cx="11092721" cy="484182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sz="6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s-ES" sz="6400" cap="none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s-ES" sz="6400" cap="none" dirty="0">
                <a:latin typeface="Arial Narrow" panose="020B0606020202030204" pitchFamily="34" charset="0"/>
              </a:rPr>
              <a:t>1. Responda: </a:t>
            </a:r>
          </a:p>
          <a:p>
            <a:r>
              <a:rPr lang="es-ES" sz="6400" cap="none" dirty="0">
                <a:latin typeface="Arial Narrow" panose="020B0606020202030204" pitchFamily="34" charset="0"/>
              </a:rPr>
              <a:t>El valor de la razón entre 1 y 2 es: _____</a:t>
            </a:r>
          </a:p>
          <a:p>
            <a:r>
              <a:rPr lang="es-ES" sz="6400" cap="none" dirty="0">
                <a:latin typeface="Arial Narrow" panose="020B0606020202030204" pitchFamily="34" charset="0"/>
              </a:rPr>
              <a:t>El valor de la razón entre 100 y 50 es: _____</a:t>
            </a:r>
            <a:br>
              <a:rPr lang="es-ES" sz="6400" cap="none" dirty="0">
                <a:latin typeface="Arial Narrow" panose="020B0606020202030204" pitchFamily="34" charset="0"/>
              </a:rPr>
            </a:br>
            <a:r>
              <a:rPr lang="es-ES" sz="6400" cap="none" dirty="0">
                <a:latin typeface="Arial Narrow" panose="020B0606020202030204" pitchFamily="34" charset="0"/>
              </a:rPr>
              <a:t>2. Escriba la razón entre los pares de números dados y calcule su valor: </a:t>
            </a:r>
            <a:br>
              <a:rPr lang="es-ES" sz="6400" cap="none" dirty="0">
                <a:latin typeface="Arial Narrow" panose="020B0606020202030204" pitchFamily="34" charset="0"/>
              </a:rPr>
            </a:br>
            <a:r>
              <a:rPr lang="es-ES" sz="6400" cap="none" dirty="0">
                <a:latin typeface="Arial Narrow" panose="020B0606020202030204" pitchFamily="34" charset="0"/>
              </a:rPr>
              <a:t>a)          7 y 5</a:t>
            </a:r>
          </a:p>
          <a:p>
            <a:r>
              <a:rPr lang="es-ES" sz="6400" cap="none" dirty="0">
                <a:latin typeface="Arial Narrow" panose="020B0606020202030204" pitchFamily="34" charset="0"/>
              </a:rPr>
              <a:t>b)          6  y 18</a:t>
            </a:r>
          </a:p>
          <a:p>
            <a:r>
              <a:rPr lang="es-ES" sz="6400" cap="none" dirty="0">
                <a:latin typeface="Arial Narrow" panose="020B0606020202030204" pitchFamily="34" charset="0"/>
              </a:rPr>
              <a:t>c)          20  y 80</a:t>
            </a:r>
          </a:p>
          <a:p>
            <a:pPr marL="0" indent="0">
              <a:buNone/>
            </a:pPr>
            <a:r>
              <a:rPr lang="es-ES" sz="6400" cap="none" dirty="0">
                <a:latin typeface="Arial Narrow" panose="020B0606020202030204" pitchFamily="34" charset="0"/>
              </a:rPr>
              <a:t>3. </a:t>
            </a:r>
            <a:r>
              <a:rPr lang="es-ES" sz="6400" cap="none" dirty="0">
                <a:latin typeface="Arial Narrow" panose="020B0606020202030204" pitchFamily="34" charset="0"/>
                <a:cs typeface="Arial" panose="020B0604020202020204" pitchFamily="34" charset="0"/>
              </a:rPr>
              <a:t>En cada caso, escriba la razón y determine su valor: </a:t>
            </a:r>
          </a:p>
          <a:p>
            <a:pPr marL="0" indent="0">
              <a:buNone/>
            </a:pPr>
            <a:r>
              <a:rPr lang="es-ES" sz="6400" cap="none" dirty="0">
                <a:latin typeface="Arial Narrow" panose="020B0606020202030204" pitchFamily="34" charset="0"/>
              </a:rPr>
              <a:t>a ) Antecedente 200 y consecuente 300: </a:t>
            </a:r>
          </a:p>
          <a:p>
            <a:pPr marL="0" indent="0">
              <a:buNone/>
            </a:pPr>
            <a:r>
              <a:rPr lang="es-ES" sz="6400" cap="none" dirty="0">
                <a:latin typeface="Arial Narrow" panose="020B0606020202030204" pitchFamily="34" charset="0"/>
              </a:rPr>
              <a:t>b) antecedente 5 y consecuente 3: </a:t>
            </a:r>
          </a:p>
          <a:p>
            <a:pPr marL="0" indent="0">
              <a:buNone/>
            </a:pPr>
            <a:r>
              <a:rPr lang="es-ES" sz="6400" cap="none" dirty="0">
                <a:latin typeface="Arial Narrow" panose="020B0606020202030204" pitchFamily="34" charset="0"/>
              </a:rPr>
              <a:t>4. Escriba la razón entre la distancia ( </a:t>
            </a:r>
            <a:r>
              <a:rPr lang="es-ES" sz="6400" i="1" cap="none" dirty="0">
                <a:latin typeface="Arial Narrow" panose="020B0606020202030204" pitchFamily="34" charset="0"/>
              </a:rPr>
              <a:t>d </a:t>
            </a:r>
            <a:r>
              <a:rPr lang="es-ES" sz="6400" cap="none" dirty="0">
                <a:latin typeface="Arial Narrow" panose="020B0606020202030204" pitchFamily="34" charset="0"/>
              </a:rPr>
              <a:t>) recorrida por un automóvil y el tiempo ( </a:t>
            </a:r>
            <a:r>
              <a:rPr lang="es-ES" sz="6400" i="1" cap="none" dirty="0">
                <a:latin typeface="Arial Narrow" panose="020B0606020202030204" pitchFamily="34" charset="0"/>
              </a:rPr>
              <a:t>t</a:t>
            </a:r>
            <a:r>
              <a:rPr lang="es-ES" sz="6400" cap="none" dirty="0">
                <a:latin typeface="Arial Narrow" panose="020B0606020202030204" pitchFamily="34" charset="0"/>
              </a:rPr>
              <a:t>) empleado: </a:t>
            </a:r>
          </a:p>
          <a:p>
            <a:pPr marL="0" indent="0">
              <a:buNone/>
            </a:pPr>
            <a:r>
              <a:rPr lang="en-US" sz="6400" b="1" dirty="0">
                <a:latin typeface="Arial Narrow" panose="020B0606020202030204" pitchFamily="34" charset="0"/>
              </a:rPr>
              <a:t>a) </a:t>
            </a:r>
            <a:r>
              <a:rPr lang="en-US" sz="6400" i="1" dirty="0">
                <a:latin typeface="Arial Narrow" panose="020B0606020202030204" pitchFamily="34" charset="0"/>
              </a:rPr>
              <a:t>d </a:t>
            </a:r>
            <a:r>
              <a:rPr lang="en-US" sz="6400" dirty="0">
                <a:latin typeface="Arial Narrow" panose="020B0606020202030204" pitchFamily="34" charset="0"/>
              </a:rPr>
              <a:t>= 300 km </a:t>
            </a:r>
            <a:r>
              <a:rPr lang="en-US" sz="6400" i="1" dirty="0">
                <a:latin typeface="Arial Narrow" panose="020B0606020202030204" pitchFamily="34" charset="0"/>
              </a:rPr>
              <a:t>t </a:t>
            </a:r>
            <a:r>
              <a:rPr lang="en-US" sz="6400" dirty="0">
                <a:latin typeface="Arial Narrow" panose="020B0606020202030204" pitchFamily="34" charset="0"/>
              </a:rPr>
              <a:t>= 3 h </a:t>
            </a:r>
            <a:r>
              <a:rPr lang="en-US" sz="6400" b="1" dirty="0">
                <a:latin typeface="Arial Narrow" panose="020B0606020202030204" pitchFamily="34" charset="0"/>
              </a:rPr>
              <a:t>b) </a:t>
            </a:r>
            <a:r>
              <a:rPr lang="en-US" sz="6400" i="1" dirty="0">
                <a:latin typeface="Arial Narrow" panose="020B0606020202030204" pitchFamily="34" charset="0"/>
              </a:rPr>
              <a:t>d </a:t>
            </a:r>
            <a:r>
              <a:rPr lang="en-US" sz="6400" dirty="0">
                <a:latin typeface="Arial Narrow" panose="020B0606020202030204" pitchFamily="34" charset="0"/>
              </a:rPr>
              <a:t>= 588 km </a:t>
            </a:r>
            <a:r>
              <a:rPr lang="en-US" sz="6400" i="1" dirty="0">
                <a:latin typeface="Arial Narrow" panose="020B0606020202030204" pitchFamily="34" charset="0"/>
              </a:rPr>
              <a:t>t </a:t>
            </a:r>
            <a:r>
              <a:rPr lang="en-US" sz="6400" dirty="0">
                <a:latin typeface="Arial Narrow" panose="020B0606020202030204" pitchFamily="34" charset="0"/>
              </a:rPr>
              <a:t>= 12 h</a:t>
            </a:r>
            <a:br>
              <a:rPr lang="en-US" sz="6400" dirty="0">
                <a:latin typeface="Arial Narrow" panose="020B0606020202030204" pitchFamily="34" charset="0"/>
              </a:rPr>
            </a:br>
            <a:r>
              <a:rPr lang="en-US" sz="6400" b="1" dirty="0">
                <a:latin typeface="Arial Narrow" panose="020B0606020202030204" pitchFamily="34" charset="0"/>
              </a:rPr>
              <a:t>c) </a:t>
            </a:r>
            <a:r>
              <a:rPr lang="en-US" sz="6400" i="1" dirty="0">
                <a:latin typeface="Arial Narrow" panose="020B0606020202030204" pitchFamily="34" charset="0"/>
              </a:rPr>
              <a:t>d </a:t>
            </a:r>
            <a:r>
              <a:rPr lang="en-US" sz="6400" dirty="0">
                <a:latin typeface="Arial Narrow" panose="020B0606020202030204" pitchFamily="34" charset="0"/>
              </a:rPr>
              <a:t>= 70 km </a:t>
            </a:r>
            <a:r>
              <a:rPr lang="en-US" sz="6400" i="1" dirty="0">
                <a:latin typeface="Arial Narrow" panose="020B0606020202030204" pitchFamily="34" charset="0"/>
              </a:rPr>
              <a:t>t </a:t>
            </a:r>
            <a:r>
              <a:rPr lang="en-US" sz="6400" dirty="0">
                <a:latin typeface="Arial Narrow" panose="020B0606020202030204" pitchFamily="34" charset="0"/>
              </a:rPr>
              <a:t>= 2,5 h </a:t>
            </a:r>
            <a:r>
              <a:rPr lang="en-US" sz="6400" b="1" dirty="0">
                <a:latin typeface="Arial Narrow" panose="020B0606020202030204" pitchFamily="34" charset="0"/>
              </a:rPr>
              <a:t>d) </a:t>
            </a:r>
            <a:r>
              <a:rPr lang="en-US" sz="6400" i="1" dirty="0">
                <a:latin typeface="Arial Narrow" panose="020B0606020202030204" pitchFamily="34" charset="0"/>
              </a:rPr>
              <a:t>d </a:t>
            </a:r>
            <a:r>
              <a:rPr lang="en-US" sz="6400" dirty="0">
                <a:latin typeface="Arial Narrow" panose="020B0606020202030204" pitchFamily="34" charset="0"/>
              </a:rPr>
              <a:t>= 15.000 m </a:t>
            </a:r>
            <a:r>
              <a:rPr lang="en-US" sz="6400" i="1" dirty="0">
                <a:latin typeface="Arial Narrow" panose="020B0606020202030204" pitchFamily="34" charset="0"/>
              </a:rPr>
              <a:t>t </a:t>
            </a:r>
            <a:r>
              <a:rPr lang="en-US" sz="6400" dirty="0">
                <a:latin typeface="Arial Narrow" panose="020B0606020202030204" pitchFamily="34" charset="0"/>
              </a:rPr>
              <a:t>= 30 s </a:t>
            </a:r>
            <a:br>
              <a:rPr lang="en-US" sz="6400" dirty="0">
                <a:latin typeface="Arial Narrow" panose="020B0606020202030204" pitchFamily="34" charset="0"/>
              </a:rPr>
            </a:br>
            <a:br>
              <a:rPr lang="es-ES" sz="4300" cap="none" dirty="0">
                <a:latin typeface="Arial Narrow" panose="020B0606020202030204" pitchFamily="34" charset="0"/>
              </a:rPr>
            </a:br>
            <a:br>
              <a:rPr lang="es-ES" sz="2900" dirty="0">
                <a:latin typeface="Arial Narrow" panose="020B0606020202030204" pitchFamily="34" charset="0"/>
              </a:rPr>
            </a:br>
            <a:r>
              <a:rPr lang="es-ES" sz="2400" cap="none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br>
              <a:rPr lang="es-ES" sz="2400" cap="none" dirty="0">
                <a:latin typeface="Arial Narrow" panose="020B0606020202030204" pitchFamily="34" charset="0"/>
              </a:rPr>
            </a:br>
            <a:endParaRPr lang="en-US" sz="24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26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E985-4556-4AAE-8343-854C9795B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135" y="0"/>
            <a:ext cx="10396882" cy="11519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4400" dirty="0"/>
              <a:t>proporción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7DE69E-B5A8-43E9-A737-519DEC29D5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820" y="1433809"/>
            <a:ext cx="10394707" cy="3311189"/>
          </a:xfrm>
        </p:spPr>
        <p:txBody>
          <a:bodyPr/>
          <a:lstStyle/>
          <a:p>
            <a:pPr marL="0" indent="0" algn="ctr">
              <a:buNone/>
            </a:pPr>
            <a:r>
              <a:rPr lang="es-ES" cap="none" dirty="0">
                <a:latin typeface="Arial Narrow" panose="020B0606020202030204" pitchFamily="34" charset="0"/>
              </a:rPr>
              <a:t>Una proporción es la igualdad entre dos o más</a:t>
            </a:r>
            <a:br>
              <a:rPr lang="es-ES" cap="none" dirty="0">
                <a:latin typeface="Arial Narrow" panose="020B0606020202030204" pitchFamily="34" charset="0"/>
              </a:rPr>
            </a:br>
            <a:r>
              <a:rPr lang="es-ES" cap="none" dirty="0">
                <a:latin typeface="Arial Narrow" panose="020B0606020202030204" pitchFamily="34" charset="0"/>
              </a:rPr>
              <a:t>razones. se escribe: </a:t>
            </a:r>
            <a:br>
              <a:rPr lang="es-ES" cap="none" dirty="0">
                <a:latin typeface="Arial Narrow" panose="020B0606020202030204" pitchFamily="34" charset="0"/>
              </a:rPr>
            </a:br>
            <a:r>
              <a:rPr lang="es-ES" i="1" cap="none" dirty="0">
                <a:latin typeface="Arial Narrow" panose="020B0606020202030204" pitchFamily="34" charset="0"/>
              </a:rPr>
              <a:t>a /b </a:t>
            </a:r>
            <a:r>
              <a:rPr lang="es-ES" cap="none" dirty="0">
                <a:latin typeface="Arial Narrow" panose="020B0606020202030204" pitchFamily="34" charset="0"/>
              </a:rPr>
              <a:t>=</a:t>
            </a:r>
            <a:r>
              <a:rPr lang="es-ES" i="1" cap="none" dirty="0">
                <a:latin typeface="Arial Narrow" panose="020B0606020202030204" pitchFamily="34" charset="0"/>
              </a:rPr>
              <a:t>c /d </a:t>
            </a:r>
            <a:r>
              <a:rPr lang="es-ES" cap="none" dirty="0">
                <a:latin typeface="Arial Narrow" panose="020B0606020202030204" pitchFamily="34" charset="0"/>
              </a:rPr>
              <a:t>= </a:t>
            </a:r>
            <a:r>
              <a:rPr lang="es-ES" i="1" cap="none" dirty="0">
                <a:latin typeface="Arial Narrow" panose="020B0606020202030204" pitchFamily="34" charset="0"/>
              </a:rPr>
              <a:t>k   </a:t>
            </a:r>
            <a:r>
              <a:rPr lang="es-ES" cap="none" dirty="0">
                <a:latin typeface="Arial Narrow" panose="020B0606020202030204" pitchFamily="34" charset="0"/>
              </a:rPr>
              <a:t>o </a:t>
            </a:r>
            <a:r>
              <a:rPr lang="es-ES" i="1" cap="none" dirty="0">
                <a:latin typeface="Arial Narrow" panose="020B0606020202030204" pitchFamily="34" charset="0"/>
              </a:rPr>
              <a:t>a </a:t>
            </a:r>
            <a:r>
              <a:rPr lang="es-ES" b="1" cap="none" dirty="0">
                <a:latin typeface="Arial Narrow" panose="020B0606020202030204" pitchFamily="34" charset="0"/>
              </a:rPr>
              <a:t>: </a:t>
            </a:r>
            <a:r>
              <a:rPr lang="es-ES" i="1" cap="none" dirty="0">
                <a:latin typeface="Arial Narrow" panose="020B0606020202030204" pitchFamily="34" charset="0"/>
              </a:rPr>
              <a:t>b </a:t>
            </a:r>
            <a:r>
              <a:rPr lang="es-ES" cap="none" dirty="0">
                <a:latin typeface="Arial Narrow" panose="020B0606020202030204" pitchFamily="34" charset="0"/>
              </a:rPr>
              <a:t>= </a:t>
            </a:r>
            <a:r>
              <a:rPr lang="es-ES" i="1" cap="none" dirty="0">
                <a:latin typeface="Arial Narrow" panose="020B0606020202030204" pitchFamily="34" charset="0"/>
              </a:rPr>
              <a:t>c </a:t>
            </a:r>
            <a:r>
              <a:rPr lang="es-ES" b="1" cap="none" dirty="0">
                <a:latin typeface="Arial Narrow" panose="020B0606020202030204" pitchFamily="34" charset="0"/>
              </a:rPr>
              <a:t>: </a:t>
            </a:r>
            <a:r>
              <a:rPr lang="es-ES" i="1" cap="none" dirty="0">
                <a:latin typeface="Arial Narrow" panose="020B0606020202030204" pitchFamily="34" charset="0"/>
              </a:rPr>
              <a:t>d </a:t>
            </a:r>
            <a:r>
              <a:rPr lang="es-ES" cap="none" dirty="0">
                <a:latin typeface="Arial Narrow" panose="020B0606020202030204" pitchFamily="34" charset="0"/>
              </a:rPr>
              <a:t>= </a:t>
            </a:r>
            <a:r>
              <a:rPr lang="es-ES" i="1" cap="none" dirty="0">
                <a:latin typeface="Arial Narrow" panose="020B0606020202030204" pitchFamily="34" charset="0"/>
              </a:rPr>
              <a:t>k b</a:t>
            </a:r>
            <a:r>
              <a:rPr lang="es-ES" cap="none" dirty="0">
                <a:latin typeface="Arial Narrow" panose="020B0606020202030204" pitchFamily="34" charset="0"/>
              </a:rPr>
              <a:t>, </a:t>
            </a:r>
            <a:r>
              <a:rPr lang="es-ES" i="1" cap="none" dirty="0">
                <a:latin typeface="Arial Narrow" panose="020B0606020202030204" pitchFamily="34" charset="0"/>
              </a:rPr>
              <a:t>d </a:t>
            </a:r>
            <a:r>
              <a:rPr lang="es-ES" cap="none" dirty="0">
                <a:latin typeface="Arial Narrow" panose="020B0606020202030204" pitchFamily="34" charset="0"/>
              </a:rPr>
              <a:t>≠ 0 y para que pueda existir la razón a,c ≠ 0 </a:t>
            </a:r>
          </a:p>
          <a:p>
            <a:pPr marL="0" indent="0" algn="ctr">
              <a:buNone/>
            </a:pPr>
            <a:br>
              <a:rPr lang="es-ES" cap="none" dirty="0">
                <a:latin typeface="Arial Narrow" panose="020B0606020202030204" pitchFamily="34" charset="0"/>
              </a:rPr>
            </a:br>
            <a:r>
              <a:rPr lang="es-ES" sz="1800" dirty="0">
                <a:latin typeface="Arial Narrow" panose="020B0606020202030204" pitchFamily="34" charset="0"/>
              </a:rPr>
              <a:t>Se lee: </a:t>
            </a:r>
            <a:r>
              <a:rPr lang="es-ES" sz="1800" b="1" dirty="0">
                <a:latin typeface="Arial Narrow" panose="020B0606020202030204" pitchFamily="34" charset="0"/>
              </a:rPr>
              <a:t>« </a:t>
            </a:r>
            <a:r>
              <a:rPr lang="es-ES" sz="1800" i="1" dirty="0">
                <a:latin typeface="Arial Narrow" panose="020B0606020202030204" pitchFamily="34" charset="0"/>
              </a:rPr>
              <a:t>a </a:t>
            </a:r>
            <a:r>
              <a:rPr lang="es-ES" sz="1800" dirty="0">
                <a:latin typeface="Arial Narrow" panose="020B0606020202030204" pitchFamily="34" charset="0"/>
              </a:rPr>
              <a:t>es a </a:t>
            </a:r>
            <a:r>
              <a:rPr lang="es-ES" sz="1800" i="1" dirty="0">
                <a:latin typeface="Arial Narrow" panose="020B0606020202030204" pitchFamily="34" charset="0"/>
              </a:rPr>
              <a:t>b </a:t>
            </a:r>
            <a:r>
              <a:rPr lang="es-ES" sz="1800" dirty="0">
                <a:latin typeface="Arial Narrow" panose="020B0606020202030204" pitchFamily="34" charset="0"/>
              </a:rPr>
              <a:t>como </a:t>
            </a:r>
            <a:r>
              <a:rPr lang="es-ES" sz="1800" i="1" dirty="0">
                <a:latin typeface="Arial Narrow" panose="020B0606020202030204" pitchFamily="34" charset="0"/>
              </a:rPr>
              <a:t>c </a:t>
            </a:r>
            <a:r>
              <a:rPr lang="es-ES" sz="1800" dirty="0">
                <a:latin typeface="Arial Narrow" panose="020B0606020202030204" pitchFamily="34" charset="0"/>
              </a:rPr>
              <a:t>es a </a:t>
            </a:r>
            <a:r>
              <a:rPr lang="es-ES" sz="1800" i="1" dirty="0">
                <a:latin typeface="Arial Narrow" panose="020B0606020202030204" pitchFamily="34" charset="0"/>
              </a:rPr>
              <a:t>d </a:t>
            </a:r>
            <a:r>
              <a:rPr lang="es-ES" sz="1800" b="1" dirty="0">
                <a:latin typeface="Arial Narrow" panose="020B0606020202030204" pitchFamily="34" charset="0"/>
              </a:rPr>
              <a:t>»</a:t>
            </a:r>
            <a:br>
              <a:rPr lang="es-ES" sz="1800" b="1" dirty="0">
                <a:latin typeface="Arial Narrow" panose="020B0606020202030204" pitchFamily="34" charset="0"/>
              </a:rPr>
            </a:br>
            <a:r>
              <a:rPr lang="es-ES" sz="1800" i="1" dirty="0">
                <a:latin typeface="Arial Narrow" panose="020B0606020202030204" pitchFamily="34" charset="0"/>
              </a:rPr>
              <a:t>k</a:t>
            </a:r>
            <a:r>
              <a:rPr lang="es-ES" sz="1800" dirty="0">
                <a:latin typeface="Arial Narrow" panose="020B0606020202030204" pitchFamily="34" charset="0"/>
              </a:rPr>
              <a:t>: Constante de proporcionalidad</a:t>
            </a:r>
            <a:br>
              <a:rPr lang="es-ES" sz="1800" dirty="0">
                <a:latin typeface="Arial Narrow" panose="020B0606020202030204" pitchFamily="34" charset="0"/>
              </a:rPr>
            </a:br>
            <a:r>
              <a:rPr lang="es-ES" sz="1800" i="1" dirty="0">
                <a:latin typeface="Arial Narrow" panose="020B0606020202030204" pitchFamily="34" charset="0"/>
              </a:rPr>
              <a:t>a</a:t>
            </a:r>
            <a:r>
              <a:rPr lang="es-ES" sz="1800" dirty="0">
                <a:latin typeface="Arial Narrow" panose="020B0606020202030204" pitchFamily="34" charset="0"/>
              </a:rPr>
              <a:t>, </a:t>
            </a:r>
            <a:r>
              <a:rPr lang="es-ES" sz="1800" i="1" dirty="0">
                <a:latin typeface="Arial Narrow" panose="020B0606020202030204" pitchFamily="34" charset="0"/>
              </a:rPr>
              <a:t>d </a:t>
            </a:r>
            <a:r>
              <a:rPr lang="es-ES" sz="1800" dirty="0">
                <a:latin typeface="Arial Narrow" panose="020B0606020202030204" pitchFamily="34" charset="0"/>
              </a:rPr>
              <a:t>: Se denominan extremos de la proporción.</a:t>
            </a:r>
            <a:br>
              <a:rPr lang="es-ES" sz="1800" dirty="0">
                <a:latin typeface="Arial Narrow" panose="020B0606020202030204" pitchFamily="34" charset="0"/>
              </a:rPr>
            </a:br>
            <a:r>
              <a:rPr lang="es-ES" sz="1800" i="1" dirty="0">
                <a:latin typeface="Arial Narrow" panose="020B0606020202030204" pitchFamily="34" charset="0"/>
              </a:rPr>
              <a:t>b</a:t>
            </a:r>
            <a:r>
              <a:rPr lang="es-ES" sz="1800" dirty="0">
                <a:latin typeface="Arial Narrow" panose="020B0606020202030204" pitchFamily="34" charset="0"/>
              </a:rPr>
              <a:t>, </a:t>
            </a:r>
            <a:r>
              <a:rPr lang="es-ES" sz="1800" i="1" dirty="0">
                <a:latin typeface="Arial Narrow" panose="020B0606020202030204" pitchFamily="34" charset="0"/>
              </a:rPr>
              <a:t>c </a:t>
            </a:r>
            <a:r>
              <a:rPr lang="es-ES" sz="1800" dirty="0">
                <a:latin typeface="Arial Narrow" panose="020B0606020202030204" pitchFamily="34" charset="0"/>
              </a:rPr>
              <a:t>: Se denominan medios de la proporción. </a:t>
            </a:r>
            <a:br>
              <a:rPr lang="es-ES" sz="1800" dirty="0">
                <a:latin typeface="Arial Narrow" panose="020B0606020202030204" pitchFamily="34" charset="0"/>
              </a:rPr>
            </a:br>
            <a:endParaRPr lang="en-US" sz="1800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B92848-DC4A-413E-B303-1D9695DAF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96" y="331450"/>
            <a:ext cx="10396882" cy="1151965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4400" dirty="0"/>
              <a:t>pROPORCIÓN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38175E-2745-4E6B-AEDF-BA3CE6C586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85997" y="1311333"/>
            <a:ext cx="10394707" cy="4235333"/>
          </a:xfrm>
        </p:spPr>
        <p:txBody>
          <a:bodyPr>
            <a:normAutofit/>
          </a:bodyPr>
          <a:lstStyle/>
          <a:p>
            <a:r>
              <a:rPr lang="es-ES" b="1" cap="none" dirty="0">
                <a:latin typeface="Arial Narrow" panose="020B0606020202030204" pitchFamily="34" charset="0"/>
              </a:rPr>
              <a:t>teorema fundamental de las proporciones (tfp)</a:t>
            </a:r>
            <a:r>
              <a:rPr lang="es-ES" cap="none" dirty="0">
                <a:latin typeface="Arial Narrow" panose="020B0606020202030204" pitchFamily="34" charset="0"/>
              </a:rPr>
              <a:t> </a:t>
            </a:r>
          </a:p>
          <a:p>
            <a:pPr marL="0" indent="0">
              <a:buNone/>
            </a:pPr>
            <a:r>
              <a:rPr lang="es-ES" cap="none" dirty="0">
                <a:latin typeface="Arial Narrow" panose="020B0606020202030204" pitchFamily="34" charset="0"/>
              </a:rPr>
              <a:t>el teorema fundamental de las proporciones dice que: en una proporción, el producto de los extremos es igual al producto de los medios: </a:t>
            </a:r>
            <a:br>
              <a:rPr lang="es-ES" cap="none" dirty="0">
                <a:latin typeface="Arial Narrow" panose="020B0606020202030204" pitchFamily="34" charset="0"/>
              </a:rPr>
            </a:br>
            <a:r>
              <a:rPr lang="es-ES" i="1" cap="none" dirty="0">
                <a:latin typeface="Arial Narrow" panose="020B0606020202030204" pitchFamily="34" charset="0"/>
              </a:rPr>
              <a:t>a /b </a:t>
            </a:r>
            <a:r>
              <a:rPr lang="es-ES" cap="none" dirty="0">
                <a:latin typeface="Arial Narrow" panose="020B0606020202030204" pitchFamily="34" charset="0"/>
              </a:rPr>
              <a:t>=</a:t>
            </a:r>
            <a:r>
              <a:rPr lang="es-ES" i="1" cap="none" dirty="0">
                <a:latin typeface="Arial Narrow" panose="020B0606020202030204" pitchFamily="34" charset="0"/>
              </a:rPr>
              <a:t>c /d, a </a:t>
            </a:r>
            <a:r>
              <a:rPr lang="es-ES" cap="none" dirty="0">
                <a:latin typeface="Arial Narrow" panose="020B0606020202030204" pitchFamily="34" charset="0"/>
              </a:rPr>
              <a:t>• </a:t>
            </a:r>
            <a:r>
              <a:rPr lang="es-ES" i="1" cap="none" dirty="0">
                <a:latin typeface="Arial Narrow" panose="020B0606020202030204" pitchFamily="34" charset="0"/>
              </a:rPr>
              <a:t>d </a:t>
            </a:r>
            <a:r>
              <a:rPr lang="es-ES" cap="none" dirty="0">
                <a:latin typeface="Arial Narrow" panose="020B0606020202030204" pitchFamily="34" charset="0"/>
              </a:rPr>
              <a:t>= </a:t>
            </a:r>
            <a:r>
              <a:rPr lang="es-ES" i="1" cap="none" dirty="0">
                <a:latin typeface="Arial Narrow" panose="020B0606020202030204" pitchFamily="34" charset="0"/>
              </a:rPr>
              <a:t>b </a:t>
            </a:r>
            <a:r>
              <a:rPr lang="es-ES" cap="none" dirty="0">
                <a:latin typeface="Arial Narrow" panose="020B0606020202030204" pitchFamily="34" charset="0"/>
              </a:rPr>
              <a:t>• </a:t>
            </a:r>
            <a:r>
              <a:rPr lang="es-ES" i="1" cap="none" dirty="0">
                <a:latin typeface="Arial Narrow" panose="020B0606020202030204" pitchFamily="34" charset="0"/>
              </a:rPr>
              <a:t>c b</a:t>
            </a:r>
            <a:r>
              <a:rPr lang="es-ES" cap="none" dirty="0">
                <a:latin typeface="Arial Narrow" panose="020B0606020202030204" pitchFamily="34" charset="0"/>
              </a:rPr>
              <a:t>, </a:t>
            </a:r>
            <a:r>
              <a:rPr lang="es-ES" i="1" cap="none" dirty="0">
                <a:latin typeface="Arial Narrow" panose="020B0606020202030204" pitchFamily="34" charset="0"/>
              </a:rPr>
              <a:t>d </a:t>
            </a:r>
            <a:r>
              <a:rPr lang="es-ES" cap="none" dirty="0">
                <a:latin typeface="Arial Narrow" panose="020B0606020202030204" pitchFamily="34" charset="0"/>
              </a:rPr>
              <a:t>≠ 0 y para que pueda existir la razón a,c ≠ 0 </a:t>
            </a:r>
          </a:p>
          <a:p>
            <a:r>
              <a:rPr lang="es-ES" cap="none" dirty="0">
                <a:latin typeface="Arial Narrow" panose="020B0606020202030204" pitchFamily="34" charset="0"/>
              </a:rPr>
              <a:t>recíprocamente: dos productos iguales pueden escribirse como una proporción: </a:t>
            </a:r>
            <a:br>
              <a:rPr lang="es-ES" cap="none" dirty="0">
                <a:latin typeface="Arial Narrow" panose="020B0606020202030204" pitchFamily="34" charset="0"/>
              </a:rPr>
            </a:br>
            <a:r>
              <a:rPr lang="es-ES" i="1" cap="none" dirty="0">
                <a:latin typeface="Arial Narrow" panose="020B0606020202030204" pitchFamily="34" charset="0"/>
              </a:rPr>
              <a:t>a </a:t>
            </a:r>
            <a:r>
              <a:rPr lang="es-ES" cap="none" dirty="0">
                <a:latin typeface="Arial Narrow" panose="020B0606020202030204" pitchFamily="34" charset="0"/>
              </a:rPr>
              <a:t>• </a:t>
            </a:r>
            <a:r>
              <a:rPr lang="es-ES" i="1" cap="none" dirty="0">
                <a:latin typeface="Arial Narrow" panose="020B0606020202030204" pitchFamily="34" charset="0"/>
              </a:rPr>
              <a:t>d </a:t>
            </a:r>
            <a:r>
              <a:rPr lang="es-ES" cap="none" dirty="0">
                <a:latin typeface="Arial Narrow" panose="020B0606020202030204" pitchFamily="34" charset="0"/>
              </a:rPr>
              <a:t>= </a:t>
            </a:r>
            <a:r>
              <a:rPr lang="es-ES" i="1" cap="none" dirty="0">
                <a:latin typeface="Arial Narrow" panose="020B0606020202030204" pitchFamily="34" charset="0"/>
              </a:rPr>
              <a:t>b </a:t>
            </a:r>
            <a:r>
              <a:rPr lang="es-ES" cap="none" dirty="0">
                <a:latin typeface="Arial Narrow" panose="020B0606020202030204" pitchFamily="34" charset="0"/>
              </a:rPr>
              <a:t>• </a:t>
            </a:r>
            <a:r>
              <a:rPr lang="es-ES" i="1" cap="none" dirty="0">
                <a:latin typeface="Arial Narrow" panose="020B0606020202030204" pitchFamily="34" charset="0"/>
              </a:rPr>
              <a:t>c , a/b </a:t>
            </a:r>
            <a:r>
              <a:rPr lang="es-ES" cap="none" dirty="0">
                <a:latin typeface="Arial Narrow" panose="020B0606020202030204" pitchFamily="34" charset="0"/>
              </a:rPr>
              <a:t>=</a:t>
            </a:r>
            <a:r>
              <a:rPr lang="es-ES" i="1" cap="none" dirty="0">
                <a:latin typeface="Arial Narrow" panose="020B0606020202030204" pitchFamily="34" charset="0"/>
              </a:rPr>
              <a:t>c /d, b</a:t>
            </a:r>
            <a:r>
              <a:rPr lang="es-ES" cap="none" dirty="0">
                <a:latin typeface="Arial Narrow" panose="020B0606020202030204" pitchFamily="34" charset="0"/>
              </a:rPr>
              <a:t>, </a:t>
            </a:r>
            <a:r>
              <a:rPr lang="es-ES" i="1" cap="none" dirty="0">
                <a:latin typeface="Arial Narrow" panose="020B0606020202030204" pitchFamily="34" charset="0"/>
              </a:rPr>
              <a:t>d </a:t>
            </a:r>
            <a:r>
              <a:rPr lang="es-ES" cap="none" dirty="0">
                <a:latin typeface="Arial Narrow" panose="020B0606020202030204" pitchFamily="34" charset="0"/>
              </a:rPr>
              <a:t>≠ 0 y para que pueda existir la razón a,c ≠ 0 </a:t>
            </a:r>
            <a:br>
              <a:rPr lang="es-ES" cap="none" dirty="0">
                <a:latin typeface="Arial Narrow" panose="020B0606020202030204" pitchFamily="34" charset="0"/>
              </a:rPr>
            </a:br>
            <a:br>
              <a:rPr lang="es-ES" cap="none" dirty="0">
                <a:latin typeface="Arial Narrow" panose="020B0606020202030204" pitchFamily="34" charset="0"/>
              </a:rPr>
            </a:br>
            <a:endParaRPr lang="en-US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1155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FFDE1A-88EA-46C7-8C32-FAACE13A7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Proporciones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538E37-50B6-4B62-B580-F92D654989F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646" y="1663908"/>
            <a:ext cx="10540861" cy="3710677"/>
          </a:xfrm>
        </p:spPr>
        <p:txBody>
          <a:bodyPr>
            <a:normAutofit/>
          </a:bodyPr>
          <a:lstStyle/>
          <a:p>
            <a:r>
              <a:rPr lang="es-ES" dirty="0"/>
              <a:t>Para resolver ecuaciones, como la dada, se aplica el Teorema Fundamental de las Proporciones (TFP) </a:t>
            </a:r>
          </a:p>
          <a:p>
            <a:r>
              <a:rPr lang="es-ES" dirty="0"/>
              <a:t>Buscar ejerc. Formales y del libro de texto</a:t>
            </a:r>
          </a:p>
          <a:p>
            <a:r>
              <a:rPr lang="es-ES" dirty="0"/>
              <a:t>En un curso, la razón entre la cantidad de</a:t>
            </a:r>
            <a:br>
              <a:rPr lang="es-ES" dirty="0"/>
            </a:br>
            <a:r>
              <a:rPr lang="es-ES" dirty="0"/>
              <a:t>hombres y de mujeres es 3 : 2. Si hay 24 hombres,</a:t>
            </a:r>
            <a:br>
              <a:rPr lang="es-ES" dirty="0"/>
            </a:br>
            <a:r>
              <a:rPr lang="es-ES" b="1" dirty="0"/>
              <a:t>¿cuántos estudiantes hay en total en el curso?</a:t>
            </a:r>
            <a:br>
              <a:rPr lang="es-ES" b="1" dirty="0"/>
            </a:br>
            <a:r>
              <a:rPr lang="es-ES" b="1" dirty="0"/>
              <a:t>Solución: </a:t>
            </a:r>
            <a:r>
              <a:rPr lang="es-ES" dirty="0"/>
              <a:t>Se exponen dos formas de trabajo </a:t>
            </a:r>
            <a:br>
              <a:rPr lang="es-ES" dirty="0"/>
            </a:br>
            <a:br>
              <a:rPr lang="es-E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04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B8809-17F7-2A20-4B5F-948DB44CD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880" y="228599"/>
            <a:ext cx="6345302" cy="956734"/>
          </a:xfrm>
        </p:spPr>
        <p:txBody>
          <a:bodyPr/>
          <a:lstStyle/>
          <a:p>
            <a:r>
              <a:rPr lang="es-ES" dirty="0"/>
              <a:t>Autoras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5E511E-3CA4-001C-6CBC-1778C4563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907" y="2013203"/>
            <a:ext cx="6345303" cy="3395133"/>
          </a:xfrm>
        </p:spPr>
        <p:txBody>
          <a:bodyPr>
            <a:normAutofit fontScale="92500"/>
          </a:bodyPr>
          <a:lstStyle/>
          <a:p>
            <a:r>
              <a:rPr lang="es-ES" dirty="0">
                <a:latin typeface="Bookman Old Style" panose="02050604050505020204" pitchFamily="18" charset="0"/>
              </a:rPr>
              <a:t>MSc. Maritza de la Caridad Venet Pérez  Profesor Auxiliar </a:t>
            </a:r>
          </a:p>
          <a:p>
            <a:endParaRPr lang="es-ES" dirty="0">
              <a:latin typeface="Bookman Old Style" panose="02050604050505020204" pitchFamily="18" charset="0"/>
            </a:endParaRPr>
          </a:p>
          <a:p>
            <a:r>
              <a:rPr lang="es-ES" dirty="0">
                <a:latin typeface="Bookman Old Style" panose="02050604050505020204" pitchFamily="18" charset="0"/>
              </a:rPr>
              <a:t>MSc. Guadalupe de las MERCEDES Quesada Pita, </a:t>
            </a:r>
          </a:p>
          <a:p>
            <a:r>
              <a:rPr lang="es-ES" dirty="0">
                <a:latin typeface="Bookman Old Style" panose="02050604050505020204" pitchFamily="18" charset="0"/>
              </a:rPr>
              <a:t>Profesor Auxiliar</a:t>
            </a:r>
          </a:p>
          <a:p>
            <a:endParaRPr lang="es-ES" dirty="0">
              <a:latin typeface="Bookman Old Style" panose="02050604050505020204" pitchFamily="18" charset="0"/>
            </a:endParaRPr>
          </a:p>
          <a:p>
            <a:r>
              <a:rPr lang="es-ES" dirty="0">
                <a:latin typeface="Bookman Old Style" panose="02050604050505020204" pitchFamily="18" charset="0"/>
              </a:rPr>
              <a:t>Herminia Carmen Hernández –Piloto,</a:t>
            </a:r>
          </a:p>
          <a:p>
            <a:r>
              <a:rPr lang="es-ES" dirty="0">
                <a:latin typeface="Bookman Old Style" panose="02050604050505020204" pitchFamily="18" charset="0"/>
              </a:rPr>
              <a:t>Profesor Auxiliar</a:t>
            </a:r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5" name="Marcador de posición de imagen 4">
            <a:extLst>
              <a:ext uri="{FF2B5EF4-FFF2-40B4-BE49-F238E27FC236}">
                <a16:creationId xmlns:a16="http://schemas.microsoft.com/office/drawing/2014/main" id="{1536B180-72C3-C666-4D2C-C651DD9E556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1" r="25811"/>
          <a:stretch>
            <a:fillRect/>
          </a:stretch>
        </p:blipFill>
        <p:spPr>
          <a:xfrm>
            <a:off x="6753748" y="146303"/>
            <a:ext cx="4862532" cy="608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85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>
            <a:extLst>
              <a:ext uri="{FF2B5EF4-FFF2-40B4-BE49-F238E27FC236}">
                <a16:creationId xmlns:a16="http://schemas.microsoft.com/office/drawing/2014/main" id="{E34A811F-97A1-4203-AA11-B73ACD71A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869811"/>
              </p:ext>
            </p:extLst>
          </p:nvPr>
        </p:nvGraphicFramePr>
        <p:xfrm>
          <a:off x="709448" y="357188"/>
          <a:ext cx="10862441" cy="6164262"/>
        </p:xfrm>
        <a:graphic>
          <a:graphicData uri="http://schemas.openxmlformats.org/drawingml/2006/table">
            <a:tbl>
              <a:tblPr/>
              <a:tblGrid>
                <a:gridCol w="5510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5691"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s-E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      Proporcionalidad directa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s-E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Proporcionalidad inversa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8571">
                <a:tc>
                  <a:txBody>
                    <a:bodyPr/>
                    <a:lstStyle/>
                    <a:p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Relación de :proporcionalidad directa.</a:t>
                      </a:r>
                    </a:p>
                    <a:p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Cuando aumenta  el valor de la unidad de una   magnitud aumenta  el valor de la unidad de la otra magnitud.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Cuando disminuye el valor de la unidad de una magnitud  disminuye  el valor de la unidad de la  otra magnitud.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s-E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El </a:t>
                      </a:r>
                      <a:r>
                        <a:rPr lang="es-ES" sz="2000" b="1" u="sng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cociente</a:t>
                      </a:r>
                      <a:r>
                        <a:rPr lang="es-E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de las unidades de  magnitudes sean iguales:   a/b = k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Relación de proporcionalidad inversa.</a:t>
                      </a:r>
                    </a:p>
                    <a:p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Cuando aumenta el valor de la unidad de   una magnitud disminuye el valor de la unidad de  la otra magnitud.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Cuando disminuye el valor de la unidad una magnitud aumenta  el valor de la unidad de la  otra magnitud.</a:t>
                      </a: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endParaRPr lang="es-ES" sz="20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342900" lvl="0" indent="-342900">
                        <a:buFont typeface="Symbol"/>
                        <a:buChar char=""/>
                      </a:pP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El </a:t>
                      </a:r>
                      <a:r>
                        <a:rPr lang="es-ES" sz="2000" b="1" u="sng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producto </a:t>
                      </a: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 las unidades de  magnitudes sean iguales : </a:t>
                      </a:r>
                      <a:r>
                        <a:rPr lang="es-ES" sz="20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a.b</a:t>
                      </a:r>
                      <a:r>
                        <a:rPr lang="es-ES" sz="20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k</a:t>
                      </a:r>
                    </a:p>
                    <a:p>
                      <a:pPr marL="457200" algn="l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es-ES" sz="2000" b="1" dirty="0"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2F2C5-52C3-64C7-DD5C-E112089F3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331449"/>
            <a:ext cx="10394706" cy="1151965"/>
          </a:xfrm>
        </p:spPr>
        <p:txBody>
          <a:bodyPr>
            <a:normAutofit/>
          </a:bodyPr>
          <a:lstStyle/>
          <a:p>
            <a:r>
              <a:rPr lang="es-ES" sz="4800" dirty="0"/>
              <a:t>Propuestas </a:t>
            </a:r>
            <a:endParaRPr lang="en-US" sz="4800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525FF4-4137-B43F-CD39-2AF84E768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735810"/>
            <a:ext cx="3310128" cy="903847"/>
          </a:xfrm>
        </p:spPr>
        <p:txBody>
          <a:bodyPr/>
          <a:lstStyle/>
          <a:p>
            <a:r>
              <a:rPr lang="es-ES" dirty="0"/>
              <a:t>Ejercicios para la clase </a:t>
            </a:r>
            <a:endParaRPr lang="en-U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F8AF2A8-DD1E-6F24-3CA4-7EA5E45089D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1327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18F066-240A-2E3A-CEBC-FCE83C7B04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735810"/>
            <a:ext cx="3310128" cy="903847"/>
          </a:xfrm>
        </p:spPr>
        <p:txBody>
          <a:bodyPr/>
          <a:lstStyle/>
          <a:p>
            <a:r>
              <a:rPr lang="es-ES" dirty="0"/>
              <a:t>Resumen participativo-evaluativo   </a:t>
            </a:r>
            <a:endParaRPr lang="en-US" dirty="0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15F3154-7A16-1D97-E546-89A2EDBFD756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080579" cy="132790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D0636E35-69A5-FDEC-8D39-EDB0D0514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483414"/>
            <a:ext cx="3310128" cy="1156243"/>
          </a:xfrm>
        </p:spPr>
        <p:txBody>
          <a:bodyPr/>
          <a:lstStyle/>
          <a:p>
            <a:r>
              <a:rPr lang="es-ES" dirty="0"/>
              <a:t>Ejercicios de autogestión del conocimiento </a:t>
            </a:r>
            <a:endParaRPr lang="en-U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8078CC3C-8E2E-4FE2-BC50-3E526D1AF14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2969945" cy="1327908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A3800D9B-253F-AC63-EA00-3FD1A412DD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8965"/>
              </p:ext>
            </p:extLst>
          </p:nvPr>
        </p:nvGraphicFramePr>
        <p:xfrm>
          <a:off x="685802" y="4432515"/>
          <a:ext cx="10054523" cy="712922"/>
        </p:xfrm>
        <a:graphic>
          <a:graphicData uri="http://schemas.openxmlformats.org/drawingml/2006/table">
            <a:tbl>
              <a:tblPr/>
              <a:tblGrid>
                <a:gridCol w="10054523">
                  <a:extLst>
                    <a:ext uri="{9D8B030D-6E8A-4147-A177-3AD203B41FA5}">
                      <a16:colId xmlns:a16="http://schemas.microsoft.com/office/drawing/2014/main" val="2787301409"/>
                    </a:ext>
                  </a:extLst>
                </a:gridCol>
              </a:tblGrid>
              <a:tr h="712922">
                <a:tc>
                  <a:txBody>
                    <a:bodyPr/>
                    <a:lstStyle/>
                    <a:p>
                      <a:pPr algn="ctr"/>
                      <a:r>
                        <a:rPr lang="es-ES" sz="2400" b="0" kern="1200" cap="all" baseline="0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docente Orienta la  auto gestión del conocimientos </a:t>
                      </a:r>
                      <a:endParaRPr lang="en-US" sz="2400" b="0" kern="1200" cap="all" baseline="0" dirty="0">
                        <a:solidFill>
                          <a:schemeClr val="accen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8373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753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740D48-3A23-48D3-A4B8-E3AC1C642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779" y="3708649"/>
            <a:ext cx="3392285" cy="9852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Día mundial de la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espina bífida y la hidrocefalia</a:t>
            </a:r>
            <a:r>
              <a:rPr lang="es-ES" sz="180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s-ES" dirty="0"/>
            </a:br>
            <a:endParaRPr lang="en-US" dirty="0"/>
          </a:p>
        </p:txBody>
      </p:sp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21CF3010-C0FE-4AC8-A11A-D6755202E660}"/>
              </a:ext>
            </a:extLst>
          </p:cNvPr>
          <p:cNvPicPr>
            <a:picLocks noGrp="1" noChangeAspect="1"/>
          </p:cNvPicPr>
          <p:nvPr>
            <p:ph type="pic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6" b="15116"/>
          <a:stretch>
            <a:fillRect/>
          </a:stretch>
        </p:blipFill>
        <p:spPr>
          <a:xfrm>
            <a:off x="685800" y="2063750"/>
            <a:ext cx="3309938" cy="1536700"/>
          </a:xfrm>
        </p:spPr>
      </p:pic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1879809-12A5-4643-944B-C3DF9AE95427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539645" y="4389287"/>
            <a:ext cx="3473661" cy="1151965"/>
          </a:xfrm>
        </p:spPr>
        <p:txBody>
          <a:bodyPr>
            <a:noAutofit/>
          </a:bodyPr>
          <a:lstStyle/>
          <a:p>
            <a:pPr algn="l"/>
            <a:r>
              <a:rPr lang="es-ES" sz="1200" cap="none" dirty="0">
                <a:latin typeface="Arial Narrow" panose="020B0606020202030204" pitchFamily="34" charset="0"/>
                <a:cs typeface="Arial" panose="020B0604020202020204" pitchFamily="34" charset="0"/>
              </a:rPr>
              <a:t>En el 2011, la Asamblea General de la Federación Internacional designó el día, </a:t>
            </a:r>
            <a:r>
              <a:rPr lang="en-US" sz="1200" cap="none" dirty="0">
                <a:latin typeface="Arial Narrow" panose="020B0606020202030204" pitchFamily="34" charset="0"/>
                <a:cs typeface="Arial" panose="020B0604020202020204" pitchFamily="34" charset="0"/>
              </a:rPr>
              <a:t>a partir de 2012. E</a:t>
            </a:r>
            <a:r>
              <a:rPr lang="es-ES" sz="1200" cap="none" dirty="0">
                <a:latin typeface="Arial Narrow" panose="020B0606020202030204" pitchFamily="34" charset="0"/>
              </a:rPr>
              <a:t>s una oportunidad para crear conciencia y entendimiento</a:t>
            </a:r>
            <a:br>
              <a:rPr lang="es-ES" sz="1200" cap="none" dirty="0">
                <a:latin typeface="Arial Narrow" panose="020B0606020202030204" pitchFamily="34" charset="0"/>
              </a:rPr>
            </a:br>
            <a:r>
              <a:rPr lang="es-ES" sz="1200" cap="none" dirty="0">
                <a:latin typeface="Arial Narrow" panose="020B0606020202030204" pitchFamily="34" charset="0"/>
              </a:rPr>
              <a:t>sobre esta afección y también un medio para defender y promover los derechos de Las personas que las sufren</a:t>
            </a:r>
            <a:r>
              <a:rPr lang="es-ES" cap="none" dirty="0">
                <a:latin typeface="Arial Narrow" panose="020B0606020202030204" pitchFamily="34" charset="0"/>
              </a:rPr>
              <a:t>.</a:t>
            </a:r>
            <a:r>
              <a:rPr lang="es-ES" sz="1200" cap="none" dirty="0">
                <a:latin typeface="Arial Narrow" panose="020B0606020202030204" pitchFamily="34" charset="0"/>
              </a:rPr>
              <a:t> </a:t>
            </a:r>
            <a:br>
              <a:rPr lang="es-ES" sz="1200" dirty="0"/>
            </a:br>
            <a:br>
              <a:rPr lang="en-US" sz="1200" dirty="0"/>
            </a:br>
            <a:br>
              <a:rPr lang="es-ES" sz="1200" cap="none" dirty="0"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s-ES" sz="1200" cap="none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br>
              <a:rPr lang="es-ES" sz="1200" cap="none" dirty="0">
                <a:latin typeface="Arial Narrow" panose="020B0606020202030204" pitchFamily="34" charset="0"/>
              </a:rPr>
            </a:br>
            <a:endParaRPr lang="en-US" sz="1200" cap="none" dirty="0">
              <a:latin typeface="Arial Narrow" panose="020B0606020202030204" pitchFamily="34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897D21E-AD1F-4ABB-AA62-D5D9D8EE9A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44782" y="1428923"/>
            <a:ext cx="3310128" cy="3265025"/>
          </a:xfrm>
        </p:spPr>
        <p:txBody>
          <a:bodyPr/>
          <a:lstStyle/>
          <a:p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No se conocen todas las causas de la espina bífida</a:t>
            </a:r>
          </a:p>
          <a:p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Tome 400 microgramos (</a:t>
            </a:r>
            <a:r>
              <a:rPr lang="es-ES" cap="none" dirty="0" err="1">
                <a:solidFill>
                  <a:schemeClr val="tx1"/>
                </a:solidFill>
                <a:latin typeface="Arial Narrow" panose="020B0606020202030204" pitchFamily="34" charset="0"/>
              </a:rPr>
              <a:t>mcg</a:t>
            </a:r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) de </a:t>
            </a:r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ácido fólico</a:t>
            </a:r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 todos los días.</a:t>
            </a:r>
          </a:p>
          <a:p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Evite calentar demasiado su cuerpo, por ejemplo, en un jacuzzi o sauna.</a:t>
            </a:r>
          </a:p>
          <a:p>
            <a:r>
              <a:rPr lang="es-ES" cap="none" dirty="0">
                <a:solidFill>
                  <a:schemeClr val="tx1"/>
                </a:solidFill>
                <a:latin typeface="Arial Narrow" panose="020B0606020202030204" pitchFamily="34" charset="0"/>
              </a:rPr>
              <a:t>Esta puede ser de leve a grave</a:t>
            </a:r>
            <a:endParaRPr lang="en-US" cap="none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8CA17E86-0A24-4D89-8CFE-1E87EDD0E8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68944" y="3598632"/>
            <a:ext cx="3310128" cy="790655"/>
          </a:xfrm>
        </p:spPr>
        <p:txBody>
          <a:bodyPr/>
          <a:lstStyle/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1800" b="1" cap="none" dirty="0">
                <a:latin typeface="Arial" panose="020B0604020202020204" pitchFamily="34" charset="0"/>
                <a:cs typeface="Arial" panose="020B0604020202020204" pitchFamily="34" charset="0"/>
              </a:rPr>
              <a:t>Día Mundial de las Personas de Talla Baja </a:t>
            </a:r>
            <a:endParaRPr lang="en-US" sz="18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20CBC2F4-D343-487F-AF68-0383EE44CA02}"/>
              </a:ext>
            </a:extLst>
          </p:cNvPr>
          <p:cNvPicPr>
            <a:picLocks noGrp="1" noChangeAspect="1"/>
          </p:cNvPicPr>
          <p:nvPr>
            <p:ph type="pic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9" b="13429"/>
          <a:stretch>
            <a:fillRect/>
          </a:stretch>
        </p:blipFill>
        <p:spPr/>
      </p:pic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BD4B285E-F083-4975-9820-1CEFD808365C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768819" y="4389283"/>
            <a:ext cx="3473660" cy="1151965"/>
          </a:xfrm>
        </p:spPr>
        <p:txBody>
          <a:bodyPr>
            <a:noAutofit/>
          </a:bodyPr>
          <a:lstStyle/>
          <a:p>
            <a:pPr algn="l"/>
            <a:r>
              <a:rPr lang="es-ES" sz="1200" cap="none" dirty="0">
                <a:latin typeface="Arial Narrow" panose="020B0606020202030204" pitchFamily="34" charset="0"/>
                <a:cs typeface="Arial" panose="020B0604020202020204" pitchFamily="34" charset="0"/>
              </a:rPr>
              <a:t>Se celebra desde el año 2013. En México. E</a:t>
            </a:r>
            <a:r>
              <a:rPr lang="es-ES" sz="1200" cap="none" dirty="0">
                <a:latin typeface="Arial Narrow" panose="020B0606020202030204" pitchFamily="34" charset="0"/>
              </a:rPr>
              <a:t>s en homenaje al nacimiento de </a:t>
            </a:r>
            <a:r>
              <a:rPr lang="es-ES" sz="1200" i="1" cap="none" dirty="0" err="1">
                <a:latin typeface="Arial Narrow" panose="020B0606020202030204" pitchFamily="34" charset="0"/>
              </a:rPr>
              <a:t>billy</a:t>
            </a:r>
            <a:r>
              <a:rPr lang="es-ES" sz="1200" i="1" cap="none" dirty="0">
                <a:latin typeface="Arial Narrow" panose="020B0606020202030204" pitchFamily="34" charset="0"/>
              </a:rPr>
              <a:t> </a:t>
            </a:r>
            <a:r>
              <a:rPr lang="es-ES" sz="1200" i="1" cap="none" dirty="0" err="1">
                <a:latin typeface="Arial Narrow" panose="020B0606020202030204" pitchFamily="34" charset="0"/>
              </a:rPr>
              <a:t>barty</a:t>
            </a:r>
            <a:r>
              <a:rPr lang="es-ES" sz="1200" cap="none" dirty="0">
                <a:latin typeface="Arial Narrow" panose="020B0606020202030204" pitchFamily="34" charset="0"/>
              </a:rPr>
              <a:t>, quien fundó esa organización en 1957 para agrupar a personas de baja talla y así compartir información, experiencias y los desafíos que supone enfrentar esa condición </a:t>
            </a:r>
            <a:br>
              <a:rPr lang="es-ES" sz="1200" cap="none" dirty="0">
                <a:latin typeface="Arial Narrow" panose="020B0606020202030204" pitchFamily="34" charset="0"/>
              </a:rPr>
            </a:br>
            <a:br>
              <a:rPr lang="es-ES" sz="1200" dirty="0">
                <a:latin typeface="Arial Narrow" panose="020B0606020202030204" pitchFamily="34" charset="0"/>
              </a:rPr>
            </a:br>
            <a:endParaRPr lang="en-US" sz="1200" dirty="0">
              <a:latin typeface="Arial Narrow" panose="020B0606020202030204" pitchFamily="34" charset="0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B5C5F9B1-4AE6-4929-9D19-4403C57722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40" y="166811"/>
            <a:ext cx="1264815" cy="1660525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7A63AC7E-3957-4AAB-89AB-F27DFE359B72}"/>
              </a:ext>
            </a:extLst>
          </p:cNvPr>
          <p:cNvSpPr txBox="1">
            <a:spLocks/>
          </p:cNvSpPr>
          <p:nvPr/>
        </p:nvSpPr>
        <p:spPr>
          <a:xfrm>
            <a:off x="3500198" y="231536"/>
            <a:ext cx="4873063" cy="124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ES" sz="7200" b="1" cap="none" dirty="0">
                <a:latin typeface="Great Vibes" panose="02000507080000020002" pitchFamily="2" charset="0"/>
              </a:rPr>
              <a:t>efemérides</a:t>
            </a:r>
            <a:r>
              <a:rPr lang="es-ES" sz="7200" b="1" cap="none" dirty="0">
                <a:latin typeface="Bookman Old Style" panose="02050604050505020204" pitchFamily="18" charset="0"/>
              </a:rPr>
              <a:t> </a:t>
            </a:r>
            <a:r>
              <a:rPr lang="es-ES" sz="7200" b="1" cap="none" dirty="0">
                <a:latin typeface="Great Vibes" panose="02000507080000020002" pitchFamily="2" charset="0"/>
              </a:rPr>
              <a:t>hoy</a:t>
            </a:r>
            <a:endParaRPr lang="en-US" sz="7200" b="1" cap="none" dirty="0">
              <a:latin typeface="Great Vibes" panose="02000507080000020002" pitchFamily="2" charset="0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C071378E-C7E5-4997-9B71-276CE0EB89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741" y="186074"/>
            <a:ext cx="1518357" cy="124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206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AC050-FB85-4B93-BCDD-69424A53D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97" y="221104"/>
            <a:ext cx="10396882" cy="1151965"/>
          </a:xfrm>
        </p:spPr>
        <p:txBody>
          <a:bodyPr/>
          <a:lstStyle/>
          <a:p>
            <a:r>
              <a:rPr lang="en-US" cap="none" dirty="0">
                <a:latin typeface="Courgette" panose="02000603070400060004" pitchFamily="2" charset="0"/>
              </a:rPr>
              <a:t>Billy </a:t>
            </a:r>
            <a:r>
              <a:rPr lang="en-US" cap="none" dirty="0" err="1">
                <a:latin typeface="Courgette" panose="02000603070400060004" pitchFamily="2" charset="0"/>
              </a:rPr>
              <a:t>Barty</a:t>
            </a:r>
            <a:endParaRPr lang="en-US" cap="none" dirty="0">
              <a:latin typeface="Courgette" panose="02000603070400060004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41ACD86-10FA-4CA7-A0E3-CA3ACBD2F1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696" y="1244184"/>
            <a:ext cx="10525871" cy="4145392"/>
          </a:xfrm>
        </p:spPr>
        <p:txBody>
          <a:bodyPr>
            <a:normAutofit lnSpcReduction="10000"/>
          </a:bodyPr>
          <a:lstStyle/>
          <a:p>
            <a:endParaRPr lang="en-US" cap="none" dirty="0"/>
          </a:p>
          <a:p>
            <a:r>
              <a:rPr lang="en-US" cap="none" dirty="0" err="1">
                <a:latin typeface="Arial Narrow" panose="020B0606020202030204" pitchFamily="34" charset="0"/>
              </a:rPr>
              <a:t>Fue</a:t>
            </a:r>
            <a:r>
              <a:rPr lang="en-US" cap="none" dirty="0">
                <a:latin typeface="Arial Narrow" panose="020B0606020202030204" pitchFamily="34" charset="0"/>
              </a:rPr>
              <a:t> un actor estadounidense, </a:t>
            </a:r>
            <a:r>
              <a:rPr lang="en-US" cap="none" dirty="0" err="1">
                <a:latin typeface="Arial Narrow" panose="020B0606020202030204" pitchFamily="34" charset="0"/>
              </a:rPr>
              <a:t>famoso</a:t>
            </a:r>
            <a:r>
              <a:rPr lang="en-US" cap="none" dirty="0">
                <a:latin typeface="Arial Narrow" panose="020B0606020202030204" pitchFamily="34" charset="0"/>
              </a:rPr>
              <a:t> por </a:t>
            </a:r>
            <a:r>
              <a:rPr lang="en-US" cap="none" dirty="0" err="1">
                <a:latin typeface="Arial Narrow" panose="020B0606020202030204" pitchFamily="34" charset="0"/>
              </a:rPr>
              <a:t>su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condición</a:t>
            </a:r>
            <a:r>
              <a:rPr lang="en-US" cap="none" dirty="0">
                <a:latin typeface="Arial Narrow" panose="020B0606020202030204" pitchFamily="34" charset="0"/>
              </a:rPr>
              <a:t> de </a:t>
            </a:r>
            <a:r>
              <a:rPr lang="en-US" cap="none" dirty="0" err="1">
                <a:latin typeface="Arial Narrow" panose="020B0606020202030204" pitchFamily="34" charset="0"/>
              </a:rPr>
              <a:t>enano</a:t>
            </a:r>
            <a:r>
              <a:rPr lang="en-US" cap="none" dirty="0">
                <a:latin typeface="Arial Narrow" panose="020B0606020202030204" pitchFamily="34" charset="0"/>
              </a:rPr>
              <a:t>, con una </a:t>
            </a:r>
            <a:r>
              <a:rPr lang="en-US" cap="none" dirty="0" err="1">
                <a:latin typeface="Arial Narrow" panose="020B0606020202030204" pitchFamily="34" charset="0"/>
              </a:rPr>
              <a:t>estatura</a:t>
            </a:r>
            <a:r>
              <a:rPr lang="en-US" cap="none" dirty="0">
                <a:latin typeface="Arial Narrow" panose="020B0606020202030204" pitchFamily="34" charset="0"/>
              </a:rPr>
              <a:t> de 1,14 </a:t>
            </a:r>
            <a:r>
              <a:rPr lang="en-US" cap="none" dirty="0" err="1">
                <a:latin typeface="Arial Narrow" panose="020B0606020202030204" pitchFamily="34" charset="0"/>
              </a:rPr>
              <a:t>ms.</a:t>
            </a:r>
            <a:r>
              <a:rPr lang="en-US" cap="none" dirty="0">
                <a:latin typeface="Arial Narrow" panose="020B0606020202030204" pitchFamily="34" charset="0"/>
              </a:rPr>
              <a:t>​ </a:t>
            </a:r>
            <a:r>
              <a:rPr lang="en-US" cap="none" dirty="0" err="1">
                <a:latin typeface="Arial Narrow" panose="020B0606020202030204" pitchFamily="34" charset="0"/>
              </a:rPr>
              <a:t>su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verdadero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nombre</a:t>
            </a:r>
            <a:r>
              <a:rPr lang="en-US" cap="none" dirty="0">
                <a:latin typeface="Arial Narrow" panose="020B0606020202030204" pitchFamily="34" charset="0"/>
              </a:rPr>
              <a:t> </a:t>
            </a:r>
            <a:r>
              <a:rPr lang="en-US" cap="none" dirty="0" err="1">
                <a:latin typeface="Arial Narrow" panose="020B0606020202030204" pitchFamily="34" charset="0"/>
              </a:rPr>
              <a:t>fue</a:t>
            </a:r>
            <a:r>
              <a:rPr lang="en-US" cap="none" dirty="0">
                <a:latin typeface="Arial Narrow" panose="020B0606020202030204" pitchFamily="34" charset="0"/>
              </a:rPr>
              <a:t>: </a:t>
            </a:r>
            <a:r>
              <a:rPr lang="en-US" cap="none" dirty="0">
                <a:solidFill>
                  <a:srgbClr val="FF0000"/>
                </a:solidFill>
                <a:latin typeface="Arial Narrow" panose="020B0606020202030204" pitchFamily="34" charset="0"/>
              </a:rPr>
              <a:t>William John Bertanzetti</a:t>
            </a:r>
            <a:r>
              <a:rPr lang="en-US" cap="none" dirty="0">
                <a:latin typeface="Arial Narrow" panose="020B0606020202030204" pitchFamily="34" charset="0"/>
              </a:rPr>
              <a:t>,</a:t>
            </a:r>
          </a:p>
          <a:p>
            <a:r>
              <a:rPr lang="en-US" cap="none" dirty="0">
                <a:latin typeface="Arial Narrow" panose="020B0606020202030204" pitchFamily="34" charset="0"/>
              </a:rPr>
              <a:t>Nacimiento: 25 de </a:t>
            </a:r>
            <a:r>
              <a:rPr lang="en-US" cap="none" dirty="0" err="1">
                <a:latin typeface="Arial Narrow" panose="020B0606020202030204" pitchFamily="34" charset="0"/>
              </a:rPr>
              <a:t>octubre</a:t>
            </a:r>
            <a:r>
              <a:rPr lang="en-US" cap="none" dirty="0">
                <a:latin typeface="Arial Narrow" panose="020B0606020202030204" pitchFamily="34" charset="0"/>
              </a:rPr>
              <a:t> de 1924, </a:t>
            </a:r>
            <a:r>
              <a:rPr lang="en-US" cap="none" dirty="0" err="1">
                <a:latin typeface="Arial Narrow" panose="020B0606020202030204" pitchFamily="34" charset="0"/>
                <a:hlinkClick r:id="rId2"/>
              </a:rPr>
              <a:t>millsboro</a:t>
            </a:r>
            <a:r>
              <a:rPr lang="en-US" cap="none" dirty="0">
                <a:latin typeface="Arial Narrow" panose="020B0606020202030204" pitchFamily="34" charset="0"/>
                <a:hlinkClick r:id="rId2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hlinkClick r:id="rId2"/>
              </a:rPr>
              <a:t>pensilvania</a:t>
            </a:r>
            <a:r>
              <a:rPr lang="en-US" cap="none" dirty="0">
                <a:latin typeface="Arial Narrow" panose="020B0606020202030204" pitchFamily="34" charset="0"/>
                <a:hlinkClick r:id="rId2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hlinkClick r:id="rId2"/>
              </a:rPr>
              <a:t>estados</a:t>
            </a:r>
            <a:r>
              <a:rPr lang="en-US" cap="none" dirty="0">
                <a:latin typeface="Arial Narrow" panose="020B0606020202030204" pitchFamily="34" charset="0"/>
                <a:hlinkClick r:id="rId2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hlinkClick r:id="rId2"/>
              </a:rPr>
              <a:t>unidos</a:t>
            </a:r>
            <a:endParaRPr lang="en-US" cap="none" dirty="0">
              <a:latin typeface="Arial Narrow" panose="020B0606020202030204" pitchFamily="34" charset="0"/>
            </a:endParaRPr>
          </a:p>
          <a:p>
            <a:r>
              <a:rPr lang="en-US" cap="none" dirty="0" err="1">
                <a:latin typeface="Arial Narrow" panose="020B0606020202030204" pitchFamily="34" charset="0"/>
              </a:rPr>
              <a:t>Fallecimiento</a:t>
            </a:r>
            <a:r>
              <a:rPr lang="en-US" cap="none" dirty="0">
                <a:latin typeface="Arial Narrow" panose="020B0606020202030204" pitchFamily="34" charset="0"/>
              </a:rPr>
              <a:t>: 23 de </a:t>
            </a:r>
            <a:r>
              <a:rPr lang="en-US" cap="none" dirty="0" err="1">
                <a:latin typeface="Arial Narrow" panose="020B0606020202030204" pitchFamily="34" charset="0"/>
              </a:rPr>
              <a:t>diciembre</a:t>
            </a:r>
            <a:r>
              <a:rPr lang="en-US" cap="none" dirty="0">
                <a:latin typeface="Arial Narrow" panose="020B0606020202030204" pitchFamily="34" charset="0"/>
              </a:rPr>
              <a:t> de 2000, </a:t>
            </a:r>
            <a:r>
              <a:rPr lang="en-US" cap="none" dirty="0" err="1">
                <a:latin typeface="Arial Narrow" panose="020B0606020202030204" pitchFamily="34" charset="0"/>
                <a:hlinkClick r:id="rId3"/>
              </a:rPr>
              <a:t>glendale</a:t>
            </a:r>
            <a:r>
              <a:rPr lang="en-US" cap="none" dirty="0">
                <a:latin typeface="Arial Narrow" panose="020B0606020202030204" pitchFamily="34" charset="0"/>
                <a:hlinkClick r:id="rId3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hlinkClick r:id="rId3"/>
              </a:rPr>
              <a:t>california</a:t>
            </a:r>
            <a:r>
              <a:rPr lang="en-US" cap="none" dirty="0">
                <a:latin typeface="Arial Narrow" panose="020B0606020202030204" pitchFamily="34" charset="0"/>
                <a:hlinkClick r:id="rId3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hlinkClick r:id="rId3"/>
              </a:rPr>
              <a:t>estados</a:t>
            </a:r>
            <a:r>
              <a:rPr lang="en-US" cap="none" dirty="0">
                <a:latin typeface="Arial Narrow" panose="020B0606020202030204" pitchFamily="34" charset="0"/>
                <a:hlinkClick r:id="rId3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hlinkClick r:id="rId3"/>
              </a:rPr>
              <a:t>unidos</a:t>
            </a:r>
            <a:r>
              <a:rPr lang="en-US" cap="none" dirty="0">
                <a:latin typeface="Arial Narrow" panose="020B0606020202030204" pitchFamily="34" charset="0"/>
              </a:rPr>
              <a:t>, por </a:t>
            </a:r>
            <a:r>
              <a:rPr lang="en-US" cap="none" dirty="0" err="1">
                <a:latin typeface="Arial Narrow" panose="020B0606020202030204" pitchFamily="34" charset="0"/>
                <a:hlinkClick r:id="rId4" tooltip="Insuficiencia cardíaca"/>
              </a:rPr>
              <a:t>insuficiencia</a:t>
            </a:r>
            <a:r>
              <a:rPr lang="en-US" cap="none" dirty="0">
                <a:latin typeface="Arial Narrow" panose="020B0606020202030204" pitchFamily="34" charset="0"/>
                <a:hlinkClick r:id="rId4" tooltip="Insuficiencia cardíaca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hlinkClick r:id="rId4" tooltip="Insuficiencia cardíaca"/>
              </a:rPr>
              <a:t>cardíaca</a:t>
            </a:r>
            <a:endParaRPr lang="en-US" cap="none" dirty="0">
              <a:latin typeface="Arial Narrow" panose="020B0606020202030204" pitchFamily="34" charset="0"/>
            </a:endParaRPr>
          </a:p>
          <a:p>
            <a:r>
              <a:rPr lang="en-US" cap="none" dirty="0" err="1">
                <a:latin typeface="Arial Narrow" panose="020B0606020202030204" pitchFamily="34" charset="0"/>
              </a:rPr>
              <a:t>Estatura</a:t>
            </a:r>
            <a:r>
              <a:rPr lang="en-US" cap="none" dirty="0">
                <a:latin typeface="Arial Narrow" panose="020B0606020202030204" pitchFamily="34" charset="0"/>
              </a:rPr>
              <a:t>: 1.14 m</a:t>
            </a:r>
          </a:p>
          <a:p>
            <a:r>
              <a:rPr lang="en-US" cap="none" dirty="0" err="1">
                <a:latin typeface="Arial Narrow" panose="020B0606020202030204" pitchFamily="34" charset="0"/>
              </a:rPr>
              <a:t>Hijos</a:t>
            </a:r>
            <a:r>
              <a:rPr lang="en-US" cap="none" dirty="0">
                <a:latin typeface="Arial Narrow" panose="020B0606020202030204" pitchFamily="34" charset="0"/>
              </a:rPr>
              <a:t>: B</a:t>
            </a:r>
            <a:r>
              <a:rPr lang="en-US" cap="none" dirty="0">
                <a:latin typeface="Arial Narrow" panose="020B0606020202030204" pitchFamily="34" charset="0"/>
                <a:hlinkClick r:id="rId5"/>
              </a:rPr>
              <a:t>raden </a:t>
            </a:r>
            <a:r>
              <a:rPr lang="en-US" cap="none" dirty="0" err="1">
                <a:latin typeface="Arial Narrow" panose="020B0606020202030204" pitchFamily="34" charset="0"/>
                <a:hlinkClick r:id="rId5"/>
              </a:rPr>
              <a:t>barty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hlinkClick r:id="rId6"/>
              </a:rPr>
              <a:t>lori</a:t>
            </a:r>
            <a:r>
              <a:rPr lang="en-US" cap="none" dirty="0">
                <a:latin typeface="Arial Narrow" panose="020B0606020202030204" pitchFamily="34" charset="0"/>
                <a:hlinkClick r:id="rId6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hlinkClick r:id="rId6"/>
              </a:rPr>
              <a:t>barty</a:t>
            </a:r>
            <a:endParaRPr lang="en-US" cap="none" dirty="0">
              <a:latin typeface="Arial Narrow" panose="020B0606020202030204" pitchFamily="34" charset="0"/>
            </a:endParaRPr>
          </a:p>
          <a:p>
            <a:r>
              <a:rPr lang="en-US" cap="none" dirty="0" err="1">
                <a:latin typeface="Arial Narrow" panose="020B0606020202030204" pitchFamily="34" charset="0"/>
              </a:rPr>
              <a:t>Nietos</a:t>
            </a:r>
            <a:r>
              <a:rPr lang="en-US" cap="none" dirty="0">
                <a:latin typeface="Arial Narrow" panose="020B0606020202030204" pitchFamily="34" charset="0"/>
              </a:rPr>
              <a:t>: J</a:t>
            </a:r>
            <a:r>
              <a:rPr lang="en-US" cap="none" dirty="0">
                <a:latin typeface="Arial Narrow" panose="020B0606020202030204" pitchFamily="34" charset="0"/>
                <a:hlinkClick r:id="rId7"/>
              </a:rPr>
              <a:t>onah </a:t>
            </a:r>
            <a:r>
              <a:rPr lang="en-US" cap="none" dirty="0" err="1">
                <a:latin typeface="Arial Narrow" panose="020B0606020202030204" pitchFamily="34" charset="0"/>
                <a:hlinkClick r:id="rId7"/>
              </a:rPr>
              <a:t>barty</a:t>
            </a:r>
            <a:r>
              <a:rPr lang="en-US" cap="none" dirty="0">
                <a:latin typeface="Arial Narrow" panose="020B0606020202030204" pitchFamily="34" charset="0"/>
              </a:rPr>
              <a:t>, </a:t>
            </a:r>
            <a:r>
              <a:rPr lang="en-US" cap="none" dirty="0" err="1">
                <a:latin typeface="Arial Narrow" panose="020B0606020202030204" pitchFamily="34" charset="0"/>
                <a:hlinkClick r:id="rId8"/>
              </a:rPr>
              <a:t>ashton</a:t>
            </a:r>
            <a:r>
              <a:rPr lang="en-US" cap="none" dirty="0">
                <a:latin typeface="Arial Narrow" panose="020B0606020202030204" pitchFamily="34" charset="0"/>
                <a:hlinkClick r:id="rId8"/>
              </a:rPr>
              <a:t> </a:t>
            </a:r>
            <a:r>
              <a:rPr lang="en-US" cap="none" dirty="0" err="1">
                <a:latin typeface="Arial Narrow" panose="020B0606020202030204" pitchFamily="34" charset="0"/>
                <a:hlinkClick r:id="rId8"/>
              </a:rPr>
              <a:t>barty</a:t>
            </a:r>
            <a:endParaRPr lang="en-US" cap="none" dirty="0">
              <a:latin typeface="Arial Narrow" panose="020B0606020202030204" pitchFamily="34" charset="0"/>
            </a:endParaRPr>
          </a:p>
          <a:p>
            <a:r>
              <a:rPr lang="en-US" cap="none" dirty="0" err="1">
                <a:latin typeface="Arial Narrow" panose="020B0606020202030204" pitchFamily="34" charset="0"/>
              </a:rPr>
              <a:t>Cónyuge</a:t>
            </a:r>
            <a:r>
              <a:rPr lang="en-US" cap="none" dirty="0">
                <a:latin typeface="Arial Narrow" panose="020B0606020202030204" pitchFamily="34" charset="0"/>
              </a:rPr>
              <a:t>: S</a:t>
            </a:r>
            <a:r>
              <a:rPr lang="en-US" cap="none" dirty="0">
                <a:latin typeface="Arial Narrow" panose="020B0606020202030204" pitchFamily="34" charset="0"/>
                <a:hlinkClick r:id="rId9"/>
              </a:rPr>
              <a:t>hirley </a:t>
            </a:r>
            <a:r>
              <a:rPr lang="en-US" cap="none" dirty="0" err="1">
                <a:latin typeface="Arial Narrow" panose="020B0606020202030204" pitchFamily="34" charset="0"/>
                <a:hlinkClick r:id="rId9"/>
              </a:rPr>
              <a:t>bolingbroke</a:t>
            </a:r>
            <a:r>
              <a:rPr lang="en-US" cap="none" dirty="0">
                <a:latin typeface="Arial Narrow" panose="020B0606020202030204" pitchFamily="34" charset="0"/>
              </a:rPr>
              <a:t> (m. 1962–2000)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294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4D6B03-6EDA-4F64-B911-AAE7048E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96" y="0"/>
            <a:ext cx="10396882" cy="115814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s-ES" sz="4400" dirty="0"/>
              <a:t>De Ambas, para saber más…</a:t>
            </a:r>
            <a:endParaRPr lang="en-US" sz="44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E92B187-8CB8-406A-95CA-4507D6235B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6097" y="1274164"/>
            <a:ext cx="5757874" cy="4100421"/>
          </a:xfrm>
        </p:spPr>
        <p:txBody>
          <a:bodyPr>
            <a:normAutofit/>
          </a:bodyPr>
          <a:lstStyle/>
          <a:p>
            <a:r>
              <a:rPr lang="es-ES" cap="none" dirty="0">
                <a:latin typeface="Arial Narrow" panose="020B0606020202030204" pitchFamily="34" charset="0"/>
              </a:rPr>
              <a:t>La espina bífida es una malformación congénita que afecta a la médula espinal y a la columna vertebral, ocasionada por el cierre incompleto del tubo neural. su aparición se produce en el primer mes de vida embrionaria y su etiología es multifactorial, siendo factores de riesgo los genéticos, metabólicos, térmicos y la falta de vitamina b</a:t>
            </a:r>
            <a:r>
              <a:rPr lang="es-ES" cap="none" baseline="-25000" dirty="0">
                <a:latin typeface="Arial Narrow" panose="020B0606020202030204" pitchFamily="34" charset="0"/>
              </a:rPr>
              <a:t>9</a:t>
            </a:r>
            <a:r>
              <a:rPr lang="es-ES" cap="none" dirty="0">
                <a:latin typeface="Arial Narrow" panose="020B0606020202030204" pitchFamily="34" charset="0"/>
              </a:rPr>
              <a:t> y zinc. Su diagnóstico se confirma en el segundo trimestre de gestación mediante ecografía y su tratamiento es multidisciplinar y dependerá de la sintomatología del paciente. Es un tipo de defecto del tubo neural (DTN)</a:t>
            </a:r>
            <a:endParaRPr lang="en-US" cap="none" dirty="0">
              <a:latin typeface="Arial Narrow" panose="020B0606020202030204" pitchFamily="34" charset="0"/>
            </a:endParaRP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A74E1B-60A0-49CB-8B98-B87A806ACD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8031" y="1274164"/>
            <a:ext cx="4882478" cy="4100421"/>
          </a:xfrm>
        </p:spPr>
        <p:txBody>
          <a:bodyPr/>
          <a:lstStyle/>
          <a:p>
            <a:r>
              <a:rPr lang="es-ES" cap="none" dirty="0">
                <a:latin typeface="Arial Narrow" panose="020B0606020202030204" pitchFamily="34" charset="0"/>
              </a:rPr>
              <a:t>De acuerdo a la organización mundial de la salud (OMS), se considera a una persona de </a:t>
            </a:r>
            <a:r>
              <a:rPr lang="es-ES" b="1" i="1" cap="none" dirty="0">
                <a:latin typeface="Arial Narrow" panose="020B0606020202030204" pitchFamily="34" charset="0"/>
              </a:rPr>
              <a:t>talla baja </a:t>
            </a:r>
            <a:r>
              <a:rPr lang="es-ES" cap="none" dirty="0">
                <a:latin typeface="Arial Narrow" panose="020B0606020202030204" pitchFamily="34" charset="0"/>
              </a:rPr>
              <a:t>a toda niña o niño cuya edad estatura es inferior en dos años a la talla mínima correspondiente a su edad cronológica, o a aquella persona que a los 25 años de edad no alcanza los 1.30 metros de altura.</a:t>
            </a:r>
            <a:endParaRPr lang="en-US" cap="non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9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208433-DA7C-409A-871A-55938EF0B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" y="233987"/>
            <a:ext cx="2495550" cy="18288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7BECF4-2B1D-4443-9DBC-0D920513AA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5" y="1977062"/>
            <a:ext cx="2163034" cy="196974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2270D9-57A3-4EBE-891C-1D36157AB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904" y="233987"/>
            <a:ext cx="2628900" cy="174307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ABC647-23A9-48CC-9D10-28EDBC28B1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114" y="1750100"/>
            <a:ext cx="2362200" cy="1933575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4BB360A-E097-4C4A-872B-7E8242D77E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239" y="378736"/>
            <a:ext cx="1722386" cy="214312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8D4C3D8-2A91-4F5C-8B43-A2A1ACA61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53" y="2409825"/>
            <a:ext cx="1914525" cy="2390775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A1B547D5-D320-44AF-844B-F27EADCC1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651" y="3493176"/>
            <a:ext cx="2143125" cy="1933576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E145F534-FA53-4C60-AA87-27CA21E103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487" y="2440272"/>
            <a:ext cx="1914525" cy="217170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2A90E88-7127-47EB-86B5-BA156AC452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486" y="170318"/>
            <a:ext cx="1866900" cy="24479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C8B2C40-BFCB-4E36-9FBC-92F50E4CB1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84" y="226411"/>
            <a:ext cx="2828925" cy="1609725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5EC2CC03-28F8-4E01-B1C7-2501BAAF5C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86" y="1797961"/>
            <a:ext cx="3162300" cy="1447800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34D28D1-7CB8-4053-BF11-A56627787AF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427" y="3252317"/>
            <a:ext cx="2857500" cy="1600200"/>
          </a:xfrm>
          <a:prstGeom prst="rect">
            <a:avLst/>
          </a:prstGeom>
        </p:spPr>
      </p:pic>
      <p:sp>
        <p:nvSpPr>
          <p:cNvPr id="28" name="Rectángulo 27">
            <a:extLst>
              <a:ext uri="{FF2B5EF4-FFF2-40B4-BE49-F238E27FC236}">
                <a16:creationId xmlns:a16="http://schemas.microsoft.com/office/drawing/2014/main" id="{84C3EBE1-0542-4BE6-843D-EF56478124A3}"/>
              </a:ext>
            </a:extLst>
          </p:cNvPr>
          <p:cNvSpPr/>
          <p:nvPr/>
        </p:nvSpPr>
        <p:spPr>
          <a:xfrm>
            <a:off x="247351" y="5053982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Espina bífida y la hidrocefalia</a:t>
            </a:r>
            <a:endParaRPr lang="en-U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63132E0-B571-4A63-BC13-3A8AA8077C84}"/>
              </a:ext>
            </a:extLst>
          </p:cNvPr>
          <p:cNvSpPr txBox="1"/>
          <p:nvPr/>
        </p:nvSpPr>
        <p:spPr>
          <a:xfrm>
            <a:off x="4734273" y="4953684"/>
            <a:ext cx="434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 actor estadounidense,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famoso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por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condición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enano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90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-629587" y="-172300"/>
            <a:ext cx="12850216" cy="7030300"/>
            <a:chOff x="-863700" y="4476"/>
            <a:chExt cx="12402862" cy="7390807"/>
          </a:xfrm>
        </p:grpSpPr>
        <p:grpSp>
          <p:nvGrpSpPr>
            <p:cNvPr id="2" name="1 Grupo"/>
            <p:cNvGrpSpPr/>
            <p:nvPr/>
          </p:nvGrpSpPr>
          <p:grpSpPr>
            <a:xfrm>
              <a:off x="-863700" y="4476"/>
              <a:ext cx="12402862" cy="7390807"/>
              <a:chOff x="-1880988" y="-201667"/>
              <a:chExt cx="14475144" cy="8127491"/>
            </a:xfrm>
          </p:grpSpPr>
          <p:pic>
            <p:nvPicPr>
              <p:cNvPr id="9" name="Imagen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880988" y="-2477"/>
                <a:ext cx="14475144" cy="7928301"/>
              </a:xfrm>
              <a:prstGeom prst="rect">
                <a:avLst/>
              </a:prstGeom>
            </p:spPr>
          </p:pic>
          <p:sp>
            <p:nvSpPr>
              <p:cNvPr id="4" name="Rectángulo 3"/>
              <p:cNvSpPr/>
              <p:nvPr/>
            </p:nvSpPr>
            <p:spPr>
              <a:xfrm>
                <a:off x="9245537" y="858591"/>
                <a:ext cx="2543825" cy="10587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750"/>
                  </a:spcAft>
                </a:pPr>
                <a:r>
                  <a:rPr lang="es-ES" sz="1050" b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UNIVERSIDAD DE CIENCIAS MÉDICAS DE LA HABANA </a:t>
                </a:r>
              </a:p>
              <a:p>
                <a:pPr algn="ctr">
                  <a:spcAft>
                    <a:spcPts val="750"/>
                  </a:spcAft>
                </a:pPr>
                <a:r>
                  <a:rPr lang="es-ES" sz="1050" b="1" dirty="0">
                    <a:solidFill>
                      <a:srgbClr val="FFFF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FACULTAD PREPARATORIA</a:t>
                </a:r>
              </a:p>
              <a:p>
                <a:pPr algn="ctr"/>
                <a:r>
                  <a:rPr lang="es-ES" sz="105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s-ES" sz="9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6" name="Imagen 5"/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94448" y="-201667"/>
                <a:ext cx="704852" cy="1058713"/>
              </a:xfrm>
              <a:prstGeom prst="rect">
                <a:avLst/>
              </a:prstGeom>
              <a:noFill/>
            </p:spPr>
          </p:pic>
          <p:pic>
            <p:nvPicPr>
              <p:cNvPr id="7" name="Picture 2" descr="H:\LEONALDO AGOSTO\OA FINAL\3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511" b="55851" l="400" r="35800">
                            <a14:foregroundMark x1="47800" y1="11968" x2="47800" y2="11968"/>
                            <a14:foregroundMark x1="47400" y1="10638" x2="50200" y2="10638"/>
                            <a14:foregroundMark x1="54200" y1="10904" x2="54200" y2="10904"/>
                            <a14:foregroundMark x1="53400" y1="10904" x2="53400" y2="10904"/>
                            <a14:foregroundMark x1="55400" y1="11170" x2="55400" y2="11170"/>
                            <a14:foregroundMark x1="57400" y1="10372" x2="58000" y2="10904"/>
                            <a14:foregroundMark x1="67800" y1="11968" x2="67800" y2="11968"/>
                            <a14:foregroundMark x1="68800" y1="10638" x2="70200" y2="10638"/>
                            <a14:foregroundMark x1="76200" y1="10638" x2="76600" y2="10638"/>
                            <a14:foregroundMark x1="78400" y1="10904" x2="82400" y2="10904"/>
                            <a14:foregroundMark x1="9200" y1="50798" x2="9200" y2="50798"/>
                            <a14:foregroundMark x1="80400" y1="46809" x2="80400" y2="46809"/>
                            <a14:foregroundMark x1="68800" y1="38298" x2="69400" y2="38298"/>
                            <a14:foregroundMark x1="77600" y1="61702" x2="78000" y2="61702"/>
                            <a14:foregroundMark x1="89000" y1="60106" x2="89600" y2="60106"/>
                            <a14:foregroundMark x1="89400" y1="53457" x2="89400" y2="53457"/>
                            <a14:foregroundMark x1="85600" y1="53457" x2="87000" y2="53191"/>
                            <a14:foregroundMark x1="9400" y1="60904" x2="9400" y2="60904"/>
                            <a14:foregroundMark x1="93800" y1="28989" x2="93800" y2="28989"/>
                            <a14:foregroundMark x1="95000" y1="19947" x2="95000" y2="19947"/>
                            <a14:foregroundMark x1="17200" y1="89628" x2="17200" y2="89628"/>
                            <a14:foregroundMark x1="47000" y1="9840" x2="47000" y2="9840"/>
                            <a14:foregroundMark x1="51600" y1="10372" x2="52000" y2="10106"/>
                            <a14:foregroundMark x1="55400" y1="9574" x2="55400" y2="9574"/>
                            <a14:foregroundMark x1="57800" y1="9574" x2="57800" y2="9574"/>
                            <a14:foregroundMark x1="59400" y1="10372" x2="59400" y2="10372"/>
                            <a14:foregroundMark x1="62000" y1="9840" x2="62000" y2="9840"/>
                            <a14:foregroundMark x1="13400" y1="37766" x2="13400" y2="37766"/>
                            <a14:foregroundMark x1="14400" y1="47074" x2="14400" y2="47074"/>
                            <a14:foregroundMark x1="12000" y1="44149" x2="12000" y2="44149"/>
                            <a14:foregroundMark x1="15800" y1="46277" x2="15800" y2="46277"/>
                            <a14:foregroundMark x1="14800" y1="40957" x2="14800" y2="40957"/>
                            <a14:foregroundMark x1="10600" y1="47074" x2="10600" y2="47074"/>
                            <a14:foregroundMark x1="11000" y1="48936" x2="11000" y2="48936"/>
                            <a14:foregroundMark x1="14000" y1="50266" x2="14800" y2="50266"/>
                            <a14:foregroundMark x1="21400" y1="51596" x2="21400" y2="51596"/>
                            <a14:foregroundMark x1="17800" y1="51862" x2="17800" y2="51862"/>
                            <a14:foregroundMark x1="22600" y1="50266" x2="24000" y2="50266"/>
                            <a14:foregroundMark x1="28600" y1="42819" x2="28600" y2="42819"/>
                            <a14:foregroundMark x1="31400" y1="43085" x2="31400" y2="43085"/>
                            <a14:foregroundMark x1="31200" y1="43617" x2="31200" y2="43617"/>
                            <a14:foregroundMark x1="28600" y1="51064" x2="29400" y2="51064"/>
                            <a14:foregroundMark x1="31400" y1="51064" x2="31400" y2="51064"/>
                            <a14:foregroundMark x1="29600" y1="44415" x2="29600" y2="44415"/>
                            <a14:foregroundMark x1="30000" y1="46277" x2="30000" y2="46277"/>
                            <a14:foregroundMark x1="30600" y1="40160" x2="30600" y2="40160"/>
                            <a14:foregroundMark x1="8200" y1="45745" x2="8200" y2="45745"/>
                            <a14:foregroundMark x1="4000" y1="52926" x2="4000" y2="52926"/>
                            <a14:foregroundMark x1="2000" y1="36170" x2="2000" y2="38298"/>
                            <a14:foregroundMark x1="3800" y1="50266" x2="3800" y2="50266"/>
                            <a14:foregroundMark x1="6400" y1="47872" x2="6400" y2="47872"/>
                            <a14:foregroundMark x1="4000" y1="45745" x2="4000" y2="45745"/>
                            <a14:foregroundMark x1="11200" y1="51862" x2="11200" y2="51862"/>
                            <a14:backgroundMark x1="23800" y1="96809" x2="25000" y2="96809"/>
                            <a14:backgroundMark x1="28200" y1="96011" x2="31200" y2="96011"/>
                            <a14:backgroundMark x1="62400" y1="95745" x2="62400" y2="95745"/>
                            <a14:backgroundMark x1="36600" y1="94681" x2="36600" y2="94681"/>
                            <a14:backgroundMark x1="64000" y1="97606" x2="64000" y2="97606"/>
                            <a14:backgroundMark x1="6000" y1="10638" x2="6000" y2="10638"/>
                            <a14:backgroundMark x1="12200" y1="10638" x2="12200" y2="10638"/>
                            <a14:backgroundMark x1="18400" y1="11968" x2="18400" y2="11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628" r="65399" b="44535"/>
              <a:stretch/>
            </p:blipFill>
            <p:spPr bwMode="auto">
              <a:xfrm>
                <a:off x="1394085" y="2383436"/>
                <a:ext cx="2045469" cy="166390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1" name="Picture 2" descr="H:\LEONALDO AGOSTO\OA FINAL\3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77" b="100000" l="400" r="100000">
                            <a14:foregroundMark x1="47800" y1="11968" x2="47800" y2="11968"/>
                            <a14:foregroundMark x1="47400" y1="10638" x2="50200" y2="10638"/>
                            <a14:foregroundMark x1="54200" y1="10904" x2="54200" y2="10904"/>
                            <a14:foregroundMark x1="53400" y1="10904" x2="53400" y2="10904"/>
                            <a14:foregroundMark x1="55400" y1="11170" x2="55400" y2="11170"/>
                            <a14:foregroundMark x1="57400" y1="10372" x2="58000" y2="10904"/>
                            <a14:foregroundMark x1="67800" y1="11968" x2="67800" y2="11968"/>
                            <a14:foregroundMark x1="68800" y1="10638" x2="70200" y2="10638"/>
                            <a14:foregroundMark x1="76200" y1="10638" x2="76600" y2="10638"/>
                            <a14:foregroundMark x1="78400" y1="10904" x2="82400" y2="10904"/>
                            <a14:foregroundMark x1="9200" y1="50798" x2="9200" y2="50798"/>
                            <a14:foregroundMark x1="80400" y1="46809" x2="80400" y2="46809"/>
                            <a14:foregroundMark x1="68800" y1="38298" x2="69400" y2="38298"/>
                            <a14:foregroundMark x1="77600" y1="61702" x2="78000" y2="61702"/>
                            <a14:foregroundMark x1="89000" y1="60106" x2="89600" y2="60106"/>
                            <a14:foregroundMark x1="89400" y1="53457" x2="89400" y2="53457"/>
                            <a14:foregroundMark x1="85600" y1="53457" x2="87000" y2="53191"/>
                            <a14:foregroundMark x1="9400" y1="60904" x2="9400" y2="60904"/>
                            <a14:foregroundMark x1="93800" y1="28989" x2="93800" y2="28989"/>
                            <a14:foregroundMark x1="95000" y1="19947" x2="95000" y2="19947"/>
                            <a14:foregroundMark x1="17200" y1="89628" x2="17200" y2="89628"/>
                            <a14:foregroundMark x1="47000" y1="9840" x2="47000" y2="9840"/>
                            <a14:foregroundMark x1="51600" y1="10372" x2="52000" y2="10106"/>
                            <a14:foregroundMark x1="55400" y1="9574" x2="55400" y2="9574"/>
                            <a14:foregroundMark x1="57800" y1="9574" x2="57800" y2="9574"/>
                            <a14:foregroundMark x1="59400" y1="10372" x2="59400" y2="10372"/>
                            <a14:foregroundMark x1="62000" y1="9840" x2="62000" y2="9840"/>
                            <a14:backgroundMark x1="23800" y1="96809" x2="25000" y2="96809"/>
                            <a14:backgroundMark x1="28200" y1="96011" x2="31200" y2="96011"/>
                            <a14:backgroundMark x1="62400" y1="95745" x2="62400" y2="95745"/>
                            <a14:backgroundMark x1="36600" y1="94681" x2="36600" y2="94681"/>
                            <a14:backgroundMark x1="64000" y1="97606" x2="64000" y2="97606"/>
                            <a14:backgroundMark x1="6000" y1="10638" x2="6000" y2="10638"/>
                            <a14:backgroundMark x1="12200" y1="10638" x2="12200" y2="10638"/>
                            <a14:backgroundMark x1="18400" y1="11968" x2="18400" y2="11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4079" r="70909" b="21930"/>
              <a:stretch/>
            </p:blipFill>
            <p:spPr bwMode="auto">
              <a:xfrm>
                <a:off x="1176038" y="5070123"/>
                <a:ext cx="2263515" cy="1486455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2" name="Picture 2" descr="H:\LEONALDO AGOSTO\OA FINAL\3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77" b="100000" l="400" r="100000">
                            <a14:foregroundMark x1="47800" y1="11968" x2="47800" y2="11968"/>
                            <a14:foregroundMark x1="47400" y1="10638" x2="50200" y2="10638"/>
                            <a14:foregroundMark x1="54200" y1="10904" x2="54200" y2="10904"/>
                            <a14:foregroundMark x1="53400" y1="10904" x2="53400" y2="10904"/>
                            <a14:foregroundMark x1="55400" y1="11170" x2="55400" y2="11170"/>
                            <a14:foregroundMark x1="57400" y1="10372" x2="58000" y2="10904"/>
                            <a14:foregroundMark x1="67800" y1="11968" x2="67800" y2="11968"/>
                            <a14:foregroundMark x1="68800" y1="10638" x2="70200" y2="10638"/>
                            <a14:foregroundMark x1="76200" y1="10638" x2="76600" y2="10638"/>
                            <a14:foregroundMark x1="78400" y1="10904" x2="82400" y2="10904"/>
                            <a14:foregroundMark x1="9200" y1="50798" x2="9200" y2="50798"/>
                            <a14:foregroundMark x1="80400" y1="46809" x2="80400" y2="46809"/>
                            <a14:foregroundMark x1="68800" y1="38298" x2="69400" y2="38298"/>
                            <a14:foregroundMark x1="77600" y1="61702" x2="78000" y2="61702"/>
                            <a14:foregroundMark x1="89000" y1="60106" x2="89600" y2="60106"/>
                            <a14:foregroundMark x1="89400" y1="53457" x2="89400" y2="53457"/>
                            <a14:foregroundMark x1="85600" y1="53457" x2="87000" y2="53191"/>
                            <a14:foregroundMark x1="9400" y1="60904" x2="9400" y2="60904"/>
                            <a14:foregroundMark x1="93800" y1="28989" x2="93800" y2="28989"/>
                            <a14:foregroundMark x1="95000" y1="19947" x2="95000" y2="19947"/>
                            <a14:foregroundMark x1="17200" y1="89628" x2="17200" y2="89628"/>
                            <a14:foregroundMark x1="47000" y1="9840" x2="47000" y2="9840"/>
                            <a14:foregroundMark x1="51600" y1="10372" x2="52000" y2="10106"/>
                            <a14:foregroundMark x1="55400" y1="9574" x2="55400" y2="9574"/>
                            <a14:foregroundMark x1="57800" y1="9574" x2="57800" y2="9574"/>
                            <a14:foregroundMark x1="59400" y1="10372" x2="59400" y2="10372"/>
                            <a14:foregroundMark x1="62000" y1="9840" x2="62000" y2="9840"/>
                            <a14:backgroundMark x1="23800" y1="96809" x2="25000" y2="96809"/>
                            <a14:backgroundMark x1="28200" y1="96011" x2="31200" y2="96011"/>
                            <a14:backgroundMark x1="62400" y1="95745" x2="62400" y2="95745"/>
                            <a14:backgroundMark x1="36600" y1="94681" x2="36600" y2="94681"/>
                            <a14:backgroundMark x1="64000" y1="97606" x2="64000" y2="97606"/>
                            <a14:backgroundMark x1="6000" y1="10638" x2="6000" y2="10638"/>
                            <a14:backgroundMark x1="12200" y1="10638" x2="12200" y2="10638"/>
                            <a14:backgroundMark x1="18400" y1="11968" x2="18400" y2="11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648" t="16289" r="459" b="47446"/>
              <a:stretch/>
            </p:blipFill>
            <p:spPr bwMode="auto">
              <a:xfrm>
                <a:off x="7669856" y="2614203"/>
                <a:ext cx="2319317" cy="1913841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3" name="Picture 2" descr="H:\LEONALDO AGOSTO\OA FINAL\3.jp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777" b="100000" l="400" r="100000">
                            <a14:foregroundMark x1="47800" y1="11968" x2="47800" y2="11968"/>
                            <a14:foregroundMark x1="47400" y1="10638" x2="50200" y2="10638"/>
                            <a14:foregroundMark x1="54200" y1="10904" x2="54200" y2="10904"/>
                            <a14:foregroundMark x1="53400" y1="10904" x2="53400" y2="10904"/>
                            <a14:foregroundMark x1="55400" y1="11170" x2="55400" y2="11170"/>
                            <a14:foregroundMark x1="57400" y1="10372" x2="58000" y2="10904"/>
                            <a14:foregroundMark x1="67800" y1="11968" x2="67800" y2="11968"/>
                            <a14:foregroundMark x1="68800" y1="10638" x2="70200" y2="10638"/>
                            <a14:foregroundMark x1="76200" y1="10638" x2="76600" y2="10638"/>
                            <a14:foregroundMark x1="78400" y1="10904" x2="82400" y2="10904"/>
                            <a14:foregroundMark x1="9200" y1="50798" x2="9200" y2="50798"/>
                            <a14:foregroundMark x1="80400" y1="46809" x2="80400" y2="46809"/>
                            <a14:foregroundMark x1="68800" y1="38298" x2="69400" y2="38298"/>
                            <a14:foregroundMark x1="77600" y1="61702" x2="78000" y2="61702"/>
                            <a14:foregroundMark x1="89000" y1="60106" x2="89600" y2="60106"/>
                            <a14:foregroundMark x1="89400" y1="53457" x2="89400" y2="53457"/>
                            <a14:foregroundMark x1="85600" y1="53457" x2="87000" y2="53191"/>
                            <a14:foregroundMark x1="9400" y1="60904" x2="9400" y2="60904"/>
                            <a14:foregroundMark x1="93800" y1="28989" x2="93800" y2="28989"/>
                            <a14:foregroundMark x1="95000" y1="19947" x2="95000" y2="19947"/>
                            <a14:foregroundMark x1="17200" y1="89628" x2="17200" y2="89628"/>
                            <a14:foregroundMark x1="47000" y1="9840" x2="47000" y2="9840"/>
                            <a14:foregroundMark x1="51600" y1="10372" x2="52000" y2="10106"/>
                            <a14:foregroundMark x1="55400" y1="9574" x2="55400" y2="9574"/>
                            <a14:foregroundMark x1="57800" y1="9574" x2="57800" y2="9574"/>
                            <a14:foregroundMark x1="59400" y1="10372" x2="59400" y2="10372"/>
                            <a14:foregroundMark x1="62000" y1="9840" x2="62000" y2="9840"/>
                            <a14:backgroundMark x1="23800" y1="96809" x2="25000" y2="96809"/>
                            <a14:backgroundMark x1="28200" y1="96011" x2="31200" y2="96011"/>
                            <a14:backgroundMark x1="62400" y1="95745" x2="62400" y2="95745"/>
                            <a14:backgroundMark x1="36600" y1="94681" x2="36600" y2="94681"/>
                            <a14:backgroundMark x1="64000" y1="97606" x2="64000" y2="97606"/>
                            <a14:backgroundMark x1="6000" y1="10638" x2="6000" y2="10638"/>
                            <a14:backgroundMark x1="12200" y1="10638" x2="12200" y2="10638"/>
                            <a14:backgroundMark x1="18400" y1="11968" x2="18400" y2="1196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49" t="21112" r="33150" b="30110"/>
              <a:stretch/>
            </p:blipFill>
            <p:spPr bwMode="auto">
              <a:xfrm>
                <a:off x="4167570" y="4427183"/>
                <a:ext cx="2658935" cy="2129396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</p:grpSp>
        <p:sp>
          <p:nvSpPr>
            <p:cNvPr id="10" name="Rectángulo 9"/>
            <p:cNvSpPr/>
            <p:nvPr/>
          </p:nvSpPr>
          <p:spPr>
            <a:xfrm>
              <a:off x="-318105" y="497944"/>
              <a:ext cx="5655836" cy="6121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ES" altLang="es-ES" sz="3300" b="1" i="1" u="sng" dirty="0">
                  <a:solidFill>
                    <a:srgbClr val="FFFF00"/>
                  </a:solidFill>
                  <a:latin typeface="Arial Black" panose="020B0A04020102020204" pitchFamily="34" charset="0"/>
                </a:rPr>
                <a:t>Curso de Matemática</a:t>
              </a:r>
              <a:endParaRPr lang="es-ES" sz="3300" b="1" i="1" u="sng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2 Subtítulo">
            <a:extLst>
              <a:ext uri="{FF2B5EF4-FFF2-40B4-BE49-F238E27FC236}">
                <a16:creationId xmlns:a16="http://schemas.microsoft.com/office/drawing/2014/main" id="{B67D8A1E-B855-49A7-9252-97DC94214C78}"/>
              </a:ext>
            </a:extLst>
          </p:cNvPr>
          <p:cNvSpPr txBox="1">
            <a:spLocks/>
          </p:cNvSpPr>
          <p:nvPr/>
        </p:nvSpPr>
        <p:spPr bwMode="auto">
          <a:xfrm>
            <a:off x="5913762" y="5753732"/>
            <a:ext cx="6263287" cy="10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r>
              <a:rPr lang="es-ES" sz="3200" kern="0" dirty="0">
                <a:solidFill>
                  <a:srgbClr val="FFFF00"/>
                </a:solidFill>
                <a:latin typeface="Cookie" panose="02000000000000000000" pitchFamily="2" charset="0"/>
              </a:rPr>
              <a:t>Profesor Auxiliar, Maritza Venet Pérez, MSc.</a:t>
            </a:r>
          </a:p>
          <a:p>
            <a:pPr algn="ctr"/>
            <a:r>
              <a:rPr lang="es-ES" sz="2000" kern="0" dirty="0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Grupo 2, 2do semestre  2022</a:t>
            </a:r>
          </a:p>
        </p:txBody>
      </p:sp>
    </p:spTree>
    <p:extLst>
      <p:ext uri="{BB962C8B-B14F-4D97-AF65-F5344CB8AC3E}">
        <p14:creationId xmlns:p14="http://schemas.microsoft.com/office/powerpoint/2010/main" val="24965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20829C-2F6C-49A4-8C3C-2FB98871F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15" y="1181594"/>
            <a:ext cx="6345302" cy="2023252"/>
          </a:xfrm>
        </p:spPr>
        <p:txBody>
          <a:bodyPr/>
          <a:lstStyle/>
          <a:p>
            <a:r>
              <a:rPr lang="en-US" dirty="0">
                <a:latin typeface="+mn-lt"/>
              </a:rPr>
              <a:t>Sistema de evaluación Grupo 2</a:t>
            </a:r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A7132AE8-5C31-4553-A65F-34E4E01E9E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4" r="2854"/>
          <a:stretch>
            <a:fillRect/>
          </a:stretch>
        </p:blipFill>
        <p:spPr>
          <a:xfrm>
            <a:off x="9059784" y="103607"/>
            <a:ext cx="2446416" cy="3452007"/>
          </a:xfrm>
        </p:spPr>
      </p:pic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179285EA-CF33-40C0-AD39-08023582D0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3881145"/>
              </p:ext>
            </p:extLst>
          </p:nvPr>
        </p:nvGraphicFramePr>
        <p:xfrm>
          <a:off x="158034" y="3747541"/>
          <a:ext cx="10736680" cy="100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36">
                  <a:extLst>
                    <a:ext uri="{9D8B030D-6E8A-4147-A177-3AD203B41FA5}">
                      <a16:colId xmlns:a16="http://schemas.microsoft.com/office/drawing/2014/main" val="1278185426"/>
                    </a:ext>
                  </a:extLst>
                </a:gridCol>
                <a:gridCol w="2147336">
                  <a:extLst>
                    <a:ext uri="{9D8B030D-6E8A-4147-A177-3AD203B41FA5}">
                      <a16:colId xmlns:a16="http://schemas.microsoft.com/office/drawing/2014/main" val="4134469598"/>
                    </a:ext>
                  </a:extLst>
                </a:gridCol>
                <a:gridCol w="2022420">
                  <a:extLst>
                    <a:ext uri="{9D8B030D-6E8A-4147-A177-3AD203B41FA5}">
                      <a16:colId xmlns:a16="http://schemas.microsoft.com/office/drawing/2014/main" val="1045838957"/>
                    </a:ext>
                  </a:extLst>
                </a:gridCol>
                <a:gridCol w="2272252">
                  <a:extLst>
                    <a:ext uri="{9D8B030D-6E8A-4147-A177-3AD203B41FA5}">
                      <a16:colId xmlns:a16="http://schemas.microsoft.com/office/drawing/2014/main" val="3641446533"/>
                    </a:ext>
                  </a:extLst>
                </a:gridCol>
                <a:gridCol w="2147336">
                  <a:extLst>
                    <a:ext uri="{9D8B030D-6E8A-4147-A177-3AD203B41FA5}">
                      <a16:colId xmlns:a16="http://schemas.microsoft.com/office/drawing/2014/main" val="3725471062"/>
                    </a:ext>
                  </a:extLst>
                </a:gridCol>
              </a:tblGrid>
              <a:tr h="324305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latin typeface="Agency FB" panose="020B0503020202020204" pitchFamily="34" charset="0"/>
                        </a:rPr>
                        <a:t>Pregunta escrita 1</a:t>
                      </a:r>
                      <a:endParaRPr lang="en-US" sz="2000" dirty="0"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Pregunta escrita 2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Pregunta escrita 3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Pregunta escrita 4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000" b="1" kern="1200" dirty="0">
                          <a:solidFill>
                            <a:schemeClr val="lt1"/>
                          </a:solidFill>
                          <a:effectLst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TAREA EVALUATIVA 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8083"/>
                  </a:ext>
                </a:extLst>
              </a:tr>
              <a:tr h="605085"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>
                          <a:solidFill>
                            <a:schemeClr val="tx1"/>
                          </a:solidFill>
                          <a:latin typeface="Agency FB" panose="020B0503020202020204" pitchFamily="34" charset="0"/>
                        </a:rPr>
                        <a:t>Semana 3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Agency FB" panose="020B0503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Semana 6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Semana 9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Semana 13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Semana 16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92958"/>
                  </a:ext>
                </a:extLst>
              </a:tr>
            </a:tbl>
          </a:graphicData>
        </a:graphic>
      </p:graphicFrame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84B925EE-1763-42D6-8A24-09A29B6B84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2171081"/>
              </p:ext>
            </p:extLst>
          </p:nvPr>
        </p:nvGraphicFramePr>
        <p:xfrm>
          <a:off x="6581397" y="2023506"/>
          <a:ext cx="2147336" cy="153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336">
                  <a:extLst>
                    <a:ext uri="{9D8B030D-6E8A-4147-A177-3AD203B41FA5}">
                      <a16:colId xmlns:a16="http://schemas.microsoft.com/office/drawing/2014/main" val="1278185426"/>
                    </a:ext>
                  </a:extLst>
                </a:gridCol>
              </a:tblGrid>
              <a:tr h="766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Trabajo de Control </a:t>
                      </a: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48083"/>
                  </a:ext>
                </a:extLst>
              </a:tr>
              <a:tr h="7660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2000" b="1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gency FB" panose="020B0503020202020204" pitchFamily="34" charset="0"/>
                          <a:ea typeface="+mn-ea"/>
                          <a:cs typeface="+mn-cs"/>
                        </a:rPr>
                        <a:t>Semana 11</a:t>
                      </a:r>
                      <a:endParaRPr kumimoji="0" lang="en-US" sz="20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gency FB" panose="020B0503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492958"/>
                  </a:ext>
                </a:extLst>
              </a:tr>
            </a:tbl>
          </a:graphicData>
        </a:graphic>
      </p:graphicFrame>
      <p:pic>
        <p:nvPicPr>
          <p:cNvPr id="3" name="Picture 7">
            <a:extLst>
              <a:ext uri="{FF2B5EF4-FFF2-40B4-BE49-F238E27FC236}">
                <a16:creationId xmlns:a16="http://schemas.microsoft.com/office/drawing/2014/main" id="{D9E9CEE0-F88C-7A46-46D7-CD47A0E5C5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34" y="103607"/>
            <a:ext cx="2446416" cy="2155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18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244935-90BD-40DE-8691-CF020E3A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111302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es-ES" dirty="0"/>
              <a:t>La Matemática </a:t>
            </a:r>
            <a:endParaRPr lang="en-US" dirty="0"/>
          </a:p>
        </p:txBody>
      </p:sp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E8B69DAE-3C48-4F8A-82C1-58AE8B6A20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" b="568"/>
          <a:stretch>
            <a:fillRect/>
          </a:stretch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8BDC1AC-EE22-40F3-A477-20336D177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9725" y="1948722"/>
            <a:ext cx="6820524" cy="3122812"/>
          </a:xfrm>
        </p:spPr>
        <p:txBody>
          <a:bodyPr>
            <a:normAutofit fontScale="92500"/>
          </a:bodyPr>
          <a:lstStyle/>
          <a:p>
            <a:pPr algn="l"/>
            <a:r>
              <a:rPr lang="es-ES" sz="2800" cap="none" dirty="0">
                <a:latin typeface="Arial Narrow" panose="020B0606020202030204" pitchFamily="34" charset="0"/>
              </a:rPr>
              <a:t>Nos acompaña en la mayoría de las áreas del conocimiento humano, el contenido de hoy pretende mostrarte algunas de las aplicaciones que puedes enfrentar en que hacer diario o laboral en el futro, como estudiante y profesional salubrista. </a:t>
            </a:r>
            <a:br>
              <a:rPr lang="es-ES" sz="1600" cap="none" dirty="0">
                <a:latin typeface="Arial Narrow" panose="020B0606020202030204" pitchFamily="34" charset="0"/>
              </a:rPr>
            </a:br>
            <a:endParaRPr lang="en-US" sz="1600" cap="none" dirty="0">
              <a:latin typeface="Arial Narrow" panose="020B0606020202030204" pitchFamily="34" charset="0"/>
            </a:endParaRPr>
          </a:p>
        </p:txBody>
      </p:sp>
      <p:sp>
        <p:nvSpPr>
          <p:cNvPr id="5" name="Marcador de posición de imagen 2">
            <a:extLst>
              <a:ext uri="{FF2B5EF4-FFF2-40B4-BE49-F238E27FC236}">
                <a16:creationId xmlns:a16="http://schemas.microsoft.com/office/drawing/2014/main" id="{AD39EE6B-6C9E-4B18-AF00-F74A2D20F275}"/>
              </a:ext>
            </a:extLst>
          </p:cNvPr>
          <p:cNvSpPr txBox="1">
            <a:spLocks/>
          </p:cNvSpPr>
          <p:nvPr/>
        </p:nvSpPr>
        <p:spPr>
          <a:xfrm>
            <a:off x="7482362" y="434715"/>
            <a:ext cx="3598146" cy="5071533"/>
          </a:xfrm>
          <a:prstGeom prst="rect">
            <a:avLst/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</p:sp>
    </p:spTree>
    <p:extLst>
      <p:ext uri="{BB962C8B-B14F-4D97-AF65-F5344CB8AC3E}">
        <p14:creationId xmlns:p14="http://schemas.microsoft.com/office/powerpoint/2010/main" val="3063248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627</TotalTime>
  <Words>1714</Words>
  <Application>Microsoft Office PowerPoint</Application>
  <PresentationFormat>Panorámica</PresentationFormat>
  <Paragraphs>167</Paragraphs>
  <Slides>21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5" baseType="lpstr">
      <vt:lpstr>Agency FB</vt:lpstr>
      <vt:lpstr>Aharoni</vt:lpstr>
      <vt:lpstr>Arial</vt:lpstr>
      <vt:lpstr>Arial Black</vt:lpstr>
      <vt:lpstr>Arial Narrow</vt:lpstr>
      <vt:lpstr>Bookman Old Style</vt:lpstr>
      <vt:lpstr>Calibri</vt:lpstr>
      <vt:lpstr>Cookie</vt:lpstr>
      <vt:lpstr>Courgette</vt:lpstr>
      <vt:lpstr>Great Vibes</vt:lpstr>
      <vt:lpstr>Impact</vt:lpstr>
      <vt:lpstr>Symbol</vt:lpstr>
      <vt:lpstr>Wingdings</vt:lpstr>
      <vt:lpstr>Evento principal</vt:lpstr>
      <vt:lpstr>efemérides hoy</vt:lpstr>
      <vt:lpstr>Autoras</vt:lpstr>
      <vt:lpstr>Presentación de PowerPoint</vt:lpstr>
      <vt:lpstr>Billy Barty</vt:lpstr>
      <vt:lpstr>De Ambas, para saber más…</vt:lpstr>
      <vt:lpstr>Presentación de PowerPoint</vt:lpstr>
      <vt:lpstr>Presentación de PowerPoint</vt:lpstr>
      <vt:lpstr>Sistema de evaluación Grupo 2</vt:lpstr>
      <vt:lpstr>La Matemática </vt:lpstr>
      <vt:lpstr>Situaciones </vt:lpstr>
      <vt:lpstr>Presentación de PowerPoint</vt:lpstr>
      <vt:lpstr>Sumario </vt:lpstr>
      <vt:lpstr>Objetivo de la clase</vt:lpstr>
      <vt:lpstr>Recordar que </vt:lpstr>
      <vt:lpstr>Presentación de PowerPoint</vt:lpstr>
      <vt:lpstr>Propuestas </vt:lpstr>
      <vt:lpstr>proporción</vt:lpstr>
      <vt:lpstr>pROPORCIÓN</vt:lpstr>
      <vt:lpstr>Proporciones </vt:lpstr>
      <vt:lpstr>Presentación de PowerPoint</vt:lpstr>
      <vt:lpstr>Propuestas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Yordy</dc:creator>
  <cp:lastModifiedBy>Yordy</cp:lastModifiedBy>
  <cp:revision>146</cp:revision>
  <dcterms:created xsi:type="dcterms:W3CDTF">2022-09-20T00:55:38Z</dcterms:created>
  <dcterms:modified xsi:type="dcterms:W3CDTF">2023-03-07T05:32:19Z</dcterms:modified>
</cp:coreProperties>
</file>