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7" r:id="rId3"/>
    <p:sldId id="256" r:id="rId4"/>
    <p:sldId id="259" r:id="rId5"/>
    <p:sldId id="261" r:id="rId6"/>
    <p:sldId id="260" r:id="rId7"/>
    <p:sldId id="372" r:id="rId8"/>
    <p:sldId id="374" r:id="rId9"/>
    <p:sldId id="373" r:id="rId10"/>
    <p:sldId id="300" r:id="rId11"/>
    <p:sldId id="303" r:id="rId12"/>
    <p:sldId id="305" r:id="rId13"/>
    <p:sldId id="309" r:id="rId14"/>
    <p:sldId id="375" r:id="rId15"/>
    <p:sldId id="3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28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700C4-61BA-48FE-BCC1-66EA80D1AA15}" type="datetimeFigureOut">
              <a:rPr lang="en-US" smtClean="0"/>
              <a:t>3/6/2023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3874B-E2C6-4AC0-A6E5-78A98719BD1A}" type="slidenum">
              <a:rPr lang="en-US" smtClean="0"/>
              <a:t>‹Nº›</a:t>
            </a:fld>
            <a:endParaRPr lang="en-US"/>
          </a:p>
        </p:txBody>
      </p:sp>
    </p:spTree>
    <p:extLst>
      <p:ext uri="{BB962C8B-B14F-4D97-AF65-F5344CB8AC3E}">
        <p14:creationId xmlns:p14="http://schemas.microsoft.com/office/powerpoint/2010/main" val="273160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https://www.shutterstock.com/es/image-photo/abstract-network-physical-devices-on-internet-1900194304</a:t>
            </a:r>
          </a:p>
          <a:p>
            <a:r>
              <a:rPr lang="en-US" dirty="0"/>
              <a:t>https://www.shutterstock.com/es/image-photo/social-networking-scheme-mixed-media-454081255</a:t>
            </a:r>
          </a:p>
        </p:txBody>
      </p:sp>
      <p:sp>
        <p:nvSpPr>
          <p:cNvPr id="4" name="Marcador de número de diapositiva 3"/>
          <p:cNvSpPr>
            <a:spLocks noGrp="1"/>
          </p:cNvSpPr>
          <p:nvPr>
            <p:ph type="sldNum" sz="quarter" idx="5"/>
          </p:nvPr>
        </p:nvSpPr>
        <p:spPr/>
        <p:txBody>
          <a:bodyPr/>
          <a:lstStyle/>
          <a:p>
            <a:fld id="{A573874B-E2C6-4AC0-A6E5-78A98719BD1A}" type="slidenum">
              <a:rPr lang="en-US" smtClean="0"/>
              <a:t>1</a:t>
            </a:fld>
            <a:endParaRPr lang="en-US"/>
          </a:p>
        </p:txBody>
      </p:sp>
    </p:spTree>
    <p:extLst>
      <p:ext uri="{BB962C8B-B14F-4D97-AF65-F5344CB8AC3E}">
        <p14:creationId xmlns:p14="http://schemas.microsoft.com/office/powerpoint/2010/main" val="146035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Les proponemos realizar los siguientes ejercicios…</a:t>
            </a:r>
            <a:endParaRPr lang="en-US" dirty="0"/>
          </a:p>
        </p:txBody>
      </p:sp>
      <p:sp>
        <p:nvSpPr>
          <p:cNvPr id="4" name="Marcador de número de diapositiva 3"/>
          <p:cNvSpPr>
            <a:spLocks noGrp="1"/>
          </p:cNvSpPr>
          <p:nvPr>
            <p:ph type="sldNum" sz="quarter" idx="5"/>
          </p:nvPr>
        </p:nvSpPr>
        <p:spPr/>
        <p:txBody>
          <a:bodyPr/>
          <a:lstStyle/>
          <a:p>
            <a:fld id="{A573874B-E2C6-4AC0-A6E5-78A98719BD1A}" type="slidenum">
              <a:rPr lang="en-US" smtClean="0"/>
              <a:t>14</a:t>
            </a:fld>
            <a:endParaRPr lang="en-US"/>
          </a:p>
        </p:txBody>
      </p:sp>
    </p:spTree>
    <p:extLst>
      <p:ext uri="{BB962C8B-B14F-4D97-AF65-F5344CB8AC3E}">
        <p14:creationId xmlns:p14="http://schemas.microsoft.com/office/powerpoint/2010/main" val="3309720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Resumen interactivo y propuestas de ejercicios </a:t>
            </a:r>
            <a:endParaRPr lang="en-US" dirty="0"/>
          </a:p>
        </p:txBody>
      </p:sp>
      <p:sp>
        <p:nvSpPr>
          <p:cNvPr id="4" name="Marcador de número de diapositiva 3"/>
          <p:cNvSpPr>
            <a:spLocks noGrp="1"/>
          </p:cNvSpPr>
          <p:nvPr>
            <p:ph type="sldNum" sz="quarter" idx="5"/>
          </p:nvPr>
        </p:nvSpPr>
        <p:spPr/>
        <p:txBody>
          <a:bodyPr/>
          <a:lstStyle/>
          <a:p>
            <a:fld id="{A573874B-E2C6-4AC0-A6E5-78A98719BD1A}" type="slidenum">
              <a:rPr lang="en-US" smtClean="0"/>
              <a:t>15</a:t>
            </a:fld>
            <a:endParaRPr lang="en-US"/>
          </a:p>
        </p:txBody>
      </p:sp>
    </p:spTree>
    <p:extLst>
      <p:ext uri="{BB962C8B-B14F-4D97-AF65-F5344CB8AC3E}">
        <p14:creationId xmlns:p14="http://schemas.microsoft.com/office/powerpoint/2010/main" val="2494507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bloqueo</a:t>
            </a:r>
            <a:endParaRPr lang="en-US" dirty="0"/>
          </a:p>
        </p:txBody>
      </p:sp>
      <p:sp>
        <p:nvSpPr>
          <p:cNvPr id="4" name="Marcador de número de diapositiva 3"/>
          <p:cNvSpPr>
            <a:spLocks noGrp="1"/>
          </p:cNvSpPr>
          <p:nvPr>
            <p:ph type="sldNum" sz="quarter" idx="5"/>
          </p:nvPr>
        </p:nvSpPr>
        <p:spPr/>
        <p:txBody>
          <a:bodyPr/>
          <a:lstStyle/>
          <a:p>
            <a:fld id="{A573874B-E2C6-4AC0-A6E5-78A98719BD1A}" type="slidenum">
              <a:rPr lang="en-US" smtClean="0"/>
              <a:t>2</a:t>
            </a:fld>
            <a:endParaRPr lang="en-US"/>
          </a:p>
        </p:txBody>
      </p:sp>
    </p:spTree>
    <p:extLst>
      <p:ext uri="{BB962C8B-B14F-4D97-AF65-F5344CB8AC3E}">
        <p14:creationId xmlns:p14="http://schemas.microsoft.com/office/powerpoint/2010/main" val="257380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http://www.adelante.cu/index.php/es/component/tags/tag/ignacio-agramonte</a:t>
            </a:r>
          </a:p>
        </p:txBody>
      </p:sp>
      <p:sp>
        <p:nvSpPr>
          <p:cNvPr id="4" name="Marcador de número de diapositiva 3"/>
          <p:cNvSpPr>
            <a:spLocks noGrp="1"/>
          </p:cNvSpPr>
          <p:nvPr>
            <p:ph type="sldNum" sz="quarter" idx="5"/>
          </p:nvPr>
        </p:nvSpPr>
        <p:spPr/>
        <p:txBody>
          <a:bodyPr/>
          <a:lstStyle/>
          <a:p>
            <a:fld id="{A573874B-E2C6-4AC0-A6E5-78A98719BD1A}" type="slidenum">
              <a:rPr lang="en-US" smtClean="0"/>
              <a:t>5</a:t>
            </a:fld>
            <a:endParaRPr lang="en-US"/>
          </a:p>
        </p:txBody>
      </p:sp>
    </p:spTree>
    <p:extLst>
      <p:ext uri="{BB962C8B-B14F-4D97-AF65-F5344CB8AC3E}">
        <p14:creationId xmlns:p14="http://schemas.microsoft.com/office/powerpoint/2010/main" val="3984613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http://www.adelante.cu/index.php/es/component/tags/tag/ignacio-agramonte</a:t>
            </a:r>
          </a:p>
          <a:p>
            <a:r>
              <a:rPr lang="en-US" dirty="0"/>
              <a:t>https://research.un.org/es/docs</a:t>
            </a:r>
          </a:p>
        </p:txBody>
      </p:sp>
      <p:sp>
        <p:nvSpPr>
          <p:cNvPr id="4" name="Marcador de número de diapositiva 3"/>
          <p:cNvSpPr>
            <a:spLocks noGrp="1"/>
          </p:cNvSpPr>
          <p:nvPr>
            <p:ph type="sldNum" sz="quarter" idx="5"/>
          </p:nvPr>
        </p:nvSpPr>
        <p:spPr/>
        <p:txBody>
          <a:bodyPr/>
          <a:lstStyle/>
          <a:p>
            <a:fld id="{A573874B-E2C6-4AC0-A6E5-78A98719BD1A}" type="slidenum">
              <a:rPr lang="en-US" smtClean="0"/>
              <a:t>6</a:t>
            </a:fld>
            <a:endParaRPr lang="en-US"/>
          </a:p>
        </p:txBody>
      </p:sp>
    </p:spTree>
    <p:extLst>
      <p:ext uri="{BB962C8B-B14F-4D97-AF65-F5344CB8AC3E}">
        <p14:creationId xmlns:p14="http://schemas.microsoft.com/office/powerpoint/2010/main" val="399728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Recordar las acciones de la habilidad </a:t>
            </a:r>
            <a:endParaRPr lang="en-US" dirty="0"/>
          </a:p>
        </p:txBody>
      </p:sp>
      <p:sp>
        <p:nvSpPr>
          <p:cNvPr id="4" name="Marcador de número de diapositiva 3"/>
          <p:cNvSpPr>
            <a:spLocks noGrp="1"/>
          </p:cNvSpPr>
          <p:nvPr>
            <p:ph type="sldNum" sz="quarter" idx="5"/>
          </p:nvPr>
        </p:nvSpPr>
        <p:spPr/>
        <p:txBody>
          <a:bodyPr/>
          <a:lstStyle/>
          <a:p>
            <a:fld id="{958C237F-B8D7-40A9-B87B-92B795AD9305}" type="slidenum">
              <a:rPr lang="en-US" smtClean="0"/>
              <a:t>7</a:t>
            </a:fld>
            <a:endParaRPr lang="en-US"/>
          </a:p>
        </p:txBody>
      </p:sp>
    </p:spTree>
    <p:extLst>
      <p:ext uri="{BB962C8B-B14F-4D97-AF65-F5344CB8AC3E}">
        <p14:creationId xmlns:p14="http://schemas.microsoft.com/office/powerpoint/2010/main" val="3119157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Acciones de la habilidad calcular </a:t>
            </a:r>
            <a:endParaRPr lang="en-US" dirty="0"/>
          </a:p>
        </p:txBody>
      </p:sp>
      <p:sp>
        <p:nvSpPr>
          <p:cNvPr id="4" name="Marcador de número de diapositiva 3"/>
          <p:cNvSpPr>
            <a:spLocks noGrp="1"/>
          </p:cNvSpPr>
          <p:nvPr>
            <p:ph type="sldNum" sz="quarter" idx="5"/>
          </p:nvPr>
        </p:nvSpPr>
        <p:spPr/>
        <p:txBody>
          <a:bodyPr/>
          <a:lstStyle/>
          <a:p>
            <a:fld id="{A573874B-E2C6-4AC0-A6E5-78A98719BD1A}" type="slidenum">
              <a:rPr lang="en-US" smtClean="0"/>
              <a:t>10</a:t>
            </a:fld>
            <a:endParaRPr lang="en-US"/>
          </a:p>
        </p:txBody>
      </p:sp>
    </p:spTree>
    <p:extLst>
      <p:ext uri="{BB962C8B-B14F-4D97-AF65-F5344CB8AC3E}">
        <p14:creationId xmlns:p14="http://schemas.microsoft.com/office/powerpoint/2010/main" val="3596797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Qué significa cada una de ellas?</a:t>
            </a:r>
            <a:endParaRPr lang="en-US" dirty="0"/>
          </a:p>
        </p:txBody>
      </p:sp>
      <p:sp>
        <p:nvSpPr>
          <p:cNvPr id="4" name="Marcador de número de diapositiva 3"/>
          <p:cNvSpPr>
            <a:spLocks noGrp="1"/>
          </p:cNvSpPr>
          <p:nvPr>
            <p:ph type="sldNum" sz="quarter" idx="5"/>
          </p:nvPr>
        </p:nvSpPr>
        <p:spPr/>
        <p:txBody>
          <a:bodyPr/>
          <a:lstStyle/>
          <a:p>
            <a:fld id="{A573874B-E2C6-4AC0-A6E5-78A98719BD1A}" type="slidenum">
              <a:rPr lang="en-US" smtClean="0"/>
              <a:t>11</a:t>
            </a:fld>
            <a:endParaRPr lang="en-US"/>
          </a:p>
        </p:txBody>
      </p:sp>
    </p:spTree>
    <p:extLst>
      <p:ext uri="{BB962C8B-B14F-4D97-AF65-F5344CB8AC3E}">
        <p14:creationId xmlns:p14="http://schemas.microsoft.com/office/powerpoint/2010/main" val="571672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Qué significa cada una de ellas?</a:t>
            </a:r>
            <a:endParaRPr lang="en-US" dirty="0"/>
          </a:p>
          <a:p>
            <a:endParaRPr lang="en-US" dirty="0"/>
          </a:p>
        </p:txBody>
      </p:sp>
      <p:sp>
        <p:nvSpPr>
          <p:cNvPr id="4" name="Marcador de número de diapositiva 3"/>
          <p:cNvSpPr>
            <a:spLocks noGrp="1"/>
          </p:cNvSpPr>
          <p:nvPr>
            <p:ph type="sldNum" sz="quarter" idx="5"/>
          </p:nvPr>
        </p:nvSpPr>
        <p:spPr/>
        <p:txBody>
          <a:bodyPr/>
          <a:lstStyle/>
          <a:p>
            <a:fld id="{A573874B-E2C6-4AC0-A6E5-78A98719BD1A}" type="slidenum">
              <a:rPr lang="en-US" smtClean="0"/>
              <a:t>12</a:t>
            </a:fld>
            <a:endParaRPr lang="en-US"/>
          </a:p>
        </p:txBody>
      </p:sp>
    </p:spTree>
    <p:extLst>
      <p:ext uri="{BB962C8B-B14F-4D97-AF65-F5344CB8AC3E}">
        <p14:creationId xmlns:p14="http://schemas.microsoft.com/office/powerpoint/2010/main" val="3011875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Qué significa cada una de ellas?</a:t>
            </a:r>
            <a:endParaRPr lang="en-US" dirty="0"/>
          </a:p>
          <a:p>
            <a:endParaRPr lang="en-US" dirty="0"/>
          </a:p>
        </p:txBody>
      </p:sp>
      <p:sp>
        <p:nvSpPr>
          <p:cNvPr id="4" name="Marcador de número de diapositiva 3"/>
          <p:cNvSpPr>
            <a:spLocks noGrp="1"/>
          </p:cNvSpPr>
          <p:nvPr>
            <p:ph type="sldNum" sz="quarter" idx="5"/>
          </p:nvPr>
        </p:nvSpPr>
        <p:spPr/>
        <p:txBody>
          <a:bodyPr/>
          <a:lstStyle/>
          <a:p>
            <a:fld id="{A573874B-E2C6-4AC0-A6E5-78A98719BD1A}" type="slidenum">
              <a:rPr lang="en-US" smtClean="0"/>
              <a:t>13</a:t>
            </a:fld>
            <a:endParaRPr lang="en-US"/>
          </a:p>
        </p:txBody>
      </p:sp>
    </p:spTree>
    <p:extLst>
      <p:ext uri="{BB962C8B-B14F-4D97-AF65-F5344CB8AC3E}">
        <p14:creationId xmlns:p14="http://schemas.microsoft.com/office/powerpoint/2010/main" val="4090992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6DE8FA-E284-4991-B470-D7272E92589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1DB73421-3A7D-4553-9984-71213789FE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15D35BB8-D587-4CF3-AB7C-92E46CCAA7B5}"/>
              </a:ext>
            </a:extLst>
          </p:cNvPr>
          <p:cNvSpPr>
            <a:spLocks noGrp="1"/>
          </p:cNvSpPr>
          <p:nvPr>
            <p:ph type="dt" sz="half" idx="10"/>
          </p:nvPr>
        </p:nvSpPr>
        <p:spPr/>
        <p:txBody>
          <a:bodyPr/>
          <a:lstStyle/>
          <a:p>
            <a:fld id="{8ACD8F91-BB59-41A6-9329-064E7F64EBA9}" type="datetimeFigureOut">
              <a:rPr lang="en-US" smtClean="0"/>
              <a:t>3/6/2023</a:t>
            </a:fld>
            <a:endParaRPr lang="en-US"/>
          </a:p>
        </p:txBody>
      </p:sp>
      <p:sp>
        <p:nvSpPr>
          <p:cNvPr id="5" name="Marcador de pie de página 4">
            <a:extLst>
              <a:ext uri="{FF2B5EF4-FFF2-40B4-BE49-F238E27FC236}">
                <a16:creationId xmlns:a16="http://schemas.microsoft.com/office/drawing/2014/main" id="{658F77E8-42D1-4BF7-9BB8-47FD769EF3A3}"/>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228B9B7D-E5AC-46BF-9228-E47B220781B7}"/>
              </a:ext>
            </a:extLst>
          </p:cNvPr>
          <p:cNvSpPr>
            <a:spLocks noGrp="1"/>
          </p:cNvSpPr>
          <p:nvPr>
            <p:ph type="sldNum" sz="quarter" idx="12"/>
          </p:nvPr>
        </p:nvSpPr>
        <p:spPr/>
        <p:txBody>
          <a:bodyPr/>
          <a:lstStyle/>
          <a:p>
            <a:fld id="{2F047DE6-F9D7-420E-BB9E-1C958A337AD1}" type="slidenum">
              <a:rPr lang="en-US" smtClean="0"/>
              <a:t>‹Nº›</a:t>
            </a:fld>
            <a:endParaRPr lang="en-US"/>
          </a:p>
        </p:txBody>
      </p:sp>
    </p:spTree>
    <p:extLst>
      <p:ext uri="{BB962C8B-B14F-4D97-AF65-F5344CB8AC3E}">
        <p14:creationId xmlns:p14="http://schemas.microsoft.com/office/powerpoint/2010/main" val="280373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E34A4-9E45-4033-AF75-63D163EBE98B}"/>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6BDD1DFA-0C44-4E5C-8B10-BFDF8CF256DD}"/>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90C7C14F-4B3A-4679-AA29-A975BEACCB15}"/>
              </a:ext>
            </a:extLst>
          </p:cNvPr>
          <p:cNvSpPr>
            <a:spLocks noGrp="1"/>
          </p:cNvSpPr>
          <p:nvPr>
            <p:ph type="dt" sz="half" idx="10"/>
          </p:nvPr>
        </p:nvSpPr>
        <p:spPr/>
        <p:txBody>
          <a:bodyPr/>
          <a:lstStyle/>
          <a:p>
            <a:fld id="{8ACD8F91-BB59-41A6-9329-064E7F64EBA9}" type="datetimeFigureOut">
              <a:rPr lang="en-US" smtClean="0"/>
              <a:t>3/6/2023</a:t>
            </a:fld>
            <a:endParaRPr lang="en-US"/>
          </a:p>
        </p:txBody>
      </p:sp>
      <p:sp>
        <p:nvSpPr>
          <p:cNvPr id="5" name="Marcador de pie de página 4">
            <a:extLst>
              <a:ext uri="{FF2B5EF4-FFF2-40B4-BE49-F238E27FC236}">
                <a16:creationId xmlns:a16="http://schemas.microsoft.com/office/drawing/2014/main" id="{DE2FCC7A-8FE8-495F-B385-6A86530FC60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4EA3341-6035-4FA9-836F-78AA1324A070}"/>
              </a:ext>
            </a:extLst>
          </p:cNvPr>
          <p:cNvSpPr>
            <a:spLocks noGrp="1"/>
          </p:cNvSpPr>
          <p:nvPr>
            <p:ph type="sldNum" sz="quarter" idx="12"/>
          </p:nvPr>
        </p:nvSpPr>
        <p:spPr/>
        <p:txBody>
          <a:bodyPr/>
          <a:lstStyle/>
          <a:p>
            <a:fld id="{2F047DE6-F9D7-420E-BB9E-1C958A337AD1}" type="slidenum">
              <a:rPr lang="en-US" smtClean="0"/>
              <a:t>‹Nº›</a:t>
            </a:fld>
            <a:endParaRPr lang="en-US"/>
          </a:p>
        </p:txBody>
      </p:sp>
    </p:spTree>
    <p:extLst>
      <p:ext uri="{BB962C8B-B14F-4D97-AF65-F5344CB8AC3E}">
        <p14:creationId xmlns:p14="http://schemas.microsoft.com/office/powerpoint/2010/main" val="180170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C5538CE-4EE9-4F01-87A2-CB51BC16260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E6A32BB7-A17D-4B30-B2BD-E65EBC3925F6}"/>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64BC8C16-8D46-4085-B8BE-AE096029626C}"/>
              </a:ext>
            </a:extLst>
          </p:cNvPr>
          <p:cNvSpPr>
            <a:spLocks noGrp="1"/>
          </p:cNvSpPr>
          <p:nvPr>
            <p:ph type="dt" sz="half" idx="10"/>
          </p:nvPr>
        </p:nvSpPr>
        <p:spPr/>
        <p:txBody>
          <a:bodyPr/>
          <a:lstStyle/>
          <a:p>
            <a:fld id="{8ACD8F91-BB59-41A6-9329-064E7F64EBA9}" type="datetimeFigureOut">
              <a:rPr lang="en-US" smtClean="0"/>
              <a:t>3/6/2023</a:t>
            </a:fld>
            <a:endParaRPr lang="en-US"/>
          </a:p>
        </p:txBody>
      </p:sp>
      <p:sp>
        <p:nvSpPr>
          <p:cNvPr id="5" name="Marcador de pie de página 4">
            <a:extLst>
              <a:ext uri="{FF2B5EF4-FFF2-40B4-BE49-F238E27FC236}">
                <a16:creationId xmlns:a16="http://schemas.microsoft.com/office/drawing/2014/main" id="{1E147873-390E-4ADA-B5FB-7B9DEE187F8F}"/>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8A9391BD-37C0-495C-8C8A-1AD83E63018E}"/>
              </a:ext>
            </a:extLst>
          </p:cNvPr>
          <p:cNvSpPr>
            <a:spLocks noGrp="1"/>
          </p:cNvSpPr>
          <p:nvPr>
            <p:ph type="sldNum" sz="quarter" idx="12"/>
          </p:nvPr>
        </p:nvSpPr>
        <p:spPr/>
        <p:txBody>
          <a:bodyPr/>
          <a:lstStyle/>
          <a:p>
            <a:fld id="{2F047DE6-F9D7-420E-BB9E-1C958A337AD1}" type="slidenum">
              <a:rPr lang="en-US" smtClean="0"/>
              <a:t>‹Nº›</a:t>
            </a:fld>
            <a:endParaRPr lang="en-US"/>
          </a:p>
        </p:txBody>
      </p:sp>
    </p:spTree>
    <p:extLst>
      <p:ext uri="{BB962C8B-B14F-4D97-AF65-F5344CB8AC3E}">
        <p14:creationId xmlns:p14="http://schemas.microsoft.com/office/powerpoint/2010/main" val="30451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88AF4-59B2-432D-A9D8-D8DCD7419BD3}"/>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52F68F03-1AB5-4A12-BACF-39C8C5CEE849}"/>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7EA159E9-D957-4A34-B66F-2B01C76C9E52}"/>
              </a:ext>
            </a:extLst>
          </p:cNvPr>
          <p:cNvSpPr>
            <a:spLocks noGrp="1"/>
          </p:cNvSpPr>
          <p:nvPr>
            <p:ph type="dt" sz="half" idx="10"/>
          </p:nvPr>
        </p:nvSpPr>
        <p:spPr/>
        <p:txBody>
          <a:bodyPr/>
          <a:lstStyle/>
          <a:p>
            <a:fld id="{8ACD8F91-BB59-41A6-9329-064E7F64EBA9}" type="datetimeFigureOut">
              <a:rPr lang="en-US" smtClean="0"/>
              <a:t>3/6/2023</a:t>
            </a:fld>
            <a:endParaRPr lang="en-US"/>
          </a:p>
        </p:txBody>
      </p:sp>
      <p:sp>
        <p:nvSpPr>
          <p:cNvPr id="5" name="Marcador de pie de página 4">
            <a:extLst>
              <a:ext uri="{FF2B5EF4-FFF2-40B4-BE49-F238E27FC236}">
                <a16:creationId xmlns:a16="http://schemas.microsoft.com/office/drawing/2014/main" id="{C582F965-2532-4AB7-9A3C-5FE92B4CC3BF}"/>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246F6F2E-9A23-4C9B-85C9-D30A6381E694}"/>
              </a:ext>
            </a:extLst>
          </p:cNvPr>
          <p:cNvSpPr>
            <a:spLocks noGrp="1"/>
          </p:cNvSpPr>
          <p:nvPr>
            <p:ph type="sldNum" sz="quarter" idx="12"/>
          </p:nvPr>
        </p:nvSpPr>
        <p:spPr/>
        <p:txBody>
          <a:bodyPr/>
          <a:lstStyle/>
          <a:p>
            <a:fld id="{2F047DE6-F9D7-420E-BB9E-1C958A337AD1}" type="slidenum">
              <a:rPr lang="en-US" smtClean="0"/>
              <a:t>‹Nº›</a:t>
            </a:fld>
            <a:endParaRPr lang="en-US"/>
          </a:p>
        </p:txBody>
      </p:sp>
    </p:spTree>
    <p:extLst>
      <p:ext uri="{BB962C8B-B14F-4D97-AF65-F5344CB8AC3E}">
        <p14:creationId xmlns:p14="http://schemas.microsoft.com/office/powerpoint/2010/main" val="370546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88713-CDD7-478A-AF5B-9B2C9D1572D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3F041B3F-8140-4C9F-BA05-9F191C0735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260035FE-5140-4B92-9421-970DC4A87733}"/>
              </a:ext>
            </a:extLst>
          </p:cNvPr>
          <p:cNvSpPr>
            <a:spLocks noGrp="1"/>
          </p:cNvSpPr>
          <p:nvPr>
            <p:ph type="dt" sz="half" idx="10"/>
          </p:nvPr>
        </p:nvSpPr>
        <p:spPr/>
        <p:txBody>
          <a:bodyPr/>
          <a:lstStyle/>
          <a:p>
            <a:fld id="{8ACD8F91-BB59-41A6-9329-064E7F64EBA9}" type="datetimeFigureOut">
              <a:rPr lang="en-US" smtClean="0"/>
              <a:t>3/6/2023</a:t>
            </a:fld>
            <a:endParaRPr lang="en-US"/>
          </a:p>
        </p:txBody>
      </p:sp>
      <p:sp>
        <p:nvSpPr>
          <p:cNvPr id="5" name="Marcador de pie de página 4">
            <a:extLst>
              <a:ext uri="{FF2B5EF4-FFF2-40B4-BE49-F238E27FC236}">
                <a16:creationId xmlns:a16="http://schemas.microsoft.com/office/drawing/2014/main" id="{FA03C58C-3300-41E4-8EEE-37BA871627D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43E25D50-0FFF-4589-B98E-4B1BAE177E5B}"/>
              </a:ext>
            </a:extLst>
          </p:cNvPr>
          <p:cNvSpPr>
            <a:spLocks noGrp="1"/>
          </p:cNvSpPr>
          <p:nvPr>
            <p:ph type="sldNum" sz="quarter" idx="12"/>
          </p:nvPr>
        </p:nvSpPr>
        <p:spPr/>
        <p:txBody>
          <a:bodyPr/>
          <a:lstStyle/>
          <a:p>
            <a:fld id="{2F047DE6-F9D7-420E-BB9E-1C958A337AD1}" type="slidenum">
              <a:rPr lang="en-US" smtClean="0"/>
              <a:t>‹Nº›</a:t>
            </a:fld>
            <a:endParaRPr lang="en-US"/>
          </a:p>
        </p:txBody>
      </p:sp>
    </p:spTree>
    <p:extLst>
      <p:ext uri="{BB962C8B-B14F-4D97-AF65-F5344CB8AC3E}">
        <p14:creationId xmlns:p14="http://schemas.microsoft.com/office/powerpoint/2010/main" val="257826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7859B4-FBB7-47AC-BE7A-F538AD6222F3}"/>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C24A4D69-4C71-4B44-9C66-680B2AA4F0B4}"/>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D147BFC3-4D39-41B0-98B4-8EF977D71F4F}"/>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745FCFE9-DD0B-4104-99BC-D1F4F0D95F7C}"/>
              </a:ext>
            </a:extLst>
          </p:cNvPr>
          <p:cNvSpPr>
            <a:spLocks noGrp="1"/>
          </p:cNvSpPr>
          <p:nvPr>
            <p:ph type="dt" sz="half" idx="10"/>
          </p:nvPr>
        </p:nvSpPr>
        <p:spPr/>
        <p:txBody>
          <a:bodyPr/>
          <a:lstStyle/>
          <a:p>
            <a:fld id="{8ACD8F91-BB59-41A6-9329-064E7F64EBA9}" type="datetimeFigureOut">
              <a:rPr lang="en-US" smtClean="0"/>
              <a:t>3/6/2023</a:t>
            </a:fld>
            <a:endParaRPr lang="en-US"/>
          </a:p>
        </p:txBody>
      </p:sp>
      <p:sp>
        <p:nvSpPr>
          <p:cNvPr id="6" name="Marcador de pie de página 5">
            <a:extLst>
              <a:ext uri="{FF2B5EF4-FFF2-40B4-BE49-F238E27FC236}">
                <a16:creationId xmlns:a16="http://schemas.microsoft.com/office/drawing/2014/main" id="{59852309-5A6A-4CAA-BC3A-F74C3A1AB90D}"/>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3FE7AD9E-516A-4A5A-AEB1-3491A3F780F0}"/>
              </a:ext>
            </a:extLst>
          </p:cNvPr>
          <p:cNvSpPr>
            <a:spLocks noGrp="1"/>
          </p:cNvSpPr>
          <p:nvPr>
            <p:ph type="sldNum" sz="quarter" idx="12"/>
          </p:nvPr>
        </p:nvSpPr>
        <p:spPr/>
        <p:txBody>
          <a:bodyPr/>
          <a:lstStyle/>
          <a:p>
            <a:fld id="{2F047DE6-F9D7-420E-BB9E-1C958A337AD1}" type="slidenum">
              <a:rPr lang="en-US" smtClean="0"/>
              <a:t>‹Nº›</a:t>
            </a:fld>
            <a:endParaRPr lang="en-US"/>
          </a:p>
        </p:txBody>
      </p:sp>
    </p:spTree>
    <p:extLst>
      <p:ext uri="{BB962C8B-B14F-4D97-AF65-F5344CB8AC3E}">
        <p14:creationId xmlns:p14="http://schemas.microsoft.com/office/powerpoint/2010/main" val="201243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F117A6-DC88-459F-BF14-9E1CE551A0C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9601FB48-832C-415C-8E5B-488670F3EB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951FF68-9636-4E21-B701-821CE2CFD8A4}"/>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FCF2E8DA-097D-483A-B09B-33CD4596B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7023ED27-8C23-49B1-9860-9C44E9009A68}"/>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9FB0F8A7-4FA3-4E6C-951A-DA00B3A0EE71}"/>
              </a:ext>
            </a:extLst>
          </p:cNvPr>
          <p:cNvSpPr>
            <a:spLocks noGrp="1"/>
          </p:cNvSpPr>
          <p:nvPr>
            <p:ph type="dt" sz="half" idx="10"/>
          </p:nvPr>
        </p:nvSpPr>
        <p:spPr/>
        <p:txBody>
          <a:bodyPr/>
          <a:lstStyle/>
          <a:p>
            <a:fld id="{8ACD8F91-BB59-41A6-9329-064E7F64EBA9}" type="datetimeFigureOut">
              <a:rPr lang="en-US" smtClean="0"/>
              <a:t>3/6/2023</a:t>
            </a:fld>
            <a:endParaRPr lang="en-US"/>
          </a:p>
        </p:txBody>
      </p:sp>
      <p:sp>
        <p:nvSpPr>
          <p:cNvPr id="8" name="Marcador de pie de página 7">
            <a:extLst>
              <a:ext uri="{FF2B5EF4-FFF2-40B4-BE49-F238E27FC236}">
                <a16:creationId xmlns:a16="http://schemas.microsoft.com/office/drawing/2014/main" id="{20BA7856-166E-4D49-BC07-4D5481F017D3}"/>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B59132C5-BEAF-445C-B122-4DF146D71DDE}"/>
              </a:ext>
            </a:extLst>
          </p:cNvPr>
          <p:cNvSpPr>
            <a:spLocks noGrp="1"/>
          </p:cNvSpPr>
          <p:nvPr>
            <p:ph type="sldNum" sz="quarter" idx="12"/>
          </p:nvPr>
        </p:nvSpPr>
        <p:spPr/>
        <p:txBody>
          <a:bodyPr/>
          <a:lstStyle/>
          <a:p>
            <a:fld id="{2F047DE6-F9D7-420E-BB9E-1C958A337AD1}" type="slidenum">
              <a:rPr lang="en-US" smtClean="0"/>
              <a:t>‹Nº›</a:t>
            </a:fld>
            <a:endParaRPr lang="en-US"/>
          </a:p>
        </p:txBody>
      </p:sp>
    </p:spTree>
    <p:extLst>
      <p:ext uri="{BB962C8B-B14F-4D97-AF65-F5344CB8AC3E}">
        <p14:creationId xmlns:p14="http://schemas.microsoft.com/office/powerpoint/2010/main" val="418290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8FEDB1-9F71-40D6-975A-8E95DBDDABBD}"/>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A2A4C247-542E-4BA3-AF8F-026D891E3AA1}"/>
              </a:ext>
            </a:extLst>
          </p:cNvPr>
          <p:cNvSpPr>
            <a:spLocks noGrp="1"/>
          </p:cNvSpPr>
          <p:nvPr>
            <p:ph type="dt" sz="half" idx="10"/>
          </p:nvPr>
        </p:nvSpPr>
        <p:spPr/>
        <p:txBody>
          <a:bodyPr/>
          <a:lstStyle/>
          <a:p>
            <a:fld id="{8ACD8F91-BB59-41A6-9329-064E7F64EBA9}" type="datetimeFigureOut">
              <a:rPr lang="en-US" smtClean="0"/>
              <a:t>3/6/2023</a:t>
            </a:fld>
            <a:endParaRPr lang="en-US"/>
          </a:p>
        </p:txBody>
      </p:sp>
      <p:sp>
        <p:nvSpPr>
          <p:cNvPr id="4" name="Marcador de pie de página 3">
            <a:extLst>
              <a:ext uri="{FF2B5EF4-FFF2-40B4-BE49-F238E27FC236}">
                <a16:creationId xmlns:a16="http://schemas.microsoft.com/office/drawing/2014/main" id="{B321AE0A-5B5C-4872-91E6-60B689DCF6A7}"/>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64E733E6-E4EE-4D89-9840-D7AE57EE592F}"/>
              </a:ext>
            </a:extLst>
          </p:cNvPr>
          <p:cNvSpPr>
            <a:spLocks noGrp="1"/>
          </p:cNvSpPr>
          <p:nvPr>
            <p:ph type="sldNum" sz="quarter" idx="12"/>
          </p:nvPr>
        </p:nvSpPr>
        <p:spPr/>
        <p:txBody>
          <a:bodyPr/>
          <a:lstStyle/>
          <a:p>
            <a:fld id="{2F047DE6-F9D7-420E-BB9E-1C958A337AD1}" type="slidenum">
              <a:rPr lang="en-US" smtClean="0"/>
              <a:t>‹Nº›</a:t>
            </a:fld>
            <a:endParaRPr lang="en-US"/>
          </a:p>
        </p:txBody>
      </p:sp>
    </p:spTree>
    <p:extLst>
      <p:ext uri="{BB962C8B-B14F-4D97-AF65-F5344CB8AC3E}">
        <p14:creationId xmlns:p14="http://schemas.microsoft.com/office/powerpoint/2010/main" val="145578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BE89E3B-B951-41A0-8355-73EA624F5EE5}"/>
              </a:ext>
            </a:extLst>
          </p:cNvPr>
          <p:cNvSpPr>
            <a:spLocks noGrp="1"/>
          </p:cNvSpPr>
          <p:nvPr>
            <p:ph type="dt" sz="half" idx="10"/>
          </p:nvPr>
        </p:nvSpPr>
        <p:spPr/>
        <p:txBody>
          <a:bodyPr/>
          <a:lstStyle/>
          <a:p>
            <a:fld id="{8ACD8F91-BB59-41A6-9329-064E7F64EBA9}" type="datetimeFigureOut">
              <a:rPr lang="en-US" smtClean="0"/>
              <a:t>3/6/2023</a:t>
            </a:fld>
            <a:endParaRPr lang="en-US"/>
          </a:p>
        </p:txBody>
      </p:sp>
      <p:sp>
        <p:nvSpPr>
          <p:cNvPr id="3" name="Marcador de pie de página 2">
            <a:extLst>
              <a:ext uri="{FF2B5EF4-FFF2-40B4-BE49-F238E27FC236}">
                <a16:creationId xmlns:a16="http://schemas.microsoft.com/office/drawing/2014/main" id="{6950C149-5001-494F-B3C2-7004E8F64716}"/>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0C1253FD-AB3A-46C8-9AB5-159D8282297D}"/>
              </a:ext>
            </a:extLst>
          </p:cNvPr>
          <p:cNvSpPr>
            <a:spLocks noGrp="1"/>
          </p:cNvSpPr>
          <p:nvPr>
            <p:ph type="sldNum" sz="quarter" idx="12"/>
          </p:nvPr>
        </p:nvSpPr>
        <p:spPr/>
        <p:txBody>
          <a:bodyPr/>
          <a:lstStyle/>
          <a:p>
            <a:fld id="{2F047DE6-F9D7-420E-BB9E-1C958A337AD1}" type="slidenum">
              <a:rPr lang="en-US" smtClean="0"/>
              <a:t>‹Nº›</a:t>
            </a:fld>
            <a:endParaRPr lang="en-US"/>
          </a:p>
        </p:txBody>
      </p:sp>
    </p:spTree>
    <p:extLst>
      <p:ext uri="{BB962C8B-B14F-4D97-AF65-F5344CB8AC3E}">
        <p14:creationId xmlns:p14="http://schemas.microsoft.com/office/powerpoint/2010/main" val="369143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265D29-49D0-4658-862B-4B74F1C40E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327A7F95-8A54-4DD0-9239-422CF4B32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AE02C119-A8B7-40DD-BA20-9F6C48F80B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CD0F63F-F798-44FB-B3D3-DCC41110DBE5}"/>
              </a:ext>
            </a:extLst>
          </p:cNvPr>
          <p:cNvSpPr>
            <a:spLocks noGrp="1"/>
          </p:cNvSpPr>
          <p:nvPr>
            <p:ph type="dt" sz="half" idx="10"/>
          </p:nvPr>
        </p:nvSpPr>
        <p:spPr/>
        <p:txBody>
          <a:bodyPr/>
          <a:lstStyle/>
          <a:p>
            <a:fld id="{8ACD8F91-BB59-41A6-9329-064E7F64EBA9}" type="datetimeFigureOut">
              <a:rPr lang="en-US" smtClean="0"/>
              <a:t>3/6/2023</a:t>
            </a:fld>
            <a:endParaRPr lang="en-US"/>
          </a:p>
        </p:txBody>
      </p:sp>
      <p:sp>
        <p:nvSpPr>
          <p:cNvPr id="6" name="Marcador de pie de página 5">
            <a:extLst>
              <a:ext uri="{FF2B5EF4-FFF2-40B4-BE49-F238E27FC236}">
                <a16:creationId xmlns:a16="http://schemas.microsoft.com/office/drawing/2014/main" id="{A6997050-C38D-46A7-BEC7-7C662FE90BEF}"/>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E4415C64-83E0-48D0-AEB5-968132F423B0}"/>
              </a:ext>
            </a:extLst>
          </p:cNvPr>
          <p:cNvSpPr>
            <a:spLocks noGrp="1"/>
          </p:cNvSpPr>
          <p:nvPr>
            <p:ph type="sldNum" sz="quarter" idx="12"/>
          </p:nvPr>
        </p:nvSpPr>
        <p:spPr/>
        <p:txBody>
          <a:bodyPr/>
          <a:lstStyle/>
          <a:p>
            <a:fld id="{2F047DE6-F9D7-420E-BB9E-1C958A337AD1}" type="slidenum">
              <a:rPr lang="en-US" smtClean="0"/>
              <a:t>‹Nº›</a:t>
            </a:fld>
            <a:endParaRPr lang="en-US"/>
          </a:p>
        </p:txBody>
      </p:sp>
    </p:spTree>
    <p:extLst>
      <p:ext uri="{BB962C8B-B14F-4D97-AF65-F5344CB8AC3E}">
        <p14:creationId xmlns:p14="http://schemas.microsoft.com/office/powerpoint/2010/main" val="124950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6DCDF-C8DA-419A-B62B-FB1614E975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9F8AA459-80FF-42C2-8C5C-34395A275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FC359566-24E1-4523-A62F-C5AE95C8A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042C937-4582-4C88-A487-45A7BA3DE9A6}"/>
              </a:ext>
            </a:extLst>
          </p:cNvPr>
          <p:cNvSpPr>
            <a:spLocks noGrp="1"/>
          </p:cNvSpPr>
          <p:nvPr>
            <p:ph type="dt" sz="half" idx="10"/>
          </p:nvPr>
        </p:nvSpPr>
        <p:spPr/>
        <p:txBody>
          <a:bodyPr/>
          <a:lstStyle/>
          <a:p>
            <a:fld id="{8ACD8F91-BB59-41A6-9329-064E7F64EBA9}" type="datetimeFigureOut">
              <a:rPr lang="en-US" smtClean="0"/>
              <a:t>3/6/2023</a:t>
            </a:fld>
            <a:endParaRPr lang="en-US"/>
          </a:p>
        </p:txBody>
      </p:sp>
      <p:sp>
        <p:nvSpPr>
          <p:cNvPr id="6" name="Marcador de pie de página 5">
            <a:extLst>
              <a:ext uri="{FF2B5EF4-FFF2-40B4-BE49-F238E27FC236}">
                <a16:creationId xmlns:a16="http://schemas.microsoft.com/office/drawing/2014/main" id="{BAAEDD17-B459-4132-A094-C24200311251}"/>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14E76616-E33B-4F88-B80A-EF608B6E0E37}"/>
              </a:ext>
            </a:extLst>
          </p:cNvPr>
          <p:cNvSpPr>
            <a:spLocks noGrp="1"/>
          </p:cNvSpPr>
          <p:nvPr>
            <p:ph type="sldNum" sz="quarter" idx="12"/>
          </p:nvPr>
        </p:nvSpPr>
        <p:spPr/>
        <p:txBody>
          <a:bodyPr/>
          <a:lstStyle/>
          <a:p>
            <a:fld id="{2F047DE6-F9D7-420E-BB9E-1C958A337AD1}" type="slidenum">
              <a:rPr lang="en-US" smtClean="0"/>
              <a:t>‹Nº›</a:t>
            </a:fld>
            <a:endParaRPr lang="en-US"/>
          </a:p>
        </p:txBody>
      </p:sp>
    </p:spTree>
    <p:extLst>
      <p:ext uri="{BB962C8B-B14F-4D97-AF65-F5344CB8AC3E}">
        <p14:creationId xmlns:p14="http://schemas.microsoft.com/office/powerpoint/2010/main" val="2963314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9D47D3-D11D-4933-9721-879202F25F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8483AB1E-64AF-4C11-A423-6CDC12906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C55F4B16-CEF2-4F4E-8C09-E45ACDEB3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D8F91-BB59-41A6-9329-064E7F64EBA9}" type="datetimeFigureOut">
              <a:rPr lang="en-US" smtClean="0"/>
              <a:t>3/6/2023</a:t>
            </a:fld>
            <a:endParaRPr lang="en-US"/>
          </a:p>
        </p:txBody>
      </p:sp>
      <p:sp>
        <p:nvSpPr>
          <p:cNvPr id="5" name="Marcador de pie de página 4">
            <a:extLst>
              <a:ext uri="{FF2B5EF4-FFF2-40B4-BE49-F238E27FC236}">
                <a16:creationId xmlns:a16="http://schemas.microsoft.com/office/drawing/2014/main" id="{1FAE99AF-7388-4BAA-8064-2CE0BDA379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80141667-66BC-4C96-90ED-C9C713A124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47DE6-F9D7-420E-BB9E-1C958A337AD1}" type="slidenum">
              <a:rPr lang="en-US" smtClean="0"/>
              <a:t>‹Nº›</a:t>
            </a:fld>
            <a:endParaRPr lang="en-US"/>
          </a:p>
        </p:txBody>
      </p:sp>
    </p:spTree>
    <p:extLst>
      <p:ext uri="{BB962C8B-B14F-4D97-AF65-F5344CB8AC3E}">
        <p14:creationId xmlns:p14="http://schemas.microsoft.com/office/powerpoint/2010/main" val="2120459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un.org/sg/e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40BB527-0520-488D-A896-D3FFD8EFD874}"/>
              </a:ext>
            </a:extLst>
          </p:cNvPr>
          <p:cNvPicPr>
            <a:picLocks noChangeAspect="1"/>
          </p:cNvPicPr>
          <p:nvPr/>
        </p:nvPicPr>
        <p:blipFill>
          <a:blip r:embed="rId3"/>
          <a:stretch>
            <a:fillRect/>
          </a:stretch>
        </p:blipFill>
        <p:spPr>
          <a:xfrm>
            <a:off x="0" y="0"/>
            <a:ext cx="12192000" cy="6922429"/>
          </a:xfrm>
          <a:prstGeom prst="rect">
            <a:avLst/>
          </a:prstGeom>
        </p:spPr>
      </p:pic>
      <p:sp>
        <p:nvSpPr>
          <p:cNvPr id="6" name="Rectángulo 5">
            <a:extLst>
              <a:ext uri="{FF2B5EF4-FFF2-40B4-BE49-F238E27FC236}">
                <a16:creationId xmlns:a16="http://schemas.microsoft.com/office/drawing/2014/main" id="{63920497-9199-4631-9418-96088793612F}"/>
              </a:ext>
            </a:extLst>
          </p:cNvPr>
          <p:cNvSpPr/>
          <p:nvPr/>
        </p:nvSpPr>
        <p:spPr>
          <a:xfrm>
            <a:off x="3850773" y="6589216"/>
            <a:ext cx="4835472" cy="33321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Facultad Preparatoria </a:t>
            </a:r>
            <a:endParaRPr lang="en-US" dirty="0"/>
          </a:p>
        </p:txBody>
      </p:sp>
      <p:sp>
        <p:nvSpPr>
          <p:cNvPr id="7" name="Rectángulo 6">
            <a:extLst>
              <a:ext uri="{FF2B5EF4-FFF2-40B4-BE49-F238E27FC236}">
                <a16:creationId xmlns:a16="http://schemas.microsoft.com/office/drawing/2014/main" id="{DFFA86B3-FA86-4410-B901-B6B2153ACA65}"/>
              </a:ext>
            </a:extLst>
          </p:cNvPr>
          <p:cNvSpPr/>
          <p:nvPr/>
        </p:nvSpPr>
        <p:spPr bwMode="auto">
          <a:xfrm>
            <a:off x="6545860" y="1973378"/>
            <a:ext cx="8561916" cy="600164"/>
          </a:xfrm>
          <a:prstGeom prst="rect">
            <a:avLst/>
          </a:prstGeom>
        </p:spPr>
        <p:txBody>
          <a:bodyPr>
            <a:spAutoFit/>
          </a:bodyPr>
          <a:lstStyle/>
          <a:p>
            <a:pPr>
              <a:defRPr/>
            </a:pPr>
            <a:r>
              <a:rPr lang="es-ES" altLang="es-ES" sz="3300" b="1" i="1" u="sng" dirty="0">
                <a:solidFill>
                  <a:srgbClr val="FFFF00"/>
                </a:solidFill>
                <a:latin typeface="Arial Black" panose="020B0A04020102020204" pitchFamily="34" charset="0"/>
              </a:rPr>
              <a:t>Curso de Matemática</a:t>
            </a:r>
            <a:endParaRPr lang="es-ES" sz="3300" b="1" i="1" u="sng" dirty="0">
              <a:solidFill>
                <a:srgbClr val="FFFF00"/>
              </a:solidFill>
            </a:endParaRPr>
          </a:p>
        </p:txBody>
      </p:sp>
      <p:sp>
        <p:nvSpPr>
          <p:cNvPr id="8" name="Rectángulo 7">
            <a:extLst>
              <a:ext uri="{FF2B5EF4-FFF2-40B4-BE49-F238E27FC236}">
                <a16:creationId xmlns:a16="http://schemas.microsoft.com/office/drawing/2014/main" id="{09F4FE39-433E-4E9F-91EF-B585D379BD48}"/>
              </a:ext>
            </a:extLst>
          </p:cNvPr>
          <p:cNvSpPr/>
          <p:nvPr/>
        </p:nvSpPr>
        <p:spPr bwMode="auto">
          <a:xfrm>
            <a:off x="1162613" y="1329099"/>
            <a:ext cx="2110317" cy="944361"/>
          </a:xfrm>
          <a:prstGeom prst="rect">
            <a:avLst/>
          </a:prstGeom>
        </p:spPr>
        <p:txBody>
          <a:bodyPr>
            <a:spAutoFit/>
          </a:bodyPr>
          <a:lstStyle/>
          <a:p>
            <a:pPr algn="ctr">
              <a:spcAft>
                <a:spcPts val="751"/>
              </a:spcAft>
              <a:defRPr/>
            </a:pPr>
            <a:r>
              <a:rPr lang="es-ES" sz="1051"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UNIVERSIDAD DE CIENCIAS MÉDICAS DE LA HABANA </a:t>
            </a:r>
          </a:p>
          <a:p>
            <a:pPr algn="ctr">
              <a:spcAft>
                <a:spcPts val="751"/>
              </a:spcAft>
              <a:defRPr/>
            </a:pPr>
            <a:r>
              <a:rPr lang="es-ES" sz="1051"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FACULTAD PREPARATORIA</a:t>
            </a:r>
          </a:p>
          <a:p>
            <a:pPr algn="ctr">
              <a:defRPr/>
            </a:pPr>
            <a:r>
              <a:rPr lang="es-ES" sz="1051" dirty="0">
                <a:latin typeface="Calibri" panose="020F0502020204030204" pitchFamily="34" charset="0"/>
                <a:ea typeface="Calibri" panose="020F0502020204030204" pitchFamily="34" charset="0"/>
                <a:cs typeface="Times New Roman" panose="02020603050405020304" pitchFamily="18" charset="0"/>
              </a:rPr>
              <a:t> </a:t>
            </a:r>
            <a:endParaRPr lang="es-ES" sz="9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5">
            <a:extLst>
              <a:ext uri="{FF2B5EF4-FFF2-40B4-BE49-F238E27FC236}">
                <a16:creationId xmlns:a16="http://schemas.microsoft.com/office/drawing/2014/main" id="{FB40F929-FA5E-4DAA-A539-34BB78017C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1711" y="394137"/>
            <a:ext cx="1264805" cy="80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2 Subtítulo">
            <a:extLst>
              <a:ext uri="{FF2B5EF4-FFF2-40B4-BE49-F238E27FC236}">
                <a16:creationId xmlns:a16="http://schemas.microsoft.com/office/drawing/2014/main" id="{06CAD492-13BF-4BA6-AE8E-06D4C1983A24}"/>
              </a:ext>
            </a:extLst>
          </p:cNvPr>
          <p:cNvSpPr txBox="1">
            <a:spLocks/>
          </p:cNvSpPr>
          <p:nvPr/>
        </p:nvSpPr>
        <p:spPr bwMode="auto">
          <a:xfrm>
            <a:off x="6545860" y="3610504"/>
            <a:ext cx="4671483" cy="150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lgn="ctr">
              <a:defRPr/>
            </a:pPr>
            <a:r>
              <a:rPr lang="es-ES" sz="3600" b="1" kern="0" dirty="0">
                <a:solidFill>
                  <a:srgbClr val="FFFF00"/>
                </a:solidFill>
                <a:latin typeface="Bahnschrift SemiBold Condensed" panose="020B0502040204020203" pitchFamily="34" charset="0"/>
              </a:rPr>
              <a:t>Profesor Auxiliar </a:t>
            </a:r>
          </a:p>
          <a:p>
            <a:pPr algn="ctr">
              <a:defRPr/>
            </a:pPr>
            <a:r>
              <a:rPr lang="es-ES" sz="3600" b="1" kern="0" dirty="0">
                <a:solidFill>
                  <a:srgbClr val="FFFF00"/>
                </a:solidFill>
                <a:latin typeface="Bahnschrift SemiBold Condensed" panose="020B0502040204020203" pitchFamily="34" charset="0"/>
              </a:rPr>
              <a:t>Maritza Venet Pérez, MSc.</a:t>
            </a:r>
          </a:p>
          <a:p>
            <a:pPr algn="ctr">
              <a:defRPr/>
            </a:pPr>
            <a:r>
              <a:rPr lang="es-ES" sz="3600" b="1" kern="0" dirty="0">
                <a:solidFill>
                  <a:srgbClr val="FFFF00"/>
                </a:solidFill>
                <a:latin typeface="Bahnschrift SemiBold Condensed" panose="020B0502040204020203" pitchFamily="34" charset="0"/>
              </a:rPr>
              <a:t>Grupo 3</a:t>
            </a:r>
          </a:p>
          <a:p>
            <a:pPr algn="ctr">
              <a:defRPr/>
            </a:pPr>
            <a:r>
              <a:rPr lang="es-ES" sz="3600" b="1" kern="0" dirty="0">
                <a:solidFill>
                  <a:srgbClr val="FFFF00"/>
                </a:solidFill>
                <a:latin typeface="Bahnschrift SemiBold Condensed" panose="020B0502040204020203" pitchFamily="34" charset="0"/>
              </a:rPr>
              <a:t>2do semestre  2/11/2022</a:t>
            </a:r>
          </a:p>
        </p:txBody>
      </p:sp>
    </p:spTree>
    <p:extLst>
      <p:ext uri="{BB962C8B-B14F-4D97-AF65-F5344CB8AC3E}">
        <p14:creationId xmlns:p14="http://schemas.microsoft.com/office/powerpoint/2010/main" val="81232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000"/>
                                        <p:tgtEl>
                                          <p:spTgt spid="10">
                                            <p:txEl>
                                              <p:pRg st="3" end="3"/>
                                            </p:txEl>
                                          </p:spTgt>
                                        </p:tgtEl>
                                      </p:cBhvr>
                                    </p:animEffect>
                                    <p:anim calcmode="lin" valueType="num">
                                      <p:cBhvr>
                                        <p:cTn id="2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1611312" y="-1"/>
            <a:ext cx="8713788" cy="1008113"/>
          </a:xfrm>
        </p:spPr>
        <p:txBody>
          <a:bodyPr/>
          <a:lstStyle/>
          <a:p>
            <a:pPr algn="ctr" eaLnBrk="1" hangingPunct="1"/>
            <a:r>
              <a:rPr lang="es-ES" b="1" dirty="0">
                <a:latin typeface="Arial Black" pitchFamily="34" charset="0"/>
              </a:rPr>
              <a:t> </a:t>
            </a:r>
            <a:r>
              <a:rPr lang="es-ES" sz="4000" b="1" dirty="0">
                <a:latin typeface="Arial Black" pitchFamily="34" charset="0"/>
              </a:rPr>
              <a:t>Habilidad Calcular</a:t>
            </a:r>
          </a:p>
        </p:txBody>
      </p:sp>
      <p:sp>
        <p:nvSpPr>
          <p:cNvPr id="18435" name="2 Marcador de contenido"/>
          <p:cNvSpPr>
            <a:spLocks noGrp="1"/>
          </p:cNvSpPr>
          <p:nvPr>
            <p:ph idx="1"/>
          </p:nvPr>
        </p:nvSpPr>
        <p:spPr>
          <a:xfrm>
            <a:off x="479251" y="1038225"/>
            <a:ext cx="8713788" cy="4781550"/>
          </a:xfrm>
        </p:spPr>
        <p:txBody>
          <a:bodyPr/>
          <a:lstStyle/>
          <a:p>
            <a:r>
              <a:rPr lang="es-ES" sz="4000" b="1" dirty="0">
                <a:latin typeface="+mj-lt"/>
              </a:rPr>
              <a:t>Identificar el tipo de cálculo a realizar.</a:t>
            </a:r>
          </a:p>
          <a:p>
            <a:pPr eaLnBrk="1" hangingPunct="1"/>
            <a:r>
              <a:rPr lang="es-ES" sz="4000" b="1" dirty="0">
                <a:latin typeface="+mj-lt"/>
              </a:rPr>
              <a:t>Seleccionar la vía de solución para el cálculo.</a:t>
            </a:r>
          </a:p>
          <a:p>
            <a:pPr eaLnBrk="1" hangingPunct="1"/>
            <a:r>
              <a:rPr lang="es-ES" sz="4000" b="1" dirty="0">
                <a:latin typeface="+mj-lt"/>
              </a:rPr>
              <a:t>Efectuar.</a:t>
            </a:r>
          </a:p>
          <a:p>
            <a:pPr eaLnBrk="1" hangingPunct="1"/>
            <a:r>
              <a:rPr lang="es-ES" sz="4000" b="1" dirty="0">
                <a:latin typeface="+mj-lt"/>
              </a:rPr>
              <a:t>Valorar la solución y la vía.</a:t>
            </a:r>
          </a:p>
          <a:p>
            <a:pPr eaLnBrk="1" hangingPunct="1"/>
            <a:r>
              <a:rPr lang="es-ES" sz="4000" b="1" dirty="0">
                <a:latin typeface="+mj-lt"/>
              </a:rPr>
              <a:t>Comunicar el resultado.</a:t>
            </a:r>
          </a:p>
          <a:p>
            <a:pPr eaLnBrk="1" hangingPunct="1"/>
            <a:endParaRPr lang="es-ES" sz="3600" dirty="0"/>
          </a:p>
        </p:txBody>
      </p:sp>
      <p:pic>
        <p:nvPicPr>
          <p:cNvPr id="5" name="Picture 12" descr="C:\Users\Yordy\Desktop\mas aplicaciones de las Matemáticas\numer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477" y="349200"/>
            <a:ext cx="2448272" cy="10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285830"/>
      </p:ext>
    </p:extLst>
  </p:cSld>
  <p:clrMapOvr>
    <a:masterClrMapping/>
  </p:clrMapOvr>
  <p:transition>
    <p:blind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495615" y="283582"/>
            <a:ext cx="5689897" cy="827734"/>
          </a:xfrm>
        </p:spPr>
        <p:txBody>
          <a:bodyPr/>
          <a:lstStyle/>
          <a:p>
            <a:pPr algn="ctr"/>
            <a:r>
              <a:rPr lang="es-ES" sz="3200" b="1" dirty="0"/>
              <a:t>Calcular con números racionales</a:t>
            </a:r>
          </a:p>
        </p:txBody>
      </p:sp>
      <p:sp>
        <p:nvSpPr>
          <p:cNvPr id="19459" name="Rectangle 3"/>
          <p:cNvSpPr>
            <a:spLocks noGrp="1" noChangeArrowheads="1"/>
          </p:cNvSpPr>
          <p:nvPr>
            <p:ph type="body" idx="1"/>
          </p:nvPr>
        </p:nvSpPr>
        <p:spPr>
          <a:xfrm>
            <a:off x="263472" y="1132121"/>
            <a:ext cx="10373548" cy="5106527"/>
          </a:xfrm>
        </p:spPr>
        <p:txBody>
          <a:bodyPr>
            <a:normAutofit lnSpcReduction="10000"/>
          </a:bodyPr>
          <a:lstStyle/>
          <a:p>
            <a:pPr marL="381000" indent="-381000"/>
            <a:r>
              <a:rPr lang="es-ES" sz="4000" b="1" dirty="0">
                <a:latin typeface="+mj-lt"/>
              </a:rPr>
              <a:t>Identificar el tipo de cálculo a realizar</a:t>
            </a:r>
            <a:r>
              <a:rPr lang="es-ES" sz="3200" u="sng" dirty="0">
                <a:latin typeface="+mj-lt"/>
              </a:rPr>
              <a:t>:</a:t>
            </a:r>
            <a:r>
              <a:rPr lang="es-ES" sz="3200" dirty="0">
                <a:latin typeface="+mj-lt"/>
              </a:rPr>
              <a:t> </a:t>
            </a:r>
          </a:p>
          <a:p>
            <a:r>
              <a:rPr lang="es-ES" sz="4000" b="1" dirty="0">
                <a:latin typeface="+mj-lt"/>
              </a:rPr>
              <a:t>se refiere a identificar cuáles son las operaciones que aparecen. </a:t>
            </a:r>
          </a:p>
          <a:p>
            <a:r>
              <a:rPr lang="es-ES" sz="4000" b="1" dirty="0">
                <a:latin typeface="+mj-lt"/>
              </a:rPr>
              <a:t>si existen signos de agrupación. </a:t>
            </a:r>
          </a:p>
          <a:p>
            <a:r>
              <a:rPr lang="es-ES" sz="4000" b="1" dirty="0">
                <a:latin typeface="+mj-lt"/>
              </a:rPr>
              <a:t>si se debe calcular logaritmos, raíces, potencias. </a:t>
            </a:r>
          </a:p>
          <a:p>
            <a:r>
              <a:rPr lang="es-ES" sz="4000" b="1" dirty="0">
                <a:latin typeface="+mj-lt"/>
              </a:rPr>
              <a:t>si se deben aplicar propiedades de la potencia. </a:t>
            </a:r>
          </a:p>
          <a:p>
            <a:r>
              <a:rPr lang="es-ES" sz="4000" b="1" dirty="0">
                <a:latin typeface="+mj-lt"/>
              </a:rPr>
              <a:t>si puede emplear la notación científica para calcular</a:t>
            </a:r>
          </a:p>
        </p:txBody>
      </p:sp>
      <p:pic>
        <p:nvPicPr>
          <p:cNvPr id="4" name="Picture 12" descr="C:\Users\Yordy\Desktop\mas aplicaciones de las Matemáticas\numer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7" y="103232"/>
            <a:ext cx="2448272" cy="10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79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6518" y="409228"/>
            <a:ext cx="6965576" cy="1008113"/>
          </a:xfrm>
        </p:spPr>
        <p:txBody>
          <a:bodyPr>
            <a:noAutofit/>
          </a:bodyPr>
          <a:lstStyle/>
          <a:p>
            <a:pPr algn="ctr"/>
            <a:r>
              <a:rPr lang="es-ES" sz="3200" b="1" dirty="0">
                <a:latin typeface="Arial Black" pitchFamily="34" charset="0"/>
              </a:rPr>
              <a:t>Calcular con números racionales</a:t>
            </a:r>
          </a:p>
        </p:txBody>
      </p:sp>
      <p:sp>
        <p:nvSpPr>
          <p:cNvPr id="20483" name="Rectangle 3"/>
          <p:cNvSpPr>
            <a:spLocks noGrp="1" noChangeArrowheads="1"/>
          </p:cNvSpPr>
          <p:nvPr>
            <p:ph type="body" idx="1"/>
          </p:nvPr>
        </p:nvSpPr>
        <p:spPr>
          <a:xfrm>
            <a:off x="376518" y="1676121"/>
            <a:ext cx="11456893" cy="4455737"/>
          </a:xfrm>
        </p:spPr>
        <p:txBody>
          <a:bodyPr>
            <a:normAutofit/>
          </a:bodyPr>
          <a:lstStyle/>
          <a:p>
            <a:pPr marL="381000" indent="-381000"/>
            <a:r>
              <a:rPr lang="es-ES" sz="4000" b="1" dirty="0">
                <a:latin typeface="+mj-lt"/>
              </a:rPr>
              <a:t>Seleccionar la vía de solución para el cálculo: </a:t>
            </a:r>
          </a:p>
          <a:p>
            <a:pPr marL="0" indent="0">
              <a:buNone/>
            </a:pPr>
            <a:r>
              <a:rPr lang="es-ES" sz="4000" b="1" dirty="0">
                <a:latin typeface="+mj-lt"/>
              </a:rPr>
              <a:t>Se refiere a determinar en qué orden debo realizar los cálculos que están presentes en el ejercicio</a:t>
            </a:r>
          </a:p>
        </p:txBody>
      </p:sp>
      <p:pic>
        <p:nvPicPr>
          <p:cNvPr id="4" name="Picture 12" descr="C:\Users\Yordy\Desktop\mas aplicaciones de las Matemáticas\numer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4512" y="103232"/>
            <a:ext cx="2587967" cy="10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01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03412" y="179803"/>
            <a:ext cx="10262774" cy="931542"/>
          </a:xfrm>
        </p:spPr>
        <p:txBody>
          <a:bodyPr/>
          <a:lstStyle/>
          <a:p>
            <a:r>
              <a:rPr lang="es-ES" sz="3600" dirty="0">
                <a:latin typeface="Arial Black" pitchFamily="34" charset="0"/>
              </a:rPr>
              <a:t>   </a:t>
            </a:r>
            <a:r>
              <a:rPr lang="es-ES" sz="3200" b="1" dirty="0">
                <a:latin typeface="Arial Black" pitchFamily="34" charset="0"/>
              </a:rPr>
              <a:t>Calcular con números racionales</a:t>
            </a:r>
          </a:p>
        </p:txBody>
      </p:sp>
      <p:sp>
        <p:nvSpPr>
          <p:cNvPr id="22531" name="Rectangle 3"/>
          <p:cNvSpPr>
            <a:spLocks noGrp="1" noChangeArrowheads="1"/>
          </p:cNvSpPr>
          <p:nvPr>
            <p:ph type="body" idx="1"/>
          </p:nvPr>
        </p:nvSpPr>
        <p:spPr>
          <a:xfrm>
            <a:off x="403411" y="1183979"/>
            <a:ext cx="11295529" cy="5256583"/>
          </a:xfrm>
        </p:spPr>
        <p:txBody>
          <a:bodyPr>
            <a:normAutofit/>
          </a:bodyPr>
          <a:lstStyle/>
          <a:p>
            <a:pPr marL="381000" indent="-381000">
              <a:lnSpc>
                <a:spcPct val="80000"/>
              </a:lnSpc>
            </a:pPr>
            <a:r>
              <a:rPr lang="es-ES" sz="4000" b="1" u="sng" dirty="0">
                <a:latin typeface="+mj-lt"/>
              </a:rPr>
              <a:t>Valorar la solución y la vía:</a:t>
            </a:r>
            <a:r>
              <a:rPr lang="es-ES" sz="4000" b="1" dirty="0">
                <a:latin typeface="+mj-lt"/>
              </a:rPr>
              <a:t> </a:t>
            </a:r>
          </a:p>
          <a:p>
            <a:pPr marL="0" indent="0" algn="just">
              <a:lnSpc>
                <a:spcPct val="80000"/>
              </a:lnSpc>
              <a:buNone/>
            </a:pPr>
            <a:r>
              <a:rPr lang="es-ES" sz="4000" b="1" dirty="0">
                <a:latin typeface="+mj-lt"/>
              </a:rPr>
              <a:t>Se refiere a comprobar los cálculos siempre que sea posible, así como valorar la certeza del orden que había determinado para realizar los mismos  </a:t>
            </a:r>
          </a:p>
          <a:p>
            <a:pPr marL="381000" indent="-381000" algn="just">
              <a:lnSpc>
                <a:spcPct val="80000"/>
              </a:lnSpc>
              <a:buNone/>
            </a:pPr>
            <a:endParaRPr lang="es-ES" sz="4000" b="1" dirty="0">
              <a:latin typeface="+mj-lt"/>
            </a:endParaRPr>
          </a:p>
          <a:p>
            <a:pPr marL="381000" indent="-381000">
              <a:lnSpc>
                <a:spcPct val="80000"/>
              </a:lnSpc>
            </a:pPr>
            <a:r>
              <a:rPr lang="es-ES" sz="4000" b="1" u="sng" dirty="0">
                <a:latin typeface="+mj-lt"/>
              </a:rPr>
              <a:t>Comunicar el resultado:</a:t>
            </a:r>
            <a:r>
              <a:rPr lang="es-ES" sz="4000" b="1" dirty="0">
                <a:latin typeface="+mj-lt"/>
              </a:rPr>
              <a:t> </a:t>
            </a:r>
          </a:p>
          <a:p>
            <a:pPr marL="0" indent="0">
              <a:lnSpc>
                <a:spcPct val="80000"/>
              </a:lnSpc>
              <a:buNone/>
            </a:pPr>
            <a:r>
              <a:rPr lang="es-ES" sz="4000" b="1" dirty="0">
                <a:latin typeface="+mj-lt"/>
              </a:rPr>
              <a:t>Se refiere a plantear el resultado del ejercicio en cuestión</a:t>
            </a:r>
          </a:p>
        </p:txBody>
      </p:sp>
      <p:pic>
        <p:nvPicPr>
          <p:cNvPr id="4" name="Picture 12" descr="C:\Users\Yordy\Desktop\mas aplicaciones de las Matemáticas\numer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929" y="179803"/>
            <a:ext cx="2587967" cy="10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346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01E438-C2BC-4021-B436-C547CE6E248F}"/>
              </a:ext>
            </a:extLst>
          </p:cNvPr>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s-ES" sz="4000" dirty="0">
                <a:latin typeface="Aharoni" panose="02010803020104030203" pitchFamily="2" charset="-79"/>
                <a:cs typeface="Aharoni" panose="02010803020104030203" pitchFamily="2" charset="-79"/>
              </a:rPr>
              <a:t>Propuestas no.2</a:t>
            </a:r>
            <a:endParaRPr lang="en-US" sz="4000" dirty="0">
              <a:latin typeface="Aharoni" panose="02010803020104030203" pitchFamily="2" charset="-79"/>
              <a:cs typeface="Aharoni" panose="02010803020104030203" pitchFamily="2" charset="-79"/>
            </a:endParaRPr>
          </a:p>
        </p:txBody>
      </p:sp>
      <p:sp>
        <p:nvSpPr>
          <p:cNvPr id="3" name="Marcador de contenido 2">
            <a:extLst>
              <a:ext uri="{FF2B5EF4-FFF2-40B4-BE49-F238E27FC236}">
                <a16:creationId xmlns:a16="http://schemas.microsoft.com/office/drawing/2014/main" id="{BFCC3392-62E0-4CA4-B370-93A68576611A}"/>
              </a:ext>
            </a:extLst>
          </p:cNvPr>
          <p:cNvSpPr>
            <a:spLocks noGrp="1"/>
          </p:cNvSpPr>
          <p:nvPr>
            <p:ph idx="1"/>
          </p:nvPr>
        </p:nvSpPr>
        <p:spPr>
          <a:xfrm>
            <a:off x="838200" y="1577652"/>
            <a:ext cx="10515600" cy="4351338"/>
          </a:xfrm>
        </p:spPr>
        <p:txBody>
          <a:bodyPr/>
          <a:lstStyle/>
          <a:p>
            <a:r>
              <a:rPr lang="es-ES" sz="3200" dirty="0">
                <a:latin typeface="Arial Narrow" panose="020B0606020202030204" pitchFamily="34" charset="0"/>
              </a:rPr>
              <a:t>Libro de texto, página 32, ejercicio 9, a y b</a:t>
            </a:r>
          </a:p>
          <a:p>
            <a:r>
              <a:rPr lang="es-ES" sz="3200" dirty="0">
                <a:latin typeface="Arial Narrow" panose="020B0606020202030204" pitchFamily="34" charset="0"/>
              </a:rPr>
              <a:t>Libro de texto, página 70, ejercicio 33, d, e, h, i y j</a:t>
            </a:r>
          </a:p>
          <a:p>
            <a:r>
              <a:rPr lang="es-ES" sz="3200" dirty="0">
                <a:latin typeface="Arial Narrow" panose="020B0606020202030204" pitchFamily="34" charset="0"/>
              </a:rPr>
              <a:t> </a:t>
            </a:r>
            <a:r>
              <a:rPr lang="es-ES" sz="3200" b="1" i="1" u="sng" dirty="0">
                <a:latin typeface="Arial Narrow" panose="020B0606020202030204" pitchFamily="34" charset="0"/>
              </a:rPr>
              <a:t>Próxima clase EVALUACIÓN ESCRITA </a:t>
            </a:r>
          </a:p>
          <a:p>
            <a:r>
              <a:rPr lang="es-ES" sz="3200" dirty="0">
                <a:latin typeface="Arial Narrow" panose="020B0606020202030204" pitchFamily="34" charset="0"/>
              </a:rPr>
              <a:t>Para trabajo independiente: Folleto digital </a:t>
            </a:r>
          </a:p>
          <a:p>
            <a:r>
              <a:rPr lang="es-ES" sz="3200" dirty="0">
                <a:latin typeface="Arial Narrow" panose="020B0606020202030204" pitchFamily="34" charset="0"/>
              </a:rPr>
              <a:t>Ejercicio 3, página 2 </a:t>
            </a:r>
            <a:r>
              <a:rPr lang="es-ES" sz="3200" dirty="0" err="1">
                <a:latin typeface="Arial Narrow" panose="020B0606020202030204" pitchFamily="34" charset="0"/>
              </a:rPr>
              <a:t>a,b,c</a:t>
            </a:r>
            <a:endParaRPr lang="es-ES" sz="3200" dirty="0">
              <a:latin typeface="Arial Narrow" panose="020B0606020202030204" pitchFamily="34" charset="0"/>
            </a:endParaRPr>
          </a:p>
          <a:p>
            <a:r>
              <a:rPr lang="es-ES" sz="3200" dirty="0">
                <a:latin typeface="Arial Narrow" panose="020B0606020202030204" pitchFamily="34" charset="0"/>
              </a:rPr>
              <a:t> Localice datos, cifras  en el anuario estadístico cubano</a:t>
            </a:r>
          </a:p>
          <a:p>
            <a:endParaRPr lang="es-ES" sz="3200" dirty="0">
              <a:latin typeface="Arial Narrow" panose="020B0606020202030204" pitchFamily="34" charset="0"/>
            </a:endParaRPr>
          </a:p>
          <a:p>
            <a:endParaRPr lang="en-US" dirty="0"/>
          </a:p>
        </p:txBody>
      </p:sp>
      <p:pic>
        <p:nvPicPr>
          <p:cNvPr id="4" name="Picture 12" descr="C:\Users\Yordy\Desktop\mas aplicaciones de las Matemáticas\numeros.jpg">
            <a:extLst>
              <a:ext uri="{FF2B5EF4-FFF2-40B4-BE49-F238E27FC236}">
                <a16:creationId xmlns:a16="http://schemas.microsoft.com/office/drawing/2014/main" id="{90829EC9-5595-39F3-286B-E643185D2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0884" y="424953"/>
            <a:ext cx="2448272" cy="10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836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E8CE7-F6F3-BD01-BAE1-CC98E0AF72A1}"/>
              </a:ext>
            </a:extLst>
          </p:cNvPr>
          <p:cNvSpPr>
            <a:spLocks noGrp="1"/>
          </p:cNvSpPr>
          <p:nvPr>
            <p:ph type="title"/>
          </p:nvPr>
        </p:nvSpPr>
        <p:spPr>
          <a:xfrm>
            <a:off x="575734" y="457200"/>
            <a:ext cx="4196292" cy="1600200"/>
          </a:xfrm>
        </p:spPr>
        <p:txBody>
          <a:bodyPr/>
          <a:lstStyle/>
          <a:p>
            <a:r>
              <a:rPr lang="es-ES" dirty="0">
                <a:latin typeface="Aharoni" panose="02010803020104030203" pitchFamily="2" charset="-79"/>
                <a:cs typeface="Aharoni" panose="02010803020104030203" pitchFamily="2" charset="-79"/>
              </a:rPr>
              <a:t>Proponer como autogestión del conocimiento </a:t>
            </a:r>
            <a:endParaRPr lang="en-US" dirty="0">
              <a:latin typeface="Aharoni" panose="02010803020104030203" pitchFamily="2" charset="-79"/>
              <a:cs typeface="Aharoni" panose="02010803020104030203" pitchFamily="2" charset="-79"/>
            </a:endParaRPr>
          </a:p>
        </p:txBody>
      </p:sp>
      <p:sp>
        <p:nvSpPr>
          <p:cNvPr id="4" name="Marcador de texto 3">
            <a:extLst>
              <a:ext uri="{FF2B5EF4-FFF2-40B4-BE49-F238E27FC236}">
                <a16:creationId xmlns:a16="http://schemas.microsoft.com/office/drawing/2014/main" id="{838DBF55-068D-51FF-F3B6-7DC0A7B0ECFA}"/>
              </a:ext>
            </a:extLst>
          </p:cNvPr>
          <p:cNvSpPr>
            <a:spLocks noGrp="1"/>
          </p:cNvSpPr>
          <p:nvPr>
            <p:ph type="body" sz="half" idx="2"/>
          </p:nvPr>
        </p:nvSpPr>
        <p:spPr>
          <a:xfrm>
            <a:off x="370685" y="2057400"/>
            <a:ext cx="3932237" cy="3811588"/>
          </a:xfrm>
        </p:spPr>
        <p:txBody>
          <a:bodyPr>
            <a:normAutofit/>
          </a:bodyPr>
          <a:lstStyle/>
          <a:p>
            <a:r>
              <a:rPr lang="es-ES" sz="3200" dirty="0">
                <a:latin typeface="Arial" panose="020B0604020202020204" pitchFamily="34" charset="0"/>
                <a:cs typeface="Arial" panose="020B0604020202020204" pitchFamily="34" charset="0"/>
              </a:rPr>
              <a:t>Ejercicios del folleto digital</a:t>
            </a:r>
          </a:p>
          <a:p>
            <a:r>
              <a:rPr lang="es-ES" sz="3200" dirty="0">
                <a:latin typeface="Arial" panose="020B0604020202020204" pitchFamily="34" charset="0"/>
                <a:cs typeface="Arial" panose="020B0604020202020204" pitchFamily="34" charset="0"/>
              </a:rPr>
              <a:t>Ejercicios </a:t>
            </a:r>
          </a:p>
          <a:p>
            <a:r>
              <a:rPr lang="es-ES" sz="3200" dirty="0">
                <a:latin typeface="Arial" panose="020B0604020202020204" pitchFamily="34" charset="0"/>
                <a:cs typeface="Arial" panose="020B0604020202020204" pitchFamily="34" charset="0"/>
              </a:rPr>
              <a:t>del libro </a:t>
            </a:r>
          </a:p>
          <a:p>
            <a:r>
              <a:rPr lang="es-ES" sz="3200" dirty="0">
                <a:latin typeface="Arial" panose="020B0604020202020204" pitchFamily="34" charset="0"/>
                <a:cs typeface="Arial" panose="020B0604020202020204" pitchFamily="34" charset="0"/>
              </a:rPr>
              <a:t>de texto.</a:t>
            </a:r>
            <a:endParaRPr lang="en-US" sz="3200" dirty="0">
              <a:latin typeface="Arial" panose="020B0604020202020204" pitchFamily="34" charset="0"/>
              <a:cs typeface="Arial" panose="020B0604020202020204" pitchFamily="34" charset="0"/>
            </a:endParaRPr>
          </a:p>
        </p:txBody>
      </p:sp>
      <p:pic>
        <p:nvPicPr>
          <p:cNvPr id="5" name="Picture 7">
            <a:extLst>
              <a:ext uri="{FF2B5EF4-FFF2-40B4-BE49-F238E27FC236}">
                <a16:creationId xmlns:a16="http://schemas.microsoft.com/office/drawing/2014/main" id="{C73CFA9E-71F5-CD34-6C8D-773048FE387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32035" y="3429001"/>
            <a:ext cx="3653655" cy="32174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3 Marcador de contenido">
            <a:extLst>
              <a:ext uri="{FF2B5EF4-FFF2-40B4-BE49-F238E27FC236}">
                <a16:creationId xmlns:a16="http://schemas.microsoft.com/office/drawing/2014/main" id="{DC7A8C69-9B9D-5A58-3918-E6DB4B99BEA4}"/>
              </a:ext>
            </a:extLst>
          </p:cNvPr>
          <p:cNvPicPr>
            <a:picLocks/>
          </p:cNvPicPr>
          <p:nvPr/>
        </p:nvPicPr>
        <p:blipFill rotWithShape="1">
          <a:blip r:embed="rId4" cstate="print">
            <a:extLst>
              <a:ext uri="{28A0092B-C50C-407E-A947-70E740481C1C}">
                <a14:useLocalDpi xmlns:a14="http://schemas.microsoft.com/office/drawing/2010/main" val="0"/>
              </a:ext>
            </a:extLst>
          </a:blip>
          <a:srcRect l="29045" t="25000" r="31892" b="50000"/>
          <a:stretch/>
        </p:blipFill>
        <p:spPr>
          <a:xfrm>
            <a:off x="6407996" y="457200"/>
            <a:ext cx="4581737" cy="27306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a:extLst>
              <a:ext uri="{FF2B5EF4-FFF2-40B4-BE49-F238E27FC236}">
                <a16:creationId xmlns:a16="http://schemas.microsoft.com/office/drawing/2014/main" id="{AC49F0EA-233F-674B-CC99-F4B8623AC6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7996" y="3429000"/>
            <a:ext cx="4710536" cy="3217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82720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6C1B4-8C64-429A-892F-37E09706644E}"/>
              </a:ext>
            </a:extLst>
          </p:cNvPr>
          <p:cNvSpPr>
            <a:spLocks noGrp="1"/>
          </p:cNvSpPr>
          <p:nvPr>
            <p:ph type="title"/>
          </p:nvPr>
        </p:nvSpPr>
        <p:spPr>
          <a:xfrm>
            <a:off x="831850" y="2201686"/>
            <a:ext cx="10515600" cy="2852737"/>
          </a:xfrm>
        </p:spPr>
        <p:txBody>
          <a:bodyPr>
            <a:normAutofit/>
          </a:bodyPr>
          <a:lstStyle/>
          <a:p>
            <a:pPr algn="ctr"/>
            <a:r>
              <a:rPr lang="es-ES" b="1" dirty="0">
                <a:latin typeface="Aharoni" panose="02010803020104030203" pitchFamily="2" charset="-79"/>
                <a:cs typeface="Aharoni" panose="02010803020104030203" pitchFamily="2" charset="-79"/>
              </a:rPr>
              <a:t>Comenzó debate en ONU sobre bloqueo de EEUU a Cuba</a:t>
            </a:r>
            <a:endParaRPr lang="en-US" dirty="0"/>
          </a:p>
        </p:txBody>
      </p:sp>
      <p:sp>
        <p:nvSpPr>
          <p:cNvPr id="3" name="Marcador de texto 2">
            <a:extLst>
              <a:ext uri="{FF2B5EF4-FFF2-40B4-BE49-F238E27FC236}">
                <a16:creationId xmlns:a16="http://schemas.microsoft.com/office/drawing/2014/main" id="{8549CD81-12A4-4F3D-9F26-095FC4E6FA6F}"/>
              </a:ext>
            </a:extLst>
          </p:cNvPr>
          <p:cNvSpPr>
            <a:spLocks noGrp="1"/>
          </p:cNvSpPr>
          <p:nvPr>
            <p:ph type="body" idx="1"/>
          </p:nvPr>
        </p:nvSpPr>
        <p:spPr>
          <a:xfrm>
            <a:off x="831850" y="5369810"/>
            <a:ext cx="10515600" cy="1253398"/>
          </a:xfrm>
        </p:spPr>
        <p:txBody>
          <a:bodyPr/>
          <a:lstStyle/>
          <a:p>
            <a:pPr algn="ctr"/>
            <a:r>
              <a:rPr lang="es-ES" dirty="0">
                <a:solidFill>
                  <a:schemeClr val="tx1"/>
                </a:solidFill>
                <a:latin typeface="Aharoni" panose="02010803020104030203" pitchFamily="2" charset="-79"/>
                <a:cs typeface="Aharoni" panose="02010803020104030203" pitchFamily="2" charset="-79"/>
              </a:rPr>
              <a:t>El 77 periodo de sesiones de la Asamblea General de la ONU arrancó ayer con la primera de dos jornadas de debates sobre el proyecto de resolución para levantar el bloqueo de Estados Unidos contra Cuba. </a:t>
            </a:r>
            <a:endParaRPr lang="en-US" dirty="0">
              <a:solidFill>
                <a:schemeClr val="tx1"/>
              </a:solidFill>
              <a:latin typeface="Aharoni" panose="02010803020104030203" pitchFamily="2" charset="-79"/>
              <a:cs typeface="Aharoni" panose="02010803020104030203" pitchFamily="2" charset="-79"/>
            </a:endParaRPr>
          </a:p>
        </p:txBody>
      </p:sp>
      <p:pic>
        <p:nvPicPr>
          <p:cNvPr id="5" name="Imagen 4">
            <a:extLst>
              <a:ext uri="{FF2B5EF4-FFF2-40B4-BE49-F238E27FC236}">
                <a16:creationId xmlns:a16="http://schemas.microsoft.com/office/drawing/2014/main" id="{AE9BB7D6-31B1-4BC5-A844-08B2522FC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59" y="225267"/>
            <a:ext cx="11530739" cy="1976419"/>
          </a:xfrm>
          <a:prstGeom prst="rect">
            <a:avLst/>
          </a:prstGeom>
        </p:spPr>
      </p:pic>
    </p:spTree>
    <p:extLst>
      <p:ext uri="{BB962C8B-B14F-4D97-AF65-F5344CB8AC3E}">
        <p14:creationId xmlns:p14="http://schemas.microsoft.com/office/powerpoint/2010/main" val="163928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92A534-62D1-4FF5-8C16-E92A6ED1656C}"/>
              </a:ext>
            </a:extLst>
          </p:cNvPr>
          <p:cNvSpPr>
            <a:spLocks noGrp="1"/>
          </p:cNvSpPr>
          <p:nvPr>
            <p:ph type="title"/>
          </p:nvPr>
        </p:nvSpPr>
        <p:spPr>
          <a:xfrm>
            <a:off x="422565" y="365124"/>
            <a:ext cx="4257923" cy="132556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s-ES" dirty="0">
                <a:latin typeface="Aharoni" panose="02010803020104030203" pitchFamily="2" charset="-79"/>
                <a:cs typeface="Aharoni" panose="02010803020104030203" pitchFamily="2" charset="-79"/>
              </a:rPr>
              <a:t>Breve historia </a:t>
            </a:r>
            <a:endParaRPr lang="en-US" dirty="0">
              <a:latin typeface="Aharoni" panose="02010803020104030203" pitchFamily="2" charset="-79"/>
              <a:cs typeface="Aharoni" panose="02010803020104030203" pitchFamily="2" charset="-79"/>
            </a:endParaRPr>
          </a:p>
        </p:txBody>
      </p:sp>
      <p:sp>
        <p:nvSpPr>
          <p:cNvPr id="9" name="Marcador de contenido 8">
            <a:extLst>
              <a:ext uri="{FF2B5EF4-FFF2-40B4-BE49-F238E27FC236}">
                <a16:creationId xmlns:a16="http://schemas.microsoft.com/office/drawing/2014/main" id="{ED79E285-2E3E-4533-89F3-2CB9D88B65FE}"/>
              </a:ext>
            </a:extLst>
          </p:cNvPr>
          <p:cNvSpPr>
            <a:spLocks noGrp="1"/>
          </p:cNvSpPr>
          <p:nvPr>
            <p:ph idx="1"/>
          </p:nvPr>
        </p:nvSpPr>
        <p:spPr>
          <a:xfrm>
            <a:off x="619932" y="1825625"/>
            <a:ext cx="10733868" cy="4773396"/>
          </a:xfrm>
        </p:spPr>
        <p:txBody>
          <a:bodyPr/>
          <a:lstStyle/>
          <a:p>
            <a:pPr>
              <a:lnSpc>
                <a:spcPct val="150000"/>
              </a:lnSpc>
            </a:pPr>
            <a:r>
              <a:rPr lang="es-ES" sz="3200" dirty="0">
                <a:latin typeface="Arial Narrow" panose="020B0606020202030204" pitchFamily="34" charset="0"/>
              </a:rPr>
              <a:t>El número de miembros de la ONU ha crecido de los 51 Estados miembros originales en 1945 a los 193 Estados miembros actuales.</a:t>
            </a:r>
          </a:p>
          <a:p>
            <a:pPr>
              <a:lnSpc>
                <a:spcPct val="150000"/>
              </a:lnSpc>
            </a:pPr>
            <a:r>
              <a:rPr lang="es-ES" sz="3200" dirty="0">
                <a:latin typeface="Arial Narrow" panose="020B0606020202030204" pitchFamily="34" charset="0"/>
              </a:rPr>
              <a:t>Cada uno de los 193 Estados miembros de las Naciones Unidas es un miembro de la Asamblea General. Los Estados son admitidos como Miembros de las Naciones Unidas por una decisión de la Asamblea General a recomendación del Consejo de Seguridad.</a:t>
            </a:r>
          </a:p>
          <a:p>
            <a:endParaRPr lang="en-US" dirty="0"/>
          </a:p>
        </p:txBody>
      </p:sp>
      <p:pic>
        <p:nvPicPr>
          <p:cNvPr id="10" name="Imagen 9">
            <a:extLst>
              <a:ext uri="{FF2B5EF4-FFF2-40B4-BE49-F238E27FC236}">
                <a16:creationId xmlns:a16="http://schemas.microsoft.com/office/drawing/2014/main" id="{A901A6EE-7812-4A8C-858C-30AC12CD8DD4}"/>
              </a:ext>
            </a:extLst>
          </p:cNvPr>
          <p:cNvPicPr>
            <a:picLocks noChangeAspect="1"/>
          </p:cNvPicPr>
          <p:nvPr/>
        </p:nvPicPr>
        <p:blipFill>
          <a:blip r:embed="rId2"/>
          <a:stretch>
            <a:fillRect/>
          </a:stretch>
        </p:blipFill>
        <p:spPr>
          <a:xfrm>
            <a:off x="10371066" y="152833"/>
            <a:ext cx="1537854" cy="1537854"/>
          </a:xfrm>
          <a:prstGeom prst="rect">
            <a:avLst/>
          </a:prstGeom>
        </p:spPr>
      </p:pic>
      <p:sp>
        <p:nvSpPr>
          <p:cNvPr id="11" name="Rectángulo 10">
            <a:extLst>
              <a:ext uri="{FF2B5EF4-FFF2-40B4-BE49-F238E27FC236}">
                <a16:creationId xmlns:a16="http://schemas.microsoft.com/office/drawing/2014/main" id="{EC4BEDD6-1EAD-464A-8DEA-D294E6471544}"/>
              </a:ext>
            </a:extLst>
          </p:cNvPr>
          <p:cNvSpPr/>
          <p:nvPr/>
        </p:nvSpPr>
        <p:spPr>
          <a:xfrm>
            <a:off x="8229601" y="1179242"/>
            <a:ext cx="1999281" cy="5114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endParaRPr lang="en-US" b="1" dirty="0">
              <a:solidFill>
                <a:schemeClr val="tx1"/>
              </a:solidFill>
            </a:endParaRPr>
          </a:p>
          <a:p>
            <a:pPr algn="ctr"/>
            <a:r>
              <a:rPr lang="en-US" b="1" dirty="0">
                <a:solidFill>
                  <a:schemeClr val="tx1"/>
                </a:solidFill>
              </a:rPr>
              <a:t>Secretario General</a:t>
            </a:r>
          </a:p>
          <a:p>
            <a:pPr algn="ctr"/>
            <a:r>
              <a:rPr lang="en-US" altLang="en-US" u="sng" dirty="0">
                <a:solidFill>
                  <a:schemeClr val="tx1"/>
                </a:solidFill>
                <a:latin typeface="Arial" panose="020B0604020202020204" pitchFamily="34" charset="0"/>
                <a:hlinkClick r:id="rId3">
                  <a:extLst>
                    <a:ext uri="{A12FA001-AC4F-418D-AE19-62706E023703}">
                      <ahyp:hlinkClr xmlns:ahyp="http://schemas.microsoft.com/office/drawing/2018/hyperlinkcolor" val="tx"/>
                    </a:ext>
                  </a:extLst>
                </a:hlinkClick>
              </a:rPr>
              <a:t>António Guterres</a:t>
            </a:r>
            <a:r>
              <a:rPr lang="en-US" altLang="en-US" u="sng" dirty="0">
                <a:solidFill>
                  <a:schemeClr val="tx1"/>
                </a:solidFill>
                <a:latin typeface="Arial" panose="020B0604020202020204" pitchFamily="34" charset="0"/>
              </a:rPr>
              <a:t> </a:t>
            </a:r>
          </a:p>
          <a:p>
            <a:pPr algn="ctr"/>
            <a:endParaRPr lang="en-US" b="1" u="sng" dirty="0"/>
          </a:p>
          <a:p>
            <a:pPr algn="ctr"/>
            <a:endParaRPr lang="en-US" dirty="0"/>
          </a:p>
        </p:txBody>
      </p:sp>
    </p:spTree>
    <p:extLst>
      <p:ext uri="{BB962C8B-B14F-4D97-AF65-F5344CB8AC3E}">
        <p14:creationId xmlns:p14="http://schemas.microsoft.com/office/powerpoint/2010/main" val="315706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6A2C08-48B2-4D8E-A483-E20EBF483992}"/>
              </a:ext>
            </a:extLst>
          </p:cNvPr>
          <p:cNvSpPr>
            <a:spLocks noGrp="1"/>
          </p:cNvSpPr>
          <p:nvPr>
            <p:ph type="title"/>
          </p:nvPr>
        </p:nvSpPr>
        <p:spPr>
          <a:xfrm>
            <a:off x="838200" y="365125"/>
            <a:ext cx="10537556" cy="132556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s-ES" sz="4000" dirty="0">
                <a:latin typeface="Aharoni" panose="02010803020104030203" pitchFamily="2" charset="-79"/>
                <a:cs typeface="Aharoni" panose="02010803020104030203" pitchFamily="2" charset="-79"/>
              </a:rPr>
              <a:t>Historia Breve –Trayectoria</a:t>
            </a:r>
            <a:endParaRPr lang="en-US" sz="4000" dirty="0">
              <a:latin typeface="Aharoni" panose="02010803020104030203" pitchFamily="2" charset="-79"/>
              <a:cs typeface="Aharoni" panose="02010803020104030203" pitchFamily="2" charset="-79"/>
            </a:endParaRPr>
          </a:p>
        </p:txBody>
      </p:sp>
      <p:sp>
        <p:nvSpPr>
          <p:cNvPr id="3" name="Marcador de contenido 2">
            <a:extLst>
              <a:ext uri="{FF2B5EF4-FFF2-40B4-BE49-F238E27FC236}">
                <a16:creationId xmlns:a16="http://schemas.microsoft.com/office/drawing/2014/main" id="{B9415AA5-CD2C-4F58-9598-568978F034F8}"/>
              </a:ext>
            </a:extLst>
          </p:cNvPr>
          <p:cNvSpPr>
            <a:spLocks noGrp="1"/>
          </p:cNvSpPr>
          <p:nvPr>
            <p:ph idx="1"/>
          </p:nvPr>
        </p:nvSpPr>
        <p:spPr>
          <a:xfrm>
            <a:off x="307383" y="1422669"/>
            <a:ext cx="11577233" cy="4838646"/>
          </a:xfrm>
        </p:spPr>
        <p:txBody>
          <a:bodyPr>
            <a:normAutofit/>
          </a:bodyPr>
          <a:lstStyle/>
          <a:p>
            <a:r>
              <a:rPr lang="es-ES" dirty="0">
                <a:latin typeface="Arial Narrow" panose="020B0606020202030204" pitchFamily="34" charset="0"/>
              </a:rPr>
              <a:t>El 77 periodo ordinario de sesiones de la Asamblea General de Naciones Unidas debate el proyecto de resolución de Cuba sobre la necesidad de poner fin al bloque estadounidense.</a:t>
            </a:r>
          </a:p>
          <a:p>
            <a:r>
              <a:rPr lang="es-ES" dirty="0">
                <a:latin typeface="Arial Narrow" panose="020B0606020202030204" pitchFamily="34" charset="0"/>
              </a:rPr>
              <a:t>“Este bloqueo inhumano provoca sufrimientos y es una violación masiva, flagrante y sistemática de los derechos humanos”,</a:t>
            </a:r>
          </a:p>
          <a:p>
            <a:r>
              <a:rPr lang="es-ES" dirty="0">
                <a:latin typeface="Arial Narrow" panose="020B0606020202030204" pitchFamily="34" charset="0"/>
              </a:rPr>
              <a:t>Expresó el reconocimiento del Estado Plurinacional a Cuba como un país solidario, de paz y respetuoso del derecho internacional, </a:t>
            </a:r>
          </a:p>
          <a:p>
            <a:r>
              <a:rPr lang="es-ES" dirty="0">
                <a:latin typeface="Arial Narrow" panose="020B0606020202030204" pitchFamily="34" charset="0"/>
              </a:rPr>
              <a:t>“se suma a la comunidad internacional para condenar y repudiar de la manera más enérgica el unilateral, inmoral y criminal bloqueo económico, comercial y financiero que desde hace más de medio siglo imponen los Estados Unidos de América contra la hermana República de Cuba”.</a:t>
            </a:r>
            <a:endParaRPr lang="en-US" dirty="0">
              <a:latin typeface="Arial Narrow" panose="020B0606020202030204" pitchFamily="34" charset="0"/>
            </a:endParaRPr>
          </a:p>
        </p:txBody>
      </p:sp>
    </p:spTree>
    <p:extLst>
      <p:ext uri="{BB962C8B-B14F-4D97-AF65-F5344CB8AC3E}">
        <p14:creationId xmlns:p14="http://schemas.microsoft.com/office/powerpoint/2010/main" val="190200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95FB2-F2DC-4995-8A6C-45A646828D73}"/>
              </a:ext>
            </a:extLst>
          </p:cNvPr>
          <p:cNvSpPr>
            <a:spLocks noGrp="1"/>
          </p:cNvSpPr>
          <p:nvPr>
            <p:ph type="title"/>
          </p:nvPr>
        </p:nvSpPr>
        <p:spPr>
          <a:xfrm>
            <a:off x="253139" y="270332"/>
            <a:ext cx="11685722" cy="39182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es-ES" sz="3600" b="1" dirty="0"/>
              <a:t>Cronología,</a:t>
            </a:r>
            <a:r>
              <a:rPr lang="es-ES" dirty="0">
                <a:latin typeface="Aharoni" panose="02010803020104030203" pitchFamily="2" charset="-79"/>
                <a:cs typeface="Aharoni" panose="02010803020104030203" pitchFamily="2" charset="-79"/>
              </a:rPr>
              <a:t> </a:t>
            </a:r>
            <a:r>
              <a:rPr lang="es-ES" sz="3600" b="1" dirty="0"/>
              <a:t>voto Naciones Unidas contra bloqueo a Cuba </a:t>
            </a:r>
            <a:endParaRPr lang="en-US" sz="3600" dirty="0"/>
          </a:p>
        </p:txBody>
      </p:sp>
      <p:graphicFrame>
        <p:nvGraphicFramePr>
          <p:cNvPr id="4" name="Marcador de contenido 3">
            <a:extLst>
              <a:ext uri="{FF2B5EF4-FFF2-40B4-BE49-F238E27FC236}">
                <a16:creationId xmlns:a16="http://schemas.microsoft.com/office/drawing/2014/main" id="{8108E01B-67D6-452D-868C-99976BEDD97F}"/>
              </a:ext>
            </a:extLst>
          </p:cNvPr>
          <p:cNvGraphicFramePr>
            <a:graphicFrameLocks noGrp="1"/>
          </p:cNvGraphicFramePr>
          <p:nvPr>
            <p:ph idx="1"/>
            <p:extLst>
              <p:ext uri="{D42A27DB-BD31-4B8C-83A1-F6EECF244321}">
                <p14:modId xmlns:p14="http://schemas.microsoft.com/office/powerpoint/2010/main" val="2320359190"/>
              </p:ext>
            </p:extLst>
          </p:nvPr>
        </p:nvGraphicFramePr>
        <p:xfrm>
          <a:off x="190521" y="662152"/>
          <a:ext cx="11810957" cy="5899456"/>
        </p:xfrm>
        <a:graphic>
          <a:graphicData uri="http://schemas.openxmlformats.org/drawingml/2006/table">
            <a:tbl>
              <a:tblPr firstRow="1" bandRow="1">
                <a:tableStyleId>{5C22544A-7EE6-4342-B048-85BDC9FD1C3A}</a:tableStyleId>
              </a:tblPr>
              <a:tblGrid>
                <a:gridCol w="800932">
                  <a:extLst>
                    <a:ext uri="{9D8B030D-6E8A-4147-A177-3AD203B41FA5}">
                      <a16:colId xmlns:a16="http://schemas.microsoft.com/office/drawing/2014/main" val="2601756211"/>
                    </a:ext>
                  </a:extLst>
                </a:gridCol>
                <a:gridCol w="11010025">
                  <a:extLst>
                    <a:ext uri="{9D8B030D-6E8A-4147-A177-3AD203B41FA5}">
                      <a16:colId xmlns:a16="http://schemas.microsoft.com/office/drawing/2014/main" val="1068137899"/>
                    </a:ext>
                  </a:extLst>
                </a:gridCol>
              </a:tblGrid>
              <a:tr h="347578">
                <a:tc>
                  <a:txBody>
                    <a:bodyPr/>
                    <a:lstStyle/>
                    <a:p>
                      <a:r>
                        <a:rPr lang="es-ES" dirty="0"/>
                        <a:t>Años </a:t>
                      </a:r>
                      <a:endParaRPr lang="en-US" dirty="0"/>
                    </a:p>
                  </a:txBody>
                  <a:tcPr/>
                </a:tc>
                <a:tc>
                  <a:txBody>
                    <a:bodyPr/>
                    <a:lstStyle/>
                    <a:p>
                      <a:r>
                        <a:rPr lang="es-ES" dirty="0"/>
                        <a:t>Resultados </a:t>
                      </a:r>
                      <a:endParaRPr lang="en-US" dirty="0"/>
                    </a:p>
                  </a:txBody>
                  <a:tcPr/>
                </a:tc>
                <a:extLst>
                  <a:ext uri="{0D108BD9-81ED-4DB2-BD59-A6C34878D82A}">
                    <a16:rowId xmlns:a16="http://schemas.microsoft.com/office/drawing/2014/main" val="3296407107"/>
                  </a:ext>
                </a:extLst>
              </a:tr>
              <a:tr h="868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1991</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Por primera vez Cuba, ante las Naciones Unidas presenta el Proyecto de Resolución contra el bloqueo. A pocos días de ello, la delegación cubana retira el documento, dadas las presiones de Washington sobre gran parte de los países representados.</a:t>
                      </a:r>
                      <a:endParaRPr lang="en-US" dirty="0"/>
                    </a:p>
                  </a:txBody>
                  <a:tcPr/>
                </a:tc>
                <a:extLst>
                  <a:ext uri="{0D108BD9-81ED-4DB2-BD59-A6C34878D82A}">
                    <a16:rowId xmlns:a16="http://schemas.microsoft.com/office/drawing/2014/main" val="1415858611"/>
                  </a:ext>
                </a:extLst>
              </a:tr>
              <a:tr h="868945">
                <a:tc>
                  <a:txBody>
                    <a:bodyPr/>
                    <a:lstStyle/>
                    <a:p>
                      <a:r>
                        <a:rPr lang="en-US" dirty="0"/>
                        <a:t>1992</a:t>
                      </a:r>
                    </a:p>
                  </a:txBody>
                  <a:tcPr/>
                </a:tc>
                <a:tc>
                  <a:txBody>
                    <a:bodyPr/>
                    <a:lstStyle/>
                    <a:p>
                      <a:r>
                        <a:rPr lang="es-ES" dirty="0"/>
                        <a:t>Por segunda ocasión, presenta Cuba ante la ONU, el Proyecto de Resolución contra el bloqueo económico, financiero y comercial aplicado por Estados Unidos. El resultado de la votación fue: a favor, 59; en contra, tres; abstenciones, 71; ausencias, 46. Países que votaron en contra: EE.UU., Israel y Rumanía.</a:t>
                      </a:r>
                      <a:endParaRPr lang="en-US" dirty="0"/>
                    </a:p>
                  </a:txBody>
                  <a:tcPr/>
                </a:tc>
                <a:extLst>
                  <a:ext uri="{0D108BD9-81ED-4DB2-BD59-A6C34878D82A}">
                    <a16:rowId xmlns:a16="http://schemas.microsoft.com/office/drawing/2014/main" val="3885722783"/>
                  </a:ext>
                </a:extLst>
              </a:tr>
              <a:tr h="547263">
                <a:tc>
                  <a:txBody>
                    <a:bodyPr/>
                    <a:lstStyle/>
                    <a:p>
                      <a:r>
                        <a:rPr lang="en-US" dirty="0"/>
                        <a:t>1993</a:t>
                      </a:r>
                    </a:p>
                  </a:txBody>
                  <a:tcPr/>
                </a:tc>
                <a:tc>
                  <a:txBody>
                    <a:bodyPr/>
                    <a:lstStyle/>
                    <a:p>
                      <a:r>
                        <a:rPr lang="es-ES" dirty="0"/>
                        <a:t>A favor, 88; en contra, cuatro; abstenciones, 57; ausencias, 35. Votaron en contra: EE.UU, Israel, Albania y Paraguay.</a:t>
                      </a:r>
                    </a:p>
                  </a:txBody>
                  <a:tcPr/>
                </a:tc>
                <a:extLst>
                  <a:ext uri="{0D108BD9-81ED-4DB2-BD59-A6C34878D82A}">
                    <a16:rowId xmlns:a16="http://schemas.microsoft.com/office/drawing/2014/main" val="2523573356"/>
                  </a:ext>
                </a:extLst>
              </a:tr>
              <a:tr h="347578">
                <a:tc>
                  <a:txBody>
                    <a:bodyPr/>
                    <a:lstStyle/>
                    <a:p>
                      <a:r>
                        <a:rPr lang="en-US" dirty="0"/>
                        <a:t>1994</a:t>
                      </a:r>
                    </a:p>
                  </a:txBody>
                  <a:tcPr/>
                </a:tc>
                <a:tc>
                  <a:txBody>
                    <a:bodyPr/>
                    <a:lstStyle/>
                    <a:p>
                      <a:r>
                        <a:rPr lang="es-ES" dirty="0"/>
                        <a:t>A favor, 101; en contra, dos; abstenciones, 48; ausencias, 33. Votaron en contra: EE.UU. e Israel.</a:t>
                      </a:r>
                      <a:endParaRPr lang="en-US" dirty="0"/>
                    </a:p>
                  </a:txBody>
                  <a:tcPr/>
                </a:tc>
                <a:extLst>
                  <a:ext uri="{0D108BD9-81ED-4DB2-BD59-A6C34878D82A}">
                    <a16:rowId xmlns:a16="http://schemas.microsoft.com/office/drawing/2014/main" val="3257746184"/>
                  </a:ext>
                </a:extLst>
              </a:tr>
              <a:tr h="547263">
                <a:tc>
                  <a:txBody>
                    <a:bodyPr/>
                    <a:lstStyle/>
                    <a:p>
                      <a:r>
                        <a:rPr lang="es-ES" dirty="0"/>
                        <a:t>1995</a:t>
                      </a:r>
                      <a:endParaRPr lang="en-US" dirty="0"/>
                    </a:p>
                  </a:txBody>
                  <a:tcPr/>
                </a:tc>
                <a:tc>
                  <a:txBody>
                    <a:bodyPr/>
                    <a:lstStyle/>
                    <a:p>
                      <a:r>
                        <a:rPr lang="es-ES" dirty="0"/>
                        <a:t>A favor, 117; en contra, tres; abstenciones, 38; ausencias, 27. Votaron en contra: EE.UU., Israel y Uzbekistán.</a:t>
                      </a:r>
                      <a:endParaRPr lang="en-US" dirty="0"/>
                    </a:p>
                  </a:txBody>
                  <a:tcPr/>
                </a:tc>
                <a:extLst>
                  <a:ext uri="{0D108BD9-81ED-4DB2-BD59-A6C34878D82A}">
                    <a16:rowId xmlns:a16="http://schemas.microsoft.com/office/drawing/2014/main" val="3207330351"/>
                  </a:ext>
                </a:extLst>
              </a:tr>
              <a:tr h="547263">
                <a:tc>
                  <a:txBody>
                    <a:bodyPr/>
                    <a:lstStyle/>
                    <a:p>
                      <a:r>
                        <a:rPr lang="es-ES" dirty="0"/>
                        <a:t>1996</a:t>
                      </a:r>
                      <a:endParaRPr lang="en-US" dirty="0"/>
                    </a:p>
                  </a:txBody>
                  <a:tcPr/>
                </a:tc>
                <a:tc>
                  <a:txBody>
                    <a:bodyPr/>
                    <a:lstStyle/>
                    <a:p>
                      <a:r>
                        <a:rPr lang="es-ES" dirty="0"/>
                        <a:t>A favor, 137; en contra: tres; abstenciones, 25; ausencias, 20. Votaron en contra: EE.UU., Israel y Uzbekistán.</a:t>
                      </a:r>
                      <a:endParaRPr lang="en-US" dirty="0"/>
                    </a:p>
                  </a:txBody>
                  <a:tcPr/>
                </a:tc>
                <a:extLst>
                  <a:ext uri="{0D108BD9-81ED-4DB2-BD59-A6C34878D82A}">
                    <a16:rowId xmlns:a16="http://schemas.microsoft.com/office/drawing/2014/main" val="3516723810"/>
                  </a:ext>
                </a:extLst>
              </a:tr>
              <a:tr h="547263">
                <a:tc>
                  <a:txBody>
                    <a:bodyPr/>
                    <a:lstStyle/>
                    <a:p>
                      <a:r>
                        <a:rPr lang="es-ES" dirty="0"/>
                        <a:t>1997</a:t>
                      </a:r>
                      <a:endParaRPr lang="en-US" dirty="0"/>
                    </a:p>
                  </a:txBody>
                  <a:tcPr/>
                </a:tc>
                <a:tc>
                  <a:txBody>
                    <a:bodyPr/>
                    <a:lstStyle/>
                    <a:p>
                      <a:r>
                        <a:rPr lang="es-ES" dirty="0"/>
                        <a:t>A favor, 143; en contra, tres; abstenciones, 17; ausencias, 22. Votaron en contra: EE.UU., Israel y Uzbekistán.</a:t>
                      </a:r>
                      <a:endParaRPr lang="en-US" dirty="0"/>
                    </a:p>
                  </a:txBody>
                  <a:tcPr/>
                </a:tc>
                <a:extLst>
                  <a:ext uri="{0D108BD9-81ED-4DB2-BD59-A6C34878D82A}">
                    <a16:rowId xmlns:a16="http://schemas.microsoft.com/office/drawing/2014/main" val="2855339555"/>
                  </a:ext>
                </a:extLst>
              </a:tr>
              <a:tr h="347578">
                <a:tc>
                  <a:txBody>
                    <a:bodyPr/>
                    <a:lstStyle/>
                    <a:p>
                      <a:r>
                        <a:rPr lang="es-ES" dirty="0"/>
                        <a:t>1998</a:t>
                      </a:r>
                      <a:endParaRPr lang="en-US" dirty="0"/>
                    </a:p>
                  </a:txBody>
                  <a:tcPr/>
                </a:tc>
                <a:tc>
                  <a:txBody>
                    <a:bodyPr/>
                    <a:lstStyle/>
                    <a:p>
                      <a:r>
                        <a:rPr lang="es-ES" dirty="0"/>
                        <a:t>A favor, 157; en contra, dos; abstenciones, 12; ausencias, 14. Votaron en contra: EE.UU. e Israel.</a:t>
                      </a:r>
                    </a:p>
                  </a:txBody>
                  <a:tcPr/>
                </a:tc>
                <a:extLst>
                  <a:ext uri="{0D108BD9-81ED-4DB2-BD59-A6C34878D82A}">
                    <a16:rowId xmlns:a16="http://schemas.microsoft.com/office/drawing/2014/main" val="192290129"/>
                  </a:ext>
                </a:extLst>
              </a:tr>
              <a:tr h="4185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1999</a:t>
                      </a:r>
                      <a:endParaRPr lang="en-US" dirty="0"/>
                    </a:p>
                  </a:txBody>
                  <a:tcPr/>
                </a:tc>
                <a:tc>
                  <a:txBody>
                    <a:bodyPr/>
                    <a:lstStyle/>
                    <a:p>
                      <a:r>
                        <a:rPr lang="es-ES" dirty="0"/>
                        <a:t>A favor, 155; en contra, dos; abstenciones, ocho; ausencias, 23. Votaron en contra: EE.UU. e Israel.</a:t>
                      </a:r>
                      <a:endParaRPr lang="en-US" dirty="0"/>
                    </a:p>
                  </a:txBody>
                  <a:tcPr/>
                </a:tc>
                <a:extLst>
                  <a:ext uri="{0D108BD9-81ED-4DB2-BD59-A6C34878D82A}">
                    <a16:rowId xmlns:a16="http://schemas.microsoft.com/office/drawing/2014/main" val="3107635257"/>
                  </a:ext>
                </a:extLst>
              </a:tr>
              <a:tr h="347578">
                <a:tc>
                  <a:txBody>
                    <a:bodyPr/>
                    <a:lstStyle/>
                    <a:p>
                      <a:r>
                        <a:rPr lang="es-ES" dirty="0"/>
                        <a:t>2000</a:t>
                      </a:r>
                      <a:endParaRPr lang="en-US" dirty="0"/>
                    </a:p>
                  </a:txBody>
                  <a:tcPr/>
                </a:tc>
                <a:tc>
                  <a:txBody>
                    <a:bodyPr/>
                    <a:lstStyle/>
                    <a:p>
                      <a:r>
                        <a:rPr lang="es-ES" dirty="0"/>
                        <a:t>A favor, 167; en contra, tres; abstenciones, cuatro; ausencias, 15. Votaron en contra: EE.UU., Israel e Islas Marshall.</a:t>
                      </a:r>
                      <a:endParaRPr lang="en-US" dirty="0"/>
                    </a:p>
                  </a:txBody>
                  <a:tcPr/>
                </a:tc>
                <a:extLst>
                  <a:ext uri="{0D108BD9-81ED-4DB2-BD59-A6C34878D82A}">
                    <a16:rowId xmlns:a16="http://schemas.microsoft.com/office/drawing/2014/main" val="318717166"/>
                  </a:ext>
                </a:extLst>
              </a:tr>
            </a:tbl>
          </a:graphicData>
        </a:graphic>
      </p:graphicFrame>
    </p:spTree>
    <p:extLst>
      <p:ext uri="{BB962C8B-B14F-4D97-AF65-F5344CB8AC3E}">
        <p14:creationId xmlns:p14="http://schemas.microsoft.com/office/powerpoint/2010/main" val="2668181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8108E01B-67D6-452D-868C-99976BEDD97F}"/>
              </a:ext>
            </a:extLst>
          </p:cNvPr>
          <p:cNvGraphicFramePr>
            <a:graphicFrameLocks noGrp="1"/>
          </p:cNvGraphicFramePr>
          <p:nvPr>
            <p:ph idx="1"/>
            <p:extLst>
              <p:ext uri="{D42A27DB-BD31-4B8C-83A1-F6EECF244321}">
                <p14:modId xmlns:p14="http://schemas.microsoft.com/office/powerpoint/2010/main" val="3287117786"/>
              </p:ext>
            </p:extLst>
          </p:nvPr>
        </p:nvGraphicFramePr>
        <p:xfrm>
          <a:off x="253139" y="662152"/>
          <a:ext cx="11685721" cy="6091270"/>
        </p:xfrm>
        <a:graphic>
          <a:graphicData uri="http://schemas.openxmlformats.org/drawingml/2006/table">
            <a:tbl>
              <a:tblPr firstRow="1" bandRow="1">
                <a:tableStyleId>{5C22544A-7EE6-4342-B048-85BDC9FD1C3A}</a:tableStyleId>
              </a:tblPr>
              <a:tblGrid>
                <a:gridCol w="792440">
                  <a:extLst>
                    <a:ext uri="{9D8B030D-6E8A-4147-A177-3AD203B41FA5}">
                      <a16:colId xmlns:a16="http://schemas.microsoft.com/office/drawing/2014/main" val="2601756211"/>
                    </a:ext>
                  </a:extLst>
                </a:gridCol>
                <a:gridCol w="3881849">
                  <a:extLst>
                    <a:ext uri="{9D8B030D-6E8A-4147-A177-3AD203B41FA5}">
                      <a16:colId xmlns:a16="http://schemas.microsoft.com/office/drawing/2014/main" val="1068137899"/>
                    </a:ext>
                  </a:extLst>
                </a:gridCol>
                <a:gridCol w="2337144">
                  <a:extLst>
                    <a:ext uri="{9D8B030D-6E8A-4147-A177-3AD203B41FA5}">
                      <a16:colId xmlns:a16="http://schemas.microsoft.com/office/drawing/2014/main" val="2099349834"/>
                    </a:ext>
                  </a:extLst>
                </a:gridCol>
                <a:gridCol w="2337144">
                  <a:extLst>
                    <a:ext uri="{9D8B030D-6E8A-4147-A177-3AD203B41FA5}">
                      <a16:colId xmlns:a16="http://schemas.microsoft.com/office/drawing/2014/main" val="4185413746"/>
                    </a:ext>
                  </a:extLst>
                </a:gridCol>
                <a:gridCol w="2337144">
                  <a:extLst>
                    <a:ext uri="{9D8B030D-6E8A-4147-A177-3AD203B41FA5}">
                      <a16:colId xmlns:a16="http://schemas.microsoft.com/office/drawing/2014/main" val="2447756942"/>
                    </a:ext>
                  </a:extLst>
                </a:gridCol>
              </a:tblGrid>
              <a:tr h="370840">
                <a:tc>
                  <a:txBody>
                    <a:bodyPr/>
                    <a:lstStyle/>
                    <a:p>
                      <a:r>
                        <a:rPr lang="es-ES" dirty="0"/>
                        <a:t>Años </a:t>
                      </a:r>
                      <a:endParaRPr lang="en-US" dirty="0"/>
                    </a:p>
                  </a:txBody>
                  <a:tcPr/>
                </a:tc>
                <a:tc>
                  <a:txBody>
                    <a:bodyPr/>
                    <a:lstStyle/>
                    <a:p>
                      <a:r>
                        <a:rPr lang="es-ES" dirty="0"/>
                        <a:t>Resultados </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96407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2001</a:t>
                      </a:r>
                    </a:p>
                    <a:p>
                      <a:endParaRPr lang="en-US" dirty="0"/>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Por primera vez Cuba, ante las Naciones Unidas presenta el Proyecto de Resolución contra el bloqueo. A pocos días de ello, la delegación cubana retira el documento, dadas las presiones de Washington sobre gran parte de los países representados.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15858611"/>
                  </a:ext>
                </a:extLst>
              </a:tr>
              <a:tr h="572934">
                <a:tc>
                  <a:txBody>
                    <a:bodyPr/>
                    <a:lstStyle/>
                    <a:p>
                      <a:r>
                        <a:rPr lang="es-ES" dirty="0"/>
                        <a:t>2010</a:t>
                      </a:r>
                      <a:endParaRPr lang="en-US" dirty="0"/>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 favor, 187; en contra a favor, 191, ningún voto en contra; abstenciones, dos: EE. UU. e Israel.</a:t>
                      </a:r>
                      <a:endParaRPr lang="en-US" dirty="0"/>
                    </a:p>
                    <a:p>
                      <a:r>
                        <a:rPr lang="es-ES" dirty="0"/>
                        <a:t>dos; abstenciones, tres. Votaron en contra: Estados Unidos e Israel.</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857227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t>
                      </a:r>
                      <a:endParaRPr lang="en-US" dirty="0"/>
                    </a:p>
                    <a:p>
                      <a:endParaRPr lang="en-US" dirty="0"/>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t>INVESTIGUEN </a:t>
                      </a:r>
                      <a:endParaRPr lang="es-E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5235733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t>
                      </a:r>
                      <a:endParaRPr lang="en-US" dirty="0"/>
                    </a:p>
                    <a:p>
                      <a:endParaRPr lang="en-US" dirty="0"/>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t>
                      </a:r>
                      <a:endParaRPr lang="en-US" dirty="0"/>
                    </a:p>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57746184"/>
                  </a:ext>
                </a:extLst>
              </a:tr>
              <a:tr h="493110">
                <a:tc>
                  <a:txBody>
                    <a:bodyPr/>
                    <a:lstStyle/>
                    <a:p>
                      <a:r>
                        <a:rPr lang="es-ES" dirty="0"/>
                        <a:t>2018</a:t>
                      </a:r>
                      <a:endParaRPr lang="en-US" dirty="0"/>
                    </a:p>
                  </a:txBody>
                  <a:tcPr/>
                </a:tc>
                <a:tc gridSpan="4">
                  <a:txBody>
                    <a:bodyPr/>
                    <a:lstStyle/>
                    <a:p>
                      <a:r>
                        <a:rPr lang="es-ES" dirty="0"/>
                        <a:t>A favor, 189, dos en contra: Estados Unidos e Israel, y ninguna abstención. Ausentes: Ucrania y Moldavia.</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07330351"/>
                  </a:ext>
                </a:extLst>
              </a:tr>
              <a:tr h="323839">
                <a:tc>
                  <a:txBody>
                    <a:bodyPr/>
                    <a:lstStyle/>
                    <a:p>
                      <a:r>
                        <a:rPr lang="es-ES" dirty="0"/>
                        <a:t>2020</a:t>
                      </a:r>
                      <a:endParaRPr lang="en-US" dirty="0"/>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     ¿?</a:t>
                      </a:r>
                      <a:endParaRPr lang="en-US" dirty="0"/>
                    </a:p>
                    <a:p>
                      <a:r>
                        <a:rPr lang="es-ES" dirty="0"/>
                        <a:t>-----------------------------------------------------------------------------------------------------------------------------------------</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16723810"/>
                  </a:ext>
                </a:extLst>
              </a:tr>
              <a:tr h="370840">
                <a:tc>
                  <a:txBody>
                    <a:bodyPr/>
                    <a:lstStyle/>
                    <a:p>
                      <a:r>
                        <a:rPr lang="es-ES" dirty="0"/>
                        <a:t>2021</a:t>
                      </a:r>
                      <a:endParaRPr lang="en-US" dirty="0"/>
                    </a:p>
                  </a:txBody>
                  <a:tcPr/>
                </a:tc>
                <a:tc gridSpan="4">
                  <a:txBody>
                    <a:bodyPr/>
                    <a:lstStyle/>
                    <a:p>
                      <a:r>
                        <a:rPr lang="es-ES" dirty="0"/>
                        <a:t>2021: A favor, 184 países; dos en contra: Estados Unidos e Israel; y se abstuvieron del voto tres países: Colombia, Ucrania y Brasil.</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55339555"/>
                  </a:ext>
                </a:extLst>
              </a:tr>
              <a:tr h="370840">
                <a:tc>
                  <a:txBody>
                    <a:bodyPr/>
                    <a:lstStyle/>
                    <a:p>
                      <a:r>
                        <a:rPr lang="es-ES" dirty="0"/>
                        <a:t>2022</a:t>
                      </a:r>
                      <a:endParaRPr lang="en-US" dirty="0"/>
                    </a:p>
                  </a:txBody>
                  <a:tcPr/>
                </a:tc>
                <a:tc>
                  <a:txBody>
                    <a:bodyPr/>
                    <a:lstStyle/>
                    <a:p>
                      <a:r>
                        <a:rPr lang="es-ES" dirty="0"/>
                        <a: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2290129"/>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07635257"/>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8717166"/>
                  </a:ext>
                </a:extLst>
              </a:tr>
            </a:tbl>
          </a:graphicData>
        </a:graphic>
      </p:graphicFrame>
      <p:sp>
        <p:nvSpPr>
          <p:cNvPr id="8" name="Título 1">
            <a:extLst>
              <a:ext uri="{FF2B5EF4-FFF2-40B4-BE49-F238E27FC236}">
                <a16:creationId xmlns:a16="http://schemas.microsoft.com/office/drawing/2014/main" id="{7A7B1518-A060-46AF-87C4-C9C13AFCB69D}"/>
              </a:ext>
            </a:extLst>
          </p:cNvPr>
          <p:cNvSpPr>
            <a:spLocks noGrp="1"/>
          </p:cNvSpPr>
          <p:nvPr>
            <p:ph type="title"/>
          </p:nvPr>
        </p:nvSpPr>
        <p:spPr>
          <a:xfrm>
            <a:off x="253139" y="270332"/>
            <a:ext cx="11685722" cy="39182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es-ES" sz="3600" b="1" dirty="0"/>
              <a:t>Cronología,</a:t>
            </a:r>
            <a:r>
              <a:rPr lang="es-ES" dirty="0">
                <a:latin typeface="Aharoni" panose="02010803020104030203" pitchFamily="2" charset="-79"/>
                <a:cs typeface="Aharoni" panose="02010803020104030203" pitchFamily="2" charset="-79"/>
              </a:rPr>
              <a:t> </a:t>
            </a:r>
            <a:r>
              <a:rPr lang="es-ES" sz="3600" b="1" dirty="0"/>
              <a:t>voto Naciones Unidas contra bloqueo a Cuba </a:t>
            </a:r>
            <a:endParaRPr lang="en-US" sz="3600" dirty="0"/>
          </a:p>
        </p:txBody>
      </p:sp>
    </p:spTree>
    <p:extLst>
      <p:ext uri="{BB962C8B-B14F-4D97-AF65-F5344CB8AC3E}">
        <p14:creationId xmlns:p14="http://schemas.microsoft.com/office/powerpoint/2010/main" val="200446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91B35F-55F1-42A4-AEDD-3CF8A80D1C24}"/>
              </a:ext>
            </a:extLst>
          </p:cNvPr>
          <p:cNvSpPr>
            <a:spLocks noGrp="1"/>
          </p:cNvSpPr>
          <p:nvPr>
            <p:ph type="ctrTitle"/>
          </p:nvPr>
        </p:nvSpPr>
        <p:spPr>
          <a:xfrm>
            <a:off x="1066800" y="1212741"/>
            <a:ext cx="10058400" cy="148396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s-ES" sz="3200" dirty="0">
                <a:latin typeface="Aharoni" panose="02010803020104030203" pitchFamily="2" charset="-79"/>
                <a:cs typeface="Aharoni" panose="02010803020104030203" pitchFamily="2" charset="-79"/>
              </a:rPr>
              <a:t>Control y evaluación del  ejercicio de trabajo independiente </a:t>
            </a:r>
            <a:endParaRPr lang="en-US" sz="3200" dirty="0">
              <a:latin typeface="Aharoni" panose="02010803020104030203" pitchFamily="2" charset="-79"/>
              <a:cs typeface="Aharoni" panose="02010803020104030203" pitchFamily="2" charset="-79"/>
            </a:endParaRPr>
          </a:p>
        </p:txBody>
      </p:sp>
      <p:sp>
        <p:nvSpPr>
          <p:cNvPr id="3" name="Subtítulo 2">
            <a:extLst>
              <a:ext uri="{FF2B5EF4-FFF2-40B4-BE49-F238E27FC236}">
                <a16:creationId xmlns:a16="http://schemas.microsoft.com/office/drawing/2014/main" id="{22A53D9B-D29E-4D20-99E6-E1E79CC02004}"/>
              </a:ext>
            </a:extLst>
          </p:cNvPr>
          <p:cNvSpPr>
            <a:spLocks noGrp="1"/>
          </p:cNvSpPr>
          <p:nvPr>
            <p:ph type="subTitle" idx="1"/>
          </p:nvPr>
        </p:nvSpPr>
        <p:spPr>
          <a:xfrm>
            <a:off x="1066800" y="3321596"/>
            <a:ext cx="10662834" cy="674319"/>
          </a:xfrm>
        </p:spPr>
        <p:txBody>
          <a:bodyPr>
            <a:normAutofit/>
          </a:bodyPr>
          <a:lstStyle/>
          <a:p>
            <a:r>
              <a:rPr lang="es-ES" sz="3200" dirty="0">
                <a:latin typeface="Arial Narrow" panose="020B0606020202030204" pitchFamily="34" charset="0"/>
              </a:rPr>
              <a:t>¿Qué habilidades consideró para llegar a estor resultados? </a:t>
            </a:r>
            <a:endParaRPr lang="en-US" sz="3200" dirty="0">
              <a:latin typeface="Arial Narrow" panose="020B0606020202030204" pitchFamily="34" charset="0"/>
            </a:endParaRPr>
          </a:p>
        </p:txBody>
      </p:sp>
    </p:spTree>
    <p:extLst>
      <p:ext uri="{BB962C8B-B14F-4D97-AF65-F5344CB8AC3E}">
        <p14:creationId xmlns:p14="http://schemas.microsoft.com/office/powerpoint/2010/main" val="92158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A871B3-7224-4675-B4E1-AD16E9BD4431}"/>
              </a:ext>
            </a:extLst>
          </p:cNvPr>
          <p:cNvSpPr>
            <a:spLocks noGrp="1"/>
          </p:cNvSpPr>
          <p:nvPr>
            <p:ph type="title"/>
          </p:nvPr>
        </p:nvSpPr>
        <p:spPr>
          <a:xfrm>
            <a:off x="776287" y="256314"/>
            <a:ext cx="10515600" cy="132556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s-ES" sz="4000" dirty="0">
                <a:latin typeface="Aharoni" panose="02010803020104030203" pitchFamily="2" charset="-79"/>
                <a:cs typeface="Aharoni" panose="02010803020104030203" pitchFamily="2" charset="-79"/>
              </a:rPr>
              <a:t>Propuesta no 1</a:t>
            </a:r>
            <a:endParaRPr lang="en-US" sz="4000" dirty="0">
              <a:latin typeface="Aharoni" panose="02010803020104030203" pitchFamily="2" charset="-79"/>
              <a:cs typeface="Aharoni" panose="02010803020104030203" pitchFamily="2" charset="-79"/>
            </a:endParaRPr>
          </a:p>
        </p:txBody>
      </p:sp>
      <p:sp>
        <p:nvSpPr>
          <p:cNvPr id="3" name="Marcador de contenido 2">
            <a:extLst>
              <a:ext uri="{FF2B5EF4-FFF2-40B4-BE49-F238E27FC236}">
                <a16:creationId xmlns:a16="http://schemas.microsoft.com/office/drawing/2014/main" id="{179875A2-B07C-401F-8346-3585B9CA1D34}"/>
              </a:ext>
            </a:extLst>
          </p:cNvPr>
          <p:cNvSpPr>
            <a:spLocks noGrp="1"/>
          </p:cNvSpPr>
          <p:nvPr>
            <p:ph idx="1"/>
          </p:nvPr>
        </p:nvSpPr>
        <p:spPr>
          <a:xfrm>
            <a:off x="838200" y="1581877"/>
            <a:ext cx="10515600" cy="4595086"/>
          </a:xfrm>
        </p:spPr>
        <p:txBody>
          <a:bodyPr/>
          <a:lstStyle/>
          <a:p>
            <a:pPr>
              <a:lnSpc>
                <a:spcPct val="150000"/>
              </a:lnSpc>
            </a:pPr>
            <a:r>
              <a:rPr lang="es-ES" dirty="0">
                <a:latin typeface="Arial Narrow" panose="020B0606020202030204" pitchFamily="34" charset="0"/>
              </a:rPr>
              <a:t>Calcule aplicando propiedades de la potenciación. Determine el valor numérico de la expresión obtenida.</a:t>
            </a:r>
            <a:endParaRPr lang="en-US" dirty="0">
              <a:latin typeface="Arial Narrow" panose="020B0606020202030204" pitchFamily="34" charset="0"/>
            </a:endParaRPr>
          </a:p>
          <a:p>
            <a:endParaRPr lang="en-US" dirty="0"/>
          </a:p>
        </p:txBody>
      </p:sp>
      <p:graphicFrame>
        <p:nvGraphicFramePr>
          <p:cNvPr id="5" name="Objeto 4">
            <a:extLst>
              <a:ext uri="{FF2B5EF4-FFF2-40B4-BE49-F238E27FC236}">
                <a16:creationId xmlns:a16="http://schemas.microsoft.com/office/drawing/2014/main" id="{71DF8570-65C4-4560-B362-99A40631396D}"/>
              </a:ext>
            </a:extLst>
          </p:cNvPr>
          <p:cNvGraphicFramePr>
            <a:graphicFrameLocks noChangeAspect="1"/>
          </p:cNvGraphicFramePr>
          <p:nvPr>
            <p:extLst>
              <p:ext uri="{D42A27DB-BD31-4B8C-83A1-F6EECF244321}">
                <p14:modId xmlns:p14="http://schemas.microsoft.com/office/powerpoint/2010/main" val="1264606741"/>
              </p:ext>
            </p:extLst>
          </p:nvPr>
        </p:nvGraphicFramePr>
        <p:xfrm>
          <a:off x="2216258" y="3181350"/>
          <a:ext cx="5039289" cy="1607626"/>
        </p:xfrm>
        <a:graphic>
          <a:graphicData uri="http://schemas.openxmlformats.org/presentationml/2006/ole">
            <mc:AlternateContent xmlns:mc="http://schemas.openxmlformats.org/markup-compatibility/2006">
              <mc:Choice xmlns:v="urn:schemas-microsoft-com:vml" Requires="v">
                <p:oleObj r:id="rId2" imgW="1612900" imgH="508000" progId="Equation.3">
                  <p:embed/>
                </p:oleObj>
              </mc:Choice>
              <mc:Fallback>
                <p:oleObj r:id="rId2" imgW="1612900" imgH="508000"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258" y="3181350"/>
                        <a:ext cx="5039289" cy="1607626"/>
                      </a:xfrm>
                      <a:prstGeom prst="rect">
                        <a:avLst/>
                      </a:prstGeom>
                      <a:noFill/>
                    </p:spPr>
                  </p:pic>
                </p:oleObj>
              </mc:Fallback>
            </mc:AlternateContent>
          </a:graphicData>
        </a:graphic>
      </p:graphicFrame>
      <p:sp>
        <p:nvSpPr>
          <p:cNvPr id="6" name="Rectangle 3">
            <a:extLst>
              <a:ext uri="{FF2B5EF4-FFF2-40B4-BE49-F238E27FC236}">
                <a16:creationId xmlns:a16="http://schemas.microsoft.com/office/drawing/2014/main" id="{75DFC032-DA6E-4CA2-8B8D-D2367ED681F9}"/>
              </a:ext>
            </a:extLst>
          </p:cNvPr>
          <p:cNvSpPr>
            <a:spLocks noChangeArrowheads="1"/>
          </p:cNvSpPr>
          <p:nvPr/>
        </p:nvSpPr>
        <p:spPr bwMode="auto">
          <a:xfrm>
            <a:off x="7890976" y="3765479"/>
            <a:ext cx="39032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donde t = 2,6</a:t>
            </a:r>
            <a:r>
              <a:rPr kumimoji="0" lang="en-US" altLang="en-US" sz="24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4285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BB66FB-F2D3-4597-B543-91B4946B6E6E}"/>
              </a:ext>
            </a:extLst>
          </p:cNvPr>
          <p:cNvSpPr>
            <a:spLocks noGrp="1"/>
          </p:cNvSpPr>
          <p:nvPr>
            <p:ph type="title"/>
          </p:nvPr>
        </p:nvSpPr>
        <p:spPr>
          <a:xfrm>
            <a:off x="838200" y="1326020"/>
            <a:ext cx="10515600" cy="1325563"/>
          </a:xfrm>
        </p:spPr>
        <p:txBody>
          <a:bodyPr/>
          <a:lstStyle/>
          <a:p>
            <a:r>
              <a:rPr lang="es-MX" u="sng" dirty="0">
                <a:latin typeface="Aharoni" panose="02010803020104030203" pitchFamily="2" charset="-79"/>
                <a:cs typeface="Aharoni" panose="02010803020104030203" pitchFamily="2" charset="-79"/>
              </a:rPr>
              <a:t>Tema</a:t>
            </a:r>
            <a:r>
              <a:rPr lang="es-MX" b="1" u="sng" dirty="0">
                <a:latin typeface="Aharoni" panose="02010803020104030203" pitchFamily="2" charset="-79"/>
                <a:cs typeface="Aharoni" panose="02010803020104030203" pitchFamily="2" charset="-79"/>
              </a:rPr>
              <a:t> </a:t>
            </a:r>
            <a:r>
              <a:rPr lang="es-MX" u="sng" dirty="0">
                <a:latin typeface="Aharoni" panose="02010803020104030203" pitchFamily="2" charset="-79"/>
                <a:cs typeface="Aharoni" panose="02010803020104030203" pitchFamily="2" charset="-79"/>
              </a:rPr>
              <a:t>1</a:t>
            </a:r>
            <a:br>
              <a:rPr lang="es-MX" u="sng" dirty="0">
                <a:latin typeface="Aharoni" panose="02010803020104030203" pitchFamily="2" charset="-79"/>
                <a:cs typeface="Aharoni" panose="02010803020104030203" pitchFamily="2" charset="-79"/>
              </a:rPr>
            </a:br>
            <a:r>
              <a:rPr lang="es-MX" b="1" dirty="0"/>
              <a:t>El cálculo matemático en la Medicina</a:t>
            </a:r>
            <a:endParaRPr lang="en-US" dirty="0">
              <a:latin typeface="Aharoni" panose="02010803020104030203" pitchFamily="2" charset="-79"/>
              <a:cs typeface="Aharoni" panose="02010803020104030203" pitchFamily="2" charset="-79"/>
            </a:endParaRPr>
          </a:p>
        </p:txBody>
      </p:sp>
      <p:sp>
        <p:nvSpPr>
          <p:cNvPr id="3" name="Marcador de contenido 2">
            <a:extLst>
              <a:ext uri="{FF2B5EF4-FFF2-40B4-BE49-F238E27FC236}">
                <a16:creationId xmlns:a16="http://schemas.microsoft.com/office/drawing/2014/main" id="{C47DAD14-8B2E-47FA-88C2-DC0255BABA4B}"/>
              </a:ext>
            </a:extLst>
          </p:cNvPr>
          <p:cNvSpPr>
            <a:spLocks noGrp="1"/>
          </p:cNvSpPr>
          <p:nvPr>
            <p:ph idx="1"/>
          </p:nvPr>
        </p:nvSpPr>
        <p:spPr>
          <a:xfrm>
            <a:off x="838200" y="2651583"/>
            <a:ext cx="10515600" cy="2695332"/>
          </a:xfrm>
        </p:spPr>
        <p:txBody>
          <a:bodyPr>
            <a:normAutofit fontScale="92500" lnSpcReduction="20000"/>
          </a:bodyPr>
          <a:lstStyle/>
          <a:p>
            <a:pPr marL="0" indent="0">
              <a:buNone/>
            </a:pPr>
            <a:br>
              <a:rPr lang="es-MX" u="sng" dirty="0"/>
            </a:br>
            <a:r>
              <a:rPr lang="es-ES" dirty="0"/>
              <a:t> </a:t>
            </a:r>
            <a:br>
              <a:rPr lang="es-ES" dirty="0"/>
            </a:br>
            <a:endParaRPr lang="es-MX" sz="3200" b="1" dirty="0">
              <a:latin typeface="+mj-lt"/>
            </a:endParaRPr>
          </a:p>
          <a:p>
            <a:r>
              <a:rPr lang="es-ES" sz="3200" u="sng" dirty="0">
                <a:latin typeface="Arial Narrow" panose="020B0606020202030204" pitchFamily="34" charset="0"/>
              </a:rPr>
              <a:t>Subtema 1</a:t>
            </a:r>
          </a:p>
          <a:p>
            <a:pPr marL="0" indent="0">
              <a:buNone/>
            </a:pPr>
            <a:endParaRPr lang="es-ES" sz="3200" u="sng" dirty="0">
              <a:latin typeface="Arial Narrow" panose="020B0606020202030204" pitchFamily="34" charset="0"/>
            </a:endParaRPr>
          </a:p>
          <a:p>
            <a:r>
              <a:rPr lang="es-ES" sz="3200" dirty="0">
                <a:latin typeface="Arial Narrow" panose="020B0606020202030204" pitchFamily="34" charset="0"/>
              </a:rPr>
              <a:t>Clase Práctica: Operaciones con números reales</a:t>
            </a:r>
            <a:br>
              <a:rPr lang="es-ES" sz="3200" b="1" dirty="0"/>
            </a:br>
            <a:endParaRPr lang="es-ES" sz="3200" dirty="0"/>
          </a:p>
          <a:p>
            <a:endParaRPr lang="en-US" sz="3200" dirty="0">
              <a:latin typeface="+mj-lt"/>
            </a:endParaRPr>
          </a:p>
        </p:txBody>
      </p:sp>
    </p:spTree>
    <p:extLst>
      <p:ext uri="{BB962C8B-B14F-4D97-AF65-F5344CB8AC3E}">
        <p14:creationId xmlns:p14="http://schemas.microsoft.com/office/powerpoint/2010/main" val="37388912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1263</Words>
  <Application>Microsoft Office PowerPoint</Application>
  <PresentationFormat>Panorámica</PresentationFormat>
  <Paragraphs>136</Paragraphs>
  <Slides>15</Slides>
  <Notes>11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15</vt:i4>
      </vt:variant>
    </vt:vector>
  </HeadingPairs>
  <TitlesOfParts>
    <vt:vector size="25" baseType="lpstr">
      <vt:lpstr>Aharoni</vt:lpstr>
      <vt:lpstr>Arial</vt:lpstr>
      <vt:lpstr>Arial Black</vt:lpstr>
      <vt:lpstr>Arial Narrow</vt:lpstr>
      <vt:lpstr>Bahnschrift SemiBold Condensed</vt:lpstr>
      <vt:lpstr>Calibri</vt:lpstr>
      <vt:lpstr>Calibri Light</vt:lpstr>
      <vt:lpstr>Wingdings</vt:lpstr>
      <vt:lpstr>Tema de Office</vt:lpstr>
      <vt:lpstr>Equation.3</vt:lpstr>
      <vt:lpstr>Presentación de PowerPoint</vt:lpstr>
      <vt:lpstr>Comenzó debate en ONU sobre bloqueo de EEUU a Cuba</vt:lpstr>
      <vt:lpstr>Breve historia </vt:lpstr>
      <vt:lpstr>Historia Breve –Trayectoria</vt:lpstr>
      <vt:lpstr>Cronología, voto Naciones Unidas contra bloqueo a Cuba </vt:lpstr>
      <vt:lpstr>Cronología, voto Naciones Unidas contra bloqueo a Cuba </vt:lpstr>
      <vt:lpstr>Control y evaluación del  ejercicio de trabajo independiente </vt:lpstr>
      <vt:lpstr>Propuesta no 1</vt:lpstr>
      <vt:lpstr>Tema 1 El cálculo matemático en la Medicina</vt:lpstr>
      <vt:lpstr> Habilidad Calcular</vt:lpstr>
      <vt:lpstr>Calcular con números racionales</vt:lpstr>
      <vt:lpstr>Calcular con números racionales</vt:lpstr>
      <vt:lpstr>   Calcular con números racionales</vt:lpstr>
      <vt:lpstr>Propuestas no.2</vt:lpstr>
      <vt:lpstr>Proponer como autogestión del conocimiento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Comenzó debate en ONU sobre bloqueo de EEUU a Cuba</dc:title>
  <dc:creator>Yordy</dc:creator>
  <cp:lastModifiedBy>Yordy</cp:lastModifiedBy>
  <cp:revision>26</cp:revision>
  <dcterms:created xsi:type="dcterms:W3CDTF">2022-11-03T01:39:31Z</dcterms:created>
  <dcterms:modified xsi:type="dcterms:W3CDTF">2023-03-07T05:55:38Z</dcterms:modified>
</cp:coreProperties>
</file>