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60" r:id="rId3"/>
    <p:sldId id="259" r:id="rId4"/>
    <p:sldId id="258" r:id="rId5"/>
    <p:sldId id="261" r:id="rId6"/>
    <p:sldId id="262" r:id="rId7"/>
    <p:sldId id="263" r:id="rId8"/>
    <p:sldId id="264" r:id="rId9"/>
    <p:sldId id="265" r:id="rId10"/>
    <p:sldId id="266" r:id="rId11"/>
    <p:sldId id="267" r:id="rId12"/>
    <p:sldId id="268" r:id="rId13"/>
    <p:sldId id="269" r:id="rId14"/>
    <p:sldId id="270" r:id="rId15"/>
    <p:sldId id="271" r:id="rId16"/>
    <p:sldId id="275" r:id="rId17"/>
    <p:sldId id="276" r:id="rId18"/>
    <p:sldId id="274" r:id="rId19"/>
    <p:sldId id="277" r:id="rId20"/>
    <p:sldId id="273" r:id="rId21"/>
    <p:sldId id="272" r:id="rId22"/>
  </p:sldIdLst>
  <p:sldSz cx="12192000" cy="6858000"/>
  <p:notesSz cx="6858000" cy="9144000"/>
  <p:defaultTextStyle>
    <a:defPPr>
      <a:defRPr lang="es-C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1" autoAdjust="0"/>
    <p:restoredTop sz="94660"/>
  </p:normalViewPr>
  <p:slideViewPr>
    <p:cSldViewPr snapToGrid="0">
      <p:cViewPr varScale="1">
        <p:scale>
          <a:sx n="60" d="100"/>
          <a:sy n="60" d="100"/>
        </p:scale>
        <p:origin x="84"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9F309-45E0-4662-A11B-EB10F3EBEAD2}" type="datetimeFigureOut">
              <a:rPr lang="es-ES" smtClean="0"/>
              <a:t>07/03/2023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03E15-9132-4DBD-BDBF-56FADF34569A}" type="slidenum">
              <a:rPr lang="es-ES" smtClean="0"/>
              <a:t>‹Nº›</a:t>
            </a:fld>
            <a:endParaRPr lang="es-ES"/>
          </a:p>
        </p:txBody>
      </p:sp>
    </p:spTree>
    <p:extLst>
      <p:ext uri="{BB962C8B-B14F-4D97-AF65-F5344CB8AC3E}">
        <p14:creationId xmlns:p14="http://schemas.microsoft.com/office/powerpoint/2010/main" val="681921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dirty="0">
                <a:solidFill>
                  <a:schemeClr val="tx2">
                    <a:lumMod val="75000"/>
                  </a:schemeClr>
                </a:solidFill>
              </a:rPr>
              <a:t>Reumatismo de partes blandas localizados</a:t>
            </a:r>
          </a:p>
          <a:p>
            <a:pPr marL="342900" indent="-342900">
              <a:buFont typeface="Arial" panose="020B0604020202020204" pitchFamily="34" charset="0"/>
              <a:buChar char="•"/>
            </a:pPr>
            <a:r>
              <a:rPr lang="es-ES" sz="1200" dirty="0">
                <a:solidFill>
                  <a:schemeClr val="tx2">
                    <a:lumMod val="75000"/>
                  </a:schemeClr>
                </a:solidFill>
              </a:rPr>
              <a:t>Bursitis, las tendinitis y fascitis</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Neuropatías por compresión</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Síndrome doloroso regional complejo</a:t>
            </a:r>
          </a:p>
          <a:p>
            <a:pPr algn="l"/>
            <a:r>
              <a:rPr lang="es-ES" sz="1200" b="1" i="0" u="none" strike="noStrike" baseline="0" dirty="0">
                <a:solidFill>
                  <a:schemeClr val="tx2">
                    <a:lumMod val="75000"/>
                  </a:schemeClr>
                </a:solidFill>
              </a:rPr>
              <a:t>Reumatismo de partes blandas generalizados</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Fibromialgia</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Dolor musculoesquelético en niños</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Distrofias simpáticas reflejas</a:t>
            </a:r>
          </a:p>
          <a:p>
            <a:pPr algn="l"/>
            <a:r>
              <a:rPr lang="es-ES" sz="1200" b="1" dirty="0">
                <a:solidFill>
                  <a:schemeClr val="tx2">
                    <a:lumMod val="75000"/>
                  </a:schemeClr>
                </a:solidFill>
              </a:rPr>
              <a:t>Síndromes dolorosos regionales</a:t>
            </a:r>
          </a:p>
          <a:p>
            <a:pPr marL="342900" indent="-342900" algn="l">
              <a:buFont typeface="Arial" panose="020B0604020202020204" pitchFamily="34" charset="0"/>
              <a:buChar char="•"/>
            </a:pPr>
            <a:r>
              <a:rPr lang="es-ES" sz="1200" dirty="0">
                <a:solidFill>
                  <a:schemeClr val="tx2">
                    <a:lumMod val="75000"/>
                  </a:schemeClr>
                </a:solidFill>
              </a:rPr>
              <a:t>mano dolorosa</a:t>
            </a:r>
          </a:p>
          <a:p>
            <a:pPr marL="342900" indent="-342900" algn="l">
              <a:buFont typeface="Arial" panose="020B0604020202020204" pitchFamily="34" charset="0"/>
              <a:buChar char="•"/>
            </a:pPr>
            <a:r>
              <a:rPr lang="es-ES" sz="1200" dirty="0">
                <a:solidFill>
                  <a:schemeClr val="tx2">
                    <a:lumMod val="75000"/>
                  </a:schemeClr>
                </a:solidFill>
              </a:rPr>
              <a:t>hombro doloroso</a:t>
            </a:r>
          </a:p>
          <a:p>
            <a:pPr marL="342900" indent="-342900" algn="l">
              <a:buFont typeface="Arial" panose="020B0604020202020204" pitchFamily="34" charset="0"/>
              <a:buChar char="•"/>
            </a:pPr>
            <a:r>
              <a:rPr lang="es-ES" sz="1200" dirty="0">
                <a:solidFill>
                  <a:schemeClr val="tx2">
                    <a:lumMod val="75000"/>
                  </a:schemeClr>
                </a:solidFill>
              </a:rPr>
              <a:t>cadera dolorosa</a:t>
            </a:r>
          </a:p>
          <a:p>
            <a:pPr marL="342900" indent="-342900" algn="l">
              <a:buFont typeface="Arial" panose="020B0604020202020204" pitchFamily="34" charset="0"/>
              <a:buChar char="•"/>
            </a:pPr>
            <a:r>
              <a:rPr lang="es-ES" sz="1200" dirty="0">
                <a:solidFill>
                  <a:schemeClr val="tx2">
                    <a:lumMod val="75000"/>
                  </a:schemeClr>
                </a:solidFill>
              </a:rPr>
              <a:t>rodilla dolorosa</a:t>
            </a:r>
          </a:p>
          <a:p>
            <a:pPr marL="342900" indent="-342900" algn="l">
              <a:buFont typeface="Arial" panose="020B0604020202020204" pitchFamily="34" charset="0"/>
              <a:buChar char="•"/>
            </a:pPr>
            <a:r>
              <a:rPr lang="es-ES" sz="1200" dirty="0">
                <a:solidFill>
                  <a:schemeClr val="tx2">
                    <a:lumMod val="75000"/>
                  </a:schemeClr>
                </a:solidFill>
              </a:rPr>
              <a:t>pie doloroso</a:t>
            </a:r>
          </a:p>
          <a:p>
            <a:pPr marL="342900" indent="-342900" algn="l">
              <a:buFont typeface="Arial" panose="020B0604020202020204" pitchFamily="34" charset="0"/>
              <a:buChar char="•"/>
            </a:pPr>
            <a:r>
              <a:rPr lang="es-ES" sz="1200" dirty="0">
                <a:solidFill>
                  <a:schemeClr val="tx2">
                    <a:lumMod val="75000"/>
                  </a:schemeClr>
                </a:solidFill>
              </a:rPr>
              <a:t>dolor cervical</a:t>
            </a:r>
          </a:p>
          <a:p>
            <a:pPr marL="342900" indent="-342900" algn="l">
              <a:buFont typeface="Arial" panose="020B0604020202020204" pitchFamily="34" charset="0"/>
              <a:buChar char="•"/>
            </a:pPr>
            <a:r>
              <a:rPr lang="es-ES" sz="1200" dirty="0">
                <a:solidFill>
                  <a:schemeClr val="tx2">
                    <a:lumMod val="75000"/>
                  </a:schemeClr>
                </a:solidFill>
              </a:rPr>
              <a:t>enfermedad discal lumbar degenerativa</a:t>
            </a:r>
          </a:p>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C8A33-7489-4A2D-A3D3-028D24785231}"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2140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800" b="1" dirty="0">
                <a:solidFill>
                  <a:schemeClr val="tx2">
                    <a:lumMod val="75000"/>
                  </a:schemeClr>
                </a:solidFill>
              </a:rPr>
              <a:t>CONCEPTO</a:t>
            </a:r>
          </a:p>
          <a:p>
            <a:pPr algn="just"/>
            <a:r>
              <a:rPr lang="es-ES" sz="1200" dirty="0">
                <a:solidFill>
                  <a:schemeClr val="tx2">
                    <a:lumMod val="75000"/>
                  </a:schemeClr>
                </a:solidFill>
              </a:rPr>
              <a:t>Si el nombre de reuma o reumatismo se asocia a todas las causas que producen dolor en el aparato locomotor, Se denomina reumatismo de partes blandas al “Síndrome doloroso del aparato músculo-esquelético”, en las cuales se excluyen las afecciones de las articulaciones y de los huesos</a:t>
            </a:r>
            <a:r>
              <a:rPr lang="es-ES" dirty="0">
                <a:solidFill>
                  <a:schemeClr val="tx2">
                    <a:lumMod val="75000"/>
                  </a:schemeClr>
                </a:solidFill>
              </a:rPr>
              <a:t>.</a:t>
            </a:r>
          </a:p>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C8A33-7489-4A2D-A3D3-028D24785231}"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0311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ES" sz="1800" b="0" i="0" u="none" strike="noStrike" baseline="0" dirty="0">
                <a:latin typeface="MinionPro-Regular"/>
              </a:rPr>
              <a:t>Las superficiales constituyen una especialización (por cavitación) del tejido celular subcutáneo sobre prominencias</a:t>
            </a:r>
          </a:p>
          <a:p>
            <a:pPr algn="l"/>
            <a:r>
              <a:rPr lang="es-ES" sz="1800" b="0" i="0" u="none" strike="noStrike" baseline="0" dirty="0">
                <a:latin typeface="MinionPro-Regular"/>
              </a:rPr>
              <a:t>óseas donde la piel sufre presiones y desplazamientos sin un tejido blando subyacente. Entre estas bursas se</a:t>
            </a:r>
          </a:p>
          <a:p>
            <a:pPr algn="l"/>
            <a:r>
              <a:rPr lang="es-ES" sz="1800" b="0" i="0" u="none" strike="noStrike" baseline="0" dirty="0">
                <a:latin typeface="MinionPro-Regular"/>
              </a:rPr>
              <a:t>destacan, por su frecuente patología, la olecraniana y la prepatelar. En la región olecraniana, la distancia entre la</a:t>
            </a:r>
          </a:p>
          <a:p>
            <a:pPr algn="l"/>
            <a:r>
              <a:rPr lang="es-ES" sz="1800" b="0" i="0" u="none" strike="noStrike" baseline="0" dirty="0">
                <a:latin typeface="MinionPro-Regular"/>
              </a:rPr>
              <a:t>superficie de la piel y la cavidad de la bursa es de unos pocos milímetros. La pared superficial de</a:t>
            </a:r>
          </a:p>
          <a:p>
            <a:pPr algn="l"/>
            <a:r>
              <a:rPr lang="es-ES" sz="1800" b="0" i="0" u="none" strike="noStrike" baseline="0" dirty="0">
                <a:latin typeface="MinionPro-Regular"/>
              </a:rPr>
              <a:t>esta bursa es solidaria con la piel y la profunda descansa–con escaso tejido laxo interpuesto- sobre el periostio olecraniano en su mitad distal y el tendón del tríceps en su mitad proximal. La bursa prepatelar guarda una</a:t>
            </a:r>
          </a:p>
          <a:p>
            <a:pPr algn="l"/>
            <a:r>
              <a:rPr lang="es-ES" sz="1800" b="0" i="0" u="none" strike="noStrike" baseline="0" dirty="0">
                <a:latin typeface="MinionPro-Regular"/>
              </a:rPr>
              <a:t>relación similar con la piel de la rodilla, la rótula y el tendón patelar.</a:t>
            </a:r>
          </a:p>
          <a:p>
            <a:pPr algn="l"/>
            <a:endParaRPr lang="es-ES" sz="1800" b="0" i="0" u="none" strike="noStrike" baseline="0" dirty="0">
              <a:latin typeface="MinionPro-Regular"/>
            </a:endParaRPr>
          </a:p>
          <a:p>
            <a:pPr algn="l"/>
            <a:r>
              <a:rPr lang="es-ES" sz="1800" b="0" i="0" u="none" strike="noStrike" baseline="0" dirty="0">
                <a:latin typeface="MinionPro-Regular"/>
              </a:rPr>
              <a:t>Las bursas superficiales no existen en el feto y su desarrollo ocurre en los primeros años de vida. Basado en disecciones cadavéricas, uno de nosotros (J.J. Canoso) adquirió la impresión de que las bursas superficiales crecen  en el transcurso de la vida y alcanzan, a veces, dimensiones insospechadas, por ejemplo, bursas prepatelares de 8 cm de diámetro y olecranianas de 4 o 6 cm de diámetro en individuos octogenarios. Enfatizando la potencialidad con escaso tejido laxo interpuesto- sobre el periostio olecraniano en su mitad distal y el tendón del tríceps en su mitad proximal. La bursa prepatelar guarda una relación similar con la piel de la rodilla, la rótula y el tendón patelar</a:t>
            </a:r>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C8A33-7489-4A2D-A3D3-028D24785231}"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652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2607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81158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41848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76289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124455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1934598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230039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2749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2406261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119862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243D9AE-A415-46CE-8C9E-FDC2E3560BED}" type="datetimeFigureOut">
              <a:rPr lang="es-ES" smtClean="0"/>
              <a:t>07/03/2023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extLst>
      <p:ext uri="{BB962C8B-B14F-4D97-AF65-F5344CB8AC3E}">
        <p14:creationId xmlns:p14="http://schemas.microsoft.com/office/powerpoint/2010/main" val="353521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3D9AE-A415-46CE-8C9E-FDC2E3560BED}" type="datetimeFigureOut">
              <a:rPr lang="es-ES" smtClean="0"/>
              <a:t>07/03/2023</a:t>
            </a:fld>
            <a:endParaRPr lang="es-E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5A3E5-B21C-470F-BCC2-F93D313A73C4}" type="slidenum">
              <a:rPr lang="es-ES" smtClean="0"/>
              <a:t>‹Nº›</a:t>
            </a:fld>
            <a:endParaRPr lang="es-ES"/>
          </a:p>
        </p:txBody>
      </p:sp>
    </p:spTree>
    <p:extLst>
      <p:ext uri="{BB962C8B-B14F-4D97-AF65-F5344CB8AC3E}">
        <p14:creationId xmlns:p14="http://schemas.microsoft.com/office/powerpoint/2010/main" val="3405472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pmtzl@infomed.sld.cu" TargetMode="External"/><Relationship Id="rId2" Type="http://schemas.openxmlformats.org/officeDocument/2006/relationships/hyperlink" Target="https://orcid.org/0000-0003-1380-2646"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64276" y="866323"/>
            <a:ext cx="10374283" cy="5816977"/>
          </a:xfrm>
          <a:prstGeom prst="rect">
            <a:avLst/>
          </a:prstGeom>
          <a:noFill/>
        </p:spPr>
        <p:txBody>
          <a:bodyPr wrap="square" rtlCol="0">
            <a:spAutoFit/>
          </a:bodyPr>
          <a:lstStyle/>
          <a:p>
            <a:pPr algn="ctr"/>
            <a:r>
              <a:rPr lang="es-ES" sz="4400" dirty="0">
                <a:solidFill>
                  <a:srgbClr val="1F497D">
                    <a:lumMod val="75000"/>
                  </a:srgbClr>
                </a:solidFill>
                <a:latin typeface="Calibri"/>
              </a:rPr>
              <a:t>Reumatismo de partes blandas </a:t>
            </a:r>
          </a:p>
          <a:p>
            <a:endParaRPr lang="es-ES" sz="4400" dirty="0">
              <a:solidFill>
                <a:srgbClr val="1F497D">
                  <a:lumMod val="75000"/>
                </a:srgbClr>
              </a:solidFill>
              <a:latin typeface="Calibri"/>
            </a:endParaRPr>
          </a:p>
          <a:p>
            <a:pPr algn="ctr"/>
            <a:r>
              <a:rPr lang="es-ES" sz="4400" dirty="0">
                <a:solidFill>
                  <a:srgbClr val="1F497D">
                    <a:lumMod val="75000"/>
                  </a:srgbClr>
                </a:solidFill>
                <a:latin typeface="Calibri"/>
              </a:rPr>
              <a:t>Parte 1: </a:t>
            </a:r>
            <a:r>
              <a:rPr lang="es-ES" sz="2800" dirty="0">
                <a:solidFill>
                  <a:srgbClr val="1F497D">
                    <a:lumMod val="75000"/>
                  </a:srgbClr>
                </a:solidFill>
                <a:latin typeface="Calibri"/>
              </a:rPr>
              <a:t>Reumatismo de partes blandas localizados</a:t>
            </a:r>
          </a:p>
          <a:p>
            <a:endParaRPr lang="es-MX" sz="2400" dirty="0">
              <a:solidFill>
                <a:srgbClr val="1F497D">
                  <a:lumMod val="75000"/>
                </a:srgbClr>
              </a:solidFill>
              <a:latin typeface="Calibri"/>
            </a:endParaRPr>
          </a:p>
          <a:p>
            <a:endParaRPr lang="es-MX" sz="2400" dirty="0">
              <a:solidFill>
                <a:srgbClr val="1F497D">
                  <a:lumMod val="75000"/>
                </a:srgbClr>
              </a:solidFill>
              <a:latin typeface="Calibri"/>
            </a:endParaRPr>
          </a:p>
          <a:p>
            <a:endParaRPr lang="es-MX" sz="2400" dirty="0">
              <a:solidFill>
                <a:srgbClr val="1F497D">
                  <a:lumMod val="75000"/>
                </a:srgbClr>
              </a:solidFill>
              <a:latin typeface="Calibri"/>
            </a:endParaRPr>
          </a:p>
          <a:p>
            <a:endParaRPr lang="es-MX" sz="2400" dirty="0">
              <a:solidFill>
                <a:srgbClr val="1F497D">
                  <a:lumMod val="75000"/>
                </a:srgbClr>
              </a:solidFill>
              <a:latin typeface="Calibri"/>
            </a:endParaRPr>
          </a:p>
          <a:p>
            <a:r>
              <a:rPr lang="es-MX" sz="2400" dirty="0">
                <a:solidFill>
                  <a:srgbClr val="1F497D">
                    <a:lumMod val="75000"/>
                  </a:srgbClr>
                </a:solidFill>
                <a:latin typeface="Calibri"/>
              </a:rPr>
              <a:t>Dr. José Pedro Martínez Larrarte </a:t>
            </a:r>
            <a:r>
              <a:rPr lang="es-MX" sz="2400" dirty="0">
                <a:solidFill>
                  <a:srgbClr val="1F497D">
                    <a:lumMod val="75000"/>
                  </a:srgbClr>
                </a:solidFill>
                <a:latin typeface="Calibri"/>
                <a:hlinkClick r:id="rId2"/>
              </a:rPr>
              <a:t>https://orcid.org/0000-0003-1380-2646</a:t>
            </a:r>
            <a:r>
              <a:rPr lang="es-MX" sz="2400" dirty="0">
                <a:solidFill>
                  <a:srgbClr val="1F497D">
                    <a:lumMod val="75000"/>
                  </a:srgbClr>
                </a:solidFill>
                <a:latin typeface="Calibri"/>
              </a:rPr>
              <a:t> </a:t>
            </a:r>
          </a:p>
          <a:p>
            <a:r>
              <a:rPr lang="es-MX" sz="2400" dirty="0">
                <a:solidFill>
                  <a:srgbClr val="1F497D">
                    <a:lumMod val="75000"/>
                  </a:srgbClr>
                </a:solidFill>
                <a:latin typeface="Calibri"/>
              </a:rPr>
              <a:t>Especialista de reumatología</a:t>
            </a:r>
          </a:p>
          <a:p>
            <a:r>
              <a:rPr lang="es-MX" sz="2400" dirty="0">
                <a:solidFill>
                  <a:srgbClr val="1F497D">
                    <a:lumMod val="75000"/>
                  </a:srgbClr>
                </a:solidFill>
                <a:latin typeface="Calibri"/>
              </a:rPr>
              <a:t>Facultad de Ciencias Médicas Miguel Enríquez</a:t>
            </a:r>
          </a:p>
          <a:p>
            <a:r>
              <a:rPr lang="es-MX" sz="2400" dirty="0">
                <a:solidFill>
                  <a:srgbClr val="1F497D">
                    <a:lumMod val="75000"/>
                  </a:srgbClr>
                </a:solidFill>
                <a:latin typeface="Calibri"/>
              </a:rPr>
              <a:t>Laboratorio Central de Líquido Cefalorraquídeo (LABCEL)</a:t>
            </a:r>
          </a:p>
          <a:p>
            <a:r>
              <a:rPr lang="es-MX" sz="2400" i="1" dirty="0">
                <a:solidFill>
                  <a:srgbClr val="1F497D">
                    <a:lumMod val="75000"/>
                  </a:srgbClr>
                </a:solidFill>
                <a:latin typeface="Calibri"/>
                <a:hlinkClick r:id="rId3"/>
              </a:rPr>
              <a:t>jpmtzl@infomed.sld.cu</a:t>
            </a:r>
            <a:r>
              <a:rPr lang="es-MX" sz="2400" i="1" dirty="0">
                <a:solidFill>
                  <a:srgbClr val="1F497D">
                    <a:lumMod val="75000"/>
                  </a:srgbClr>
                </a:solidFill>
                <a:latin typeface="Calibri"/>
              </a:rPr>
              <a:t> </a:t>
            </a:r>
          </a:p>
          <a:p>
            <a:r>
              <a:rPr lang="es-MX" sz="2400" dirty="0">
                <a:solidFill>
                  <a:srgbClr val="1F497D">
                    <a:lumMod val="75000"/>
                  </a:srgbClr>
                </a:solidFill>
                <a:latin typeface="Calibri"/>
              </a:rPr>
              <a:t> </a:t>
            </a:r>
            <a:endParaRPr lang="es-ES" sz="2400" dirty="0">
              <a:solidFill>
                <a:srgbClr val="1F497D">
                  <a:lumMod val="75000"/>
                </a:srgbClr>
              </a:solidFill>
              <a:latin typeface="Calibri"/>
            </a:endParaRPr>
          </a:p>
        </p:txBody>
      </p:sp>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59FED846-E6B5-D31D-7BA6-6AFCEF638BB3}"/>
              </a:ext>
            </a:extLst>
          </p:cNvPr>
          <p:cNvSpPr txBox="1"/>
          <p:nvPr/>
        </p:nvSpPr>
        <p:spPr>
          <a:xfrm>
            <a:off x="2229853" y="112295"/>
            <a:ext cx="6978315" cy="338554"/>
          </a:xfrm>
          <a:prstGeom prst="rect">
            <a:avLst/>
          </a:prstGeom>
          <a:noFill/>
        </p:spPr>
        <p:txBody>
          <a:bodyPr wrap="square" rtlCol="0">
            <a:spAutoFit/>
          </a:bodyPr>
          <a:lstStyle/>
          <a:p>
            <a:pPr algn="ctr"/>
            <a:r>
              <a:rPr lang="es-ES" sz="1600" dirty="0">
                <a:solidFill>
                  <a:schemeClr val="accent1">
                    <a:lumMod val="50000"/>
                  </a:schemeClr>
                </a:solidFill>
              </a:rPr>
              <a:t>Semana de educación abierta (6-10 de marzo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BF1FF4A6-3E0A-E19B-D9EF-8FDF9335893D}"/>
              </a:ext>
            </a:extLst>
          </p:cNvPr>
          <p:cNvSpPr txBox="1"/>
          <p:nvPr/>
        </p:nvSpPr>
        <p:spPr>
          <a:xfrm>
            <a:off x="1809720" y="908721"/>
            <a:ext cx="8501122" cy="5262979"/>
          </a:xfrm>
          <a:prstGeom prst="rect">
            <a:avLst/>
          </a:prstGeom>
          <a:noFill/>
        </p:spPr>
        <p:txBody>
          <a:bodyPr wrap="square" rtlCol="0">
            <a:spAutoFit/>
          </a:bodyPr>
          <a:lstStyle/>
          <a:p>
            <a:pPr marL="342900" indent="-342900">
              <a:buFont typeface="Arial" panose="020B0604020202020204" pitchFamily="34" charset="0"/>
              <a:buChar char="•"/>
            </a:pPr>
            <a:r>
              <a:rPr lang="es-ES" sz="2400" dirty="0">
                <a:solidFill>
                  <a:srgbClr val="1F497D">
                    <a:lumMod val="75000"/>
                  </a:srgbClr>
                </a:solidFill>
                <a:latin typeface="Calibri"/>
              </a:rPr>
              <a:t>Dedo en gatillo (dedo en resorte). tendinopatía estenosante que ocurre en el sitio de entrada del tendón en la vaina digital flexora</a:t>
            </a:r>
          </a:p>
          <a:p>
            <a:pPr marL="342900" indent="-342900">
              <a:buFont typeface="Arial" panose="020B0604020202020204" pitchFamily="34" charset="0"/>
              <a:buChar char="•"/>
            </a:pPr>
            <a:r>
              <a:rPr lang="es-ES" sz="2400" dirty="0">
                <a:solidFill>
                  <a:srgbClr val="1F497D">
                    <a:lumMod val="75000"/>
                  </a:srgbClr>
                </a:solidFill>
                <a:latin typeface="Calibri"/>
              </a:rPr>
              <a:t>Síndrome de </a:t>
            </a:r>
            <a:r>
              <a:rPr lang="es-ES" sz="2400" dirty="0" err="1">
                <a:solidFill>
                  <a:srgbClr val="1F497D">
                    <a:lumMod val="75000"/>
                  </a:srgbClr>
                </a:solidFill>
                <a:latin typeface="Calibri"/>
              </a:rPr>
              <a:t>De</a:t>
            </a:r>
            <a:r>
              <a:rPr lang="es-ES" sz="2400" dirty="0">
                <a:solidFill>
                  <a:srgbClr val="1F497D">
                    <a:lumMod val="75000"/>
                  </a:srgbClr>
                </a:solidFill>
                <a:latin typeface="Calibri"/>
              </a:rPr>
              <a:t> Quervain (tendinosis estenosante del extensor corto y el abductor largo del pulgar</a:t>
            </a:r>
          </a:p>
          <a:p>
            <a:pPr marL="342900" indent="-342900">
              <a:buFont typeface="Arial" panose="020B0604020202020204" pitchFamily="34" charset="0"/>
              <a:buChar char="•"/>
            </a:pPr>
            <a:r>
              <a:rPr lang="es-ES" sz="2400" dirty="0">
                <a:solidFill>
                  <a:srgbClr val="1F497D">
                    <a:lumMod val="75000"/>
                  </a:srgbClr>
                </a:solidFill>
                <a:latin typeface="Calibri"/>
              </a:rPr>
              <a:t>Síndrome epicondilitis lateral (codo de tenista)</a:t>
            </a:r>
          </a:p>
          <a:p>
            <a:pPr marL="342900" indent="-342900">
              <a:buFont typeface="Arial" panose="020B0604020202020204" pitchFamily="34" charset="0"/>
              <a:buChar char="•"/>
            </a:pPr>
            <a:r>
              <a:rPr lang="es-ES" sz="2400" dirty="0">
                <a:solidFill>
                  <a:srgbClr val="1F497D">
                    <a:lumMod val="75000"/>
                  </a:srgbClr>
                </a:solidFill>
                <a:latin typeface="Calibri"/>
              </a:rPr>
              <a:t>Síndrome epicondilitis medial (codo de golfista).</a:t>
            </a:r>
          </a:p>
          <a:p>
            <a:pPr marL="342900" indent="-342900">
              <a:buFont typeface="Arial" panose="020B0604020202020204" pitchFamily="34" charset="0"/>
              <a:buChar char="•"/>
            </a:pPr>
            <a:r>
              <a:rPr lang="es-ES" sz="2400" dirty="0">
                <a:solidFill>
                  <a:srgbClr val="1F497D">
                    <a:lumMod val="75000"/>
                  </a:srgbClr>
                </a:solidFill>
                <a:latin typeface="Calibri"/>
              </a:rPr>
              <a:t>Tendinopatía del tendón de Aquiles.</a:t>
            </a:r>
          </a:p>
          <a:p>
            <a:pPr marL="800100" lvl="1" indent="-342900">
              <a:buFont typeface="Wingdings" panose="05000000000000000000" pitchFamily="2" charset="2"/>
              <a:buChar char="ü"/>
            </a:pPr>
            <a:r>
              <a:rPr lang="es-ES" sz="2400" dirty="0">
                <a:solidFill>
                  <a:srgbClr val="1F497D">
                    <a:lumMod val="75000"/>
                  </a:srgbClr>
                </a:solidFill>
                <a:latin typeface="Calibri"/>
              </a:rPr>
              <a:t>de no inserción: ciprofloxacino, estiramientos repetidos más allá de su capacidad física </a:t>
            </a:r>
          </a:p>
          <a:p>
            <a:pPr marL="800100" lvl="1" indent="-342900">
              <a:buFont typeface="Wingdings" panose="05000000000000000000" pitchFamily="2" charset="2"/>
              <a:buChar char="ü"/>
            </a:pPr>
            <a:r>
              <a:rPr lang="es-ES" sz="2400" dirty="0">
                <a:solidFill>
                  <a:srgbClr val="1F497D">
                    <a:lumMod val="75000"/>
                  </a:srgbClr>
                </a:solidFill>
                <a:latin typeface="Calibri"/>
              </a:rPr>
              <a:t>de la inserción del tendón de Aquiles; abuso atlético, Espondiloartropatías. por microcristales en la gota y de pirofosfato de calcio</a:t>
            </a:r>
          </a:p>
          <a:p>
            <a:endParaRPr lang="es-ES" sz="2400"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ABBC8FEC-0189-A44C-0185-25966FBDD9FD}"/>
              </a:ext>
            </a:extLst>
          </p:cNvPr>
          <p:cNvSpPr txBox="1"/>
          <p:nvPr/>
        </p:nvSpPr>
        <p:spPr>
          <a:xfrm>
            <a:off x="3561347" y="900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82136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DBF55636-677E-E1EA-6B1C-E5ACA9DD5403}"/>
              </a:ext>
            </a:extLst>
          </p:cNvPr>
          <p:cNvSpPr txBox="1"/>
          <p:nvPr/>
        </p:nvSpPr>
        <p:spPr>
          <a:xfrm>
            <a:off x="1991544" y="1093386"/>
            <a:ext cx="7358114" cy="2862322"/>
          </a:xfrm>
          <a:prstGeom prst="rect">
            <a:avLst/>
          </a:prstGeom>
          <a:noFill/>
        </p:spPr>
        <p:txBody>
          <a:bodyPr wrap="square" rtlCol="0">
            <a:spAutoFit/>
          </a:bodyPr>
          <a:lstStyle/>
          <a:p>
            <a:r>
              <a:rPr lang="es-ES" sz="3600" b="1" dirty="0">
                <a:solidFill>
                  <a:srgbClr val="1F497D">
                    <a:lumMod val="75000"/>
                  </a:srgbClr>
                </a:solidFill>
                <a:latin typeface="Calibri"/>
              </a:rPr>
              <a:t>Procesos faciales</a:t>
            </a:r>
          </a:p>
          <a:p>
            <a:r>
              <a:rPr lang="es-ES" sz="2400" dirty="0">
                <a:solidFill>
                  <a:srgbClr val="1F497D">
                    <a:lumMod val="75000"/>
                  </a:srgbClr>
                </a:solidFill>
                <a:latin typeface="Calibri"/>
              </a:rPr>
              <a:t>Síndrome de la banda iliotibial</a:t>
            </a:r>
          </a:p>
          <a:p>
            <a:r>
              <a:rPr lang="es-ES" sz="2400" dirty="0">
                <a:solidFill>
                  <a:srgbClr val="1F497D">
                    <a:lumMod val="75000"/>
                  </a:srgbClr>
                </a:solidFill>
                <a:latin typeface="Calibri"/>
              </a:rPr>
              <a:t>Talalgia plantar (fascitis plantar): punto hipersensible puede estar en el centro del talón (hipersensibilidad central) o </a:t>
            </a:r>
          </a:p>
          <a:p>
            <a:endParaRPr lang="es-ES" sz="2400" dirty="0">
              <a:solidFill>
                <a:srgbClr val="1F497D">
                  <a:lumMod val="75000"/>
                </a:srgbClr>
              </a:solidFill>
              <a:latin typeface="Calibri"/>
            </a:endParaRPr>
          </a:p>
          <a:p>
            <a:endParaRPr lang="es-ES" sz="2400"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C518A40B-3242-A599-9062-C7CCCB791D59}"/>
              </a:ext>
            </a:extLst>
          </p:cNvPr>
          <p:cNvSpPr txBox="1"/>
          <p:nvPr/>
        </p:nvSpPr>
        <p:spPr>
          <a:xfrm>
            <a:off x="3253658" y="900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150104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277BACFA-8F8A-CD88-2335-4C2DF3AF95F3}"/>
              </a:ext>
            </a:extLst>
          </p:cNvPr>
          <p:cNvSpPr txBox="1"/>
          <p:nvPr/>
        </p:nvSpPr>
        <p:spPr>
          <a:xfrm>
            <a:off x="1809720" y="620689"/>
            <a:ext cx="8858280" cy="5816977"/>
          </a:xfrm>
          <a:prstGeom prst="rect">
            <a:avLst/>
          </a:prstGeom>
          <a:noFill/>
        </p:spPr>
        <p:txBody>
          <a:bodyPr wrap="square" rtlCol="0">
            <a:spAutoFit/>
          </a:bodyPr>
          <a:lstStyle/>
          <a:p>
            <a:r>
              <a:rPr lang="es-ES" sz="3600" b="1" dirty="0">
                <a:solidFill>
                  <a:srgbClr val="1F497D">
                    <a:lumMod val="75000"/>
                  </a:srgbClr>
                </a:solidFill>
                <a:latin typeface="Calibri"/>
              </a:rPr>
              <a:t>Neuropatías por compresión</a:t>
            </a:r>
          </a:p>
          <a:p>
            <a:pPr marL="342900" indent="-342900">
              <a:buFont typeface="Arial" panose="020B0604020202020204" pitchFamily="34" charset="0"/>
              <a:buChar char="•"/>
            </a:pPr>
            <a:r>
              <a:rPr lang="es-ES" sz="2400" dirty="0">
                <a:solidFill>
                  <a:srgbClr val="1F497D">
                    <a:lumMod val="75000"/>
                  </a:srgbClr>
                </a:solidFill>
                <a:latin typeface="Calibri"/>
              </a:rPr>
              <a:t>Síndrome de opérculo torácico: plexo braquial porción anteroinferior</a:t>
            </a:r>
          </a:p>
          <a:p>
            <a:pPr marL="800100" lvl="1" indent="-342900">
              <a:buFont typeface="Wingdings" panose="05000000000000000000" pitchFamily="2" charset="2"/>
              <a:buChar char="ü"/>
            </a:pPr>
            <a:r>
              <a:rPr lang="es-ES" sz="2400" dirty="0">
                <a:solidFill>
                  <a:srgbClr val="1F497D">
                    <a:lumMod val="75000"/>
                  </a:srgbClr>
                </a:solidFill>
                <a:latin typeface="Calibri"/>
              </a:rPr>
              <a:t>síndrome del escaleno anterior</a:t>
            </a:r>
          </a:p>
          <a:p>
            <a:pPr marL="800100" lvl="1" indent="-342900">
              <a:buFont typeface="Wingdings" panose="05000000000000000000" pitchFamily="2" charset="2"/>
              <a:buChar char="ü"/>
            </a:pPr>
            <a:r>
              <a:rPr lang="es-ES" sz="2400" dirty="0">
                <a:solidFill>
                  <a:srgbClr val="1F497D">
                    <a:lumMod val="75000"/>
                  </a:srgbClr>
                </a:solidFill>
                <a:latin typeface="Calibri"/>
              </a:rPr>
              <a:t>síndrome costoclavicular </a:t>
            </a:r>
          </a:p>
          <a:p>
            <a:pPr marL="800100" lvl="1" indent="-342900">
              <a:buFont typeface="Wingdings" panose="05000000000000000000" pitchFamily="2" charset="2"/>
              <a:buChar char="ü"/>
            </a:pPr>
            <a:r>
              <a:rPr lang="es-ES" sz="2400" dirty="0">
                <a:solidFill>
                  <a:srgbClr val="1F497D">
                    <a:lumMod val="75000"/>
                  </a:srgbClr>
                </a:solidFill>
                <a:latin typeface="Calibri"/>
              </a:rPr>
              <a:t>Síndrome de hiperabducción</a:t>
            </a:r>
          </a:p>
          <a:p>
            <a:pPr marL="342900" indent="-342900">
              <a:buFont typeface="Arial" panose="020B0604020202020204" pitchFamily="34" charset="0"/>
              <a:buChar char="•"/>
            </a:pPr>
            <a:r>
              <a:rPr lang="es-ES" sz="2400" dirty="0">
                <a:solidFill>
                  <a:srgbClr val="1F497D">
                    <a:lumMod val="75000"/>
                  </a:srgbClr>
                </a:solidFill>
                <a:latin typeface="Calibri"/>
              </a:rPr>
              <a:t>Síndrome de compresión del nervio mediano (síndrome del túnel del carpo) signo de Tinel  y maniobra de Phalen</a:t>
            </a:r>
          </a:p>
          <a:p>
            <a:pPr marL="342900" indent="-342900">
              <a:buFont typeface="Arial" panose="020B0604020202020204" pitchFamily="34" charset="0"/>
              <a:buChar char="•"/>
            </a:pPr>
            <a:r>
              <a:rPr lang="es-ES" sz="2400" dirty="0">
                <a:solidFill>
                  <a:srgbClr val="1F497D">
                    <a:lumMod val="75000"/>
                  </a:srgbClr>
                </a:solidFill>
                <a:latin typeface="Calibri"/>
              </a:rPr>
              <a:t>Neuropatía cubital en el codo</a:t>
            </a:r>
          </a:p>
          <a:p>
            <a:pPr marL="342900" indent="-342900">
              <a:buFont typeface="Arial" panose="020B0604020202020204" pitchFamily="34" charset="0"/>
              <a:buChar char="•"/>
            </a:pPr>
            <a:r>
              <a:rPr lang="es-ES" sz="2400" dirty="0">
                <a:solidFill>
                  <a:srgbClr val="1F497D">
                    <a:lumMod val="75000"/>
                  </a:srgbClr>
                </a:solidFill>
                <a:latin typeface="Calibri"/>
              </a:rPr>
              <a:t>Neuropatía cubital en la muñeca</a:t>
            </a:r>
          </a:p>
          <a:p>
            <a:pPr marL="342900" indent="-342900">
              <a:buFont typeface="Arial" panose="020B0604020202020204" pitchFamily="34" charset="0"/>
              <a:buChar char="•"/>
            </a:pPr>
            <a:r>
              <a:rPr lang="es-ES" sz="2400" dirty="0">
                <a:solidFill>
                  <a:srgbClr val="1F497D">
                    <a:lumMod val="75000"/>
                  </a:srgbClr>
                </a:solidFill>
                <a:latin typeface="Calibri"/>
              </a:rPr>
              <a:t>Neuropatía por compresión del nervio radial</a:t>
            </a:r>
          </a:p>
          <a:p>
            <a:pPr marL="342900" indent="-342900">
              <a:buFont typeface="Arial" panose="020B0604020202020204" pitchFamily="34" charset="0"/>
              <a:buChar char="•"/>
            </a:pPr>
            <a:r>
              <a:rPr lang="es-ES" sz="2400" dirty="0">
                <a:solidFill>
                  <a:srgbClr val="1F497D">
                    <a:lumMod val="75000"/>
                  </a:srgbClr>
                </a:solidFill>
                <a:latin typeface="Calibri"/>
              </a:rPr>
              <a:t>Neuropatía por compresión del nervio ciático</a:t>
            </a:r>
          </a:p>
          <a:p>
            <a:pPr marL="342900" indent="-342900">
              <a:buFont typeface="Arial" panose="020B0604020202020204" pitchFamily="34" charset="0"/>
              <a:buChar char="•"/>
            </a:pPr>
            <a:r>
              <a:rPr lang="es-ES" sz="2400" dirty="0">
                <a:solidFill>
                  <a:srgbClr val="1F497D">
                    <a:lumMod val="75000"/>
                  </a:srgbClr>
                </a:solidFill>
                <a:latin typeface="Calibri"/>
              </a:rPr>
              <a:t>Neuropatía por compresión del nervio peroneo</a:t>
            </a:r>
          </a:p>
          <a:p>
            <a:pPr marL="342900" indent="-342900">
              <a:buFont typeface="Arial" panose="020B0604020202020204" pitchFamily="34" charset="0"/>
              <a:buChar char="•"/>
            </a:pPr>
            <a:r>
              <a:rPr lang="es-ES" sz="2400" dirty="0">
                <a:solidFill>
                  <a:srgbClr val="1F497D">
                    <a:lumMod val="75000"/>
                  </a:srgbClr>
                </a:solidFill>
                <a:latin typeface="Calibri"/>
              </a:rPr>
              <a:t>Neuropatía por compresión del nervio femorocutáneo Lateral:  meralgia parestésica</a:t>
            </a:r>
          </a:p>
        </p:txBody>
      </p:sp>
      <p:sp>
        <p:nvSpPr>
          <p:cNvPr id="4" name="CuadroTexto 3">
            <a:extLst>
              <a:ext uri="{FF2B5EF4-FFF2-40B4-BE49-F238E27FC236}">
                <a16:creationId xmlns:a16="http://schemas.microsoft.com/office/drawing/2014/main" id="{88B87353-1DB9-275C-B0B2-27E81617C0B0}"/>
              </a:ext>
            </a:extLst>
          </p:cNvPr>
          <p:cNvSpPr txBox="1"/>
          <p:nvPr/>
        </p:nvSpPr>
        <p:spPr>
          <a:xfrm>
            <a:off x="2614863" y="900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2497665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EB1B5120-8E1D-DCE4-F3AC-C6502837C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3672" y="1189112"/>
            <a:ext cx="6024162" cy="5116214"/>
          </a:xfrm>
          <a:prstGeom prst="rect">
            <a:avLst/>
          </a:prstGeom>
        </p:spPr>
      </p:pic>
      <p:sp>
        <p:nvSpPr>
          <p:cNvPr id="4" name="CuadroTexto 3">
            <a:extLst>
              <a:ext uri="{FF2B5EF4-FFF2-40B4-BE49-F238E27FC236}">
                <a16:creationId xmlns:a16="http://schemas.microsoft.com/office/drawing/2014/main" id="{945D2E94-5754-84FD-57F0-AE00296F293C}"/>
              </a:ext>
            </a:extLst>
          </p:cNvPr>
          <p:cNvSpPr txBox="1"/>
          <p:nvPr/>
        </p:nvSpPr>
        <p:spPr>
          <a:xfrm>
            <a:off x="3143672" y="643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
        <p:nvSpPr>
          <p:cNvPr id="5" name="CuadroTexto 4">
            <a:extLst>
              <a:ext uri="{FF2B5EF4-FFF2-40B4-BE49-F238E27FC236}">
                <a16:creationId xmlns:a16="http://schemas.microsoft.com/office/drawing/2014/main" id="{F7242501-3013-B62D-3F22-DEDF4C3A5EFB}"/>
              </a:ext>
            </a:extLst>
          </p:cNvPr>
          <p:cNvSpPr txBox="1"/>
          <p:nvPr/>
        </p:nvSpPr>
        <p:spPr>
          <a:xfrm>
            <a:off x="2919663" y="6368715"/>
            <a:ext cx="6513095" cy="369332"/>
          </a:xfrm>
          <a:prstGeom prst="rect">
            <a:avLst/>
          </a:prstGeom>
          <a:noFill/>
        </p:spPr>
        <p:txBody>
          <a:bodyPr wrap="square" rtlCol="0">
            <a:spAutoFit/>
          </a:bodyPr>
          <a:lstStyle/>
          <a:p>
            <a:pPr algn="ctr"/>
            <a:r>
              <a:rPr lang="es-ES" i="1" dirty="0">
                <a:solidFill>
                  <a:schemeClr val="accent1">
                    <a:lumMod val="50000"/>
                  </a:schemeClr>
                </a:solidFill>
              </a:rPr>
              <a:t>Tratado hispanoamericano de reumatología</a:t>
            </a:r>
          </a:p>
        </p:txBody>
      </p:sp>
      <p:sp>
        <p:nvSpPr>
          <p:cNvPr id="8" name="CuadroTexto 7">
            <a:extLst>
              <a:ext uri="{FF2B5EF4-FFF2-40B4-BE49-F238E27FC236}">
                <a16:creationId xmlns:a16="http://schemas.microsoft.com/office/drawing/2014/main" id="{8D69F3FC-C812-80C0-D4BA-4F7F200BDBA6}"/>
              </a:ext>
            </a:extLst>
          </p:cNvPr>
          <p:cNvSpPr txBox="1"/>
          <p:nvPr/>
        </p:nvSpPr>
        <p:spPr>
          <a:xfrm>
            <a:off x="1074819" y="609602"/>
            <a:ext cx="9848659" cy="461665"/>
          </a:xfrm>
          <a:prstGeom prst="rect">
            <a:avLst/>
          </a:prstGeom>
          <a:noFill/>
        </p:spPr>
        <p:txBody>
          <a:bodyPr wrap="square" rtlCol="0">
            <a:spAutoFit/>
          </a:bodyPr>
          <a:lstStyle/>
          <a:p>
            <a:r>
              <a:rPr lang="es-ES" sz="2400" dirty="0">
                <a:solidFill>
                  <a:schemeClr val="accent1">
                    <a:lumMod val="50000"/>
                  </a:schemeClr>
                </a:solidFill>
              </a:rPr>
              <a:t>Irradiación sensitiva del nervio mediano en el síndrome del túnel del carpo</a:t>
            </a:r>
          </a:p>
        </p:txBody>
      </p:sp>
    </p:spTree>
    <p:extLst>
      <p:ext uri="{BB962C8B-B14F-4D97-AF65-F5344CB8AC3E}">
        <p14:creationId xmlns:p14="http://schemas.microsoft.com/office/powerpoint/2010/main" val="1936448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5D801526-54EC-0E26-0726-0EB9E3F37682}"/>
              </a:ext>
            </a:extLst>
          </p:cNvPr>
          <p:cNvSpPr txBox="1"/>
          <p:nvPr/>
        </p:nvSpPr>
        <p:spPr>
          <a:xfrm>
            <a:off x="2135560" y="879346"/>
            <a:ext cx="7704856" cy="5632311"/>
          </a:xfrm>
          <a:prstGeom prst="rect">
            <a:avLst/>
          </a:prstGeom>
          <a:noFill/>
        </p:spPr>
        <p:txBody>
          <a:bodyPr wrap="square" rtlCol="0">
            <a:spAutoFit/>
          </a:bodyPr>
          <a:lstStyle/>
          <a:p>
            <a:r>
              <a:rPr lang="es-ES" sz="3600" b="1" dirty="0">
                <a:solidFill>
                  <a:srgbClr val="1F497D">
                    <a:lumMod val="75000"/>
                  </a:srgbClr>
                </a:solidFill>
                <a:latin typeface="Calibri"/>
              </a:rPr>
              <a:t>Síndrome doloroso regional complejo</a:t>
            </a:r>
          </a:p>
          <a:p>
            <a:r>
              <a:rPr lang="es-ES" sz="3600" dirty="0">
                <a:solidFill>
                  <a:srgbClr val="1F497D">
                    <a:lumMod val="75000"/>
                  </a:srgbClr>
                </a:solidFill>
                <a:latin typeface="Calibri"/>
              </a:rPr>
              <a:t>(distrofia simpática refleja)</a:t>
            </a:r>
          </a:p>
          <a:p>
            <a:r>
              <a:rPr lang="es-ES" sz="2400" dirty="0">
                <a:solidFill>
                  <a:srgbClr val="1F497D">
                    <a:lumMod val="75000"/>
                  </a:srgbClr>
                </a:solidFill>
                <a:latin typeface="Calibri"/>
              </a:rPr>
              <a:t>Síndrome que se manifiesta por:</a:t>
            </a:r>
          </a:p>
          <a:p>
            <a:pPr marL="342900" indent="-342900">
              <a:buFont typeface="Wingdings" panose="05000000000000000000" pitchFamily="2" charset="2"/>
              <a:buChar char="ü"/>
            </a:pPr>
            <a:r>
              <a:rPr lang="es-ES" sz="2400" dirty="0">
                <a:solidFill>
                  <a:srgbClr val="1F497D">
                    <a:lumMod val="75000"/>
                  </a:srgbClr>
                </a:solidFill>
                <a:latin typeface="Calibri"/>
              </a:rPr>
              <a:t>dolor intenso</a:t>
            </a:r>
          </a:p>
          <a:p>
            <a:pPr marL="342900" indent="-342900">
              <a:buFont typeface="Wingdings" panose="05000000000000000000" pitchFamily="2" charset="2"/>
              <a:buChar char="ü"/>
            </a:pPr>
            <a:r>
              <a:rPr lang="es-ES" sz="2400" dirty="0">
                <a:solidFill>
                  <a:srgbClr val="1F497D">
                    <a:lumMod val="75000"/>
                  </a:srgbClr>
                </a:solidFill>
                <a:latin typeface="Calibri"/>
              </a:rPr>
              <a:t>trastornos sensitivos (alodinia, hiperalgesia)</a:t>
            </a:r>
          </a:p>
          <a:p>
            <a:pPr marL="342900" indent="-342900">
              <a:buFont typeface="Wingdings" panose="05000000000000000000" pitchFamily="2" charset="2"/>
              <a:buChar char="ü"/>
            </a:pPr>
            <a:r>
              <a:rPr lang="es-ES" sz="2400" dirty="0">
                <a:solidFill>
                  <a:srgbClr val="1F497D">
                    <a:lumMod val="75000"/>
                  </a:srgbClr>
                </a:solidFill>
                <a:latin typeface="Calibri"/>
              </a:rPr>
              <a:t>alteración en la regulación térmica y la sudoración</a:t>
            </a:r>
          </a:p>
          <a:p>
            <a:pPr marL="342900" indent="-342900">
              <a:buFont typeface="Wingdings" panose="05000000000000000000" pitchFamily="2" charset="2"/>
              <a:buChar char="ü"/>
            </a:pPr>
            <a:r>
              <a:rPr lang="es-ES" sz="2400" dirty="0">
                <a:solidFill>
                  <a:srgbClr val="1F497D">
                    <a:lumMod val="75000"/>
                  </a:srgbClr>
                </a:solidFill>
                <a:latin typeface="Calibri"/>
              </a:rPr>
              <a:t>edema y cambios tróficos, de tejidos profundos,</a:t>
            </a:r>
          </a:p>
          <a:p>
            <a:pPr marL="342900" indent="-342900">
              <a:buFont typeface="Wingdings" panose="05000000000000000000" pitchFamily="2" charset="2"/>
              <a:buChar char="ü"/>
            </a:pPr>
            <a:r>
              <a:rPr lang="es-ES" sz="2400" dirty="0">
                <a:solidFill>
                  <a:srgbClr val="1F497D">
                    <a:lumMod val="75000"/>
                  </a:srgbClr>
                </a:solidFill>
                <a:latin typeface="Calibri"/>
              </a:rPr>
              <a:t>en una extremidad</a:t>
            </a:r>
          </a:p>
          <a:p>
            <a:pPr marL="342900" indent="-342900">
              <a:buFont typeface="Arial" panose="020B0604020202020204" pitchFamily="34" charset="0"/>
              <a:buChar char="•"/>
            </a:pPr>
            <a:r>
              <a:rPr lang="es-ES" sz="2400" dirty="0">
                <a:solidFill>
                  <a:srgbClr val="1F497D">
                    <a:lumMod val="75000"/>
                  </a:srgbClr>
                </a:solidFill>
                <a:latin typeface="Calibri"/>
              </a:rPr>
              <a:t>ocurre como respuesta a un trauma mayor o menor de la extremidad o una lesión nerviosa, en cuyo caso se denominaba causalgia</a:t>
            </a:r>
          </a:p>
          <a:p>
            <a:pPr marL="342900" indent="-342900">
              <a:buFont typeface="Arial" panose="020B0604020202020204" pitchFamily="34" charset="0"/>
              <a:buChar char="•"/>
            </a:pPr>
            <a:r>
              <a:rPr lang="es-ES" sz="2400" dirty="0">
                <a:solidFill>
                  <a:srgbClr val="1F497D">
                    <a:lumMod val="75000"/>
                  </a:srgbClr>
                </a:solidFill>
                <a:latin typeface="Calibri"/>
              </a:rPr>
              <a:t>Evoluciona en forma crónica como consecuencia de una lesión inicial, generalmente traumática,</a:t>
            </a:r>
          </a:p>
          <a:p>
            <a:endParaRPr lang="es-ES" sz="2400"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2E39F791-4374-06F4-2243-C3B0AFB8B450}"/>
              </a:ext>
            </a:extLst>
          </p:cNvPr>
          <p:cNvSpPr txBox="1"/>
          <p:nvPr/>
        </p:nvSpPr>
        <p:spPr>
          <a:xfrm>
            <a:off x="3012281" y="900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319966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D0F8DC13-92EA-8EA2-AFDD-52820302F887}"/>
              </a:ext>
            </a:extLst>
          </p:cNvPr>
          <p:cNvSpPr txBox="1"/>
          <p:nvPr/>
        </p:nvSpPr>
        <p:spPr>
          <a:xfrm>
            <a:off x="2063552" y="922070"/>
            <a:ext cx="7776864" cy="4955203"/>
          </a:xfrm>
          <a:prstGeom prst="rect">
            <a:avLst/>
          </a:prstGeom>
          <a:noFill/>
        </p:spPr>
        <p:txBody>
          <a:bodyPr wrap="square" rtlCol="0">
            <a:spAutoFit/>
          </a:bodyPr>
          <a:lstStyle/>
          <a:p>
            <a:r>
              <a:rPr lang="es-ES" sz="2800" b="1" dirty="0">
                <a:solidFill>
                  <a:srgbClr val="1F497D">
                    <a:lumMod val="75000"/>
                  </a:srgbClr>
                </a:solidFill>
                <a:latin typeface="Calibri"/>
              </a:rPr>
              <a:t>Síntomas sensitivos</a:t>
            </a:r>
          </a:p>
          <a:p>
            <a:pPr marL="342900" indent="-342900">
              <a:buFont typeface="Arial" panose="020B0604020202020204" pitchFamily="34" charset="0"/>
              <a:buChar char="•"/>
            </a:pPr>
            <a:r>
              <a:rPr lang="es-ES" sz="2400" dirty="0">
                <a:solidFill>
                  <a:srgbClr val="1F497D">
                    <a:lumMod val="75000"/>
                  </a:srgbClr>
                </a:solidFill>
                <a:latin typeface="Calibri"/>
              </a:rPr>
              <a:t>El síntoma predominante es dolor intenso y mal localizado</a:t>
            </a:r>
          </a:p>
          <a:p>
            <a:pPr marL="342900" indent="-342900">
              <a:buFont typeface="Arial" panose="020B0604020202020204" pitchFamily="34" charset="0"/>
              <a:buChar char="•"/>
            </a:pPr>
            <a:r>
              <a:rPr lang="es-ES" sz="2400" dirty="0">
                <a:solidFill>
                  <a:srgbClr val="1F497D">
                    <a:lumMod val="75000"/>
                  </a:srgbClr>
                </a:solidFill>
                <a:latin typeface="Calibri"/>
              </a:rPr>
              <a:t>de predominio distal en la extremidad</a:t>
            </a:r>
          </a:p>
          <a:p>
            <a:pPr marL="342900" indent="-342900">
              <a:buFont typeface="Arial" panose="020B0604020202020204" pitchFamily="34" charset="0"/>
              <a:buChar char="•"/>
            </a:pPr>
            <a:r>
              <a:rPr lang="es-ES" sz="2400" dirty="0">
                <a:solidFill>
                  <a:srgbClr val="1F497D">
                    <a:lumMod val="75000"/>
                  </a:srgbClr>
                </a:solidFill>
                <a:latin typeface="Calibri"/>
              </a:rPr>
              <a:t>tipo quemante, punzante o lancinante</a:t>
            </a:r>
          </a:p>
          <a:p>
            <a:pPr marL="342900" indent="-342900">
              <a:buFont typeface="Arial" panose="020B0604020202020204" pitchFamily="34" charset="0"/>
              <a:buChar char="•"/>
            </a:pPr>
            <a:r>
              <a:rPr lang="es-ES" sz="2400" dirty="0">
                <a:solidFill>
                  <a:srgbClr val="1F497D">
                    <a:lumMod val="75000"/>
                  </a:srgbClr>
                </a:solidFill>
                <a:latin typeface="Calibri"/>
              </a:rPr>
              <a:t>puede comprometer toda la extremidad y, rara vez, la extremidad contralateral</a:t>
            </a:r>
          </a:p>
          <a:p>
            <a:pPr marL="342900" indent="-342900">
              <a:buFont typeface="Arial" panose="020B0604020202020204" pitchFamily="34" charset="0"/>
              <a:buChar char="•"/>
            </a:pPr>
            <a:r>
              <a:rPr lang="es-ES" sz="2400" dirty="0">
                <a:solidFill>
                  <a:srgbClr val="1F497D">
                    <a:lumMod val="75000"/>
                  </a:srgbClr>
                </a:solidFill>
                <a:latin typeface="Calibri"/>
              </a:rPr>
              <a:t>La alodinia se define como una respuesta exagerada a un estímulo que usualmente no provoca dolor, el tacto, el roce o la presión suave.</a:t>
            </a:r>
          </a:p>
          <a:p>
            <a:pPr marL="342900" indent="-342900">
              <a:buFont typeface="Arial" panose="020B0604020202020204" pitchFamily="34" charset="0"/>
              <a:buChar char="•"/>
            </a:pPr>
            <a:r>
              <a:rPr lang="es-ES" sz="2400" dirty="0">
                <a:solidFill>
                  <a:srgbClr val="1F497D">
                    <a:lumMod val="75000"/>
                  </a:srgbClr>
                </a:solidFill>
                <a:latin typeface="Calibri"/>
              </a:rPr>
              <a:t>La hiperalgesia es una respuesta también exagerada a</a:t>
            </a:r>
          </a:p>
          <a:p>
            <a:pPr marL="342900" indent="-342900">
              <a:buFont typeface="Arial" panose="020B0604020202020204" pitchFamily="34" charset="0"/>
              <a:buChar char="•"/>
            </a:pPr>
            <a:r>
              <a:rPr lang="es-ES" sz="2400" dirty="0">
                <a:solidFill>
                  <a:srgbClr val="1F497D">
                    <a:lumMod val="75000"/>
                  </a:srgbClr>
                </a:solidFill>
                <a:latin typeface="Calibri"/>
              </a:rPr>
              <a:t>un estímulo ligeramente molesto, tal como un leve pinchazo.</a:t>
            </a:r>
          </a:p>
          <a:p>
            <a:endParaRPr lang="es-ES" sz="2400"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1C915F0D-E029-F460-9122-C88B54601B29}"/>
              </a:ext>
            </a:extLst>
          </p:cNvPr>
          <p:cNvSpPr txBox="1"/>
          <p:nvPr/>
        </p:nvSpPr>
        <p:spPr>
          <a:xfrm>
            <a:off x="3048000" y="900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13839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D0F8DC13-92EA-8EA2-AFDD-52820302F887}"/>
              </a:ext>
            </a:extLst>
          </p:cNvPr>
          <p:cNvSpPr txBox="1"/>
          <p:nvPr/>
        </p:nvSpPr>
        <p:spPr>
          <a:xfrm>
            <a:off x="2063552" y="764705"/>
            <a:ext cx="7776864" cy="4585871"/>
          </a:xfrm>
          <a:prstGeom prst="rect">
            <a:avLst/>
          </a:prstGeom>
          <a:noFill/>
        </p:spPr>
        <p:txBody>
          <a:bodyPr wrap="square" rtlCol="0">
            <a:spAutoFit/>
          </a:bodyPr>
          <a:lstStyle/>
          <a:p>
            <a:r>
              <a:rPr lang="es-ES" sz="2800" b="1" dirty="0">
                <a:solidFill>
                  <a:srgbClr val="1F497D">
                    <a:lumMod val="75000"/>
                  </a:srgbClr>
                </a:solidFill>
                <a:latin typeface="Calibri"/>
              </a:rPr>
              <a:t>Signos y síntomas autonómicos</a:t>
            </a:r>
          </a:p>
          <a:p>
            <a:pPr marL="342900" indent="-342900">
              <a:buFont typeface="Arial" panose="020B0604020202020204" pitchFamily="34" charset="0"/>
              <a:buChar char="•"/>
            </a:pPr>
            <a:r>
              <a:rPr lang="es-ES" sz="2400" dirty="0">
                <a:solidFill>
                  <a:srgbClr val="1F497D">
                    <a:lumMod val="75000"/>
                  </a:srgbClr>
                </a:solidFill>
                <a:latin typeface="Calibri"/>
              </a:rPr>
              <a:t>El más característico es la diferencia de temperatura entre la extremidad afectada y la contralateral.</a:t>
            </a:r>
          </a:p>
          <a:p>
            <a:pPr marL="342900" indent="-342900">
              <a:buFont typeface="Arial" panose="020B0604020202020204" pitchFamily="34" charset="0"/>
              <a:buChar char="•"/>
            </a:pPr>
            <a:r>
              <a:rPr lang="es-ES" sz="2400" dirty="0">
                <a:solidFill>
                  <a:srgbClr val="1F497D">
                    <a:lumMod val="75000"/>
                  </a:srgbClr>
                </a:solidFill>
                <a:latin typeface="Calibri"/>
              </a:rPr>
              <a:t>cambios de coloración</a:t>
            </a:r>
          </a:p>
          <a:p>
            <a:pPr marL="342900" indent="-342900">
              <a:buFont typeface="Arial" panose="020B0604020202020204" pitchFamily="34" charset="0"/>
              <a:buChar char="•"/>
            </a:pPr>
            <a:r>
              <a:rPr lang="es-ES" sz="2400" dirty="0">
                <a:solidFill>
                  <a:srgbClr val="1F497D">
                    <a:lumMod val="75000"/>
                  </a:srgbClr>
                </a:solidFill>
                <a:latin typeface="Calibri"/>
              </a:rPr>
              <a:t>cambio de temperatura</a:t>
            </a:r>
          </a:p>
          <a:p>
            <a:pPr marL="342900" indent="-342900">
              <a:buFont typeface="Arial" panose="020B0604020202020204" pitchFamily="34" charset="0"/>
              <a:buChar char="•"/>
            </a:pPr>
            <a:r>
              <a:rPr lang="es-ES" sz="2400" dirty="0">
                <a:solidFill>
                  <a:srgbClr val="1F497D">
                    <a:lumMod val="75000"/>
                  </a:srgbClr>
                </a:solidFill>
                <a:latin typeface="Calibri"/>
              </a:rPr>
              <a:t>sudoración excesiva</a:t>
            </a:r>
          </a:p>
          <a:p>
            <a:pPr marL="342900" indent="-342900">
              <a:buFont typeface="Arial" panose="020B0604020202020204" pitchFamily="34" charset="0"/>
              <a:buChar char="•"/>
            </a:pPr>
            <a:r>
              <a:rPr lang="es-ES" sz="2400" dirty="0">
                <a:solidFill>
                  <a:srgbClr val="1F497D">
                    <a:lumMod val="75000"/>
                  </a:srgbClr>
                </a:solidFill>
                <a:latin typeface="Calibri"/>
              </a:rPr>
              <a:t>El edema es de predominio distal y se puede agravar con los cambios ambientales, la inmovilidad o el ejercicio. </a:t>
            </a:r>
          </a:p>
          <a:p>
            <a:pPr marL="342900" indent="-342900">
              <a:buFont typeface="Arial" panose="020B0604020202020204" pitchFamily="34" charset="0"/>
              <a:buChar char="•"/>
            </a:pPr>
            <a:r>
              <a:rPr lang="es-ES" sz="2400" dirty="0">
                <a:solidFill>
                  <a:srgbClr val="1F497D">
                    <a:lumMod val="75000"/>
                  </a:srgbClr>
                </a:solidFill>
                <a:latin typeface="Calibri"/>
              </a:rPr>
              <a:t>Si el dolor y las manifestaciones de disfunción autonómica disminuyen con bloqueos simpáticos, se define como un dolor “relacionado o mantenido por el simpático”</a:t>
            </a:r>
          </a:p>
          <a:p>
            <a:endParaRPr lang="es-ES" sz="2400"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5501CE2F-52B8-32F1-1C82-85E19D02EBEA}"/>
              </a:ext>
            </a:extLst>
          </p:cNvPr>
          <p:cNvSpPr txBox="1"/>
          <p:nvPr/>
        </p:nvSpPr>
        <p:spPr>
          <a:xfrm>
            <a:off x="3048000" y="92071"/>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3807166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D0F8DC13-92EA-8EA2-AFDD-52820302F887}"/>
              </a:ext>
            </a:extLst>
          </p:cNvPr>
          <p:cNvSpPr txBox="1"/>
          <p:nvPr/>
        </p:nvSpPr>
        <p:spPr>
          <a:xfrm>
            <a:off x="2207568" y="764704"/>
            <a:ext cx="7776864" cy="3539430"/>
          </a:xfrm>
          <a:prstGeom prst="rect">
            <a:avLst/>
          </a:prstGeom>
          <a:noFill/>
        </p:spPr>
        <p:txBody>
          <a:bodyPr wrap="square" rtlCol="0">
            <a:spAutoFit/>
          </a:bodyPr>
          <a:lstStyle/>
          <a:p>
            <a:r>
              <a:rPr lang="es-ES" sz="2800" b="1" dirty="0">
                <a:solidFill>
                  <a:srgbClr val="1F497D">
                    <a:lumMod val="75000"/>
                  </a:srgbClr>
                </a:solidFill>
                <a:latin typeface="Calibri"/>
              </a:rPr>
              <a:t>Cambios tróficos</a:t>
            </a:r>
          </a:p>
          <a:p>
            <a:pPr marL="457200" indent="-457200">
              <a:buFont typeface="Arial" panose="020B0604020202020204" pitchFamily="34" charset="0"/>
              <a:buChar char="•"/>
            </a:pPr>
            <a:r>
              <a:rPr lang="es-ES" sz="2800" dirty="0">
                <a:solidFill>
                  <a:srgbClr val="1F497D">
                    <a:lumMod val="75000"/>
                  </a:srgbClr>
                </a:solidFill>
                <a:latin typeface="Calibri"/>
              </a:rPr>
              <a:t>Ocurren cuando la enfermedad ha avanzado.</a:t>
            </a:r>
          </a:p>
          <a:p>
            <a:pPr marL="457200" indent="-457200">
              <a:buFont typeface="Arial" panose="020B0604020202020204" pitchFamily="34" charset="0"/>
              <a:buChar char="•"/>
            </a:pPr>
            <a:r>
              <a:rPr lang="es-ES" sz="2800" dirty="0">
                <a:solidFill>
                  <a:srgbClr val="1F497D">
                    <a:lumMod val="75000"/>
                  </a:srgbClr>
                </a:solidFill>
                <a:latin typeface="Calibri"/>
              </a:rPr>
              <a:t>Las uñas pueden hipertrofiarse o atrofiarse;</a:t>
            </a:r>
          </a:p>
          <a:p>
            <a:pPr marL="457200" indent="-457200">
              <a:buFont typeface="Arial" panose="020B0604020202020204" pitchFamily="34" charset="0"/>
              <a:buChar char="•"/>
            </a:pPr>
            <a:r>
              <a:rPr lang="es-ES" sz="2800" dirty="0">
                <a:solidFill>
                  <a:srgbClr val="1F497D">
                    <a:lumMod val="75000"/>
                  </a:srgbClr>
                </a:solidFill>
                <a:latin typeface="Calibri"/>
              </a:rPr>
              <a:t>el pelo puede cambiar en crecimiento y textura</a:t>
            </a:r>
          </a:p>
          <a:p>
            <a:pPr marL="457200" indent="-457200">
              <a:buFont typeface="Arial" panose="020B0604020202020204" pitchFamily="34" charset="0"/>
              <a:buChar char="•"/>
            </a:pPr>
            <a:r>
              <a:rPr lang="es-ES" sz="2800" dirty="0">
                <a:solidFill>
                  <a:srgbClr val="1F497D">
                    <a:lumMod val="75000"/>
                  </a:srgbClr>
                </a:solidFill>
                <a:latin typeface="Calibri"/>
              </a:rPr>
              <a:t>la piel puede también atrofiarse o mostrar hiperqueratosis</a:t>
            </a:r>
          </a:p>
          <a:p>
            <a:pPr marL="457200" indent="-457200">
              <a:buFont typeface="Arial" panose="020B0604020202020204" pitchFamily="34" charset="0"/>
              <a:buChar char="•"/>
            </a:pPr>
            <a:r>
              <a:rPr lang="es-ES" sz="2800" dirty="0">
                <a:solidFill>
                  <a:srgbClr val="1F497D">
                    <a:lumMod val="75000"/>
                  </a:srgbClr>
                </a:solidFill>
                <a:latin typeface="Calibri"/>
              </a:rPr>
              <a:t>En casos crónicos, se presentan contracturas articulares y osteopenia en la región afectada.</a:t>
            </a:r>
            <a:endParaRPr lang="es-ES" sz="2400"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377A0CE4-5730-FEA7-7E97-6CEC1A90BC57}"/>
              </a:ext>
            </a:extLst>
          </p:cNvPr>
          <p:cNvSpPr txBox="1"/>
          <p:nvPr/>
        </p:nvSpPr>
        <p:spPr>
          <a:xfrm>
            <a:off x="3416969" y="89617"/>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3865000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D0F8DC13-92EA-8EA2-AFDD-52820302F887}"/>
              </a:ext>
            </a:extLst>
          </p:cNvPr>
          <p:cNvSpPr txBox="1"/>
          <p:nvPr/>
        </p:nvSpPr>
        <p:spPr>
          <a:xfrm>
            <a:off x="2063552" y="764705"/>
            <a:ext cx="7776864" cy="5632311"/>
          </a:xfrm>
          <a:prstGeom prst="rect">
            <a:avLst/>
          </a:prstGeom>
          <a:noFill/>
        </p:spPr>
        <p:txBody>
          <a:bodyPr wrap="square" rtlCol="0">
            <a:spAutoFit/>
          </a:bodyPr>
          <a:lstStyle/>
          <a:p>
            <a:pPr>
              <a:defRPr/>
            </a:pPr>
            <a:r>
              <a:rPr lang="es-ES" sz="2400" b="1" dirty="0">
                <a:solidFill>
                  <a:srgbClr val="1F497D">
                    <a:lumMod val="75000"/>
                  </a:srgbClr>
                </a:solidFill>
                <a:latin typeface="Calibri"/>
              </a:rPr>
              <a:t>Evoluciona en tres fases </a:t>
            </a:r>
            <a:r>
              <a:rPr lang="es-ES" sz="2400" dirty="0">
                <a:solidFill>
                  <a:srgbClr val="1F497D">
                    <a:lumMod val="75000"/>
                  </a:srgbClr>
                </a:solidFill>
                <a:latin typeface="Calibri"/>
              </a:rPr>
              <a:t>que se pueden superponer en el tiempo, o no ser completas:</a:t>
            </a:r>
          </a:p>
          <a:p>
            <a:pPr>
              <a:defRPr/>
            </a:pPr>
            <a:endParaRPr lang="es-ES" sz="2400" b="1" dirty="0">
              <a:solidFill>
                <a:srgbClr val="1F497D">
                  <a:lumMod val="75000"/>
                </a:srgbClr>
              </a:solidFill>
              <a:latin typeface="Calibri"/>
            </a:endParaRPr>
          </a:p>
          <a:p>
            <a:pPr>
              <a:defRPr/>
            </a:pPr>
            <a:r>
              <a:rPr lang="es-ES" sz="2400" b="1" dirty="0">
                <a:solidFill>
                  <a:srgbClr val="1F497D">
                    <a:lumMod val="75000"/>
                  </a:srgbClr>
                </a:solidFill>
                <a:latin typeface="Calibri"/>
              </a:rPr>
              <a:t>fase aguda </a:t>
            </a:r>
            <a:r>
              <a:rPr lang="es-ES" sz="2400" dirty="0">
                <a:solidFill>
                  <a:srgbClr val="1F497D">
                    <a:lumMod val="75000"/>
                  </a:srgbClr>
                </a:solidFill>
                <a:latin typeface="Calibri"/>
              </a:rPr>
              <a:t>durar días y se caracteriza por dolor diseminado en la extremidad, edema y muchas alteraciones sensitivas y autonómicas.</a:t>
            </a:r>
          </a:p>
          <a:p>
            <a:pPr>
              <a:defRPr/>
            </a:pPr>
            <a:endParaRPr lang="es-ES" sz="2400" b="1" dirty="0">
              <a:solidFill>
                <a:srgbClr val="1F497D">
                  <a:lumMod val="75000"/>
                </a:srgbClr>
              </a:solidFill>
              <a:latin typeface="Calibri"/>
            </a:endParaRPr>
          </a:p>
          <a:p>
            <a:pPr>
              <a:defRPr/>
            </a:pPr>
            <a:r>
              <a:rPr lang="es-ES" sz="2400" b="1" dirty="0">
                <a:solidFill>
                  <a:srgbClr val="1F497D">
                    <a:lumMod val="75000"/>
                  </a:srgbClr>
                </a:solidFill>
                <a:latin typeface="Calibri"/>
              </a:rPr>
              <a:t>fase distrófica típica </a:t>
            </a:r>
            <a:r>
              <a:rPr lang="es-ES" sz="2400" dirty="0">
                <a:solidFill>
                  <a:srgbClr val="1F497D">
                    <a:lumMod val="75000"/>
                  </a:srgbClr>
                </a:solidFill>
                <a:latin typeface="Calibri"/>
              </a:rPr>
              <a:t>durar meses, caracterizada por dolor intenso, pero con cambios francos en el volumen, peso y actividad funcional de los tejidos</a:t>
            </a:r>
          </a:p>
          <a:p>
            <a:pPr>
              <a:defRPr/>
            </a:pPr>
            <a:endParaRPr lang="es-ES" sz="2400" b="1" dirty="0">
              <a:solidFill>
                <a:srgbClr val="1F497D">
                  <a:lumMod val="75000"/>
                </a:srgbClr>
              </a:solidFill>
              <a:latin typeface="Calibri"/>
            </a:endParaRPr>
          </a:p>
          <a:p>
            <a:pPr>
              <a:defRPr/>
            </a:pPr>
            <a:r>
              <a:rPr lang="es-ES" sz="2400" b="1" dirty="0">
                <a:solidFill>
                  <a:srgbClr val="1F497D">
                    <a:lumMod val="75000"/>
                  </a:srgbClr>
                </a:solidFill>
                <a:latin typeface="Calibri"/>
              </a:rPr>
              <a:t>Fase atrófica </a:t>
            </a:r>
            <a:r>
              <a:rPr lang="es-ES" sz="2400" dirty="0">
                <a:solidFill>
                  <a:srgbClr val="1F497D">
                    <a:lumMod val="75000"/>
                  </a:srgbClr>
                </a:solidFill>
                <a:latin typeface="Calibri"/>
              </a:rPr>
              <a:t>cambios marcados, a veces, irreversibles, en las articulaciones y los tejidos blandos que resultan en gran alteración funcional</a:t>
            </a:r>
          </a:p>
          <a:p>
            <a:endParaRPr lang="es-ES" sz="2400"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7462AAFF-633C-E4B6-9908-A2E0E1A85EE8}"/>
              </a:ext>
            </a:extLst>
          </p:cNvPr>
          <p:cNvSpPr txBox="1"/>
          <p:nvPr/>
        </p:nvSpPr>
        <p:spPr>
          <a:xfrm>
            <a:off x="3012281" y="89618"/>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337913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BB3B9EB5-6125-96F8-B856-CEABF8037A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681" y="1223306"/>
            <a:ext cx="6552727" cy="4937489"/>
          </a:xfrm>
          <a:prstGeom prst="rect">
            <a:avLst/>
          </a:prstGeom>
        </p:spPr>
      </p:pic>
      <p:sp>
        <p:nvSpPr>
          <p:cNvPr id="8" name="CuadroTexto 7">
            <a:extLst>
              <a:ext uri="{FF2B5EF4-FFF2-40B4-BE49-F238E27FC236}">
                <a16:creationId xmlns:a16="http://schemas.microsoft.com/office/drawing/2014/main" id="{20A50C72-092E-04C4-A0E9-1C733C9788A7}"/>
              </a:ext>
            </a:extLst>
          </p:cNvPr>
          <p:cNvSpPr txBox="1"/>
          <p:nvPr/>
        </p:nvSpPr>
        <p:spPr>
          <a:xfrm>
            <a:off x="673768" y="597881"/>
            <a:ext cx="9778716" cy="461665"/>
          </a:xfrm>
          <a:prstGeom prst="rect">
            <a:avLst/>
          </a:prstGeom>
          <a:noFill/>
        </p:spPr>
        <p:txBody>
          <a:bodyPr wrap="square" rtlCol="0">
            <a:spAutoFit/>
          </a:bodyPr>
          <a:lstStyle/>
          <a:p>
            <a:pPr algn="ctr"/>
            <a:r>
              <a:rPr lang="es-ES" sz="2400" dirty="0">
                <a:solidFill>
                  <a:srgbClr val="1F497D">
                    <a:lumMod val="75000"/>
                  </a:srgbClr>
                </a:solidFill>
                <a:latin typeface="Calibri"/>
              </a:rPr>
              <a:t>Osteopenia pie izquierdo en un síndrome doloroso regional  complejo</a:t>
            </a:r>
          </a:p>
        </p:txBody>
      </p:sp>
      <p:sp>
        <p:nvSpPr>
          <p:cNvPr id="3" name="CuadroTexto 2">
            <a:extLst>
              <a:ext uri="{FF2B5EF4-FFF2-40B4-BE49-F238E27FC236}">
                <a16:creationId xmlns:a16="http://schemas.microsoft.com/office/drawing/2014/main" id="{4D57E9C5-8D22-FDBB-08B3-2E09772F1A85}"/>
              </a:ext>
            </a:extLst>
          </p:cNvPr>
          <p:cNvSpPr txBox="1"/>
          <p:nvPr/>
        </p:nvSpPr>
        <p:spPr>
          <a:xfrm>
            <a:off x="3215681" y="27683"/>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
        <p:nvSpPr>
          <p:cNvPr id="4" name="CuadroTexto 3">
            <a:extLst>
              <a:ext uri="{FF2B5EF4-FFF2-40B4-BE49-F238E27FC236}">
                <a16:creationId xmlns:a16="http://schemas.microsoft.com/office/drawing/2014/main" id="{5FB630E8-6A95-BD3C-8D50-6C4A50E86ADF}"/>
              </a:ext>
            </a:extLst>
          </p:cNvPr>
          <p:cNvSpPr txBox="1"/>
          <p:nvPr/>
        </p:nvSpPr>
        <p:spPr>
          <a:xfrm>
            <a:off x="2839453" y="6244730"/>
            <a:ext cx="7455346" cy="369332"/>
          </a:xfrm>
          <a:prstGeom prst="rect">
            <a:avLst/>
          </a:prstGeom>
          <a:noFill/>
        </p:spPr>
        <p:txBody>
          <a:bodyPr wrap="square" rtlCol="0">
            <a:spAutoFit/>
          </a:bodyPr>
          <a:lstStyle/>
          <a:p>
            <a:pPr algn="ctr"/>
            <a:r>
              <a:rPr lang="es-ES" i="1" dirty="0">
                <a:solidFill>
                  <a:schemeClr val="accent1">
                    <a:lumMod val="50000"/>
                  </a:schemeClr>
                </a:solidFill>
              </a:rPr>
              <a:t>Tratado hispanoamericano de reumatología</a:t>
            </a:r>
          </a:p>
        </p:txBody>
      </p:sp>
    </p:spTree>
    <p:extLst>
      <p:ext uri="{BB962C8B-B14F-4D97-AF65-F5344CB8AC3E}">
        <p14:creationId xmlns:p14="http://schemas.microsoft.com/office/powerpoint/2010/main" val="355279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ACD21C00-76C8-D5DA-7757-ACA7419B712A}"/>
              </a:ext>
            </a:extLst>
          </p:cNvPr>
          <p:cNvSpPr txBox="1"/>
          <p:nvPr/>
        </p:nvSpPr>
        <p:spPr>
          <a:xfrm>
            <a:off x="2358189" y="797513"/>
            <a:ext cx="7338211" cy="5693866"/>
          </a:xfrm>
          <a:prstGeom prst="rect">
            <a:avLst/>
          </a:prstGeom>
          <a:noFill/>
        </p:spPr>
        <p:txBody>
          <a:bodyPr wrap="square" rtlCol="0">
            <a:spAutoFit/>
          </a:bodyPr>
          <a:lstStyle/>
          <a:p>
            <a:r>
              <a:rPr lang="es-ES" sz="3200" b="1" dirty="0">
                <a:solidFill>
                  <a:srgbClr val="1F497D">
                    <a:lumMod val="75000"/>
                  </a:srgbClr>
                </a:solidFill>
                <a:latin typeface="Calibri"/>
              </a:rPr>
              <a:t>Sumario</a:t>
            </a:r>
          </a:p>
          <a:p>
            <a:r>
              <a:rPr lang="es-ES" sz="2400" b="1" dirty="0">
                <a:solidFill>
                  <a:srgbClr val="1F497D">
                    <a:lumMod val="75000"/>
                  </a:srgbClr>
                </a:solidFill>
                <a:latin typeface="Calibri"/>
              </a:rPr>
              <a:t>1-Reumatismo de partes blandas localizados (Parte 1)</a:t>
            </a:r>
          </a:p>
          <a:p>
            <a:pPr marL="914400" lvl="1" indent="-457200">
              <a:buFont typeface="+mj-lt"/>
              <a:buAutoNum type="alphaUcPeriod"/>
            </a:pPr>
            <a:r>
              <a:rPr lang="es-ES" sz="2000" dirty="0">
                <a:solidFill>
                  <a:srgbClr val="1F497D">
                    <a:lumMod val="75000"/>
                  </a:srgbClr>
                </a:solidFill>
                <a:latin typeface="Calibri"/>
              </a:rPr>
              <a:t>Bursitis, las tendinitis y fascitis</a:t>
            </a:r>
          </a:p>
          <a:p>
            <a:pPr marL="914400" lvl="1" indent="-457200">
              <a:buFont typeface="+mj-lt"/>
              <a:buAutoNum type="alphaUcPeriod"/>
            </a:pPr>
            <a:r>
              <a:rPr lang="es-ES" sz="2000" dirty="0">
                <a:solidFill>
                  <a:srgbClr val="1F497D">
                    <a:lumMod val="75000"/>
                  </a:srgbClr>
                </a:solidFill>
                <a:latin typeface="Calibri"/>
              </a:rPr>
              <a:t>Neuropatías por compresión</a:t>
            </a:r>
          </a:p>
          <a:p>
            <a:pPr marL="914400" lvl="1" indent="-457200">
              <a:buFont typeface="+mj-lt"/>
              <a:buAutoNum type="alphaUcPeriod"/>
            </a:pPr>
            <a:r>
              <a:rPr lang="es-ES" sz="2000" dirty="0">
                <a:solidFill>
                  <a:srgbClr val="1F497D">
                    <a:lumMod val="75000"/>
                  </a:srgbClr>
                </a:solidFill>
                <a:latin typeface="Calibri"/>
              </a:rPr>
              <a:t>Síndrome doloroso regional complejo</a:t>
            </a:r>
          </a:p>
          <a:p>
            <a:r>
              <a:rPr lang="es-ES" sz="2400" b="1" dirty="0">
                <a:solidFill>
                  <a:srgbClr val="1F497D">
                    <a:lumMod val="75000"/>
                  </a:srgbClr>
                </a:solidFill>
                <a:latin typeface="Calibri"/>
              </a:rPr>
              <a:t>2-Reumatismo de partes blandas generalizados (Parte 2)</a:t>
            </a:r>
          </a:p>
          <a:p>
            <a:pPr marL="914400" lvl="1" indent="-457200">
              <a:buFont typeface="+mj-lt"/>
              <a:buAutoNum type="alphaUcPeriod" startAt="4"/>
            </a:pPr>
            <a:r>
              <a:rPr lang="es-ES" sz="2000" dirty="0">
                <a:solidFill>
                  <a:srgbClr val="1F497D">
                    <a:lumMod val="75000"/>
                  </a:srgbClr>
                </a:solidFill>
                <a:latin typeface="Calibri"/>
              </a:rPr>
              <a:t>Fibromialgia</a:t>
            </a:r>
          </a:p>
          <a:p>
            <a:pPr marL="914400" lvl="1" indent="-457200">
              <a:buFont typeface="+mj-lt"/>
              <a:buAutoNum type="alphaUcPeriod" startAt="4"/>
            </a:pPr>
            <a:r>
              <a:rPr lang="es-ES" sz="2000" dirty="0">
                <a:solidFill>
                  <a:srgbClr val="1F497D">
                    <a:lumMod val="75000"/>
                  </a:srgbClr>
                </a:solidFill>
                <a:latin typeface="Calibri"/>
              </a:rPr>
              <a:t>Dolor musculoesquelético en niños</a:t>
            </a:r>
          </a:p>
          <a:p>
            <a:pPr marL="914400" lvl="1" indent="-457200">
              <a:buFont typeface="+mj-lt"/>
              <a:buAutoNum type="alphaUcPeriod" startAt="4"/>
            </a:pPr>
            <a:r>
              <a:rPr lang="es-ES" sz="2000" dirty="0">
                <a:solidFill>
                  <a:srgbClr val="1F497D">
                    <a:lumMod val="75000"/>
                  </a:srgbClr>
                </a:solidFill>
                <a:latin typeface="Calibri"/>
              </a:rPr>
              <a:t>Distrofias simpáticas reflejas</a:t>
            </a:r>
          </a:p>
          <a:p>
            <a:r>
              <a:rPr lang="es-ES" sz="2400" b="1" dirty="0">
                <a:solidFill>
                  <a:srgbClr val="1F497D">
                    <a:lumMod val="75000"/>
                  </a:srgbClr>
                </a:solidFill>
                <a:latin typeface="Calibri"/>
              </a:rPr>
              <a:t>3.Síndromes dolorosos regionales (Parte 3)</a:t>
            </a:r>
          </a:p>
          <a:p>
            <a:pPr marL="914400" lvl="1" indent="-457200">
              <a:buFont typeface="+mj-lt"/>
              <a:buAutoNum type="alphaUcPeriod" startAt="7"/>
            </a:pPr>
            <a:r>
              <a:rPr lang="es-ES" sz="2000" dirty="0">
                <a:solidFill>
                  <a:srgbClr val="1F497D">
                    <a:lumMod val="75000"/>
                  </a:srgbClr>
                </a:solidFill>
                <a:latin typeface="Calibri"/>
              </a:rPr>
              <a:t>mano dolorosa</a:t>
            </a:r>
          </a:p>
          <a:p>
            <a:pPr marL="914400" lvl="1" indent="-457200">
              <a:buFont typeface="+mj-lt"/>
              <a:buAutoNum type="alphaUcPeriod" startAt="7"/>
            </a:pPr>
            <a:r>
              <a:rPr lang="es-ES" sz="2000" dirty="0">
                <a:solidFill>
                  <a:srgbClr val="1F497D">
                    <a:lumMod val="75000"/>
                  </a:srgbClr>
                </a:solidFill>
                <a:latin typeface="Calibri"/>
              </a:rPr>
              <a:t>hombro doloroso</a:t>
            </a:r>
          </a:p>
          <a:p>
            <a:pPr marL="914400" lvl="1" indent="-457200">
              <a:buFont typeface="+mj-lt"/>
              <a:buAutoNum type="alphaUcPeriod" startAt="7"/>
            </a:pPr>
            <a:r>
              <a:rPr lang="es-ES" sz="2000" dirty="0">
                <a:solidFill>
                  <a:srgbClr val="1F497D">
                    <a:lumMod val="75000"/>
                  </a:srgbClr>
                </a:solidFill>
                <a:latin typeface="Calibri"/>
              </a:rPr>
              <a:t>cadera dolorosa</a:t>
            </a:r>
          </a:p>
          <a:p>
            <a:pPr marL="914400" lvl="1" indent="-457200">
              <a:buFont typeface="+mj-lt"/>
              <a:buAutoNum type="alphaUcPeriod" startAt="7"/>
            </a:pPr>
            <a:r>
              <a:rPr lang="es-ES" sz="2000" dirty="0">
                <a:solidFill>
                  <a:srgbClr val="1F497D">
                    <a:lumMod val="75000"/>
                  </a:srgbClr>
                </a:solidFill>
                <a:latin typeface="Calibri"/>
              </a:rPr>
              <a:t>rodilla dolorosa</a:t>
            </a:r>
          </a:p>
          <a:p>
            <a:pPr marL="914400" lvl="1" indent="-457200">
              <a:buFont typeface="+mj-lt"/>
              <a:buAutoNum type="alphaUcPeriod" startAt="7"/>
            </a:pPr>
            <a:r>
              <a:rPr lang="es-ES" sz="2000" dirty="0">
                <a:solidFill>
                  <a:srgbClr val="1F497D">
                    <a:lumMod val="75000"/>
                  </a:srgbClr>
                </a:solidFill>
                <a:latin typeface="Calibri"/>
              </a:rPr>
              <a:t>pie doloroso</a:t>
            </a:r>
          </a:p>
          <a:p>
            <a:pPr marL="914400" lvl="1" indent="-457200">
              <a:buFont typeface="+mj-lt"/>
              <a:buAutoNum type="alphaUcPeriod" startAt="7"/>
            </a:pPr>
            <a:r>
              <a:rPr lang="es-ES" sz="2000" dirty="0">
                <a:solidFill>
                  <a:srgbClr val="1F497D">
                    <a:lumMod val="75000"/>
                  </a:srgbClr>
                </a:solidFill>
                <a:latin typeface="Calibri"/>
              </a:rPr>
              <a:t>dolor cervical</a:t>
            </a:r>
          </a:p>
          <a:p>
            <a:pPr marL="914400" lvl="1" indent="-457200">
              <a:buFont typeface="+mj-lt"/>
              <a:buAutoNum type="alphaUcPeriod" startAt="7"/>
            </a:pPr>
            <a:r>
              <a:rPr lang="es-ES" sz="2000" dirty="0">
                <a:solidFill>
                  <a:srgbClr val="1F497D">
                    <a:lumMod val="75000"/>
                  </a:srgbClr>
                </a:solidFill>
                <a:latin typeface="Calibri"/>
              </a:rPr>
              <a:t>enfermedad discal lumbar degenerativa</a:t>
            </a:r>
          </a:p>
        </p:txBody>
      </p:sp>
      <p:sp>
        <p:nvSpPr>
          <p:cNvPr id="4" name="CuadroTexto 3">
            <a:extLst>
              <a:ext uri="{FF2B5EF4-FFF2-40B4-BE49-F238E27FC236}">
                <a16:creationId xmlns:a16="http://schemas.microsoft.com/office/drawing/2014/main" id="{ABDA6F38-BE7D-2656-4AF8-6BA2BA35749E}"/>
              </a:ext>
            </a:extLst>
          </p:cNvPr>
          <p:cNvSpPr txBox="1"/>
          <p:nvPr/>
        </p:nvSpPr>
        <p:spPr>
          <a:xfrm>
            <a:off x="2961768" y="4113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278532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20A50C72-092E-04C4-A0E9-1C733C9788A7}"/>
              </a:ext>
            </a:extLst>
          </p:cNvPr>
          <p:cNvSpPr txBox="1"/>
          <p:nvPr/>
        </p:nvSpPr>
        <p:spPr>
          <a:xfrm>
            <a:off x="2207568" y="479287"/>
            <a:ext cx="7920880" cy="830997"/>
          </a:xfrm>
          <a:prstGeom prst="rect">
            <a:avLst/>
          </a:prstGeom>
          <a:noFill/>
        </p:spPr>
        <p:txBody>
          <a:bodyPr wrap="square" rtlCol="0">
            <a:spAutoFit/>
          </a:bodyPr>
          <a:lstStyle/>
          <a:p>
            <a:pPr algn="ctr"/>
            <a:r>
              <a:rPr lang="es-ES" sz="2400" dirty="0">
                <a:solidFill>
                  <a:srgbClr val="1F497D">
                    <a:lumMod val="75000"/>
                  </a:srgbClr>
                </a:solidFill>
                <a:latin typeface="Calibri"/>
              </a:rPr>
              <a:t>Gammagrafía ósea con hipercaptación en un  síndrome doloroso regional complejo de la mano derecha</a:t>
            </a:r>
          </a:p>
        </p:txBody>
      </p:sp>
      <p:pic>
        <p:nvPicPr>
          <p:cNvPr id="11" name="Imagen 10">
            <a:extLst>
              <a:ext uri="{FF2B5EF4-FFF2-40B4-BE49-F238E27FC236}">
                <a16:creationId xmlns:a16="http://schemas.microsoft.com/office/drawing/2014/main" id="{A267DA54-7F50-EB80-1CA3-71F8C1405B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5640" y="1326537"/>
            <a:ext cx="6624736" cy="5088275"/>
          </a:xfrm>
          <a:prstGeom prst="rect">
            <a:avLst/>
          </a:prstGeom>
        </p:spPr>
      </p:pic>
      <p:sp>
        <p:nvSpPr>
          <p:cNvPr id="3" name="CuadroTexto 2">
            <a:extLst>
              <a:ext uri="{FF2B5EF4-FFF2-40B4-BE49-F238E27FC236}">
                <a16:creationId xmlns:a16="http://schemas.microsoft.com/office/drawing/2014/main" id="{1B09C18F-2C79-C893-98F5-545A0E4C28F0}"/>
              </a:ext>
            </a:extLst>
          </p:cNvPr>
          <p:cNvSpPr txBox="1"/>
          <p:nvPr/>
        </p:nvSpPr>
        <p:spPr>
          <a:xfrm>
            <a:off x="3120008" y="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
        <p:nvSpPr>
          <p:cNvPr id="4" name="CuadroTexto 3">
            <a:extLst>
              <a:ext uri="{FF2B5EF4-FFF2-40B4-BE49-F238E27FC236}">
                <a16:creationId xmlns:a16="http://schemas.microsoft.com/office/drawing/2014/main" id="{532575A2-C458-29A3-D91C-85A8F8BA3AA9}"/>
              </a:ext>
            </a:extLst>
          </p:cNvPr>
          <p:cNvSpPr txBox="1"/>
          <p:nvPr/>
        </p:nvSpPr>
        <p:spPr>
          <a:xfrm>
            <a:off x="2999870" y="6432884"/>
            <a:ext cx="644892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0" i="1" u="none" strike="noStrike" kern="1200" cap="none" spc="0" normalizeH="0" baseline="0" noProof="0" dirty="0">
                <a:ln>
                  <a:noFill/>
                </a:ln>
                <a:solidFill>
                  <a:srgbClr val="4F81BD">
                    <a:lumMod val="50000"/>
                  </a:srgbClr>
                </a:solidFill>
                <a:effectLst/>
                <a:uLnTx/>
                <a:uFillTx/>
                <a:latin typeface="Calibri"/>
                <a:ea typeface="+mn-ea"/>
                <a:cs typeface="+mn-cs"/>
              </a:rPr>
              <a:t>Tratado hispanoamericano de reumatología</a:t>
            </a:r>
          </a:p>
        </p:txBody>
      </p:sp>
    </p:spTree>
    <p:extLst>
      <p:ext uri="{BB962C8B-B14F-4D97-AF65-F5344CB8AC3E}">
        <p14:creationId xmlns:p14="http://schemas.microsoft.com/office/powerpoint/2010/main" val="531596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89BA482D-98D9-2333-9B17-0F6A55375567}"/>
              </a:ext>
            </a:extLst>
          </p:cNvPr>
          <p:cNvSpPr txBox="1"/>
          <p:nvPr/>
        </p:nvSpPr>
        <p:spPr>
          <a:xfrm>
            <a:off x="3071664" y="2276873"/>
            <a:ext cx="5688632" cy="646331"/>
          </a:xfrm>
          <a:prstGeom prst="rect">
            <a:avLst/>
          </a:prstGeom>
          <a:noFill/>
        </p:spPr>
        <p:txBody>
          <a:bodyPr wrap="square" rtlCol="0">
            <a:spAutoFit/>
          </a:bodyPr>
          <a:lstStyle/>
          <a:p>
            <a:r>
              <a:rPr lang="es-ES" sz="3600" dirty="0">
                <a:solidFill>
                  <a:srgbClr val="1F497D">
                    <a:lumMod val="75000"/>
                  </a:srgbClr>
                </a:solidFill>
                <a:latin typeface="Calibri"/>
              </a:rPr>
              <a:t>Gracias</a:t>
            </a:r>
          </a:p>
        </p:txBody>
      </p:sp>
      <p:sp>
        <p:nvSpPr>
          <p:cNvPr id="4" name="CuadroTexto 3">
            <a:extLst>
              <a:ext uri="{FF2B5EF4-FFF2-40B4-BE49-F238E27FC236}">
                <a16:creationId xmlns:a16="http://schemas.microsoft.com/office/drawing/2014/main" id="{AC4797C2-72C4-F051-7EC3-4EDC610C9112}"/>
              </a:ext>
            </a:extLst>
          </p:cNvPr>
          <p:cNvSpPr txBox="1"/>
          <p:nvPr/>
        </p:nvSpPr>
        <p:spPr>
          <a:xfrm>
            <a:off x="3320715" y="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357314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CD7615FF-07D3-3B4C-1A7B-508A50F8446C}"/>
              </a:ext>
            </a:extLst>
          </p:cNvPr>
          <p:cNvSpPr txBox="1"/>
          <p:nvPr/>
        </p:nvSpPr>
        <p:spPr>
          <a:xfrm>
            <a:off x="2207568" y="980728"/>
            <a:ext cx="7632848" cy="2492990"/>
          </a:xfrm>
          <a:prstGeom prst="rect">
            <a:avLst/>
          </a:prstGeom>
          <a:noFill/>
        </p:spPr>
        <p:txBody>
          <a:bodyPr wrap="square" rtlCol="0">
            <a:spAutoFit/>
          </a:bodyPr>
          <a:lstStyle/>
          <a:p>
            <a:r>
              <a:rPr lang="es-ES" sz="3600" b="1" dirty="0">
                <a:solidFill>
                  <a:srgbClr val="1F497D">
                    <a:lumMod val="75000"/>
                  </a:srgbClr>
                </a:solidFill>
                <a:latin typeface="Calibri"/>
              </a:rPr>
              <a:t>CONCEPTO</a:t>
            </a:r>
          </a:p>
          <a:p>
            <a:pPr algn="just"/>
            <a:r>
              <a:rPr lang="es-ES" sz="2400" dirty="0">
                <a:solidFill>
                  <a:srgbClr val="1F497D">
                    <a:lumMod val="75000"/>
                  </a:srgbClr>
                </a:solidFill>
                <a:latin typeface="Calibri"/>
              </a:rPr>
              <a:t>Si el nombre de reuma o reumatismo se asocia a todas las causas que producen dolor en el aparato locomotor, Se denomina reumatismo de partes blandas al “Síndrome doloroso del aparato músculo-esquelético”, en las cuales se excluyen las afecciones de las articulaciones y de los huesos</a:t>
            </a:r>
            <a:r>
              <a:rPr lang="es-ES" dirty="0">
                <a:solidFill>
                  <a:srgbClr val="1F497D">
                    <a:lumMod val="75000"/>
                  </a:srgbClr>
                </a:solidFill>
                <a:latin typeface="Calibri"/>
              </a:rPr>
              <a:t>.</a:t>
            </a:r>
          </a:p>
        </p:txBody>
      </p:sp>
      <p:sp>
        <p:nvSpPr>
          <p:cNvPr id="4" name="CuadroTexto 3">
            <a:extLst>
              <a:ext uri="{FF2B5EF4-FFF2-40B4-BE49-F238E27FC236}">
                <a16:creationId xmlns:a16="http://schemas.microsoft.com/office/drawing/2014/main" id="{F4CFE349-67E6-8A2F-7D36-D2F34046FA2C}"/>
              </a:ext>
            </a:extLst>
          </p:cNvPr>
          <p:cNvSpPr txBox="1"/>
          <p:nvPr/>
        </p:nvSpPr>
        <p:spPr>
          <a:xfrm>
            <a:off x="3048000" y="59272"/>
            <a:ext cx="6096000" cy="369332"/>
          </a:xfrm>
          <a:prstGeom prst="rect">
            <a:avLst/>
          </a:prstGeom>
          <a:noFill/>
        </p:spPr>
        <p:txBody>
          <a:bodyPr wrap="square">
            <a:spAutoFit/>
          </a:bodyPr>
          <a:lstStyle/>
          <a:p>
            <a:pPr algn="ctr"/>
            <a:r>
              <a:rPr lang="es-ES" sz="1800" dirty="0">
                <a:solidFill>
                  <a:schemeClr val="accent1">
                    <a:lumMod val="50000"/>
                  </a:schemeClr>
                </a:solidFill>
              </a:rPr>
              <a:t>Semana de educación abierta (6-10 de marzo 2023)</a:t>
            </a:r>
          </a:p>
        </p:txBody>
      </p:sp>
    </p:spTree>
    <p:extLst>
      <p:ext uri="{BB962C8B-B14F-4D97-AF65-F5344CB8AC3E}">
        <p14:creationId xmlns:p14="http://schemas.microsoft.com/office/powerpoint/2010/main" val="260524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1B64631B-BCEE-0D50-C79D-107D6312705C}"/>
              </a:ext>
            </a:extLst>
          </p:cNvPr>
          <p:cNvSpPr txBox="1"/>
          <p:nvPr/>
        </p:nvSpPr>
        <p:spPr>
          <a:xfrm>
            <a:off x="1845439" y="908721"/>
            <a:ext cx="8501122" cy="4524315"/>
          </a:xfrm>
          <a:prstGeom prst="rect">
            <a:avLst/>
          </a:prstGeom>
          <a:noFill/>
        </p:spPr>
        <p:txBody>
          <a:bodyPr wrap="square" rtlCol="0">
            <a:spAutoFit/>
          </a:bodyPr>
          <a:lstStyle/>
          <a:p>
            <a:r>
              <a:rPr lang="es-ES" sz="3600" b="1" dirty="0">
                <a:solidFill>
                  <a:srgbClr val="1F497D">
                    <a:lumMod val="75000"/>
                  </a:srgbClr>
                </a:solidFill>
                <a:latin typeface="Calibri"/>
              </a:rPr>
              <a:t>CARACTERISTICAS</a:t>
            </a:r>
          </a:p>
          <a:p>
            <a:pPr marL="457200" indent="-457200">
              <a:buFont typeface="Arial" panose="020B0604020202020204" pitchFamily="34" charset="0"/>
              <a:buChar char="•"/>
            </a:pPr>
            <a:r>
              <a:rPr lang="es-ES" sz="2800" dirty="0">
                <a:solidFill>
                  <a:srgbClr val="1F497D">
                    <a:lumMod val="75000"/>
                  </a:srgbClr>
                </a:solidFill>
                <a:latin typeface="Calibri"/>
              </a:rPr>
              <a:t>Los reumatismos de partes blandas son un amplio grupo de afecciones reumáticas de diferentes causas y variadas manifestaciones clínicas. </a:t>
            </a:r>
          </a:p>
          <a:p>
            <a:pPr marL="457200" indent="-457200">
              <a:buFont typeface="Arial" panose="020B0604020202020204" pitchFamily="34" charset="0"/>
              <a:buChar char="•"/>
            </a:pPr>
            <a:r>
              <a:rPr lang="es-ES" sz="2800" dirty="0">
                <a:solidFill>
                  <a:srgbClr val="1F497D">
                    <a:lumMod val="75000"/>
                  </a:srgbClr>
                </a:solidFill>
                <a:latin typeface="Calibri"/>
              </a:rPr>
              <a:t>Aproximadamente la tercera parte de los pacientes que atiende el reumatólogo fuera del ámbito hospitalario tiene un reumatismo de parte blanda </a:t>
            </a:r>
          </a:p>
          <a:p>
            <a:pPr marL="457200" indent="-457200">
              <a:buFont typeface="Arial" panose="020B0604020202020204" pitchFamily="34" charset="0"/>
              <a:buChar char="•"/>
            </a:pPr>
            <a:r>
              <a:rPr lang="es-ES" sz="2800" dirty="0">
                <a:solidFill>
                  <a:srgbClr val="1F497D">
                    <a:lumMod val="75000"/>
                  </a:srgbClr>
                </a:solidFill>
                <a:latin typeface="Calibri"/>
              </a:rPr>
              <a:t>Se ha estimado que el 95 % de las personas que llegan a la adultes han sufrido al menos un reumatismo de partes blandas</a:t>
            </a:r>
          </a:p>
        </p:txBody>
      </p:sp>
      <p:sp>
        <p:nvSpPr>
          <p:cNvPr id="4" name="CuadroTexto 3">
            <a:extLst>
              <a:ext uri="{FF2B5EF4-FFF2-40B4-BE49-F238E27FC236}">
                <a16:creationId xmlns:a16="http://schemas.microsoft.com/office/drawing/2014/main" id="{33ECA14C-C67E-53B9-FFCD-C134E5177D7F}"/>
              </a:ext>
            </a:extLst>
          </p:cNvPr>
          <p:cNvSpPr txBox="1"/>
          <p:nvPr/>
        </p:nvSpPr>
        <p:spPr>
          <a:xfrm>
            <a:off x="3288632" y="900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122182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47A4149F-8B93-A24A-535D-D1513AD91CEF}"/>
              </a:ext>
            </a:extLst>
          </p:cNvPr>
          <p:cNvSpPr txBox="1"/>
          <p:nvPr/>
        </p:nvSpPr>
        <p:spPr>
          <a:xfrm>
            <a:off x="2135560" y="908720"/>
            <a:ext cx="8175282" cy="3600986"/>
          </a:xfrm>
          <a:prstGeom prst="rect">
            <a:avLst/>
          </a:prstGeom>
          <a:noFill/>
        </p:spPr>
        <p:txBody>
          <a:bodyPr wrap="square" rtlCol="0">
            <a:spAutoFit/>
          </a:bodyPr>
          <a:lstStyle/>
          <a:p>
            <a:r>
              <a:rPr lang="es-ES" sz="3600" b="1" dirty="0">
                <a:solidFill>
                  <a:srgbClr val="1F497D">
                    <a:lumMod val="75000"/>
                  </a:srgbClr>
                </a:solidFill>
                <a:latin typeface="Calibri"/>
              </a:rPr>
              <a:t>Bursas (bolsa)</a:t>
            </a:r>
          </a:p>
          <a:p>
            <a:r>
              <a:rPr lang="es-ES" sz="2400" dirty="0">
                <a:solidFill>
                  <a:srgbClr val="1F497D">
                    <a:lumMod val="75000"/>
                  </a:srgbClr>
                </a:solidFill>
                <a:latin typeface="Calibri"/>
              </a:rPr>
              <a:t>Las bursas son sacos sinoviales cuya función es promover el deslizamiento de los tejidos adyacentes.</a:t>
            </a:r>
          </a:p>
          <a:p>
            <a:endParaRPr lang="es-ES" sz="2400" b="1" dirty="0">
              <a:solidFill>
                <a:srgbClr val="1F497D">
                  <a:lumMod val="75000"/>
                </a:srgbClr>
              </a:solidFill>
              <a:latin typeface="Calibri"/>
            </a:endParaRPr>
          </a:p>
          <a:p>
            <a:r>
              <a:rPr lang="es-ES" sz="2400" b="1" dirty="0">
                <a:solidFill>
                  <a:srgbClr val="1F497D">
                    <a:lumMod val="75000"/>
                  </a:srgbClr>
                </a:solidFill>
                <a:latin typeface="Calibri"/>
              </a:rPr>
              <a:t>Bursas superficiales :</a:t>
            </a:r>
            <a:r>
              <a:rPr lang="es-ES" sz="2400" dirty="0">
                <a:solidFill>
                  <a:srgbClr val="1F497D">
                    <a:lumMod val="75000"/>
                  </a:srgbClr>
                </a:solidFill>
                <a:latin typeface="Calibri"/>
              </a:rPr>
              <a:t> Sobre prominencias óseas: olecraneana y la prepatelar</a:t>
            </a:r>
          </a:p>
          <a:p>
            <a:r>
              <a:rPr lang="es-ES" sz="2400" dirty="0">
                <a:solidFill>
                  <a:srgbClr val="1F497D">
                    <a:lumMod val="75000"/>
                  </a:srgbClr>
                </a:solidFill>
                <a:latin typeface="Calibri"/>
              </a:rPr>
              <a:t>Bursitis traumática, séptica, por microcristales de acido úrico o reumatoide, otras enfermedades reumáticas</a:t>
            </a:r>
          </a:p>
          <a:p>
            <a:endParaRPr lang="es-ES" sz="2400" b="1"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CB1F64F1-6C98-83D3-25C5-FBA588EA1A57}"/>
              </a:ext>
            </a:extLst>
          </p:cNvPr>
          <p:cNvSpPr txBox="1"/>
          <p:nvPr/>
        </p:nvSpPr>
        <p:spPr>
          <a:xfrm>
            <a:off x="3012281" y="900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327427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9AB8BB66-DD1D-55F3-35EB-C945FDD3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5900" y="1104146"/>
            <a:ext cx="4140200" cy="4940300"/>
          </a:xfrm>
          <a:prstGeom prst="rect">
            <a:avLst/>
          </a:prstGeom>
        </p:spPr>
      </p:pic>
      <p:sp>
        <p:nvSpPr>
          <p:cNvPr id="4" name="CuadroTexto 3">
            <a:extLst>
              <a:ext uri="{FF2B5EF4-FFF2-40B4-BE49-F238E27FC236}">
                <a16:creationId xmlns:a16="http://schemas.microsoft.com/office/drawing/2014/main" id="{28CF65B2-AE0B-D6B6-A386-4D46328A83AD}"/>
              </a:ext>
            </a:extLst>
          </p:cNvPr>
          <p:cNvSpPr txBox="1"/>
          <p:nvPr/>
        </p:nvSpPr>
        <p:spPr>
          <a:xfrm>
            <a:off x="3251684" y="6171330"/>
            <a:ext cx="5688632" cy="646331"/>
          </a:xfrm>
          <a:prstGeom prst="rect">
            <a:avLst/>
          </a:prstGeom>
          <a:noFill/>
        </p:spPr>
        <p:txBody>
          <a:bodyPr wrap="square" rtlCol="0">
            <a:spAutoFit/>
          </a:bodyPr>
          <a:lstStyle/>
          <a:p>
            <a:pPr algn="ctr"/>
            <a:r>
              <a:rPr lang="es-ES" i="1" dirty="0">
                <a:solidFill>
                  <a:schemeClr val="accent1">
                    <a:lumMod val="50000"/>
                  </a:schemeClr>
                </a:solidFill>
              </a:rPr>
              <a:t>Tratado hispanoamericano de reumatología</a:t>
            </a:r>
          </a:p>
          <a:p>
            <a:r>
              <a:rPr lang="es-ES" b="1" dirty="0">
                <a:solidFill>
                  <a:srgbClr val="6D6E70"/>
                </a:solidFill>
                <a:latin typeface="Frutiger-Bold"/>
              </a:rPr>
              <a:t>Canoso JJ, </a:t>
            </a:r>
            <a:r>
              <a:rPr lang="es-ES" b="1" dirty="0" err="1">
                <a:solidFill>
                  <a:srgbClr val="6D6E70"/>
                </a:solidFill>
                <a:latin typeface="Frutiger-Bold"/>
              </a:rPr>
              <a:t>Sheckman</a:t>
            </a:r>
            <a:r>
              <a:rPr lang="es-ES" b="1" dirty="0">
                <a:solidFill>
                  <a:srgbClr val="6D6E70"/>
                </a:solidFill>
                <a:latin typeface="Frutiger-Bold"/>
              </a:rPr>
              <a:t> PR, J </a:t>
            </a:r>
            <a:r>
              <a:rPr lang="es-ES" b="1" dirty="0" err="1">
                <a:solidFill>
                  <a:srgbClr val="6D6E70"/>
                </a:solidFill>
                <a:latin typeface="Frutiger-Bold"/>
              </a:rPr>
              <a:t>Rheumatol</a:t>
            </a:r>
            <a:r>
              <a:rPr lang="es-ES" b="1" dirty="0">
                <a:solidFill>
                  <a:srgbClr val="6D6E70"/>
                </a:solidFill>
                <a:latin typeface="Frutiger-Bold"/>
              </a:rPr>
              <a:t> 1979;6:96-102)</a:t>
            </a:r>
            <a:endParaRPr lang="es-ES" dirty="0">
              <a:solidFill>
                <a:prstClr val="black"/>
              </a:solidFill>
              <a:latin typeface="Calibri"/>
            </a:endParaRPr>
          </a:p>
        </p:txBody>
      </p:sp>
      <p:sp>
        <p:nvSpPr>
          <p:cNvPr id="5" name="CuadroTexto 4">
            <a:extLst>
              <a:ext uri="{FF2B5EF4-FFF2-40B4-BE49-F238E27FC236}">
                <a16:creationId xmlns:a16="http://schemas.microsoft.com/office/drawing/2014/main" id="{5CD6CFE2-22AC-4595-6D96-88E5BB441C89}"/>
              </a:ext>
            </a:extLst>
          </p:cNvPr>
          <p:cNvSpPr txBox="1"/>
          <p:nvPr/>
        </p:nvSpPr>
        <p:spPr>
          <a:xfrm>
            <a:off x="3575720" y="556159"/>
            <a:ext cx="5688632" cy="461665"/>
          </a:xfrm>
          <a:prstGeom prst="rect">
            <a:avLst/>
          </a:prstGeom>
          <a:noFill/>
        </p:spPr>
        <p:txBody>
          <a:bodyPr wrap="square" rtlCol="0">
            <a:spAutoFit/>
          </a:bodyPr>
          <a:lstStyle/>
          <a:p>
            <a:pPr algn="ctr"/>
            <a:r>
              <a:rPr lang="es-ES" sz="2400" dirty="0">
                <a:solidFill>
                  <a:srgbClr val="1F497D">
                    <a:lumMod val="75000"/>
                  </a:srgbClr>
                </a:solidFill>
                <a:latin typeface="Calibri"/>
              </a:rPr>
              <a:t>Bursitis retroolecraneana séptica</a:t>
            </a:r>
          </a:p>
        </p:txBody>
      </p:sp>
      <p:sp>
        <p:nvSpPr>
          <p:cNvPr id="8" name="CuadroTexto 7">
            <a:extLst>
              <a:ext uri="{FF2B5EF4-FFF2-40B4-BE49-F238E27FC236}">
                <a16:creationId xmlns:a16="http://schemas.microsoft.com/office/drawing/2014/main" id="{0AD28A82-5943-DB27-8704-97C1DEA7A515}"/>
              </a:ext>
            </a:extLst>
          </p:cNvPr>
          <p:cNvSpPr txBox="1"/>
          <p:nvPr/>
        </p:nvSpPr>
        <p:spPr>
          <a:xfrm>
            <a:off x="3372036" y="44669"/>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147424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CA2D71EE-EE09-33E8-67B2-DD02508F09D7}"/>
              </a:ext>
            </a:extLst>
          </p:cNvPr>
          <p:cNvSpPr txBox="1"/>
          <p:nvPr/>
        </p:nvSpPr>
        <p:spPr>
          <a:xfrm>
            <a:off x="2207568" y="1124744"/>
            <a:ext cx="7848872" cy="4154984"/>
          </a:xfrm>
          <a:prstGeom prst="rect">
            <a:avLst/>
          </a:prstGeom>
          <a:noFill/>
        </p:spPr>
        <p:txBody>
          <a:bodyPr wrap="square" rtlCol="0">
            <a:spAutoFit/>
          </a:bodyPr>
          <a:lstStyle/>
          <a:p>
            <a:pPr>
              <a:defRPr/>
            </a:pPr>
            <a:r>
              <a:rPr lang="es-ES" sz="2400" b="1" dirty="0">
                <a:solidFill>
                  <a:srgbClr val="1F497D">
                    <a:lumMod val="75000"/>
                  </a:srgbClr>
                </a:solidFill>
                <a:latin typeface="Calibri"/>
              </a:rPr>
              <a:t>Profundas: </a:t>
            </a:r>
            <a:r>
              <a:rPr lang="es-ES" sz="2400" dirty="0">
                <a:solidFill>
                  <a:srgbClr val="1F497D">
                    <a:lumMod val="75000"/>
                  </a:srgbClr>
                </a:solidFill>
                <a:latin typeface="Calibri"/>
              </a:rPr>
              <a:t>bursa subacromial y gemelo-semimembranosa se comunican con la articulación subyacente; </a:t>
            </a:r>
          </a:p>
          <a:p>
            <a:pPr marL="342900" indent="-342900">
              <a:buFont typeface="Arial" panose="020B0604020202020204" pitchFamily="34" charset="0"/>
              <a:buChar char="•"/>
              <a:defRPr/>
            </a:pPr>
            <a:r>
              <a:rPr lang="es-ES" sz="2400" dirty="0">
                <a:solidFill>
                  <a:srgbClr val="1F497D">
                    <a:lumMod val="75000"/>
                  </a:srgbClr>
                </a:solidFill>
                <a:latin typeface="Calibri"/>
              </a:rPr>
              <a:t>Infrapatelar</a:t>
            </a:r>
          </a:p>
          <a:p>
            <a:pPr marL="342900" indent="-342900">
              <a:buFont typeface="Arial" panose="020B0604020202020204" pitchFamily="34" charset="0"/>
              <a:buChar char="•"/>
              <a:defRPr/>
            </a:pPr>
            <a:r>
              <a:rPr lang="es-ES" sz="2400" dirty="0">
                <a:solidFill>
                  <a:srgbClr val="1F497D">
                    <a:lumMod val="75000"/>
                  </a:srgbClr>
                </a:solidFill>
                <a:latin typeface="Calibri"/>
              </a:rPr>
              <a:t>Trocantérica (síndrome de dolor peritrocantérico)</a:t>
            </a:r>
          </a:p>
          <a:p>
            <a:pPr marL="342900" indent="-342900">
              <a:buFont typeface="Arial" panose="020B0604020202020204" pitchFamily="34" charset="0"/>
              <a:buChar char="•"/>
              <a:defRPr/>
            </a:pPr>
            <a:r>
              <a:rPr lang="es-ES" sz="2400" dirty="0">
                <a:solidFill>
                  <a:srgbClr val="1F497D">
                    <a:lumMod val="75000"/>
                  </a:srgbClr>
                </a:solidFill>
                <a:latin typeface="Calibri"/>
              </a:rPr>
              <a:t>Isquioglútea (Bursitis isquioglútea)</a:t>
            </a:r>
          </a:p>
          <a:p>
            <a:pPr marL="342900" indent="-342900">
              <a:buFont typeface="Arial" panose="020B0604020202020204" pitchFamily="34" charset="0"/>
              <a:buChar char="•"/>
            </a:pPr>
            <a:r>
              <a:rPr lang="es-ES" sz="2400" dirty="0">
                <a:solidFill>
                  <a:srgbClr val="1F497D">
                    <a:lumMod val="75000"/>
                  </a:srgbClr>
                </a:solidFill>
                <a:latin typeface="Calibri"/>
              </a:rPr>
              <a:t>Anserina (Bursitis anserina)</a:t>
            </a:r>
          </a:p>
          <a:p>
            <a:pPr marL="342900" indent="-342900">
              <a:buFont typeface="Arial" panose="020B0604020202020204" pitchFamily="34" charset="0"/>
              <a:buChar char="•"/>
            </a:pPr>
            <a:r>
              <a:rPr lang="es-ES" sz="2400" dirty="0">
                <a:solidFill>
                  <a:srgbClr val="1F497D">
                    <a:lumMod val="75000"/>
                  </a:srgbClr>
                </a:solidFill>
                <a:latin typeface="Calibri"/>
              </a:rPr>
              <a:t>bursa gastrocnemio/semimembranosa (</a:t>
            </a:r>
            <a:r>
              <a:rPr lang="pt-BR" sz="2400" dirty="0">
                <a:solidFill>
                  <a:srgbClr val="1F497D">
                    <a:lumMod val="75000"/>
                  </a:srgbClr>
                </a:solidFill>
                <a:latin typeface="Calibri"/>
              </a:rPr>
              <a:t>Quiste poplíteo o de Baker)</a:t>
            </a:r>
            <a:endParaRPr lang="es-ES" sz="2400" dirty="0">
              <a:solidFill>
                <a:srgbClr val="1F497D">
                  <a:lumMod val="75000"/>
                </a:srgbClr>
              </a:solidFill>
              <a:latin typeface="Calibri"/>
            </a:endParaRPr>
          </a:p>
          <a:p>
            <a:pPr marL="342900" indent="-342900">
              <a:buFont typeface="Arial" panose="020B0604020202020204" pitchFamily="34" charset="0"/>
              <a:buChar char="•"/>
            </a:pPr>
            <a:r>
              <a:rPr lang="es-ES" sz="2400" dirty="0">
                <a:solidFill>
                  <a:srgbClr val="1F497D">
                    <a:lumMod val="75000"/>
                  </a:srgbClr>
                </a:solidFill>
                <a:latin typeface="Calibri"/>
              </a:rPr>
              <a:t>Retrocalcánea (Bursitis retrocalcánea)</a:t>
            </a:r>
          </a:p>
          <a:p>
            <a:pPr marL="342900" indent="-342900">
              <a:buFont typeface="Arial" panose="020B0604020202020204" pitchFamily="34" charset="0"/>
              <a:buChar char="•"/>
            </a:pPr>
            <a:r>
              <a:rPr lang="es-ES" sz="2400" dirty="0">
                <a:solidFill>
                  <a:srgbClr val="1F497D">
                    <a:lumMod val="75000"/>
                  </a:srgbClr>
                </a:solidFill>
                <a:latin typeface="Calibri"/>
              </a:rPr>
              <a:t>Bursitis Aquílea superficial</a:t>
            </a:r>
          </a:p>
          <a:p>
            <a:endParaRPr lang="es-ES" sz="2400" dirty="0">
              <a:solidFill>
                <a:srgbClr val="1F497D">
                  <a:lumMod val="75000"/>
                </a:srgbClr>
              </a:solidFill>
              <a:latin typeface="Calibri"/>
            </a:endParaRPr>
          </a:p>
        </p:txBody>
      </p:sp>
      <p:sp>
        <p:nvSpPr>
          <p:cNvPr id="8" name="CuadroTexto 7">
            <a:extLst>
              <a:ext uri="{FF2B5EF4-FFF2-40B4-BE49-F238E27FC236}">
                <a16:creationId xmlns:a16="http://schemas.microsoft.com/office/drawing/2014/main" id="{330CED89-7423-CCAA-8D5E-86C9FC7C65C5}"/>
              </a:ext>
            </a:extLst>
          </p:cNvPr>
          <p:cNvSpPr txBox="1"/>
          <p:nvPr/>
        </p:nvSpPr>
        <p:spPr>
          <a:xfrm>
            <a:off x="3465094" y="90050"/>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221989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2DDF723F-CF2F-081A-08B2-E72983539D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9817" y="1589895"/>
            <a:ext cx="3084766" cy="4657792"/>
          </a:xfrm>
          <a:prstGeom prst="rect">
            <a:avLst/>
          </a:prstGeom>
        </p:spPr>
      </p:pic>
      <p:sp>
        <p:nvSpPr>
          <p:cNvPr id="4" name="CuadroTexto 3">
            <a:extLst>
              <a:ext uri="{FF2B5EF4-FFF2-40B4-BE49-F238E27FC236}">
                <a16:creationId xmlns:a16="http://schemas.microsoft.com/office/drawing/2014/main" id="{A2448876-21E1-5D22-B7FF-515AB5C1F093}"/>
              </a:ext>
            </a:extLst>
          </p:cNvPr>
          <p:cNvSpPr txBox="1"/>
          <p:nvPr/>
        </p:nvSpPr>
        <p:spPr>
          <a:xfrm>
            <a:off x="-1" y="584471"/>
            <a:ext cx="12801601" cy="769441"/>
          </a:xfrm>
          <a:prstGeom prst="rect">
            <a:avLst/>
          </a:prstGeom>
          <a:noFill/>
        </p:spPr>
        <p:txBody>
          <a:bodyPr wrap="square" rtlCol="0">
            <a:spAutoFit/>
          </a:bodyPr>
          <a:lstStyle/>
          <a:p>
            <a:pPr algn="ctr"/>
            <a:r>
              <a:rPr lang="es-ES" sz="2400" dirty="0">
                <a:solidFill>
                  <a:srgbClr val="1F497D">
                    <a:lumMod val="75000"/>
                  </a:srgbClr>
                </a:solidFill>
                <a:latin typeface="Calibri"/>
              </a:rPr>
              <a:t>Bursas de la cara medial de la rodilla </a:t>
            </a:r>
          </a:p>
          <a:p>
            <a:pPr algn="ctr"/>
            <a:r>
              <a:rPr lang="es-ES" sz="2000" b="1" dirty="0">
                <a:solidFill>
                  <a:srgbClr val="1F497D">
                    <a:lumMod val="75000"/>
                  </a:srgbClr>
                </a:solidFill>
                <a:latin typeface="Calibri"/>
              </a:rPr>
              <a:t>A</a:t>
            </a:r>
            <a:r>
              <a:rPr lang="es-ES" sz="2000" dirty="0">
                <a:solidFill>
                  <a:srgbClr val="1F497D">
                    <a:lumMod val="75000"/>
                  </a:srgbClr>
                </a:solidFill>
                <a:latin typeface="Calibri"/>
              </a:rPr>
              <a:t>: bursa anserina; </a:t>
            </a:r>
            <a:r>
              <a:rPr lang="es-ES" sz="2000" b="1" dirty="0">
                <a:solidFill>
                  <a:srgbClr val="1F497D">
                    <a:lumMod val="75000"/>
                  </a:srgbClr>
                </a:solidFill>
                <a:latin typeface="Calibri"/>
              </a:rPr>
              <a:t>S</a:t>
            </a:r>
            <a:r>
              <a:rPr lang="es-ES" sz="2000" dirty="0">
                <a:solidFill>
                  <a:srgbClr val="1F497D">
                    <a:lumMod val="75000"/>
                  </a:srgbClr>
                </a:solidFill>
                <a:latin typeface="Calibri"/>
              </a:rPr>
              <a:t>: bursa subligamentaria o “sin fama y sin nombre”;</a:t>
            </a:r>
            <a:r>
              <a:rPr lang="es-ES" sz="2000" b="1" dirty="0">
                <a:solidFill>
                  <a:srgbClr val="1F497D">
                    <a:lumMod val="75000"/>
                  </a:srgbClr>
                </a:solidFill>
                <a:latin typeface="Calibri"/>
              </a:rPr>
              <a:t> SM</a:t>
            </a:r>
            <a:r>
              <a:rPr lang="es-ES" sz="2000" dirty="0">
                <a:solidFill>
                  <a:srgbClr val="1F497D">
                    <a:lumMod val="75000"/>
                  </a:srgbClr>
                </a:solidFill>
                <a:latin typeface="Calibri"/>
              </a:rPr>
              <a:t>: bursa semimembranosa</a:t>
            </a:r>
            <a:endParaRPr lang="es-ES" sz="2400" dirty="0">
              <a:solidFill>
                <a:srgbClr val="1F497D">
                  <a:lumMod val="75000"/>
                </a:srgbClr>
              </a:solidFill>
              <a:latin typeface="Calibri"/>
            </a:endParaRPr>
          </a:p>
        </p:txBody>
      </p:sp>
      <p:sp>
        <p:nvSpPr>
          <p:cNvPr id="5" name="CuadroTexto 4">
            <a:extLst>
              <a:ext uri="{FF2B5EF4-FFF2-40B4-BE49-F238E27FC236}">
                <a16:creationId xmlns:a16="http://schemas.microsoft.com/office/drawing/2014/main" id="{F85CB42F-5C5F-45B6-5FB8-493E99BFD271}"/>
              </a:ext>
            </a:extLst>
          </p:cNvPr>
          <p:cNvSpPr txBox="1"/>
          <p:nvPr/>
        </p:nvSpPr>
        <p:spPr>
          <a:xfrm>
            <a:off x="3112172" y="26454"/>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
        <p:nvSpPr>
          <p:cNvPr id="8" name="CuadroTexto 7">
            <a:extLst>
              <a:ext uri="{FF2B5EF4-FFF2-40B4-BE49-F238E27FC236}">
                <a16:creationId xmlns:a16="http://schemas.microsoft.com/office/drawing/2014/main" id="{087A087C-5800-5349-4E96-EF4BFCB4B949}"/>
              </a:ext>
            </a:extLst>
          </p:cNvPr>
          <p:cNvSpPr txBox="1"/>
          <p:nvPr/>
        </p:nvSpPr>
        <p:spPr>
          <a:xfrm>
            <a:off x="3112172" y="6447010"/>
            <a:ext cx="6464972" cy="369332"/>
          </a:xfrm>
          <a:prstGeom prst="rect">
            <a:avLst/>
          </a:prstGeom>
          <a:noFill/>
        </p:spPr>
        <p:txBody>
          <a:bodyPr wrap="square" rtlCol="0">
            <a:spAutoFit/>
          </a:bodyPr>
          <a:lstStyle/>
          <a:p>
            <a:pPr algn="ctr"/>
            <a:r>
              <a:rPr lang="es-ES" i="1" dirty="0">
                <a:solidFill>
                  <a:schemeClr val="accent1">
                    <a:lumMod val="50000"/>
                  </a:schemeClr>
                </a:solidFill>
              </a:rPr>
              <a:t>Tratado hispanoamericano de reumatología</a:t>
            </a:r>
          </a:p>
        </p:txBody>
      </p:sp>
    </p:spTree>
    <p:extLst>
      <p:ext uri="{BB962C8B-B14F-4D97-AF65-F5344CB8AC3E}">
        <p14:creationId xmlns:p14="http://schemas.microsoft.com/office/powerpoint/2010/main" val="381606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1809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6097ADB9-CE3B-B14C-6E06-EFE83D48B9F2}"/>
              </a:ext>
            </a:extLst>
          </p:cNvPr>
          <p:cNvSpPr txBox="1"/>
          <p:nvPr/>
        </p:nvSpPr>
        <p:spPr>
          <a:xfrm>
            <a:off x="1881158" y="908720"/>
            <a:ext cx="8501122" cy="3231654"/>
          </a:xfrm>
          <a:prstGeom prst="rect">
            <a:avLst/>
          </a:prstGeom>
          <a:noFill/>
        </p:spPr>
        <p:txBody>
          <a:bodyPr wrap="square" rtlCol="0">
            <a:spAutoFit/>
          </a:bodyPr>
          <a:lstStyle/>
          <a:p>
            <a:r>
              <a:rPr lang="es-ES" sz="3600" b="1" dirty="0">
                <a:solidFill>
                  <a:srgbClr val="1F497D">
                    <a:lumMod val="75000"/>
                  </a:srgbClr>
                </a:solidFill>
                <a:latin typeface="Calibri"/>
              </a:rPr>
              <a:t>Tendinopatías</a:t>
            </a:r>
          </a:p>
          <a:p>
            <a:r>
              <a:rPr lang="es-ES" sz="2400" dirty="0">
                <a:solidFill>
                  <a:srgbClr val="1F497D">
                    <a:lumMod val="75000"/>
                  </a:srgbClr>
                </a:solidFill>
                <a:latin typeface="Calibri"/>
              </a:rPr>
              <a:t>Las tendinopatías son entidades comunes en la población general y un motivo frecuente de consulta en medicina de atención primaria, reumatológica y ortopédica. son estructuras de colágeno Son estructuras altamente organizadas y de gran fuerza tensora y elasticidad, cuya principal función es transmitir la fuerza muscular al hueso</a:t>
            </a:r>
          </a:p>
          <a:p>
            <a:endParaRPr lang="es-ES" sz="2400" dirty="0">
              <a:solidFill>
                <a:srgbClr val="1F497D">
                  <a:lumMod val="75000"/>
                </a:srgbClr>
              </a:solidFill>
              <a:latin typeface="Calibri"/>
            </a:endParaRPr>
          </a:p>
        </p:txBody>
      </p:sp>
      <p:sp>
        <p:nvSpPr>
          <p:cNvPr id="4" name="CuadroTexto 3">
            <a:extLst>
              <a:ext uri="{FF2B5EF4-FFF2-40B4-BE49-F238E27FC236}">
                <a16:creationId xmlns:a16="http://schemas.microsoft.com/office/drawing/2014/main" id="{1A417AC0-3E0C-0D0C-0DE5-3C12B0FB4F3B}"/>
              </a:ext>
            </a:extLst>
          </p:cNvPr>
          <p:cNvSpPr txBox="1"/>
          <p:nvPr/>
        </p:nvSpPr>
        <p:spPr>
          <a:xfrm>
            <a:off x="3048000" y="20063"/>
            <a:ext cx="609600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srgbClr val="4F81BD">
                    <a:lumMod val="50000"/>
                  </a:srgbClr>
                </a:solidFill>
                <a:effectLst/>
                <a:uLnTx/>
                <a:uFillTx/>
                <a:latin typeface="Calibri"/>
                <a:ea typeface="+mn-ea"/>
                <a:cs typeface="+mn-cs"/>
              </a:rPr>
              <a:t>Semana de educación abierta (6-10 de marzo 2023)</a:t>
            </a:r>
          </a:p>
        </p:txBody>
      </p:sp>
    </p:spTree>
    <p:extLst>
      <p:ext uri="{BB962C8B-B14F-4D97-AF65-F5344CB8AC3E}">
        <p14:creationId xmlns:p14="http://schemas.microsoft.com/office/powerpoint/2010/main" val="144802538"/>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1630</Words>
  <Application>Microsoft Office PowerPoint</Application>
  <PresentationFormat>Panorámica</PresentationFormat>
  <Paragraphs>174</Paragraphs>
  <Slides>21</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Frutiger-Bold</vt:lpstr>
      <vt:lpstr>MinionPro-Regular</vt:lpstr>
      <vt:lpstr>Wingdings</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Reumatismo de partes blandas </dc:title>
  <dc:creator>José</dc:creator>
  <cp:keywords>Reumatismo de partes blandas</cp:keywords>
  <cp:lastModifiedBy>José</cp:lastModifiedBy>
  <cp:revision>6</cp:revision>
  <dcterms:created xsi:type="dcterms:W3CDTF">2023-03-07T15:54:51Z</dcterms:created>
  <dcterms:modified xsi:type="dcterms:W3CDTF">2023-03-07T16:44:19Z</dcterms:modified>
</cp:coreProperties>
</file>