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259" r:id="rId5"/>
    <p:sldId id="261" r:id="rId6"/>
    <p:sldId id="262" r:id="rId7"/>
    <p:sldId id="264" r:id="rId8"/>
    <p:sldId id="268" r:id="rId9"/>
    <p:sldId id="265" r:id="rId10"/>
    <p:sldId id="266" r:id="rId11"/>
    <p:sldId id="267" r:id="rId12"/>
    <p:sldId id="269" r:id="rId13"/>
    <p:sldId id="270" r:id="rId14"/>
    <p:sldId id="271"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7" d="100"/>
          <a:sy n="67" d="100"/>
        </p:scale>
        <p:origin x="24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3C99B-55EB-42E8-B0A3-BB105FBC5992}" type="datetimeFigureOut">
              <a:rPr lang="es-MX" smtClean="0"/>
              <a:t>07/03/2023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38315-3042-4878-A1D5-89C2AF14314F}" type="slidenum">
              <a:rPr lang="es-MX" smtClean="0"/>
              <a:t>‹Nº›</a:t>
            </a:fld>
            <a:endParaRPr lang="es-MX"/>
          </a:p>
        </p:txBody>
      </p:sp>
    </p:spTree>
    <p:extLst>
      <p:ext uri="{BB962C8B-B14F-4D97-AF65-F5344CB8AC3E}">
        <p14:creationId xmlns:p14="http://schemas.microsoft.com/office/powerpoint/2010/main" val="1355221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Prof. Juan Carlos Baster Moro, Máster en Longevidad Satisfactoria. Especialista de II Grado en Medicina General</a:t>
            </a:r>
            <a:r>
              <a:rPr lang="es-ES" baseline="0" dirty="0" smtClean="0"/>
              <a:t> Integral y Geriatría y Gerontología. Profesor e investigador auxiliar. Email: juancarlosbm@infomed.sld.cu</a:t>
            </a:r>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a:t>
            </a:fld>
            <a:endParaRPr lang="es-ES_tradnl"/>
          </a:p>
        </p:txBody>
      </p:sp>
    </p:spTree>
    <p:extLst>
      <p:ext uri="{BB962C8B-B14F-4D97-AF65-F5344CB8AC3E}">
        <p14:creationId xmlns:p14="http://schemas.microsoft.com/office/powerpoint/2010/main" val="3703006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10</a:t>
            </a:fld>
            <a:endParaRPr lang="es-ES_tradnl"/>
          </a:p>
        </p:txBody>
      </p:sp>
    </p:spTree>
    <p:extLst>
      <p:ext uri="{BB962C8B-B14F-4D97-AF65-F5344CB8AC3E}">
        <p14:creationId xmlns:p14="http://schemas.microsoft.com/office/powerpoint/2010/main" val="1777905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11</a:t>
            </a:fld>
            <a:endParaRPr lang="es-ES_tradnl"/>
          </a:p>
        </p:txBody>
      </p:sp>
    </p:spTree>
    <p:extLst>
      <p:ext uri="{BB962C8B-B14F-4D97-AF65-F5344CB8AC3E}">
        <p14:creationId xmlns:p14="http://schemas.microsoft.com/office/powerpoint/2010/main" val="3975972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12</a:t>
            </a:fld>
            <a:endParaRPr lang="es-ES_tradnl"/>
          </a:p>
        </p:txBody>
      </p:sp>
    </p:spTree>
    <p:extLst>
      <p:ext uri="{BB962C8B-B14F-4D97-AF65-F5344CB8AC3E}">
        <p14:creationId xmlns:p14="http://schemas.microsoft.com/office/powerpoint/2010/main" val="2750084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13</a:t>
            </a:fld>
            <a:endParaRPr lang="es-ES_tradnl"/>
          </a:p>
        </p:txBody>
      </p:sp>
    </p:spTree>
    <p:extLst>
      <p:ext uri="{BB962C8B-B14F-4D97-AF65-F5344CB8AC3E}">
        <p14:creationId xmlns:p14="http://schemas.microsoft.com/office/powerpoint/2010/main" val="2979858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14</a:t>
            </a:fld>
            <a:endParaRPr lang="es-ES_tradnl"/>
          </a:p>
        </p:txBody>
      </p:sp>
    </p:spTree>
    <p:extLst>
      <p:ext uri="{BB962C8B-B14F-4D97-AF65-F5344CB8AC3E}">
        <p14:creationId xmlns:p14="http://schemas.microsoft.com/office/powerpoint/2010/main" val="2725329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2</a:t>
            </a:fld>
            <a:endParaRPr lang="es-ES_tradnl"/>
          </a:p>
        </p:txBody>
      </p:sp>
    </p:spTree>
    <p:extLst>
      <p:ext uri="{BB962C8B-B14F-4D97-AF65-F5344CB8AC3E}">
        <p14:creationId xmlns:p14="http://schemas.microsoft.com/office/powerpoint/2010/main" val="389842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3</a:t>
            </a:fld>
            <a:endParaRPr lang="es-ES_tradnl"/>
          </a:p>
        </p:txBody>
      </p:sp>
    </p:spTree>
    <p:extLst>
      <p:ext uri="{BB962C8B-B14F-4D97-AF65-F5344CB8AC3E}">
        <p14:creationId xmlns:p14="http://schemas.microsoft.com/office/powerpoint/2010/main" val="332534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4</a:t>
            </a:fld>
            <a:endParaRPr lang="es-ES_tradnl"/>
          </a:p>
        </p:txBody>
      </p:sp>
    </p:spTree>
    <p:extLst>
      <p:ext uri="{BB962C8B-B14F-4D97-AF65-F5344CB8AC3E}">
        <p14:creationId xmlns:p14="http://schemas.microsoft.com/office/powerpoint/2010/main" val="2777270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5</a:t>
            </a:fld>
            <a:endParaRPr lang="es-ES_tradnl"/>
          </a:p>
        </p:txBody>
      </p:sp>
    </p:spTree>
    <p:extLst>
      <p:ext uri="{BB962C8B-B14F-4D97-AF65-F5344CB8AC3E}">
        <p14:creationId xmlns:p14="http://schemas.microsoft.com/office/powerpoint/2010/main" val="385560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6</a:t>
            </a:fld>
            <a:endParaRPr lang="es-ES_tradnl"/>
          </a:p>
        </p:txBody>
      </p:sp>
    </p:spTree>
    <p:extLst>
      <p:ext uri="{BB962C8B-B14F-4D97-AF65-F5344CB8AC3E}">
        <p14:creationId xmlns:p14="http://schemas.microsoft.com/office/powerpoint/2010/main" val="3855180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7</a:t>
            </a:fld>
            <a:endParaRPr lang="es-ES_tradnl"/>
          </a:p>
        </p:txBody>
      </p:sp>
    </p:spTree>
    <p:extLst>
      <p:ext uri="{BB962C8B-B14F-4D97-AF65-F5344CB8AC3E}">
        <p14:creationId xmlns:p14="http://schemas.microsoft.com/office/powerpoint/2010/main" val="264190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8</a:t>
            </a:fld>
            <a:endParaRPr lang="es-ES_tradnl"/>
          </a:p>
        </p:txBody>
      </p:sp>
    </p:spTree>
    <p:extLst>
      <p:ext uri="{BB962C8B-B14F-4D97-AF65-F5344CB8AC3E}">
        <p14:creationId xmlns:p14="http://schemas.microsoft.com/office/powerpoint/2010/main" val="28261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98CBCB8-4B72-41CF-9EE3-EFBE490B69E5}" type="slidenum">
              <a:rPr lang="es-ES_tradnl" smtClean="0"/>
              <a:t>9</a:t>
            </a:fld>
            <a:endParaRPr lang="es-ES_tradnl"/>
          </a:p>
        </p:txBody>
      </p:sp>
    </p:spTree>
    <p:extLst>
      <p:ext uri="{BB962C8B-B14F-4D97-AF65-F5344CB8AC3E}">
        <p14:creationId xmlns:p14="http://schemas.microsoft.com/office/powerpoint/2010/main" val="119289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7FAC2B4-EA2D-4469-9E6F-2A560075F0F6}" type="datetimeFigureOut">
              <a:rPr lang="es-MX" smtClean="0"/>
              <a:t>07/03/2023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275250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7FAC2B4-EA2D-4469-9E6F-2A560075F0F6}" type="datetimeFigureOut">
              <a:rPr lang="es-MX" smtClean="0"/>
              <a:t>07/03/2023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10505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7FAC2B4-EA2D-4469-9E6F-2A560075F0F6}" type="datetimeFigureOut">
              <a:rPr lang="es-MX" smtClean="0"/>
              <a:t>07/03/2023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117597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7FAC2B4-EA2D-4469-9E6F-2A560075F0F6}" type="datetimeFigureOut">
              <a:rPr lang="es-MX" smtClean="0"/>
              <a:t>07/03/2023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400057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7FAC2B4-EA2D-4469-9E6F-2A560075F0F6}" type="datetimeFigureOut">
              <a:rPr lang="es-MX" smtClean="0"/>
              <a:t>07/03/2023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389725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7FAC2B4-EA2D-4469-9E6F-2A560075F0F6}" type="datetimeFigureOut">
              <a:rPr lang="es-MX" smtClean="0"/>
              <a:t>07/03/2023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405447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7FAC2B4-EA2D-4469-9E6F-2A560075F0F6}" type="datetimeFigureOut">
              <a:rPr lang="es-MX" smtClean="0"/>
              <a:t>07/03/2023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329443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7FAC2B4-EA2D-4469-9E6F-2A560075F0F6}" type="datetimeFigureOut">
              <a:rPr lang="es-MX" smtClean="0"/>
              <a:t>07/03/2023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363813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7FAC2B4-EA2D-4469-9E6F-2A560075F0F6}" type="datetimeFigureOut">
              <a:rPr lang="es-MX" smtClean="0"/>
              <a:t>07/03/2023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146735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7FAC2B4-EA2D-4469-9E6F-2A560075F0F6}" type="datetimeFigureOut">
              <a:rPr lang="es-MX" smtClean="0"/>
              <a:t>07/03/2023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58272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7FAC2B4-EA2D-4469-9E6F-2A560075F0F6}" type="datetimeFigureOut">
              <a:rPr lang="es-MX" smtClean="0"/>
              <a:t>07/03/2023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D388E49-B97B-43FC-A499-2F7C94E3281A}" type="slidenum">
              <a:rPr lang="es-MX" smtClean="0"/>
              <a:t>‹Nº›</a:t>
            </a:fld>
            <a:endParaRPr lang="es-MX"/>
          </a:p>
        </p:txBody>
      </p:sp>
    </p:spTree>
    <p:extLst>
      <p:ext uri="{BB962C8B-B14F-4D97-AF65-F5344CB8AC3E}">
        <p14:creationId xmlns:p14="http://schemas.microsoft.com/office/powerpoint/2010/main" val="133622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AC2B4-EA2D-4469-9E6F-2A560075F0F6}" type="datetimeFigureOut">
              <a:rPr lang="es-MX" smtClean="0"/>
              <a:t>07/03/2023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88E49-B97B-43FC-A499-2F7C94E3281A}" type="slidenum">
              <a:rPr lang="es-MX" smtClean="0"/>
              <a:t>‹Nº›</a:t>
            </a:fld>
            <a:endParaRPr lang="es-MX"/>
          </a:p>
        </p:txBody>
      </p:sp>
    </p:spTree>
    <p:extLst>
      <p:ext uri="{BB962C8B-B14F-4D97-AF65-F5344CB8AC3E}">
        <p14:creationId xmlns:p14="http://schemas.microsoft.com/office/powerpoint/2010/main" val="402380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ancarlosbm@Infomed.sld.c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revmedicaelectronica.sld.cu/index.php/rme/article/view/3592/517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revmedicaelectronica.sld.cu/index.php/rme/article/view/3592/517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ielo.sld.cu/scielo.php?script=sci_arttext&amp;pid=S1992-82382020000100008&amp;lng=es&amp;tlng=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dive.upr.edu.cu/index.php/MendiveUPR/article/view/49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conrado.ucf.edu.cu/index.php/conrado/article/view/213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opuntiabrava.ult.edu.cu/index.php/opuntiabrava/article/view/9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14325" y="5462836"/>
            <a:ext cx="6839272" cy="1107996"/>
          </a:xfrm>
          <a:prstGeom prst="rect">
            <a:avLst/>
          </a:prstGeom>
          <a:noFill/>
        </p:spPr>
        <p:txBody>
          <a:bodyPr wrap="square" rtlCol="0">
            <a:spAutoFit/>
          </a:bodyPr>
          <a:lstStyle/>
          <a:p>
            <a:pPr algn="ctr"/>
            <a:r>
              <a:rPr lang="es-ES" sz="2400" b="1" dirty="0" smtClean="0">
                <a:latin typeface="Arial" panose="020B0604020202020204" pitchFamily="34" charset="0"/>
                <a:cs typeface="Arial" panose="020B0604020202020204" pitchFamily="34" charset="0"/>
              </a:rPr>
              <a:t>MSc. Juan Carlos Baster Moro</a:t>
            </a:r>
          </a:p>
          <a:p>
            <a:pPr algn="ctr"/>
            <a:r>
              <a:rPr lang="es-ES" dirty="0" smtClean="0">
                <a:latin typeface="Arial" panose="020B0604020202020204" pitchFamily="34" charset="0"/>
                <a:cs typeface="Arial" panose="020B0604020202020204" pitchFamily="34" charset="0"/>
                <a:hlinkClick r:id="rId3"/>
              </a:rPr>
              <a:t>juancarlosbm@Infomed.sld.cu</a:t>
            </a:r>
            <a:r>
              <a:rPr lang="es-ES" dirty="0" smtClean="0">
                <a:latin typeface="Arial" panose="020B0604020202020204" pitchFamily="34" charset="0"/>
                <a:cs typeface="Arial" panose="020B0604020202020204" pitchFamily="34" charset="0"/>
              </a:rPr>
              <a:t> </a:t>
            </a:r>
          </a:p>
          <a:p>
            <a:pPr algn="ctr"/>
            <a:r>
              <a:rPr lang="es-ES" sz="2400" b="1" dirty="0" smtClean="0">
                <a:latin typeface="Arial" panose="020B0604020202020204" pitchFamily="34" charset="0"/>
                <a:cs typeface="Arial" panose="020B0604020202020204" pitchFamily="34" charset="0"/>
              </a:rPr>
              <a:t>Universidad de Ciencias Médicas de Holguín</a:t>
            </a:r>
          </a:p>
        </p:txBody>
      </p:sp>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385" y="4873906"/>
            <a:ext cx="1801368" cy="1801368"/>
          </a:xfrm>
          <a:prstGeom prst="rect">
            <a:avLst/>
          </a:prstGeom>
          <a:ln>
            <a:noFill/>
          </a:ln>
          <a:effectLst>
            <a:softEdge rad="112500"/>
          </a:effectLst>
        </p:spPr>
      </p:pic>
      <p:sp>
        <p:nvSpPr>
          <p:cNvPr id="4" name="CuadroTexto 3"/>
          <p:cNvSpPr txBox="1"/>
          <p:nvPr/>
        </p:nvSpPr>
        <p:spPr>
          <a:xfrm>
            <a:off x="314325" y="281420"/>
            <a:ext cx="11512428" cy="1231106"/>
          </a:xfrm>
          <a:prstGeom prst="rect">
            <a:avLst/>
          </a:prstGeom>
          <a:noFill/>
        </p:spPr>
        <p:txBody>
          <a:bodyPr wrap="square" rtlCol="0">
            <a:spAutoFit/>
          </a:bodyPr>
          <a:lstStyle/>
          <a:p>
            <a:pPr algn="ctr">
              <a:spcAft>
                <a:spcPts val="1200"/>
              </a:spcAft>
            </a:pPr>
            <a:r>
              <a:rPr lang="es-E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METODOLOGÍA COMO </a:t>
            </a:r>
          </a:p>
          <a:p>
            <a:pPr algn="ctr">
              <a:spcAft>
                <a:spcPts val="1200"/>
              </a:spcAft>
            </a:pPr>
            <a:r>
              <a:rPr lang="es-E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RESULTADO CIENTÍFICO ÚNICO</a:t>
            </a:r>
          </a:p>
        </p:txBody>
      </p:sp>
      <p:pic>
        <p:nvPicPr>
          <p:cNvPr id="7" name="Imagen 6"/>
          <p:cNvPicPr>
            <a:picLocks noChangeAspect="1"/>
          </p:cNvPicPr>
          <p:nvPr/>
        </p:nvPicPr>
        <p:blipFill rotWithShape="1">
          <a:blip r:embed="rId5" cstate="print">
            <a:extLst>
              <a:ext uri="{28A0092B-C50C-407E-A947-70E740481C1C}">
                <a14:useLocalDpi xmlns:a14="http://schemas.microsoft.com/office/drawing/2010/main" val="0"/>
              </a:ext>
            </a:extLst>
          </a:blip>
          <a:srcRect b="9669"/>
          <a:stretch/>
        </p:blipFill>
        <p:spPr>
          <a:xfrm>
            <a:off x="2509837" y="1616356"/>
            <a:ext cx="7172325" cy="3257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07909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729098" cy="954107"/>
          </a:xfrm>
          <a:prstGeom prst="rect">
            <a:avLst/>
          </a:prstGeom>
        </p:spPr>
        <p:txBody>
          <a:bodyPr wrap="non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a:t>
            </a:r>
          </a:p>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 </a:t>
            </a:r>
            <a:endParaRPr lang="es-MX" sz="2800" b="1" dirty="0"/>
          </a:p>
        </p:txBody>
      </p:sp>
      <p:sp>
        <p:nvSpPr>
          <p:cNvPr id="7" name="Rectángulo 6"/>
          <p:cNvSpPr/>
          <p:nvPr/>
        </p:nvSpPr>
        <p:spPr>
          <a:xfrm>
            <a:off x="1657351" y="1312365"/>
            <a:ext cx="10229850" cy="4811574"/>
          </a:xfrm>
          <a:prstGeom prst="rect">
            <a:avLst/>
          </a:prstGeom>
        </p:spPr>
        <p:txBody>
          <a:bodyPr wrap="square">
            <a:spAutoFit/>
          </a:bodyPr>
          <a:lstStyle/>
          <a:p>
            <a:pPr algn="just">
              <a:lnSpc>
                <a:spcPts val="4600"/>
              </a:lnSpc>
            </a:pPr>
            <a:r>
              <a:rPr lang="es-ES_tradnl" sz="2400" b="1" dirty="0">
                <a:latin typeface="Arial Narrow" panose="020B0606020202030204" pitchFamily="34" charset="0"/>
              </a:rPr>
              <a:t>C</a:t>
            </a:r>
            <a:r>
              <a:rPr lang="es-ES_tradnl" sz="2400" b="1" dirty="0" smtClean="0">
                <a:latin typeface="Arial Narrow" panose="020B0606020202030204" pitchFamily="34" charset="0"/>
              </a:rPr>
              <a:t>omponentes esenciales.</a:t>
            </a:r>
          </a:p>
          <a:p>
            <a:pPr marL="342900" indent="-342900" algn="just">
              <a:lnSpc>
                <a:spcPts val="4600"/>
              </a:lnSpc>
              <a:buFont typeface="Wingdings" panose="05000000000000000000" pitchFamily="2" charset="2"/>
              <a:buChar char="§"/>
            </a:pPr>
            <a:r>
              <a:rPr lang="es-ES_tradnl" sz="2400" dirty="0">
                <a:latin typeface="Arial Narrow" panose="020B0606020202030204" pitchFamily="34" charset="0"/>
              </a:rPr>
              <a:t>Teórico – cognitivo: expresa las concepciones, leyes, principios, premisas, modelos, sistema categorial y métodos o conjunto de ellos que fundamentan y direccionan la instrumentación de la metodología.</a:t>
            </a:r>
            <a:endParaRPr lang="es-MX" sz="2400" dirty="0">
              <a:latin typeface="Arial Narrow" panose="020B0606020202030204" pitchFamily="34" charset="0"/>
            </a:endParaRPr>
          </a:p>
          <a:p>
            <a:pPr marL="342900" indent="-342900" algn="just">
              <a:lnSpc>
                <a:spcPts val="4600"/>
              </a:lnSpc>
              <a:buFont typeface="Wingdings" panose="05000000000000000000" pitchFamily="2" charset="2"/>
              <a:buChar char="§"/>
            </a:pPr>
            <a:r>
              <a:rPr lang="es-ES_tradnl" sz="2400" dirty="0">
                <a:latin typeface="Arial Narrow" panose="020B0606020202030204" pitchFamily="34" charset="0"/>
              </a:rPr>
              <a:t>Instrumental: expresa las acciones interrelacionadas entre sí a realizar por etapas y/o fases, que permiten llevar a la práctica a las concepciones, leyes, principios, premisas, modelos, sistema categorial y métodos o conjunto de ellos establecidos en su componente teórico - cognitivo. </a:t>
            </a:r>
            <a:endParaRPr lang="es-MX" sz="2400" dirty="0">
              <a:latin typeface="Arial Narrow" panose="020B0606020202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635313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2837335" y="578304"/>
            <a:ext cx="8098480" cy="523220"/>
          </a:xfrm>
          <a:prstGeom prst="rect">
            <a:avLst/>
          </a:prstGeom>
        </p:spPr>
        <p:txBody>
          <a:bodyPr wrap="squar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 </a:t>
            </a:r>
            <a:r>
              <a:rPr lang="es-ES_tradnl" sz="2800" b="1" dirty="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 ÚNICO</a:t>
            </a:r>
          </a:p>
        </p:txBody>
      </p:sp>
      <p:sp>
        <p:nvSpPr>
          <p:cNvPr id="7" name="Rectángulo 6"/>
          <p:cNvSpPr/>
          <p:nvPr/>
        </p:nvSpPr>
        <p:spPr>
          <a:xfrm>
            <a:off x="1657351" y="1312365"/>
            <a:ext cx="10229850" cy="4873770"/>
          </a:xfrm>
          <a:prstGeom prst="rect">
            <a:avLst/>
          </a:prstGeom>
        </p:spPr>
        <p:txBody>
          <a:bodyPr wrap="square">
            <a:spAutoFit/>
          </a:bodyPr>
          <a:lstStyle/>
          <a:p>
            <a:pPr algn="just">
              <a:lnSpc>
                <a:spcPts val="4200"/>
              </a:lnSpc>
            </a:pPr>
            <a:r>
              <a:rPr lang="es-ES" sz="2400" b="1" dirty="0" smtClean="0">
                <a:latin typeface="Arial Narrow" panose="020B0606020202030204" pitchFamily="34" charset="0"/>
              </a:rPr>
              <a:t>Metodología </a:t>
            </a:r>
            <a:r>
              <a:rPr lang="es-ES" sz="2400" b="1" dirty="0">
                <a:latin typeface="Arial Narrow" panose="020B0606020202030204" pitchFamily="34" charset="0"/>
              </a:rPr>
              <a:t>como aporte científico único</a:t>
            </a:r>
            <a:r>
              <a:rPr lang="es-ES_tradnl" sz="2400" b="1" dirty="0" smtClean="0">
                <a:latin typeface="Arial Narrow" panose="020B0606020202030204" pitchFamily="34" charset="0"/>
              </a:rPr>
              <a:t>.</a:t>
            </a:r>
          </a:p>
          <a:p>
            <a:pPr marL="342900" indent="-342900" algn="just">
              <a:lnSpc>
                <a:spcPts val="4200"/>
              </a:lnSpc>
              <a:buFont typeface="Wingdings" panose="05000000000000000000" pitchFamily="2" charset="2"/>
              <a:buChar char="§"/>
            </a:pPr>
            <a:r>
              <a:rPr lang="es-ES" sz="2400" dirty="0" smtClean="0">
                <a:latin typeface="Arial Narrow" panose="020B0606020202030204" pitchFamily="34" charset="0"/>
              </a:rPr>
              <a:t>En </a:t>
            </a:r>
            <a:r>
              <a:rPr lang="es-ES" sz="2400" dirty="0">
                <a:latin typeface="Arial Narrow" panose="020B0606020202030204" pitchFamily="34" charset="0"/>
              </a:rPr>
              <a:t>su componente teórico – cognitivo se fundamenta, un nuevo método construido o un nuevo procedimiento para un método ya existente y está sustentada en un sistema categorial, dimensiones, principios, premisas, modelos o concepciones ya existentes en la teoría.</a:t>
            </a:r>
          </a:p>
          <a:p>
            <a:pPr marL="342900" indent="-342900" algn="just">
              <a:lnSpc>
                <a:spcPts val="4200"/>
              </a:lnSpc>
              <a:buFont typeface="Wingdings" panose="05000000000000000000" pitchFamily="2" charset="2"/>
              <a:buChar char="§"/>
            </a:pPr>
            <a:r>
              <a:rPr lang="es-ES" sz="2400" dirty="0" smtClean="0">
                <a:latin typeface="Arial Narrow" panose="020B0606020202030204" pitchFamily="34" charset="0"/>
              </a:rPr>
              <a:t>Y </a:t>
            </a:r>
            <a:r>
              <a:rPr lang="es-ES" sz="2400" dirty="0">
                <a:latin typeface="Arial Narrow" panose="020B0606020202030204" pitchFamily="34" charset="0"/>
              </a:rPr>
              <a:t>en su componente instrumental se establecen nuevas acciones direccionadas por las operaciones (procedimientos) del nuevo método o procedimiento construido por el investigador (componente teórico) o se instrumentan mediante las acciones, a un modelo, concepción, principio, premisas, categorías, leyes, entre otras. </a:t>
            </a:r>
            <a:endParaRPr lang="es-MX" sz="2400" dirty="0">
              <a:latin typeface="Arial Narrow" panose="020B0606020202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266534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2837335" y="578304"/>
            <a:ext cx="8098480" cy="523220"/>
          </a:xfrm>
          <a:prstGeom prst="rect">
            <a:avLst/>
          </a:prstGeom>
        </p:spPr>
        <p:txBody>
          <a:bodyPr wrap="squar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 </a:t>
            </a:r>
            <a:r>
              <a:rPr lang="es-ES_tradnl" sz="2800" b="1" dirty="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 ÚNICO</a:t>
            </a:r>
          </a:p>
        </p:txBody>
      </p:sp>
      <p:sp>
        <p:nvSpPr>
          <p:cNvPr id="7" name="Rectángulo 6"/>
          <p:cNvSpPr/>
          <p:nvPr/>
        </p:nvSpPr>
        <p:spPr>
          <a:xfrm>
            <a:off x="1657351" y="1312365"/>
            <a:ext cx="10229850" cy="5478423"/>
          </a:xfrm>
          <a:prstGeom prst="rect">
            <a:avLst/>
          </a:prstGeom>
        </p:spPr>
        <p:txBody>
          <a:bodyPr wrap="square">
            <a:spAutoFit/>
          </a:bodyPr>
          <a:lstStyle/>
          <a:p>
            <a:pPr algn="just">
              <a:lnSpc>
                <a:spcPts val="4200"/>
              </a:lnSpc>
            </a:pPr>
            <a:r>
              <a:rPr lang="es-ES" sz="2400" b="1" dirty="0" smtClean="0">
                <a:latin typeface="Arial Narrow" panose="020B0606020202030204" pitchFamily="34" charset="0"/>
              </a:rPr>
              <a:t>Requisitos que debe cumplir.</a:t>
            </a:r>
          </a:p>
          <a:p>
            <a:pPr marL="342900" indent="-342900" algn="just">
              <a:lnSpc>
                <a:spcPts val="4200"/>
              </a:lnSpc>
              <a:buFont typeface="Wingdings" panose="05000000000000000000" pitchFamily="2" charset="2"/>
              <a:buChar char="§"/>
            </a:pPr>
            <a:r>
              <a:rPr lang="es-ES" sz="2400" dirty="0" smtClean="0">
                <a:latin typeface="Arial Narrow" panose="020B0606020202030204" pitchFamily="34" charset="0"/>
              </a:rPr>
              <a:t>Pertinencia</a:t>
            </a:r>
            <a:r>
              <a:rPr lang="es-ES" sz="2400" dirty="0">
                <a:latin typeface="Arial Narrow" panose="020B0606020202030204" pitchFamily="34" charset="0"/>
              </a:rPr>
              <a:t>: el método y la metodología deben responder a necesidades reales, contribuir a resolver problemas contemporáneos de las ciencias pedagógicas, que sean concretos, deben tener un valor agregado y ser de necesidad y utilidad social, sobre todo en el proceso de formación de le personalidad, que contribuya a su mejora continua.</a:t>
            </a:r>
          </a:p>
          <a:p>
            <a:pPr marL="342900" indent="-342900" algn="just">
              <a:lnSpc>
                <a:spcPts val="4200"/>
              </a:lnSpc>
              <a:buFont typeface="Wingdings" panose="05000000000000000000" pitchFamily="2" charset="2"/>
              <a:buChar char="§"/>
            </a:pPr>
            <a:r>
              <a:rPr lang="es-ES" sz="2400" dirty="0" smtClean="0">
                <a:latin typeface="Arial Narrow" panose="020B0606020202030204" pitchFamily="34" charset="0"/>
              </a:rPr>
              <a:t>Validez</a:t>
            </a:r>
            <a:r>
              <a:rPr lang="es-ES" sz="2400" dirty="0">
                <a:latin typeface="Arial Narrow" panose="020B0606020202030204" pitchFamily="34" charset="0"/>
              </a:rPr>
              <a:t>: el método y la metodología deben cumplir los objetivos por los cuales fueron concebidos, es decir, provocar la transformación del objeto y campo de la investigación y de los propios sujetos hacia los cuales están dirigidos.</a:t>
            </a:r>
          </a:p>
          <a:p>
            <a:pPr algn="just">
              <a:lnSpc>
                <a:spcPts val="4200"/>
              </a:lnSpc>
            </a:pPr>
            <a:endParaRPr lang="es-MX" sz="2400" dirty="0">
              <a:latin typeface="Arial Narrow" panose="020B0606020202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056926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2837335" y="578304"/>
            <a:ext cx="8098480" cy="523220"/>
          </a:xfrm>
          <a:prstGeom prst="rect">
            <a:avLst/>
          </a:prstGeom>
        </p:spPr>
        <p:txBody>
          <a:bodyPr wrap="squar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 </a:t>
            </a:r>
            <a:r>
              <a:rPr lang="es-ES_tradnl" sz="2800" b="1" dirty="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 ÚNICO</a:t>
            </a:r>
          </a:p>
        </p:txBody>
      </p:sp>
      <p:sp>
        <p:nvSpPr>
          <p:cNvPr id="7" name="Rectángulo 6"/>
          <p:cNvSpPr/>
          <p:nvPr/>
        </p:nvSpPr>
        <p:spPr>
          <a:xfrm>
            <a:off x="1657351" y="1312365"/>
            <a:ext cx="10229850" cy="5016758"/>
          </a:xfrm>
          <a:prstGeom prst="rect">
            <a:avLst/>
          </a:prstGeom>
        </p:spPr>
        <p:txBody>
          <a:bodyPr wrap="square">
            <a:spAutoFit/>
          </a:bodyPr>
          <a:lstStyle/>
          <a:p>
            <a:pPr algn="just">
              <a:lnSpc>
                <a:spcPts val="4800"/>
              </a:lnSpc>
            </a:pPr>
            <a:r>
              <a:rPr lang="es-ES" sz="2400" b="1" dirty="0" smtClean="0">
                <a:latin typeface="Arial Narrow" panose="020B0606020202030204" pitchFamily="34" charset="0"/>
              </a:rPr>
              <a:t>Requisitos que debe cumplir. (2)</a:t>
            </a:r>
          </a:p>
          <a:p>
            <a:pPr marL="342900" indent="-342900" algn="just">
              <a:lnSpc>
                <a:spcPts val="4800"/>
              </a:lnSpc>
              <a:buFont typeface="Wingdings" panose="05000000000000000000" pitchFamily="2" charset="2"/>
              <a:buChar char="§"/>
            </a:pPr>
            <a:r>
              <a:rPr lang="es-ES" sz="2400" dirty="0" smtClean="0">
                <a:latin typeface="Arial Narrow" panose="020B0606020202030204" pitchFamily="34" charset="0"/>
              </a:rPr>
              <a:t>Factibilidad</a:t>
            </a:r>
            <a:r>
              <a:rPr lang="es-ES" sz="2400" dirty="0">
                <a:latin typeface="Arial Narrow" panose="020B0606020202030204" pitchFamily="34" charset="0"/>
              </a:rPr>
              <a:t>: la estructuración del método y la metodología deben posibilitar su aplicación en la práctica, que no requieran de gastos excesivos o considerables de recursos materiales o humanos, que tengan sostenibilidad</a:t>
            </a:r>
            <a:r>
              <a:rPr lang="es-ES" sz="2400" dirty="0" smtClean="0">
                <a:latin typeface="Arial Narrow" panose="020B0606020202030204" pitchFamily="34" charset="0"/>
              </a:rPr>
              <a:t>.</a:t>
            </a:r>
          </a:p>
          <a:p>
            <a:pPr marL="342900" indent="-342900" algn="just">
              <a:lnSpc>
                <a:spcPts val="4800"/>
              </a:lnSpc>
              <a:buFont typeface="Wingdings" panose="05000000000000000000" pitchFamily="2" charset="2"/>
              <a:buChar char="§"/>
            </a:pPr>
            <a:r>
              <a:rPr lang="es-ES" sz="2400" dirty="0" smtClean="0">
                <a:latin typeface="Arial Narrow" panose="020B0606020202030204" pitchFamily="34" charset="0"/>
              </a:rPr>
              <a:t>Aplicabilidad</a:t>
            </a:r>
            <a:r>
              <a:rPr lang="es-ES" sz="2400" dirty="0">
                <a:latin typeface="Arial Narrow" panose="020B0606020202030204" pitchFamily="34" charset="0"/>
              </a:rPr>
              <a:t>: el método y la metodología deben ser concebidos de forma que tengan la suficiente claridad para que otras personas puedan comprenderlo, utilizarlo, ya que son susceptibles de ser repetidos por cualquiera que desee comprobar su eficiencia y valor científico.</a:t>
            </a:r>
            <a:endParaRPr lang="es-MX" sz="2400" dirty="0">
              <a:latin typeface="Arial Narrow" panose="020B0606020202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32791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2837335" y="578304"/>
            <a:ext cx="8098480" cy="523220"/>
          </a:xfrm>
          <a:prstGeom prst="rect">
            <a:avLst/>
          </a:prstGeom>
        </p:spPr>
        <p:txBody>
          <a:bodyPr wrap="squar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 </a:t>
            </a:r>
            <a:r>
              <a:rPr lang="es-ES_tradnl" sz="2800" b="1" dirty="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 ÚNICO</a:t>
            </a:r>
          </a:p>
        </p:txBody>
      </p:sp>
      <p:sp>
        <p:nvSpPr>
          <p:cNvPr id="7" name="Rectángulo 6"/>
          <p:cNvSpPr/>
          <p:nvPr/>
        </p:nvSpPr>
        <p:spPr>
          <a:xfrm>
            <a:off x="1657351" y="1312365"/>
            <a:ext cx="10229850" cy="4921860"/>
          </a:xfrm>
          <a:prstGeom prst="rect">
            <a:avLst/>
          </a:prstGeom>
        </p:spPr>
        <p:txBody>
          <a:bodyPr wrap="square">
            <a:spAutoFit/>
          </a:bodyPr>
          <a:lstStyle/>
          <a:p>
            <a:pPr algn="just">
              <a:lnSpc>
                <a:spcPts val="5500"/>
              </a:lnSpc>
            </a:pPr>
            <a:r>
              <a:rPr lang="es-ES" sz="2400" b="1" dirty="0" smtClean="0">
                <a:latin typeface="Arial Narrow" panose="020B0606020202030204" pitchFamily="34" charset="0"/>
              </a:rPr>
              <a:t>Requisitos que debe cumplir. (3)</a:t>
            </a:r>
          </a:p>
          <a:p>
            <a:pPr marL="342900" indent="-342900" algn="just">
              <a:lnSpc>
                <a:spcPts val="5500"/>
              </a:lnSpc>
              <a:buFont typeface="Wingdings" panose="05000000000000000000" pitchFamily="2" charset="2"/>
              <a:buChar char="§"/>
            </a:pPr>
            <a:r>
              <a:rPr lang="es-ES" sz="2400" dirty="0" smtClean="0">
                <a:latin typeface="Arial Narrow" panose="020B0606020202030204" pitchFamily="34" charset="0"/>
              </a:rPr>
              <a:t>Generalización</a:t>
            </a:r>
            <a:r>
              <a:rPr lang="es-ES" sz="2400" dirty="0">
                <a:latin typeface="Arial Narrow" panose="020B0606020202030204" pitchFamily="34" charset="0"/>
              </a:rPr>
              <a:t>: el método y la metodología pueden ser extendidos a otros contextos semejantes, garantizar una armonización en la relación utilidad - costo-beneficio.</a:t>
            </a:r>
          </a:p>
          <a:p>
            <a:pPr marL="342900" indent="-342900" algn="just">
              <a:lnSpc>
                <a:spcPts val="5500"/>
              </a:lnSpc>
              <a:buFont typeface="Wingdings" panose="05000000000000000000" pitchFamily="2" charset="2"/>
              <a:buChar char="§"/>
            </a:pPr>
            <a:r>
              <a:rPr lang="es-ES" sz="2400" dirty="0" smtClean="0">
                <a:latin typeface="Arial Narrow" panose="020B0606020202030204" pitchFamily="34" charset="0"/>
              </a:rPr>
              <a:t>Novedad </a:t>
            </a:r>
            <a:r>
              <a:rPr lang="es-ES" sz="2400" dirty="0">
                <a:latin typeface="Arial Narrow" panose="020B0606020202030204" pitchFamily="34" charset="0"/>
              </a:rPr>
              <a:t>y originalidad (singularidad): el método y la metodología deben revelar en sus componentes estructurales, rasgos que los hacen diferentes a otros métodos y metodologías existentes, deben reflejar la creación de algo nuevo que hasta ese momento no existía en las propuestas existentes. </a:t>
            </a: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05019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3521140617"/>
              </p:ext>
            </p:extLst>
          </p:nvPr>
        </p:nvGraphicFramePr>
        <p:xfrm>
          <a:off x="2128828" y="6277512"/>
          <a:ext cx="9715510" cy="457200"/>
        </p:xfrm>
        <a:graphic>
          <a:graphicData uri="http://schemas.openxmlformats.org/drawingml/2006/table">
            <a:tbl>
              <a:tblPr firstRow="1" bandRow="1">
                <a:tableStyleId>{5C22544A-7EE6-4342-B048-85BDC9FD1C3A}</a:tableStyleId>
              </a:tblPr>
              <a:tblGrid>
                <a:gridCol w="971551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Ponce de León Narváez, R. M., Hernández Nariño, A., Díaz </a:t>
                      </a:r>
                      <a:r>
                        <a:rPr lang="es-ES" sz="1200" b="0" kern="1200" dirty="0" err="1" smtClean="0">
                          <a:solidFill>
                            <a:schemeClr val="tx1"/>
                          </a:solidFill>
                          <a:effectLst/>
                          <a:latin typeface="Arial Narrow" panose="020B0606020202030204" pitchFamily="34" charset="0"/>
                          <a:ea typeface="+mn-ea"/>
                          <a:cs typeface="+mn-cs"/>
                        </a:rPr>
                        <a:t>Díaz</a:t>
                      </a:r>
                      <a:r>
                        <a:rPr lang="es-ES" sz="1200" b="0" kern="1200" dirty="0" smtClean="0">
                          <a:solidFill>
                            <a:schemeClr val="tx1"/>
                          </a:solidFill>
                          <a:effectLst/>
                          <a:latin typeface="Arial Narrow" panose="020B0606020202030204" pitchFamily="34" charset="0"/>
                          <a:ea typeface="+mn-ea"/>
                          <a:cs typeface="+mn-cs"/>
                        </a:rPr>
                        <a:t>, A. A., y Valcárcel Izquierdo, N. (2021). Introducción de resultados científicos: bases teórico-metodológicas para su mejora en la educación médica. Revista Médica Electrónica, 43(3), 1-16. </a:t>
                      </a:r>
                      <a:r>
                        <a:rPr lang="es-ES" sz="1200" b="0" kern="1200" dirty="0" smtClean="0">
                          <a:solidFill>
                            <a:schemeClr val="tx1"/>
                          </a:solidFill>
                          <a:effectLst/>
                          <a:latin typeface="Arial Narrow" panose="020B0606020202030204" pitchFamily="34" charset="0"/>
                          <a:ea typeface="+mn-ea"/>
                          <a:cs typeface="+mn-cs"/>
                          <a:hlinkClick r:id="rId4"/>
                        </a:rPr>
                        <a:t>https://revmedicaelectronica.sld.cu/index.php/rme/article/view/3592/5177</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
        <p:nvSpPr>
          <p:cNvPr id="6" name="Rectángulo 5"/>
          <p:cNvSpPr/>
          <p:nvPr/>
        </p:nvSpPr>
        <p:spPr>
          <a:xfrm>
            <a:off x="4952574" y="358258"/>
            <a:ext cx="3810851" cy="523220"/>
          </a:xfrm>
          <a:prstGeom prst="rect">
            <a:avLst/>
          </a:prstGeom>
        </p:spPr>
        <p:txBody>
          <a:bodyPr wrap="none">
            <a:spAutoFit/>
          </a:bodyPr>
          <a:lstStyle/>
          <a:p>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CIENTÍFICO </a:t>
            </a:r>
            <a:endParaRPr lang="es-MX" sz="2800" b="1" dirty="0"/>
          </a:p>
        </p:txBody>
      </p:sp>
      <p:sp>
        <p:nvSpPr>
          <p:cNvPr id="7" name="Rectángulo 6"/>
          <p:cNvSpPr/>
          <p:nvPr/>
        </p:nvSpPr>
        <p:spPr>
          <a:xfrm>
            <a:off x="2043111" y="1129973"/>
            <a:ext cx="9629775" cy="4598054"/>
          </a:xfrm>
          <a:prstGeom prst="rect">
            <a:avLst/>
          </a:prstGeom>
        </p:spPr>
        <p:txBody>
          <a:bodyPr wrap="square">
            <a:spAutoFit/>
          </a:bodyPr>
          <a:lstStyle/>
          <a:p>
            <a:pPr algn="just">
              <a:lnSpc>
                <a:spcPts val="6000"/>
              </a:lnSpc>
              <a:spcAft>
                <a:spcPts val="0"/>
              </a:spcAft>
            </a:pPr>
            <a:r>
              <a:rPr lang="es-ES_tradnl" sz="2800" dirty="0">
                <a:solidFill>
                  <a:srgbClr val="000000"/>
                </a:solidFill>
                <a:latin typeface="Arial Narrow" panose="020B0606020202030204" pitchFamily="34" charset="0"/>
                <a:ea typeface="Calibri" panose="020F0502020204030204" pitchFamily="34" charset="0"/>
              </a:rPr>
              <a:t>Los resultados científicos deben abordarse sobre la base de su construcción en un proceso que se desarrolla a lo largo de toda la investigación, que es consecución lógica del proceso a seguir durante ella, que el conocimiento no es absoluto, definitivo e inmutable, y que mediante su puesta en práctica se perfecciona en correspondencia con las particularidades de la realidad </a:t>
            </a:r>
            <a:r>
              <a:rPr lang="es-ES_tradnl" sz="2800" dirty="0" smtClean="0">
                <a:solidFill>
                  <a:srgbClr val="000000"/>
                </a:solidFill>
                <a:latin typeface="Arial Narrow" panose="020B0606020202030204" pitchFamily="34" charset="0"/>
                <a:ea typeface="Calibri" panose="020F0502020204030204" pitchFamily="34" charset="0"/>
              </a:rPr>
              <a:t>objetiva.</a:t>
            </a:r>
            <a:endParaRPr lang="es-MX" sz="28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517938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810851" cy="523220"/>
          </a:xfrm>
          <a:prstGeom prst="rect">
            <a:avLst/>
          </a:prstGeom>
        </p:spPr>
        <p:txBody>
          <a:bodyPr wrap="none">
            <a:spAutoFit/>
          </a:bodyPr>
          <a:lstStyle/>
          <a:p>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CIENTÍFICO </a:t>
            </a:r>
            <a:endParaRPr lang="es-MX" sz="2800" b="1" dirty="0"/>
          </a:p>
        </p:txBody>
      </p:sp>
      <p:sp>
        <p:nvSpPr>
          <p:cNvPr id="7" name="Rectángulo 6"/>
          <p:cNvSpPr/>
          <p:nvPr/>
        </p:nvSpPr>
        <p:spPr>
          <a:xfrm>
            <a:off x="2043111" y="1138629"/>
            <a:ext cx="9629775" cy="4997458"/>
          </a:xfrm>
          <a:prstGeom prst="rect">
            <a:avLst/>
          </a:prstGeom>
        </p:spPr>
        <p:txBody>
          <a:bodyPr wrap="square">
            <a:spAutoFit/>
          </a:bodyPr>
          <a:lstStyle/>
          <a:p>
            <a:pPr algn="just">
              <a:lnSpc>
                <a:spcPts val="3500"/>
              </a:lnSpc>
              <a:spcAft>
                <a:spcPts val="0"/>
              </a:spcAft>
            </a:pPr>
            <a:r>
              <a:rPr lang="es-ES" sz="2800" b="1" dirty="0" smtClean="0">
                <a:solidFill>
                  <a:srgbClr val="000000"/>
                </a:solidFill>
                <a:latin typeface="Arial Narrow" panose="020B0606020202030204" pitchFamily="34" charset="0"/>
                <a:ea typeface="Calibri" panose="020F0502020204030204" pitchFamily="34" charset="0"/>
              </a:rPr>
              <a:t>Introducción </a:t>
            </a:r>
            <a:r>
              <a:rPr lang="es-ES" sz="2800" b="1" dirty="0">
                <a:solidFill>
                  <a:srgbClr val="000000"/>
                </a:solidFill>
                <a:latin typeface="Arial Narrow" panose="020B0606020202030204" pitchFamily="34" charset="0"/>
                <a:ea typeface="Calibri" panose="020F0502020204030204" pitchFamily="34" charset="0"/>
              </a:rPr>
              <a:t>de resultados </a:t>
            </a:r>
            <a:r>
              <a:rPr lang="es-ES" sz="2800" b="1" dirty="0" smtClean="0">
                <a:solidFill>
                  <a:srgbClr val="000000"/>
                </a:solidFill>
                <a:latin typeface="Arial Narrow" panose="020B0606020202030204" pitchFamily="34" charset="0"/>
                <a:ea typeface="Calibri" panose="020F0502020204030204" pitchFamily="34" charset="0"/>
              </a:rPr>
              <a:t>científicos: </a:t>
            </a:r>
            <a:r>
              <a:rPr lang="es-ES" sz="2800" dirty="0" smtClean="0">
                <a:solidFill>
                  <a:srgbClr val="000000"/>
                </a:solidFill>
                <a:latin typeface="Arial Narrow" panose="020B0606020202030204" pitchFamily="34" charset="0"/>
                <a:ea typeface="Calibri" panose="020F0502020204030204" pitchFamily="34" charset="0"/>
              </a:rPr>
              <a:t>proceso </a:t>
            </a:r>
            <a:r>
              <a:rPr lang="es-ES" sz="2800" dirty="0">
                <a:solidFill>
                  <a:srgbClr val="000000"/>
                </a:solidFill>
                <a:latin typeface="Arial Narrow" panose="020B0606020202030204" pitchFamily="34" charset="0"/>
                <a:ea typeface="Calibri" panose="020F0502020204030204" pitchFamily="34" charset="0"/>
              </a:rPr>
              <a:t>dentro del sistema de ciencia e innovación </a:t>
            </a:r>
            <a:r>
              <a:rPr lang="es-ES" sz="2800" dirty="0" smtClean="0">
                <a:solidFill>
                  <a:srgbClr val="000000"/>
                </a:solidFill>
                <a:latin typeface="Arial Narrow" panose="020B0606020202030204" pitchFamily="34" charset="0"/>
                <a:ea typeface="Calibri" panose="020F0502020204030204" pitchFamily="34" charset="0"/>
              </a:rPr>
              <a:t>tecnológica, en estrecha </a:t>
            </a:r>
            <a:r>
              <a:rPr lang="es-ES" sz="2800" dirty="0">
                <a:solidFill>
                  <a:srgbClr val="000000"/>
                </a:solidFill>
                <a:latin typeface="Arial Narrow" panose="020B0606020202030204" pitchFamily="34" charset="0"/>
                <a:ea typeface="Calibri" panose="020F0502020204030204" pitchFamily="34" charset="0"/>
              </a:rPr>
              <a:t>interrelación con los diferentes subsistemas del </a:t>
            </a:r>
            <a:r>
              <a:rPr lang="es-ES" sz="2800" dirty="0" smtClean="0">
                <a:solidFill>
                  <a:srgbClr val="000000"/>
                </a:solidFill>
                <a:latin typeface="Arial Narrow" panose="020B0606020202030204" pitchFamily="34" charset="0"/>
                <a:ea typeface="Calibri" panose="020F0502020204030204" pitchFamily="34" charset="0"/>
              </a:rPr>
              <a:t>mismo.</a:t>
            </a:r>
          </a:p>
          <a:p>
            <a:pPr algn="just">
              <a:lnSpc>
                <a:spcPts val="3500"/>
              </a:lnSpc>
              <a:spcAft>
                <a:spcPts val="0"/>
              </a:spcAft>
            </a:pPr>
            <a:endParaRPr lang="es-ES" sz="2800" dirty="0" smtClean="0">
              <a:solidFill>
                <a:srgbClr val="000000"/>
              </a:solidFill>
              <a:effectLst/>
              <a:latin typeface="Arial Narrow" panose="020B0606020202030204" pitchFamily="34" charset="0"/>
              <a:ea typeface="Calibri" panose="020F0502020204030204" pitchFamily="34" charset="0"/>
            </a:endParaRPr>
          </a:p>
          <a:p>
            <a:pPr algn="just">
              <a:lnSpc>
                <a:spcPts val="3500"/>
              </a:lnSpc>
            </a:pPr>
            <a:r>
              <a:rPr lang="es-ES" sz="2800" b="1" dirty="0" smtClean="0">
                <a:latin typeface="Arial Narrow" panose="020B0606020202030204" pitchFamily="34" charset="0"/>
                <a:ea typeface="Calibri" panose="020F0502020204030204" pitchFamily="34" charset="0"/>
              </a:rPr>
              <a:t>Factores </a:t>
            </a:r>
            <a:r>
              <a:rPr lang="es-ES" sz="2800" b="1" dirty="0">
                <a:latin typeface="Arial Narrow" panose="020B0606020202030204" pitchFamily="34" charset="0"/>
                <a:ea typeface="Calibri" panose="020F0502020204030204" pitchFamily="34" charset="0"/>
              </a:rPr>
              <a:t>que influyen de manera directa en el proceso de introducción de los resultados científicos en el ámbito </a:t>
            </a:r>
            <a:r>
              <a:rPr lang="es-ES" sz="2800" b="1" dirty="0" smtClean="0">
                <a:latin typeface="Arial Narrow" panose="020B0606020202030204" pitchFamily="34" charset="0"/>
                <a:ea typeface="Calibri" panose="020F0502020204030204" pitchFamily="34" charset="0"/>
              </a:rPr>
              <a:t>universitario:</a:t>
            </a:r>
            <a:endParaRPr lang="es-MX" sz="2800" b="1" dirty="0">
              <a:latin typeface="Arial Narrow" panose="020B0606020202030204" pitchFamily="34" charset="0"/>
              <a:ea typeface="Calibri" panose="020F0502020204030204" pitchFamily="34" charset="0"/>
            </a:endParaRPr>
          </a:p>
          <a:p>
            <a:pPr algn="just">
              <a:lnSpc>
                <a:spcPts val="3500"/>
              </a:lnSpc>
              <a:spcAft>
                <a:spcPts val="0"/>
              </a:spcAft>
            </a:pPr>
            <a:endParaRPr lang="es-ES" sz="2800" dirty="0">
              <a:solidFill>
                <a:srgbClr val="000000"/>
              </a:solidFill>
              <a:effectLst/>
              <a:latin typeface="Arial Narrow" panose="020B0606020202030204" pitchFamily="34" charset="0"/>
              <a:ea typeface="Calibri" panose="020F0502020204030204" pitchFamily="34" charset="0"/>
            </a:endParaRPr>
          </a:p>
          <a:p>
            <a:pPr marL="457200" indent="-457200" algn="just">
              <a:lnSpc>
                <a:spcPts val="3500"/>
              </a:lnSpc>
              <a:spcAft>
                <a:spcPts val="0"/>
              </a:spcAft>
              <a:buFont typeface="+mj-lt"/>
              <a:buAutoNum type="alphaLcParenR"/>
            </a:pPr>
            <a:r>
              <a:rPr lang="es-ES" sz="2800" dirty="0">
                <a:latin typeface="Arial Narrow" panose="020B0606020202030204" pitchFamily="34" charset="0"/>
                <a:ea typeface="Calibri" panose="020F0502020204030204" pitchFamily="34" charset="0"/>
              </a:rPr>
              <a:t>identificar a la política científica, </a:t>
            </a:r>
            <a:endParaRPr lang="es-ES" sz="2800" dirty="0" smtClean="0">
              <a:latin typeface="Arial Narrow" panose="020B0606020202030204" pitchFamily="34" charset="0"/>
              <a:ea typeface="Calibri" panose="020F0502020204030204" pitchFamily="34" charset="0"/>
            </a:endParaRPr>
          </a:p>
          <a:p>
            <a:pPr marL="457200" indent="-457200" algn="just">
              <a:lnSpc>
                <a:spcPts val="3500"/>
              </a:lnSpc>
              <a:spcAft>
                <a:spcPts val="0"/>
              </a:spcAft>
              <a:buFont typeface="+mj-lt"/>
              <a:buAutoNum type="alphaLcParenR"/>
            </a:pPr>
            <a:r>
              <a:rPr lang="es-ES" sz="2800" dirty="0" smtClean="0">
                <a:latin typeface="Arial Narrow" panose="020B0606020202030204" pitchFamily="34" charset="0"/>
                <a:ea typeface="Calibri" panose="020F0502020204030204" pitchFamily="34" charset="0"/>
              </a:rPr>
              <a:t>la </a:t>
            </a:r>
            <a:r>
              <a:rPr lang="es-ES" sz="2800" dirty="0">
                <a:latin typeface="Arial Narrow" panose="020B0606020202030204" pitchFamily="34" charset="0"/>
                <a:ea typeface="Calibri" panose="020F0502020204030204" pitchFamily="34" charset="0"/>
              </a:rPr>
              <a:t>cultura científica e </a:t>
            </a:r>
            <a:r>
              <a:rPr lang="es-ES" sz="2800" dirty="0" err="1">
                <a:latin typeface="Arial Narrow" panose="020B0606020202030204" pitchFamily="34" charset="0"/>
                <a:ea typeface="Calibri" panose="020F0502020204030204" pitchFamily="34" charset="0"/>
              </a:rPr>
              <a:t>innovativa</a:t>
            </a:r>
            <a:r>
              <a:rPr lang="es-ES" sz="2800" dirty="0">
                <a:latin typeface="Arial Narrow" panose="020B0606020202030204" pitchFamily="34" charset="0"/>
                <a:ea typeface="Calibri" panose="020F0502020204030204" pitchFamily="34" charset="0"/>
              </a:rPr>
              <a:t>, </a:t>
            </a:r>
            <a:endParaRPr lang="es-ES" sz="2800" dirty="0" smtClean="0">
              <a:latin typeface="Arial Narrow" panose="020B0606020202030204" pitchFamily="34" charset="0"/>
              <a:ea typeface="Calibri" panose="020F0502020204030204" pitchFamily="34" charset="0"/>
            </a:endParaRPr>
          </a:p>
          <a:p>
            <a:pPr marL="457200" indent="-457200" algn="just">
              <a:lnSpc>
                <a:spcPts val="3500"/>
              </a:lnSpc>
              <a:spcAft>
                <a:spcPts val="0"/>
              </a:spcAft>
              <a:buFont typeface="+mj-lt"/>
              <a:buAutoNum type="alphaLcParenR"/>
            </a:pPr>
            <a:r>
              <a:rPr lang="es-ES" sz="2800" dirty="0" smtClean="0">
                <a:latin typeface="Arial Narrow" panose="020B0606020202030204" pitchFamily="34" charset="0"/>
                <a:ea typeface="Calibri" panose="020F0502020204030204" pitchFamily="34" charset="0"/>
              </a:rPr>
              <a:t>las </a:t>
            </a:r>
            <a:r>
              <a:rPr lang="es-ES" sz="2800" dirty="0">
                <a:latin typeface="Arial Narrow" panose="020B0606020202030204" pitchFamily="34" charset="0"/>
                <a:ea typeface="Calibri" panose="020F0502020204030204" pitchFamily="34" charset="0"/>
              </a:rPr>
              <a:t>competencias científicas e </a:t>
            </a:r>
            <a:r>
              <a:rPr lang="es-ES" sz="2800" dirty="0" err="1" smtClean="0">
                <a:latin typeface="Arial Narrow" panose="020B0606020202030204" pitchFamily="34" charset="0"/>
                <a:ea typeface="Calibri" panose="020F0502020204030204" pitchFamily="34" charset="0"/>
              </a:rPr>
              <a:t>innovativas</a:t>
            </a:r>
            <a:r>
              <a:rPr lang="es-ES" sz="2800" dirty="0" smtClean="0">
                <a:latin typeface="Arial Narrow" panose="020B0606020202030204" pitchFamily="34" charset="0"/>
                <a:ea typeface="Calibri" panose="020F0502020204030204" pitchFamily="34" charset="0"/>
              </a:rPr>
              <a:t>.</a:t>
            </a:r>
            <a:endParaRPr lang="es-MX" sz="2800" dirty="0">
              <a:effectLst/>
              <a:latin typeface="Arial Narrow" panose="020B0606020202030204" pitchFamily="34" charset="0"/>
              <a:ea typeface="Calibri" panose="020F0502020204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845221977"/>
              </p:ext>
            </p:extLst>
          </p:nvPr>
        </p:nvGraphicFramePr>
        <p:xfrm>
          <a:off x="2128828" y="6277512"/>
          <a:ext cx="9715510" cy="457200"/>
        </p:xfrm>
        <a:graphic>
          <a:graphicData uri="http://schemas.openxmlformats.org/drawingml/2006/table">
            <a:tbl>
              <a:tblPr firstRow="1" bandRow="1">
                <a:tableStyleId>{5C22544A-7EE6-4342-B048-85BDC9FD1C3A}</a:tableStyleId>
              </a:tblPr>
              <a:tblGrid>
                <a:gridCol w="971551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Ponce de León Narváez, R. M., Hernández Nariño, A., Díaz </a:t>
                      </a:r>
                      <a:r>
                        <a:rPr lang="es-ES" sz="1200" b="0" kern="1200" dirty="0" err="1" smtClean="0">
                          <a:solidFill>
                            <a:schemeClr val="tx1"/>
                          </a:solidFill>
                          <a:effectLst/>
                          <a:latin typeface="Arial Narrow" panose="020B0606020202030204" pitchFamily="34" charset="0"/>
                          <a:ea typeface="+mn-ea"/>
                          <a:cs typeface="+mn-cs"/>
                        </a:rPr>
                        <a:t>Díaz</a:t>
                      </a:r>
                      <a:r>
                        <a:rPr lang="es-ES" sz="1200" b="0" kern="1200" dirty="0" smtClean="0">
                          <a:solidFill>
                            <a:schemeClr val="tx1"/>
                          </a:solidFill>
                          <a:effectLst/>
                          <a:latin typeface="Arial Narrow" panose="020B0606020202030204" pitchFamily="34" charset="0"/>
                          <a:ea typeface="+mn-ea"/>
                          <a:cs typeface="+mn-cs"/>
                        </a:rPr>
                        <a:t>, A. A., y Valcárcel Izquierdo, N. (2021). Introducción de resultados científicos: bases teórico-metodológicas para su mejora en la educación médica. Revista Médica Electrónica, 43(3), 1-16. </a:t>
                      </a:r>
                      <a:r>
                        <a:rPr lang="es-ES" sz="1200" b="0" kern="1200" dirty="0" smtClean="0">
                          <a:solidFill>
                            <a:schemeClr val="tx1"/>
                          </a:solidFill>
                          <a:effectLst/>
                          <a:latin typeface="Arial Narrow" panose="020B0606020202030204" pitchFamily="34" charset="0"/>
                          <a:ea typeface="+mn-ea"/>
                          <a:cs typeface="+mn-cs"/>
                          <a:hlinkClick r:id="rId4"/>
                        </a:rPr>
                        <a:t>https://revmedicaelectronica.sld.cu/index.php/rme/article/view/3592/5177</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43391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810851" cy="523220"/>
          </a:xfrm>
          <a:prstGeom prst="rect">
            <a:avLst/>
          </a:prstGeom>
        </p:spPr>
        <p:txBody>
          <a:bodyPr wrap="none">
            <a:spAutoFit/>
          </a:bodyPr>
          <a:lstStyle/>
          <a:p>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CIENTÍFICO </a:t>
            </a:r>
            <a:endParaRPr lang="es-MX" sz="2800" b="1" dirty="0"/>
          </a:p>
        </p:txBody>
      </p:sp>
      <p:sp>
        <p:nvSpPr>
          <p:cNvPr id="7" name="Rectángulo 6"/>
          <p:cNvSpPr/>
          <p:nvPr/>
        </p:nvSpPr>
        <p:spPr>
          <a:xfrm>
            <a:off x="2043111" y="1138629"/>
            <a:ext cx="9629775" cy="4933338"/>
          </a:xfrm>
          <a:prstGeom prst="rect">
            <a:avLst/>
          </a:prstGeom>
        </p:spPr>
        <p:txBody>
          <a:bodyPr wrap="square">
            <a:spAutoFit/>
          </a:bodyPr>
          <a:lstStyle/>
          <a:p>
            <a:pPr algn="just">
              <a:lnSpc>
                <a:spcPts val="5500"/>
              </a:lnSpc>
              <a:spcAft>
                <a:spcPts val="0"/>
              </a:spcAft>
            </a:pPr>
            <a:r>
              <a:rPr lang="es-ES" sz="2800" dirty="0">
                <a:solidFill>
                  <a:srgbClr val="000000"/>
                </a:solidFill>
                <a:latin typeface="Arial Narrow" panose="020B0606020202030204" pitchFamily="34" charset="0"/>
                <a:ea typeface="Calibri" panose="020F0502020204030204" pitchFamily="34" charset="0"/>
              </a:rPr>
              <a:t>Es el producto o los productos con expresiones concretas en el orden de la teoría y en la práctica que emanan de una investigación educativa sobre un problema de las Ciencias Pedagógicas, validado comprobado en la práctica, que produjo una </a:t>
            </a:r>
            <a:r>
              <a:rPr lang="es-ES" sz="2800" dirty="0" smtClean="0">
                <a:solidFill>
                  <a:srgbClr val="000000"/>
                </a:solidFill>
                <a:latin typeface="Arial Narrow" panose="020B0606020202030204" pitchFamily="34" charset="0"/>
                <a:ea typeface="Calibri" panose="020F0502020204030204" pitchFamily="34" charset="0"/>
              </a:rPr>
              <a:t>transformación.</a:t>
            </a:r>
          </a:p>
          <a:p>
            <a:pPr algn="just">
              <a:lnSpc>
                <a:spcPts val="5500"/>
              </a:lnSpc>
              <a:spcAft>
                <a:spcPts val="0"/>
              </a:spcAft>
            </a:pPr>
            <a:r>
              <a:rPr lang="es-ES" sz="2800" dirty="0">
                <a:latin typeface="Arial Narrow" panose="020B0606020202030204" pitchFamily="34" charset="0"/>
                <a:ea typeface="Calibri" panose="020F0502020204030204" pitchFamily="34" charset="0"/>
              </a:rPr>
              <a:t>Se presenta en diferentes formas y, dado su carácter y naturaleza científica, se usa para describir, explicar, predecir y transformar la realidad educativa.</a:t>
            </a:r>
            <a:endParaRPr lang="es-MX" sz="2800" dirty="0">
              <a:effectLst/>
              <a:latin typeface="Arial Narrow" panose="020B0606020202030204" pitchFamily="34" charset="0"/>
              <a:ea typeface="Calibri" panose="020F0502020204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759672527"/>
              </p:ext>
            </p:extLst>
          </p:nvPr>
        </p:nvGraphicFramePr>
        <p:xfrm>
          <a:off x="2128828" y="6277512"/>
          <a:ext cx="9715510" cy="457200"/>
        </p:xfrm>
        <a:graphic>
          <a:graphicData uri="http://schemas.openxmlformats.org/drawingml/2006/table">
            <a:tbl>
              <a:tblPr firstRow="1" bandRow="1">
                <a:tableStyleId>{5C22544A-7EE6-4342-B048-85BDC9FD1C3A}</a:tableStyleId>
              </a:tblPr>
              <a:tblGrid>
                <a:gridCol w="971551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Colado Pernas, J. E., </a:t>
                      </a:r>
                      <a:r>
                        <a:rPr lang="es-ES" sz="1200" b="0" kern="1200" dirty="0" err="1" smtClean="0">
                          <a:solidFill>
                            <a:schemeClr val="tx1"/>
                          </a:solidFill>
                          <a:effectLst/>
                          <a:latin typeface="Arial Narrow" panose="020B0606020202030204" pitchFamily="34" charset="0"/>
                          <a:ea typeface="+mn-ea"/>
                          <a:cs typeface="+mn-cs"/>
                        </a:rPr>
                        <a:t>Chitata</a:t>
                      </a:r>
                      <a:r>
                        <a:rPr lang="es-ES" sz="1200" b="0" kern="1200" dirty="0" smtClean="0">
                          <a:solidFill>
                            <a:schemeClr val="tx1"/>
                          </a:solidFill>
                          <a:effectLst/>
                          <a:latin typeface="Arial Narrow" panose="020B0606020202030204" pitchFamily="34" charset="0"/>
                          <a:ea typeface="+mn-ea"/>
                          <a:cs typeface="+mn-cs"/>
                        </a:rPr>
                        <a:t> Alfonso, J. C., y Becerra </a:t>
                      </a:r>
                      <a:r>
                        <a:rPr lang="es-ES" sz="1200" b="0" kern="1200" dirty="0" err="1" smtClean="0">
                          <a:solidFill>
                            <a:schemeClr val="tx1"/>
                          </a:solidFill>
                          <a:effectLst/>
                          <a:latin typeface="Arial Narrow" panose="020B0606020202030204" pitchFamily="34" charset="0"/>
                          <a:ea typeface="+mn-ea"/>
                          <a:cs typeface="+mn-cs"/>
                        </a:rPr>
                        <a:t>Lescalle</a:t>
                      </a:r>
                      <a:r>
                        <a:rPr lang="es-ES" sz="1200" b="0" kern="1200" dirty="0" smtClean="0">
                          <a:solidFill>
                            <a:schemeClr val="tx1"/>
                          </a:solidFill>
                          <a:effectLst/>
                          <a:latin typeface="Arial Narrow" panose="020B0606020202030204" pitchFamily="34" charset="0"/>
                          <a:ea typeface="+mn-ea"/>
                          <a:cs typeface="+mn-cs"/>
                        </a:rPr>
                        <a:t>, A. (2020). Reflexiones acerca de algunos resultados científicos empleados en las investigaciones pedagógicas. Varona, (70), 8-12. </a:t>
                      </a:r>
                      <a:r>
                        <a:rPr lang="es-ES" sz="1200" b="0" kern="1200" dirty="0" smtClean="0">
                          <a:solidFill>
                            <a:schemeClr val="tx1"/>
                          </a:solidFill>
                          <a:effectLst/>
                          <a:latin typeface="Arial Narrow" panose="020B0606020202030204" pitchFamily="34" charset="0"/>
                          <a:ea typeface="+mn-ea"/>
                          <a:cs typeface="+mn-cs"/>
                          <a:hlinkClick r:id="rId4"/>
                        </a:rPr>
                        <a:t>http://scielo.sld.cu/scielo.php?script=sci_arttext&amp;pid=S1992-82382020000100008&amp;lng=es&amp;tlng=es</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54170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810851" cy="523220"/>
          </a:xfrm>
          <a:prstGeom prst="rect">
            <a:avLst/>
          </a:prstGeom>
        </p:spPr>
        <p:txBody>
          <a:bodyPr wrap="none">
            <a:spAutoFit/>
          </a:bodyPr>
          <a:lstStyle/>
          <a:p>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CIENTÍFICO </a:t>
            </a:r>
            <a:endParaRPr lang="es-MX" sz="2800" b="1" dirty="0"/>
          </a:p>
        </p:txBody>
      </p:sp>
      <p:sp>
        <p:nvSpPr>
          <p:cNvPr id="7" name="Rectángulo 6"/>
          <p:cNvSpPr/>
          <p:nvPr/>
        </p:nvSpPr>
        <p:spPr>
          <a:xfrm>
            <a:off x="2043111" y="1138629"/>
            <a:ext cx="9629775" cy="4660828"/>
          </a:xfrm>
          <a:prstGeom prst="rect">
            <a:avLst/>
          </a:prstGeom>
        </p:spPr>
        <p:txBody>
          <a:bodyPr wrap="square">
            <a:spAutoFit/>
          </a:bodyPr>
          <a:lstStyle/>
          <a:p>
            <a:pPr algn="just">
              <a:lnSpc>
                <a:spcPts val="4000"/>
              </a:lnSpc>
              <a:spcAft>
                <a:spcPts val="0"/>
              </a:spcAft>
            </a:pPr>
            <a:r>
              <a:rPr lang="es-ES" sz="2800" dirty="0">
                <a:solidFill>
                  <a:srgbClr val="000000"/>
                </a:solidFill>
                <a:latin typeface="Arial Narrow" panose="020B0606020202030204" pitchFamily="34" charset="0"/>
                <a:ea typeface="Calibri" panose="020F0502020204030204" pitchFamily="34" charset="0"/>
              </a:rPr>
              <a:t>El resultado teórico permite, sistematizar, perfeccionar, modificar o sustituir la teoría científica existente, aportando conocimientos sobre el objeto, en tanto el práctico tiene carácter </a:t>
            </a:r>
            <a:r>
              <a:rPr lang="es-ES" sz="2800" dirty="0" smtClean="0">
                <a:solidFill>
                  <a:srgbClr val="000000"/>
                </a:solidFill>
                <a:latin typeface="Arial Narrow" panose="020B0606020202030204" pitchFamily="34" charset="0"/>
                <a:ea typeface="Calibri" panose="020F0502020204030204" pitchFamily="34" charset="0"/>
              </a:rPr>
              <a:t>instrumental para </a:t>
            </a:r>
            <a:r>
              <a:rPr lang="es-ES" sz="2800" dirty="0">
                <a:solidFill>
                  <a:srgbClr val="000000"/>
                </a:solidFill>
                <a:latin typeface="Arial Narrow" panose="020B0606020202030204" pitchFamily="34" charset="0"/>
                <a:ea typeface="Calibri" panose="020F0502020204030204" pitchFamily="34" charset="0"/>
              </a:rPr>
              <a:t>transformar el funcionamiento del objeto, capaz de contribuir a la solución de un </a:t>
            </a:r>
            <a:r>
              <a:rPr lang="es-ES" sz="2800" dirty="0" smtClean="0">
                <a:solidFill>
                  <a:srgbClr val="000000"/>
                </a:solidFill>
                <a:latin typeface="Arial Narrow" panose="020B0606020202030204" pitchFamily="34" charset="0"/>
                <a:ea typeface="Calibri" panose="020F0502020204030204" pitchFamily="34" charset="0"/>
              </a:rPr>
              <a:t>problema.</a:t>
            </a:r>
          </a:p>
          <a:p>
            <a:pPr algn="just">
              <a:lnSpc>
                <a:spcPts val="4000"/>
              </a:lnSpc>
              <a:spcAft>
                <a:spcPts val="0"/>
              </a:spcAft>
            </a:pPr>
            <a:r>
              <a:rPr lang="es-ES" sz="2800" dirty="0">
                <a:solidFill>
                  <a:srgbClr val="000000"/>
                </a:solidFill>
                <a:latin typeface="Arial Narrow" panose="020B0606020202030204" pitchFamily="34" charset="0"/>
                <a:ea typeface="Calibri" panose="020F0502020204030204" pitchFamily="34" charset="0"/>
              </a:rPr>
              <a:t>En resumen, para cumplir con la condición de aporte a una ciencia, el resultado científico debe representar un enriquecimiento teórico o práctico relevante, en el campo del conocimiento que se trate y debe poseer actualidad, novedad y valor </a:t>
            </a:r>
            <a:r>
              <a:rPr lang="es-ES" sz="2800" dirty="0" smtClean="0">
                <a:solidFill>
                  <a:srgbClr val="000000"/>
                </a:solidFill>
                <a:latin typeface="Arial Narrow" panose="020B0606020202030204" pitchFamily="34" charset="0"/>
                <a:ea typeface="Calibri" panose="020F0502020204030204" pitchFamily="34" charset="0"/>
              </a:rPr>
              <a:t>científico. </a:t>
            </a:r>
            <a:endParaRPr lang="es-ES" sz="2800" dirty="0">
              <a:solidFill>
                <a:srgbClr val="000000"/>
              </a:solidFill>
              <a:latin typeface="Arial Narrow" panose="020B0606020202030204" pitchFamily="34" charset="0"/>
              <a:ea typeface="Calibri" panose="020F0502020204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519810738"/>
              </p:ext>
            </p:extLst>
          </p:nvPr>
        </p:nvGraphicFramePr>
        <p:xfrm>
          <a:off x="2128828" y="6277512"/>
          <a:ext cx="9715510" cy="457200"/>
        </p:xfrm>
        <a:graphic>
          <a:graphicData uri="http://schemas.openxmlformats.org/drawingml/2006/table">
            <a:tbl>
              <a:tblPr firstRow="1" bandRow="1">
                <a:tableStyleId>{5C22544A-7EE6-4342-B048-85BDC9FD1C3A}</a:tableStyleId>
              </a:tblPr>
              <a:tblGrid>
                <a:gridCol w="971551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Capote Castillo, M. (2011). ¿Qué tipos de resultados teóricos o prácticos educacionales han sido defendidos en tesis doctorales durante los últimos 14 años en Cuba? </a:t>
                      </a:r>
                      <a:r>
                        <a:rPr lang="es-ES" sz="1200" b="0" kern="1200" dirty="0" err="1" smtClean="0">
                          <a:solidFill>
                            <a:schemeClr val="tx1"/>
                          </a:solidFill>
                          <a:effectLst/>
                          <a:latin typeface="Arial Narrow" panose="020B0606020202030204" pitchFamily="34" charset="0"/>
                          <a:ea typeface="+mn-ea"/>
                          <a:cs typeface="+mn-cs"/>
                        </a:rPr>
                        <a:t>Mendive</a:t>
                      </a:r>
                      <a:r>
                        <a:rPr lang="es-ES" sz="1200" b="0" kern="1200" dirty="0" smtClean="0">
                          <a:solidFill>
                            <a:schemeClr val="tx1"/>
                          </a:solidFill>
                          <a:effectLst/>
                          <a:latin typeface="Arial Narrow" panose="020B0606020202030204" pitchFamily="34" charset="0"/>
                          <a:ea typeface="+mn-ea"/>
                          <a:cs typeface="+mn-cs"/>
                        </a:rPr>
                        <a:t>, 9(4), 230-238. </a:t>
                      </a:r>
                      <a:r>
                        <a:rPr lang="es-ES" sz="1200" b="0" kern="1200" dirty="0" smtClean="0">
                          <a:solidFill>
                            <a:schemeClr val="tx1"/>
                          </a:solidFill>
                          <a:effectLst/>
                          <a:latin typeface="Arial Narrow" panose="020B0606020202030204" pitchFamily="34" charset="0"/>
                          <a:ea typeface="+mn-ea"/>
                          <a:cs typeface="+mn-cs"/>
                          <a:hlinkClick r:id="rId4"/>
                        </a:rPr>
                        <a:t>https://mendive.upr.edu.cu/index.php/MendiveUPR/article/view/499</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27603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810851" cy="523220"/>
          </a:xfrm>
          <a:prstGeom prst="rect">
            <a:avLst/>
          </a:prstGeom>
        </p:spPr>
        <p:txBody>
          <a:bodyPr wrap="none">
            <a:spAutoFit/>
          </a:bodyPr>
          <a:lstStyle/>
          <a:p>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CIENTÍFICO </a:t>
            </a:r>
            <a:endParaRPr lang="es-MX" sz="2800" b="1" dirty="0"/>
          </a:p>
        </p:txBody>
      </p:sp>
      <p:sp>
        <p:nvSpPr>
          <p:cNvPr id="7" name="Rectángulo 6"/>
          <p:cNvSpPr/>
          <p:nvPr/>
        </p:nvSpPr>
        <p:spPr>
          <a:xfrm>
            <a:off x="2043111" y="1267216"/>
            <a:ext cx="9629775" cy="5055230"/>
          </a:xfrm>
          <a:prstGeom prst="rect">
            <a:avLst/>
          </a:prstGeom>
        </p:spPr>
        <p:txBody>
          <a:bodyPr wrap="square">
            <a:spAutoFit/>
          </a:bodyPr>
          <a:lstStyle/>
          <a:p>
            <a:pPr algn="just">
              <a:lnSpc>
                <a:spcPts val="4300"/>
              </a:lnSpc>
              <a:spcAft>
                <a:spcPts val="0"/>
              </a:spcAft>
            </a:pPr>
            <a:r>
              <a:rPr lang="es-ES" sz="2800" dirty="0">
                <a:solidFill>
                  <a:srgbClr val="000000"/>
                </a:solidFill>
                <a:latin typeface="Arial Narrow" panose="020B0606020202030204" pitchFamily="34" charset="0"/>
                <a:ea typeface="Calibri" panose="020F0502020204030204" pitchFamily="34" charset="0"/>
              </a:rPr>
              <a:t>Entre los resultados científicos del proceso de investigación en Ciencias de la Educación están, los modelos, los sistemas, las concepciones, la estructura, la sistematización y la metodología, fundamentalmente. </a:t>
            </a:r>
            <a:endParaRPr lang="es-ES" sz="2800" dirty="0" smtClean="0">
              <a:solidFill>
                <a:srgbClr val="000000"/>
              </a:solidFill>
              <a:latin typeface="Arial Narrow" panose="020B0606020202030204" pitchFamily="34" charset="0"/>
              <a:ea typeface="Calibri" panose="020F0502020204030204" pitchFamily="34" charset="0"/>
            </a:endParaRPr>
          </a:p>
          <a:p>
            <a:pPr algn="just">
              <a:lnSpc>
                <a:spcPts val="4300"/>
              </a:lnSpc>
              <a:spcAft>
                <a:spcPts val="0"/>
              </a:spcAft>
            </a:pPr>
            <a:r>
              <a:rPr lang="es-ES" sz="2800" dirty="0" smtClean="0">
                <a:latin typeface="Arial Narrow" panose="020B0606020202030204" pitchFamily="34" charset="0"/>
              </a:rPr>
              <a:t>Estos tipos de resultados </a:t>
            </a:r>
            <a:r>
              <a:rPr lang="es-ES" sz="2800" dirty="0">
                <a:latin typeface="Arial Narrow" panose="020B0606020202030204" pitchFamily="34" charset="0"/>
              </a:rPr>
              <a:t>no </a:t>
            </a:r>
            <a:r>
              <a:rPr lang="es-ES" sz="2800" dirty="0" smtClean="0">
                <a:latin typeface="Arial Narrow" panose="020B0606020202030204" pitchFamily="34" charset="0"/>
              </a:rPr>
              <a:t>son </a:t>
            </a:r>
            <a:r>
              <a:rPr lang="es-ES" sz="2800" dirty="0">
                <a:latin typeface="Arial Narrow" panose="020B0606020202030204" pitchFamily="34" charset="0"/>
              </a:rPr>
              <a:t>privativos de las investigaciones </a:t>
            </a:r>
            <a:r>
              <a:rPr lang="es-ES" sz="2800" dirty="0">
                <a:solidFill>
                  <a:srgbClr val="000000"/>
                </a:solidFill>
                <a:latin typeface="Arial Narrow" panose="020B0606020202030204" pitchFamily="34" charset="0"/>
                <a:ea typeface="Calibri" panose="020F0502020204030204" pitchFamily="34" charset="0"/>
              </a:rPr>
              <a:t>en Ciencias de la Educación</a:t>
            </a:r>
            <a:r>
              <a:rPr lang="es-ES" sz="2800" dirty="0" smtClean="0">
                <a:latin typeface="Arial Narrow" panose="020B0606020202030204" pitchFamily="34" charset="0"/>
              </a:rPr>
              <a:t>, </a:t>
            </a:r>
            <a:r>
              <a:rPr lang="es-ES" sz="2800" dirty="0">
                <a:latin typeface="Arial Narrow" panose="020B0606020202030204" pitchFamily="34" charset="0"/>
              </a:rPr>
              <a:t>en </a:t>
            </a:r>
            <a:r>
              <a:rPr lang="es-ES" sz="2800" dirty="0" smtClean="0">
                <a:latin typeface="Arial Narrow" panose="020B0606020202030204" pitchFamily="34" charset="0"/>
              </a:rPr>
              <a:t>otras ciencias </a:t>
            </a:r>
            <a:r>
              <a:rPr lang="es-ES" sz="2800" dirty="0">
                <a:latin typeface="Arial Narrow" panose="020B0606020202030204" pitchFamily="34" charset="0"/>
              </a:rPr>
              <a:t>puras también pueden </a:t>
            </a:r>
            <a:r>
              <a:rPr lang="es-ES" sz="2800" dirty="0" smtClean="0">
                <a:latin typeface="Arial Narrow" panose="020B0606020202030204" pitchFamily="34" charset="0"/>
              </a:rPr>
              <a:t>ser seleccionados en la búsqueda de aportes.</a:t>
            </a:r>
          </a:p>
          <a:p>
            <a:pPr algn="just">
              <a:lnSpc>
                <a:spcPts val="4300"/>
              </a:lnSpc>
              <a:spcAft>
                <a:spcPts val="0"/>
              </a:spcAft>
            </a:pPr>
            <a:r>
              <a:rPr lang="es-ES" sz="2800" dirty="0" smtClean="0">
                <a:latin typeface="Arial Narrow" panose="020B0606020202030204" pitchFamily="34" charset="0"/>
              </a:rPr>
              <a:t>Cada diseño establece el tipo de resultados y corresponde a sus autores su defensa en el texto científico y de formal oral ante la comunidad científica. </a:t>
            </a:r>
            <a:endParaRPr lang="es-ES" sz="2800" dirty="0">
              <a:solidFill>
                <a:srgbClr val="000000"/>
              </a:solidFill>
              <a:latin typeface="Arial Narrow" panose="020B0606020202030204" pitchFamily="34" charset="0"/>
              <a:ea typeface="Calibri" panose="020F0502020204030204" pitchFamily="34" charset="0"/>
            </a:endParaRPr>
          </a:p>
        </p:txBody>
      </p:sp>
    </p:spTree>
    <p:extLst>
      <p:ext uri="{BB962C8B-B14F-4D97-AF65-F5344CB8AC3E}">
        <p14:creationId xmlns:p14="http://schemas.microsoft.com/office/powerpoint/2010/main" val="88732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729098" cy="954107"/>
          </a:xfrm>
          <a:prstGeom prst="rect">
            <a:avLst/>
          </a:prstGeom>
        </p:spPr>
        <p:txBody>
          <a:bodyPr wrap="non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a:t>
            </a:r>
          </a:p>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 </a:t>
            </a:r>
            <a:endParaRPr lang="es-MX" sz="2800" b="1" dirty="0"/>
          </a:p>
        </p:txBody>
      </p:sp>
      <p:sp>
        <p:nvSpPr>
          <p:cNvPr id="7" name="Rectángulo 6"/>
          <p:cNvSpPr/>
          <p:nvPr/>
        </p:nvSpPr>
        <p:spPr>
          <a:xfrm>
            <a:off x="2002235" y="1552966"/>
            <a:ext cx="9629775" cy="4311437"/>
          </a:xfrm>
          <a:prstGeom prst="rect">
            <a:avLst/>
          </a:prstGeom>
        </p:spPr>
        <p:txBody>
          <a:bodyPr wrap="square">
            <a:spAutoFit/>
          </a:bodyPr>
          <a:lstStyle/>
          <a:p>
            <a:pPr algn="just">
              <a:lnSpc>
                <a:spcPts val="4700"/>
              </a:lnSpc>
              <a:spcAft>
                <a:spcPts val="0"/>
              </a:spcAft>
            </a:pPr>
            <a:r>
              <a:rPr lang="es-ES" sz="2800" dirty="0">
                <a:solidFill>
                  <a:srgbClr val="000000"/>
                </a:solidFill>
                <a:latin typeface="Arial Narrow" panose="020B0606020202030204" pitchFamily="34" charset="0"/>
                <a:ea typeface="Calibri" panose="020F0502020204030204" pitchFamily="34" charset="0"/>
              </a:rPr>
              <a:t>López </a:t>
            </a:r>
            <a:r>
              <a:rPr lang="es-ES" sz="2800" dirty="0" smtClean="0">
                <a:solidFill>
                  <a:srgbClr val="000000"/>
                </a:solidFill>
                <a:latin typeface="Arial Narrow" panose="020B0606020202030204" pitchFamily="34" charset="0"/>
                <a:ea typeface="Calibri" panose="020F0502020204030204" pitchFamily="34" charset="0"/>
              </a:rPr>
              <a:t>Falcón (2021) considera la </a:t>
            </a:r>
            <a:r>
              <a:rPr lang="es-ES" sz="2800" dirty="0">
                <a:solidFill>
                  <a:srgbClr val="000000"/>
                </a:solidFill>
                <a:latin typeface="Arial Narrow" panose="020B0606020202030204" pitchFamily="34" charset="0"/>
                <a:ea typeface="Calibri" panose="020F0502020204030204" pitchFamily="34" charset="0"/>
              </a:rPr>
              <a:t>metodología </a:t>
            </a:r>
            <a:r>
              <a:rPr lang="es-ES" sz="2800" dirty="0" smtClean="0">
                <a:solidFill>
                  <a:srgbClr val="000000"/>
                </a:solidFill>
                <a:latin typeface="Arial Narrow" panose="020B0606020202030204" pitchFamily="34" charset="0"/>
                <a:ea typeface="Calibri" panose="020F0502020204030204" pitchFamily="34" charset="0"/>
              </a:rPr>
              <a:t>como </a:t>
            </a:r>
            <a:r>
              <a:rPr lang="es-ES" sz="2800" dirty="0">
                <a:solidFill>
                  <a:srgbClr val="000000"/>
                </a:solidFill>
                <a:latin typeface="Arial Narrow" panose="020B0606020202030204" pitchFamily="34" charset="0"/>
                <a:ea typeface="Calibri" panose="020F0502020204030204" pitchFamily="34" charset="0"/>
              </a:rPr>
              <a:t>el sistema de métodos, procedimientos y técnicas que condicionados </a:t>
            </a:r>
            <a:r>
              <a:rPr lang="es-ES" sz="2800" dirty="0" smtClean="0">
                <a:solidFill>
                  <a:srgbClr val="000000"/>
                </a:solidFill>
                <a:latin typeface="Arial Narrow" panose="020B0606020202030204" pitchFamily="34" charset="0"/>
                <a:ea typeface="Calibri" panose="020F0502020204030204" pitchFamily="34" charset="0"/>
              </a:rPr>
              <a:t>por determinados </a:t>
            </a:r>
            <a:r>
              <a:rPr lang="es-ES" sz="2800" dirty="0">
                <a:solidFill>
                  <a:srgbClr val="000000"/>
                </a:solidFill>
                <a:latin typeface="Arial Narrow" panose="020B0606020202030204" pitchFamily="34" charset="0"/>
                <a:ea typeface="Calibri" panose="020F0502020204030204" pitchFamily="34" charset="0"/>
              </a:rPr>
              <a:t>requerimientos permiten ordenar mejor el pensamiento y los modos de actuación para responder a una problemática y dar respuesta a determinados objetivos propuestos en la </a:t>
            </a:r>
            <a:r>
              <a:rPr lang="es-ES" sz="2800" dirty="0" smtClean="0">
                <a:solidFill>
                  <a:srgbClr val="000000"/>
                </a:solidFill>
                <a:latin typeface="Arial Narrow" panose="020B0606020202030204" pitchFamily="34" charset="0"/>
                <a:ea typeface="Calibri" panose="020F0502020204030204" pitchFamily="34" charset="0"/>
              </a:rPr>
              <a:t>investigación. </a:t>
            </a:r>
          </a:p>
          <a:p>
            <a:pPr algn="just">
              <a:lnSpc>
                <a:spcPts val="4700"/>
              </a:lnSpc>
              <a:spcAft>
                <a:spcPts val="0"/>
              </a:spcAft>
            </a:pPr>
            <a:r>
              <a:rPr lang="es-ES" sz="2800" dirty="0" smtClean="0">
                <a:solidFill>
                  <a:srgbClr val="000000"/>
                </a:solidFill>
                <a:latin typeface="Arial Narrow" panose="020B0606020202030204" pitchFamily="34" charset="0"/>
                <a:ea typeface="Calibri" panose="020F0502020204030204" pitchFamily="34" charset="0"/>
              </a:rPr>
              <a:t>La </a:t>
            </a:r>
            <a:r>
              <a:rPr lang="es-ES" sz="2800" dirty="0">
                <a:solidFill>
                  <a:srgbClr val="000000"/>
                </a:solidFill>
                <a:latin typeface="Arial Narrow" panose="020B0606020202030204" pitchFamily="34" charset="0"/>
                <a:ea typeface="Calibri" panose="020F0502020204030204" pitchFamily="34" charset="0"/>
              </a:rPr>
              <a:t>metodología se ha hecho viable por diferentes áreas </a:t>
            </a:r>
            <a:r>
              <a:rPr lang="es-ES" sz="2800" dirty="0" smtClean="0">
                <a:solidFill>
                  <a:srgbClr val="000000"/>
                </a:solidFill>
                <a:latin typeface="Arial Narrow" panose="020B0606020202030204" pitchFamily="34" charset="0"/>
                <a:ea typeface="Calibri" panose="020F0502020204030204" pitchFamily="34" charset="0"/>
              </a:rPr>
              <a:t>del conocimiento</a:t>
            </a:r>
            <a:r>
              <a:rPr lang="es-ES" sz="2800" dirty="0">
                <a:solidFill>
                  <a:srgbClr val="000000"/>
                </a:solidFill>
                <a:latin typeface="Arial Narrow" panose="020B0606020202030204" pitchFamily="34" charset="0"/>
                <a:ea typeface="Calibri" panose="020F0502020204030204" pitchFamily="34" charset="0"/>
              </a:rPr>
              <a:t>, para entregar sus resultados científicos.</a:t>
            </a:r>
            <a:endParaRPr lang="es-ES" sz="2800" dirty="0">
              <a:solidFill>
                <a:srgbClr val="000000"/>
              </a:solidFill>
              <a:latin typeface="Arial Narrow" panose="020B0606020202030204" pitchFamily="34" charset="0"/>
              <a:ea typeface="Calibri" panose="020F050202020403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456223293"/>
              </p:ext>
            </p:extLst>
          </p:nvPr>
        </p:nvGraphicFramePr>
        <p:xfrm>
          <a:off x="2128828" y="6277512"/>
          <a:ext cx="7743835" cy="457200"/>
        </p:xfrm>
        <a:graphic>
          <a:graphicData uri="http://schemas.openxmlformats.org/drawingml/2006/table">
            <a:tbl>
              <a:tblPr firstRow="1" bandRow="1">
                <a:tableStyleId>{5C22544A-7EE6-4342-B048-85BDC9FD1C3A}</a:tableStyleId>
              </a:tblPr>
              <a:tblGrid>
                <a:gridCol w="774383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López Falcón, A. (2021). Los tipos de resultados de investigación en las ciencias de la educación. Revista Conrado, 17(S3), 53-61. </a:t>
                      </a:r>
                      <a:r>
                        <a:rPr lang="es-ES" sz="1200" b="0" kern="1200" dirty="0" smtClean="0">
                          <a:solidFill>
                            <a:schemeClr val="tx1"/>
                          </a:solidFill>
                          <a:effectLst/>
                          <a:latin typeface="Arial Narrow" panose="020B0606020202030204" pitchFamily="34" charset="0"/>
                          <a:ea typeface="+mn-ea"/>
                          <a:cs typeface="+mn-cs"/>
                          <a:hlinkClick r:id="rId4"/>
                        </a:rPr>
                        <a:t>https://conrado.ucf.edu.cu/index.php/conrado/article/view/2137</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09682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2837335" y="578304"/>
            <a:ext cx="8098480" cy="523220"/>
          </a:xfrm>
          <a:prstGeom prst="rect">
            <a:avLst/>
          </a:prstGeom>
        </p:spPr>
        <p:txBody>
          <a:bodyPr wrap="squar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 </a:t>
            </a:r>
            <a:r>
              <a:rPr lang="es-ES_tradnl" sz="2800" b="1" dirty="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 ÚNICO</a:t>
            </a:r>
          </a:p>
        </p:txBody>
      </p:sp>
      <p:sp>
        <p:nvSpPr>
          <p:cNvPr id="7" name="Rectángulo 6"/>
          <p:cNvSpPr/>
          <p:nvPr/>
        </p:nvSpPr>
        <p:spPr>
          <a:xfrm>
            <a:off x="1657351" y="1312365"/>
            <a:ext cx="10229850" cy="1708160"/>
          </a:xfrm>
          <a:prstGeom prst="rect">
            <a:avLst/>
          </a:prstGeom>
        </p:spPr>
        <p:txBody>
          <a:bodyPr wrap="square">
            <a:spAutoFit/>
          </a:bodyPr>
          <a:lstStyle/>
          <a:p>
            <a:pPr algn="just">
              <a:lnSpc>
                <a:spcPts val="4200"/>
              </a:lnSpc>
            </a:pPr>
            <a:r>
              <a:rPr lang="es-ES" sz="2400" dirty="0">
                <a:latin typeface="Arial Narrow" panose="020B0606020202030204" pitchFamily="34" charset="0"/>
              </a:rPr>
              <a:t>Una de las tipologías de contribuciones a la teoría en el área de Ciencias Pedagógicas, lo constituyen las metodologías, quienes se consideran tipos de resultados científicos que se obtienen en las investigaciones asociadas a tesis de maestría y de </a:t>
            </a:r>
            <a:r>
              <a:rPr lang="es-ES" sz="2400" dirty="0" smtClean="0">
                <a:latin typeface="Arial Narrow" panose="020B0606020202030204" pitchFamily="34" charset="0"/>
              </a:rPr>
              <a:t>doctorado.</a:t>
            </a:r>
            <a:endParaRPr lang="es-MX" sz="2400" dirty="0">
              <a:latin typeface="Arial Narrow" panose="020B0606020202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
        <p:nvSpPr>
          <p:cNvPr id="3" name="Rectángulo 2"/>
          <p:cNvSpPr/>
          <p:nvPr/>
        </p:nvSpPr>
        <p:spPr>
          <a:xfrm>
            <a:off x="1657351" y="3165322"/>
            <a:ext cx="10229850" cy="2657138"/>
          </a:xfrm>
          <a:prstGeom prst="rect">
            <a:avLst/>
          </a:prstGeom>
        </p:spPr>
        <p:txBody>
          <a:bodyPr wrap="square">
            <a:spAutoFit/>
          </a:bodyPr>
          <a:lstStyle/>
          <a:p>
            <a:pPr algn="just">
              <a:lnSpc>
                <a:spcPts val="4000"/>
              </a:lnSpc>
              <a:spcAft>
                <a:spcPts val="0"/>
              </a:spcAft>
            </a:pPr>
            <a:r>
              <a:rPr lang="es-MX" sz="2400" b="1" dirty="0" smtClean="0">
                <a:latin typeface="Arial Narrow" panose="020B0606020202030204" pitchFamily="34" charset="0"/>
                <a:ea typeface="Calibri" panose="020F0502020204030204" pitchFamily="34" charset="0"/>
              </a:rPr>
              <a:t>Metodología: </a:t>
            </a:r>
            <a:r>
              <a:rPr lang="es-MX" sz="2400" dirty="0" smtClean="0">
                <a:latin typeface="Arial Narrow" panose="020B0606020202030204" pitchFamily="34" charset="0"/>
                <a:ea typeface="Calibri" panose="020F0502020204030204" pitchFamily="34" charset="0"/>
              </a:rPr>
              <a:t>Un </a:t>
            </a:r>
            <a:r>
              <a:rPr lang="es-ES_tradnl" sz="2400" dirty="0">
                <a:latin typeface="Arial Narrow" panose="020B0606020202030204" pitchFamily="34" charset="0"/>
                <a:ea typeface="Calibri" panose="020F0502020204030204" pitchFamily="34" charset="0"/>
              </a:rPr>
              <a:t>conjunto de acciones interrelacionadas entre sí en fases y/o etapas, direccionadas desde lo teórico por un método o conjunto de ellos y fundamentadas mediante una concepción, principios, sistema de categorías, leyes, relaciones, regularidades y/o premisas asociadas al objeto y campo de la investigación, así como al objetivo que en ella se persigue. </a:t>
            </a:r>
            <a:endParaRPr lang="es-MX" sz="24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03896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r="21574"/>
          <a:stretch/>
        </p:blipFill>
        <p:spPr>
          <a:xfrm>
            <a:off x="0" y="0"/>
            <a:ext cx="1885950" cy="6858000"/>
          </a:xfrm>
          <a:prstGeom prst="rect">
            <a:avLst/>
          </a:prstGeom>
        </p:spPr>
      </p:pic>
      <p:sp>
        <p:nvSpPr>
          <p:cNvPr id="6" name="Rectángulo 5"/>
          <p:cNvSpPr/>
          <p:nvPr/>
        </p:nvSpPr>
        <p:spPr>
          <a:xfrm>
            <a:off x="4952574" y="358258"/>
            <a:ext cx="3729098" cy="954107"/>
          </a:xfrm>
          <a:prstGeom prst="rect">
            <a:avLst/>
          </a:prstGeom>
        </p:spPr>
        <p:txBody>
          <a:bodyPr wrap="none">
            <a:spAutoFit/>
          </a:bodyPr>
          <a:lstStyle/>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RESULTADO </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CIENTÍFICO</a:t>
            </a:r>
          </a:p>
          <a:p>
            <a:pPr algn="ct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LA METODOLOGÍA</a:t>
            </a:r>
            <a:r>
              <a:rPr lang="es-ES_tradnl" sz="2800" b="1" dirty="0" smtClean="0">
                <a:solidFill>
                  <a:srgbClr val="000000"/>
                </a:solidFill>
                <a:latin typeface="Arial Narrow" panose="020B0606020202030204" pitchFamily="34" charset="0"/>
                <a:ea typeface="Calibri" panose="020F0502020204030204" pitchFamily="34" charset="0"/>
                <a:cs typeface="Arial" panose="020B0604020202020204" pitchFamily="34" charset="0"/>
              </a:rPr>
              <a:t> </a:t>
            </a:r>
            <a:endParaRPr lang="es-MX" sz="2800" b="1" dirty="0"/>
          </a:p>
        </p:txBody>
      </p:sp>
      <p:sp>
        <p:nvSpPr>
          <p:cNvPr id="7" name="Rectángulo 6"/>
          <p:cNvSpPr/>
          <p:nvPr/>
        </p:nvSpPr>
        <p:spPr>
          <a:xfrm>
            <a:off x="1657351" y="1312365"/>
            <a:ext cx="10229850" cy="4681410"/>
          </a:xfrm>
          <a:prstGeom prst="rect">
            <a:avLst/>
          </a:prstGeom>
        </p:spPr>
        <p:txBody>
          <a:bodyPr wrap="square">
            <a:spAutoFit/>
          </a:bodyPr>
          <a:lstStyle/>
          <a:p>
            <a:pPr algn="just">
              <a:lnSpc>
                <a:spcPts val="3000"/>
              </a:lnSpc>
              <a:spcAft>
                <a:spcPts val="0"/>
              </a:spcAft>
            </a:pPr>
            <a:r>
              <a:rPr lang="es-ES" sz="2400" b="1" dirty="0" smtClean="0">
                <a:solidFill>
                  <a:srgbClr val="000000"/>
                </a:solidFill>
                <a:latin typeface="Arial Narrow" panose="020B0606020202030204" pitchFamily="34" charset="0"/>
                <a:ea typeface="Calibri" panose="020F0502020204030204" pitchFamily="34" charset="0"/>
              </a:rPr>
              <a:t>Características.</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Resultado </a:t>
            </a:r>
            <a:r>
              <a:rPr lang="es-ES" sz="2400" dirty="0">
                <a:solidFill>
                  <a:srgbClr val="000000"/>
                </a:solidFill>
                <a:latin typeface="Arial Narrow" panose="020B0606020202030204" pitchFamily="34" charset="0"/>
                <a:ea typeface="Calibri" panose="020F0502020204030204" pitchFamily="34" charset="0"/>
              </a:rPr>
              <a:t>relativamente estable que se obtiene en un proceso de investigación científica. </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Responde </a:t>
            </a:r>
            <a:r>
              <a:rPr lang="es-ES" sz="2400" dirty="0">
                <a:solidFill>
                  <a:srgbClr val="000000"/>
                </a:solidFill>
                <a:latin typeface="Arial Narrow" panose="020B0606020202030204" pitchFamily="34" charset="0"/>
                <a:ea typeface="Calibri" panose="020F0502020204030204" pitchFamily="34" charset="0"/>
              </a:rPr>
              <a:t>a un objetivo de la teoría y/o la práctica </a:t>
            </a:r>
            <a:r>
              <a:rPr lang="es-ES" sz="2400" dirty="0" smtClean="0">
                <a:solidFill>
                  <a:srgbClr val="000000"/>
                </a:solidFill>
                <a:latin typeface="Arial Narrow" panose="020B0606020202030204" pitchFamily="34" charset="0"/>
                <a:ea typeface="Calibri" panose="020F0502020204030204" pitchFamily="34" charset="0"/>
              </a:rPr>
              <a:t>educacional.</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Se </a:t>
            </a:r>
            <a:r>
              <a:rPr lang="es-ES" sz="2400" dirty="0">
                <a:solidFill>
                  <a:srgbClr val="000000"/>
                </a:solidFill>
                <a:latin typeface="Arial Narrow" panose="020B0606020202030204" pitchFamily="34" charset="0"/>
                <a:ea typeface="Calibri" panose="020F0502020204030204" pitchFamily="34" charset="0"/>
              </a:rPr>
              <a:t>sustenta en un cuerpo teórico (concepciones, leyes, modelos, principios, sistema categorial, premisas, relaciones, regularidades).</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Proceso </a:t>
            </a:r>
            <a:r>
              <a:rPr lang="es-ES" sz="2400" dirty="0">
                <a:solidFill>
                  <a:srgbClr val="000000"/>
                </a:solidFill>
                <a:latin typeface="Arial Narrow" panose="020B0606020202030204" pitchFamily="34" charset="0"/>
                <a:ea typeface="Calibri" panose="020F0502020204030204" pitchFamily="34" charset="0"/>
              </a:rPr>
              <a:t>lógico conformado por “etapas”, “eslabones”, o “fases” condicionantes y dependientes, que ordenados de manera particular y flexible permiten el logro del objetivo propuesto.</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Cada </a:t>
            </a:r>
            <a:r>
              <a:rPr lang="es-ES" sz="2400" dirty="0">
                <a:solidFill>
                  <a:srgbClr val="000000"/>
                </a:solidFill>
                <a:latin typeface="Arial Narrow" panose="020B0606020202030204" pitchFamily="34" charset="0"/>
                <a:ea typeface="Calibri" panose="020F0502020204030204" pitchFamily="34" charset="0"/>
              </a:rPr>
              <a:t>etapa se deriva de un sistema de procedimientos de un método o conjunto de ellos. </a:t>
            </a:r>
          </a:p>
          <a:p>
            <a:pPr marL="342900" indent="-342900" algn="just">
              <a:lnSpc>
                <a:spcPts val="3000"/>
              </a:lnSpc>
              <a:spcAft>
                <a:spcPts val="0"/>
              </a:spcAft>
              <a:buFont typeface="Wingdings" panose="05000000000000000000" pitchFamily="2" charset="2"/>
              <a:buChar char="§"/>
            </a:pPr>
            <a:r>
              <a:rPr lang="es-ES" sz="2400" dirty="0" smtClean="0">
                <a:solidFill>
                  <a:srgbClr val="000000"/>
                </a:solidFill>
                <a:latin typeface="Arial Narrow" panose="020B0606020202030204" pitchFamily="34" charset="0"/>
                <a:ea typeface="Calibri" panose="020F0502020204030204" pitchFamily="34" charset="0"/>
              </a:rPr>
              <a:t>Carácter </a:t>
            </a:r>
            <a:r>
              <a:rPr lang="es-ES" sz="2400" dirty="0">
                <a:solidFill>
                  <a:srgbClr val="000000"/>
                </a:solidFill>
                <a:latin typeface="Arial Narrow" panose="020B0606020202030204" pitchFamily="34" charset="0"/>
                <a:ea typeface="Calibri" panose="020F0502020204030204" pitchFamily="34" charset="0"/>
              </a:rPr>
              <a:t>flexible aunque responde a un ordenamiento lógico.</a:t>
            </a:r>
          </a:p>
        </p:txBody>
      </p:sp>
      <p:graphicFrame>
        <p:nvGraphicFramePr>
          <p:cNvPr id="8" name="Tabla 7"/>
          <p:cNvGraphicFramePr>
            <a:graphicFrameLocks noGrp="1"/>
          </p:cNvGraphicFramePr>
          <p:nvPr>
            <p:extLst>
              <p:ext uri="{D42A27DB-BD31-4B8C-83A1-F6EECF244321}">
                <p14:modId xmlns:p14="http://schemas.microsoft.com/office/powerpoint/2010/main" val="607846656"/>
              </p:ext>
            </p:extLst>
          </p:nvPr>
        </p:nvGraphicFramePr>
        <p:xfrm>
          <a:off x="2128828" y="6277512"/>
          <a:ext cx="9758373" cy="457200"/>
        </p:xfrm>
        <a:graphic>
          <a:graphicData uri="http://schemas.openxmlformats.org/drawingml/2006/table">
            <a:tbl>
              <a:tblPr firstRow="1" bandRow="1">
                <a:tableStyleId>{5C22544A-7EE6-4342-B048-85BDC9FD1C3A}</a:tableStyleId>
              </a:tblPr>
              <a:tblGrid>
                <a:gridCol w="975837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Arial Narrow" panose="020B0606020202030204" pitchFamily="34" charset="0"/>
                          <a:ea typeface="+mn-ea"/>
                          <a:cs typeface="+mn-cs"/>
                        </a:rPr>
                        <a:t>Alonso Betancourt, L. A., Leyva Figueredo P. A., y Mendoza </a:t>
                      </a:r>
                      <a:r>
                        <a:rPr lang="es-ES" sz="1200" b="0" kern="1200" dirty="0" err="1" smtClean="0">
                          <a:solidFill>
                            <a:schemeClr val="tx1"/>
                          </a:solidFill>
                          <a:effectLst/>
                          <a:latin typeface="Arial Narrow" panose="020B0606020202030204" pitchFamily="34" charset="0"/>
                          <a:ea typeface="+mn-ea"/>
                          <a:cs typeface="+mn-cs"/>
                        </a:rPr>
                        <a:t>Tauler</a:t>
                      </a:r>
                      <a:r>
                        <a:rPr lang="es-ES" sz="1200" b="0" kern="1200" dirty="0" smtClean="0">
                          <a:solidFill>
                            <a:schemeClr val="tx1"/>
                          </a:solidFill>
                          <a:effectLst/>
                          <a:latin typeface="Arial Narrow" panose="020B0606020202030204" pitchFamily="34" charset="0"/>
                          <a:ea typeface="+mn-ea"/>
                          <a:cs typeface="+mn-cs"/>
                        </a:rPr>
                        <a:t> L. L. (2019). La metodología como resultado científico: alternativa para su diseño en el área de ciencias pedagógicas. Opuntia Brava, 11(Especial2), 231-247. </a:t>
                      </a:r>
                      <a:r>
                        <a:rPr lang="es-ES" sz="1200" b="0" kern="1200" dirty="0" smtClean="0">
                          <a:solidFill>
                            <a:schemeClr val="tx1"/>
                          </a:solidFill>
                          <a:effectLst/>
                          <a:latin typeface="Arial Narrow" panose="020B0606020202030204" pitchFamily="34" charset="0"/>
                          <a:ea typeface="+mn-ea"/>
                          <a:cs typeface="+mn-cs"/>
                          <a:hlinkClick r:id="rId4"/>
                        </a:rPr>
                        <a:t>https://opuntiabrava.ult.edu.cu/index.php/opuntiabrava/article/view/915</a:t>
                      </a:r>
                      <a:r>
                        <a:rPr lang="es-ES" sz="1200" b="0" kern="1200" dirty="0" smtClean="0">
                          <a:solidFill>
                            <a:schemeClr val="tx1"/>
                          </a:solidFill>
                          <a:effectLst/>
                          <a:latin typeface="Arial Narrow" panose="020B0606020202030204" pitchFamily="34" charset="0"/>
                          <a:ea typeface="+mn-ea"/>
                          <a:cs typeface="+mn-cs"/>
                        </a:rPr>
                        <a:t> </a:t>
                      </a:r>
                      <a:endParaRPr lang="es-MX" sz="1200" b="0" dirty="0">
                        <a:solidFill>
                          <a:schemeClr val="tx1"/>
                        </a:solidFill>
                        <a:latin typeface="Arial Narrow" panose="020B0606020202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392684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TotalTime>
  <Words>1818</Words>
  <Application>Microsoft Office PowerPoint</Application>
  <PresentationFormat>Panorámica</PresentationFormat>
  <Paragraphs>89</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Arial Narrow</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 Baster Moro</dc:creator>
  <cp:lastModifiedBy>Prof. Baster Moro</cp:lastModifiedBy>
  <cp:revision>36</cp:revision>
  <dcterms:created xsi:type="dcterms:W3CDTF">2023-03-05T21:04:26Z</dcterms:created>
  <dcterms:modified xsi:type="dcterms:W3CDTF">2023-03-08T07:13:51Z</dcterms:modified>
</cp:coreProperties>
</file>