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70" r:id="rId4"/>
    <p:sldId id="271" r:id="rId5"/>
    <p:sldId id="272" r:id="rId6"/>
    <p:sldId id="273" r:id="rId7"/>
    <p:sldId id="274" r:id="rId8"/>
    <p:sldId id="275" r:id="rId9"/>
    <p:sldId id="298" r:id="rId10"/>
    <p:sldId id="276" r:id="rId11"/>
    <p:sldId id="299" r:id="rId12"/>
    <p:sldId id="278" r:id="rId13"/>
    <p:sldId id="279" r:id="rId14"/>
    <p:sldId id="300" r:id="rId15"/>
    <p:sldId id="280" r:id="rId16"/>
    <p:sldId id="281" r:id="rId17"/>
    <p:sldId id="282" r:id="rId18"/>
    <p:sldId id="284" r:id="rId19"/>
    <p:sldId id="285" r:id="rId20"/>
    <p:sldId id="286" r:id="rId21"/>
    <p:sldId id="301" r:id="rId22"/>
    <p:sldId id="302" r:id="rId23"/>
    <p:sldId id="304" r:id="rId24"/>
    <p:sldId id="287" r:id="rId25"/>
    <p:sldId id="288" r:id="rId26"/>
    <p:sldId id="289" r:id="rId27"/>
    <p:sldId id="297" r:id="rId28"/>
    <p:sldId id="290" r:id="rId29"/>
    <p:sldId id="291" r:id="rId30"/>
    <p:sldId id="292" r:id="rId31"/>
    <p:sldId id="293" r:id="rId32"/>
    <p:sldId id="294" r:id="rId33"/>
    <p:sldId id="295" r:id="rId34"/>
    <p:sldId id="296" r:id="rId35"/>
    <p:sldId id="30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B572AF9-B384-4093-AF4D-CFDF8AE33CE0}">
          <p14:sldIdLst>
            <p14:sldId id="256"/>
            <p14:sldId id="257"/>
            <p14:sldId id="270"/>
            <p14:sldId id="271"/>
            <p14:sldId id="272"/>
            <p14:sldId id="273"/>
            <p14:sldId id="274"/>
            <p14:sldId id="275"/>
            <p14:sldId id="298"/>
            <p14:sldId id="276"/>
            <p14:sldId id="299"/>
            <p14:sldId id="278"/>
            <p14:sldId id="279"/>
            <p14:sldId id="300"/>
            <p14:sldId id="280"/>
            <p14:sldId id="281"/>
            <p14:sldId id="282"/>
            <p14:sldId id="284"/>
            <p14:sldId id="285"/>
            <p14:sldId id="286"/>
            <p14:sldId id="301"/>
            <p14:sldId id="302"/>
            <p14:sldId id="304"/>
            <p14:sldId id="287"/>
            <p14:sldId id="288"/>
            <p14:sldId id="289"/>
            <p14:sldId id="297"/>
            <p14:sldId id="290"/>
            <p14:sldId id="291"/>
            <p14:sldId id="292"/>
            <p14:sldId id="293"/>
            <p14:sldId id="294"/>
            <p14:sldId id="295"/>
            <p14:sldId id="296"/>
            <p14:sldId id="303"/>
          </p14:sldIdLst>
        </p14:section>
        <p14:section name="Sección sin título" id="{9A40D577-E165-4DDF-B698-2D32122D342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7CD606-C355-4F00-B99F-FC4C75944EB9}" type="datetimeFigureOut">
              <a:rPr lang="es-CU" smtClean="0"/>
              <a:t>7/12/2022</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5863A-E6CE-4D3C-B8D0-45594363262C}" type="slidenum">
              <a:rPr lang="es-CU" smtClean="0"/>
              <a:t>‹Nº›</a:t>
            </a:fld>
            <a:endParaRPr lang="es-CU"/>
          </a:p>
        </p:txBody>
      </p:sp>
    </p:spTree>
    <p:extLst>
      <p:ext uri="{BB962C8B-B14F-4D97-AF65-F5344CB8AC3E}">
        <p14:creationId xmlns:p14="http://schemas.microsoft.com/office/powerpoint/2010/main" val="353307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pPr>
            <a:r>
              <a:rPr lang="es-ES_tradnl" sz="1200" dirty="0">
                <a:solidFill>
                  <a:schemeClr val="tx1"/>
                </a:solidFill>
                <a:effectLst/>
                <a:latin typeface="Arial" panose="020B0604020202020204" pitchFamily="34" charset="0"/>
                <a:ea typeface="Times New Roman" panose="02020603050405020304" pitchFamily="18" charset="0"/>
              </a:rPr>
              <a:t>La palabra modelo proviene del latín </a:t>
            </a:r>
            <a:r>
              <a:rPr lang="es-ES_tradnl" sz="1200" i="1" dirty="0" err="1">
                <a:solidFill>
                  <a:schemeClr val="tx1"/>
                </a:solidFill>
                <a:effectLst/>
                <a:latin typeface="Arial" panose="020B0604020202020204" pitchFamily="34" charset="0"/>
                <a:ea typeface="Times New Roman" panose="02020603050405020304" pitchFamily="18" charset="0"/>
              </a:rPr>
              <a:t>modulus</a:t>
            </a:r>
            <a:r>
              <a:rPr lang="es-ES_tradnl" sz="1200" i="1" dirty="0">
                <a:solidFill>
                  <a:schemeClr val="tx1"/>
                </a:solidFill>
                <a:effectLst/>
                <a:latin typeface="Arial" panose="020B0604020202020204" pitchFamily="34" charset="0"/>
                <a:ea typeface="Times New Roman" panose="02020603050405020304" pitchFamily="18" charset="0"/>
              </a:rPr>
              <a:t> </a:t>
            </a:r>
            <a:r>
              <a:rPr lang="es-ES_tradnl" sz="1200" dirty="0">
                <a:solidFill>
                  <a:schemeClr val="tx1"/>
                </a:solidFill>
                <a:effectLst/>
                <a:latin typeface="Arial" panose="020B0604020202020204" pitchFamily="34" charset="0"/>
                <a:ea typeface="Times New Roman" panose="02020603050405020304" pitchFamily="18" charset="0"/>
              </a:rPr>
              <a:t>que significa medida, ritmo, magnitud, y está relacionada con la palabra </a:t>
            </a:r>
            <a:r>
              <a:rPr lang="es-ES_tradnl" sz="1200" i="1" dirty="0">
                <a:solidFill>
                  <a:schemeClr val="tx1"/>
                </a:solidFill>
                <a:effectLst/>
                <a:latin typeface="Arial" panose="020B0604020202020204" pitchFamily="34" charset="0"/>
                <a:ea typeface="Times New Roman" panose="02020603050405020304" pitchFamily="18" charset="0"/>
              </a:rPr>
              <a:t>modus</a:t>
            </a:r>
            <a:r>
              <a:rPr lang="es-ES_tradnl" sz="1200" dirty="0">
                <a:solidFill>
                  <a:schemeClr val="tx1"/>
                </a:solidFill>
                <a:effectLst/>
                <a:latin typeface="Arial" panose="020B0604020202020204" pitchFamily="34" charset="0"/>
                <a:ea typeface="Times New Roman" panose="02020603050405020304" pitchFamily="18" charset="0"/>
              </a:rPr>
              <a:t>  que significa copia, imagen.</a:t>
            </a:r>
            <a:endParaRPr lang="es-CU" sz="12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s-ES_tradnl" sz="1200" dirty="0">
                <a:solidFill>
                  <a:schemeClr val="tx1"/>
                </a:solidFill>
                <a:effectLst/>
                <a:latin typeface="Arial" panose="020B0604020202020204" pitchFamily="34" charset="0"/>
                <a:ea typeface="Times New Roman" panose="02020603050405020304" pitchFamily="18" charset="0"/>
              </a:rPr>
              <a:t>El modelo y el proceso q</a:t>
            </a:r>
            <a:endParaRPr lang="es-CU" dirty="0"/>
          </a:p>
        </p:txBody>
      </p:sp>
      <p:sp>
        <p:nvSpPr>
          <p:cNvPr id="4" name="Marcador de número de diapositiva 3"/>
          <p:cNvSpPr>
            <a:spLocks noGrp="1"/>
          </p:cNvSpPr>
          <p:nvPr>
            <p:ph type="sldNum" sz="quarter" idx="5"/>
          </p:nvPr>
        </p:nvSpPr>
        <p:spPr/>
        <p:txBody>
          <a:bodyPr/>
          <a:lstStyle/>
          <a:p>
            <a:fld id="{C9F5863A-E6CE-4D3C-B8D0-45594363262C}" type="slidenum">
              <a:rPr lang="es-CU" smtClean="0"/>
              <a:t>9</a:t>
            </a:fld>
            <a:endParaRPr lang="es-CU"/>
          </a:p>
        </p:txBody>
      </p:sp>
    </p:spTree>
    <p:extLst>
      <p:ext uri="{BB962C8B-B14F-4D97-AF65-F5344CB8AC3E}">
        <p14:creationId xmlns:p14="http://schemas.microsoft.com/office/powerpoint/2010/main" val="2864920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359105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283061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ECC4811-93AB-42AE-BDDD-CED17A201F38}" type="slidenum">
              <a:rPr lang="es-ES" smtClean="0"/>
              <a:t>‹Nº›</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8862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1878388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ECC4811-93AB-42AE-BDDD-CED17A201F38}" type="slidenum">
              <a:rPr lang="es-ES" smtClean="0"/>
              <a:t>‹Nº›</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1152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4473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870759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397090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28809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A2A712-24B5-4333-962E-2780780BD388}" type="datetimeFigureOut">
              <a:rPr lang="es-ES" smtClean="0"/>
              <a:t>07/12/2022</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256255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73448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4A2A712-24B5-4333-962E-2780780BD388}" type="datetimeFigureOut">
              <a:rPr lang="es-ES" smtClean="0"/>
              <a:t>07/12/2022</a:t>
            </a:fld>
            <a:endParaRPr lang="es-ES"/>
          </a:p>
        </p:txBody>
      </p:sp>
      <p:sp>
        <p:nvSpPr>
          <p:cNvPr id="8" name="Footer Placeholder 7"/>
          <p:cNvSpPr>
            <a:spLocks noGrp="1"/>
          </p:cNvSpPr>
          <p:nvPr>
            <p:ph type="ftr" sz="quarter" idx="11"/>
          </p:nvPr>
        </p:nvSpPr>
        <p:spPr/>
        <p:txBody>
          <a:bodyPr/>
          <a:lstStyle/>
          <a:p>
            <a:endParaRPr lang="es-E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76147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4A2A712-24B5-4333-962E-2780780BD388}" type="datetimeFigureOut">
              <a:rPr lang="es-ES" smtClean="0"/>
              <a:t>07/12/2022</a:t>
            </a:fld>
            <a:endParaRPr lang="es-ES"/>
          </a:p>
        </p:txBody>
      </p:sp>
      <p:sp>
        <p:nvSpPr>
          <p:cNvPr id="4" name="Footer Placeholder 3"/>
          <p:cNvSpPr>
            <a:spLocks noGrp="1"/>
          </p:cNvSpPr>
          <p:nvPr>
            <p:ph type="ftr" sz="quarter" idx="11"/>
          </p:nvPr>
        </p:nvSpPr>
        <p:spPr/>
        <p:txBody>
          <a:bodyPr/>
          <a:lstStyle/>
          <a:p>
            <a:endParaRPr lang="es-E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130689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2A712-24B5-4333-962E-2780780BD388}" type="datetimeFigureOut">
              <a:rPr lang="es-ES" smtClean="0"/>
              <a:t>07/12/2022</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209992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126084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A2A712-24B5-4333-962E-2780780BD388}" type="datetimeFigureOut">
              <a:rPr lang="es-ES" smtClean="0"/>
              <a:t>07/12/2022</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ECC4811-93AB-42AE-BDDD-CED17A201F38}" type="slidenum">
              <a:rPr lang="es-ES" smtClean="0"/>
              <a:t>‹Nº›</a:t>
            </a:fld>
            <a:endParaRPr lang="es-ES"/>
          </a:p>
        </p:txBody>
      </p:sp>
    </p:spTree>
    <p:extLst>
      <p:ext uri="{BB962C8B-B14F-4D97-AF65-F5344CB8AC3E}">
        <p14:creationId xmlns:p14="http://schemas.microsoft.com/office/powerpoint/2010/main" val="5190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4A2A712-24B5-4333-962E-2780780BD388}" type="datetimeFigureOut">
              <a:rPr lang="es-ES" smtClean="0"/>
              <a:t>07/12/2022</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ECC4811-93AB-42AE-BDDD-CED17A201F38}" type="slidenum">
              <a:rPr lang="es-ES" smtClean="0"/>
              <a:t>‹Nº›</a:t>
            </a:fld>
            <a:endParaRPr lang="es-ES"/>
          </a:p>
        </p:txBody>
      </p:sp>
    </p:spTree>
    <p:extLst>
      <p:ext uri="{BB962C8B-B14F-4D97-AF65-F5344CB8AC3E}">
        <p14:creationId xmlns:p14="http://schemas.microsoft.com/office/powerpoint/2010/main" val="3800445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6"/>
            <a:ext cx="7772400" cy="3381672"/>
          </a:xfrm>
        </p:spPr>
        <p:txBody>
          <a:bodyPr>
            <a:noAutofit/>
          </a:bodyPr>
          <a:lstStyle/>
          <a:p>
            <a:r>
              <a:rPr lang="es-ES" sz="5400" dirty="0">
                <a:effectLst/>
              </a:rPr>
              <a:t>La investigación pedagógica. Algunos de sus resultados</a:t>
            </a:r>
            <a:r>
              <a:rPr lang="es-ES" sz="5400" dirty="0">
                <a:effectLst/>
                <a:latin typeface="Times New Roman"/>
                <a:ea typeface="Times New Roman"/>
              </a:rPr>
              <a:t/>
            </a:r>
            <a:br>
              <a:rPr lang="es-ES" sz="5400" dirty="0">
                <a:effectLst/>
                <a:latin typeface="Times New Roman"/>
                <a:ea typeface="Times New Roman"/>
              </a:rPr>
            </a:br>
            <a:endParaRPr lang="es-ES" sz="5400" dirty="0"/>
          </a:p>
        </p:txBody>
      </p:sp>
      <p:sp>
        <p:nvSpPr>
          <p:cNvPr id="3" name="2 Subtítulo"/>
          <p:cNvSpPr>
            <a:spLocks noGrp="1"/>
          </p:cNvSpPr>
          <p:nvPr>
            <p:ph type="subTitle" idx="1"/>
          </p:nvPr>
        </p:nvSpPr>
        <p:spPr/>
        <p:txBody>
          <a:bodyPr/>
          <a:lstStyle/>
          <a:p>
            <a:r>
              <a:rPr lang="es-ES" dirty="0" err="1">
                <a:solidFill>
                  <a:schemeClr val="tx1"/>
                </a:solidFill>
              </a:rPr>
              <a:t>Dr.C</a:t>
            </a:r>
            <a:r>
              <a:rPr lang="es-ES" dirty="0">
                <a:solidFill>
                  <a:schemeClr val="tx1"/>
                </a:solidFill>
              </a:rPr>
              <a:t>. Sonia Rabelo Padua</a:t>
            </a:r>
          </a:p>
          <a:p>
            <a:r>
              <a:rPr lang="es-ES" dirty="0">
                <a:solidFill>
                  <a:schemeClr val="tx1"/>
                </a:solidFill>
              </a:rPr>
              <a:t>Profesora Titular</a:t>
            </a:r>
          </a:p>
        </p:txBody>
      </p:sp>
    </p:spTree>
    <p:extLst>
      <p:ext uri="{BB962C8B-B14F-4D97-AF65-F5344CB8AC3E}">
        <p14:creationId xmlns:p14="http://schemas.microsoft.com/office/powerpoint/2010/main" val="312365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1765737-5938-414D-B52A-68AE030034F7}"/>
              </a:ext>
            </a:extLst>
          </p:cNvPr>
          <p:cNvSpPr>
            <a:spLocks noGrp="1"/>
          </p:cNvSpPr>
          <p:nvPr>
            <p:ph type="title"/>
          </p:nvPr>
        </p:nvSpPr>
        <p:spPr>
          <a:xfrm>
            <a:off x="1547664" y="188640"/>
            <a:ext cx="7344816" cy="1280890"/>
          </a:xfrm>
        </p:spPr>
        <p:txBody>
          <a:bodyPr>
            <a:normAutofit/>
          </a:bodyPr>
          <a:lstStyle/>
          <a:p>
            <a:r>
              <a:rPr lang="es-ES" b="1" dirty="0"/>
              <a:t>El trabajo con los modelos en la investigación pedagógica</a:t>
            </a:r>
            <a:endParaRPr lang="es-CU" dirty="0"/>
          </a:p>
        </p:txBody>
      </p:sp>
      <p:sp>
        <p:nvSpPr>
          <p:cNvPr id="3" name="Marcador de contenido 2">
            <a:extLst>
              <a:ext uri="{FF2B5EF4-FFF2-40B4-BE49-F238E27FC236}">
                <a16:creationId xmlns:a16="http://schemas.microsoft.com/office/drawing/2014/main" xmlns="" id="{AE2FC2BA-7F9D-4A9B-8FE3-04B15E1E3347}"/>
              </a:ext>
            </a:extLst>
          </p:cNvPr>
          <p:cNvSpPr>
            <a:spLocks noGrp="1"/>
          </p:cNvSpPr>
          <p:nvPr>
            <p:ph idx="1"/>
          </p:nvPr>
        </p:nvSpPr>
        <p:spPr>
          <a:xfrm>
            <a:off x="960710" y="1686198"/>
            <a:ext cx="7962056" cy="4983162"/>
          </a:xfrm>
        </p:spPr>
        <p:txBody>
          <a:bodyPr>
            <a:normAutofit fontScale="92500"/>
          </a:bodyPr>
          <a:lstStyle/>
          <a:p>
            <a:pPr marL="0" indent="0">
              <a:lnSpc>
                <a:spcPct val="150000"/>
              </a:lnSpc>
              <a:buNone/>
            </a:pPr>
            <a:r>
              <a:rPr lang="es-ES" sz="3200" dirty="0">
                <a:effectLst/>
                <a:latin typeface="Arial" panose="020B0604020202020204" pitchFamily="34" charset="0"/>
                <a:ea typeface="Times New Roman" panose="02020603050405020304" pitchFamily="18" charset="0"/>
              </a:rPr>
              <a:t>El modelo científico es “una representación de aquellas características esenciales del objeto, de cómo puede ser cambiado e implementado, así como evaluado, lo que permite descubrir y estudiar nuevas relaciones y cualidades con vistas a la transformación de la realidad”</a:t>
            </a:r>
            <a:endParaRPr lang="es-CU" sz="32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endParaRPr lang="es-CU" sz="1800" dirty="0">
              <a:effectLst/>
              <a:latin typeface="Times New Roman" panose="02020603050405020304" pitchFamily="18" charset="0"/>
              <a:ea typeface="Times New Roman" panose="02020603050405020304" pitchFamily="18" charset="0"/>
            </a:endParaRPr>
          </a:p>
          <a:p>
            <a:endParaRPr lang="es-CU" dirty="0"/>
          </a:p>
        </p:txBody>
      </p:sp>
    </p:spTree>
    <p:extLst>
      <p:ext uri="{BB962C8B-B14F-4D97-AF65-F5344CB8AC3E}">
        <p14:creationId xmlns:p14="http://schemas.microsoft.com/office/powerpoint/2010/main" val="23185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406ECA1F-1A32-4D51-A3A5-6318F3038BB0}"/>
              </a:ext>
            </a:extLst>
          </p:cNvPr>
          <p:cNvSpPr>
            <a:spLocks noGrp="1"/>
          </p:cNvSpPr>
          <p:nvPr>
            <p:ph idx="1"/>
          </p:nvPr>
        </p:nvSpPr>
        <p:spPr>
          <a:xfrm>
            <a:off x="611560" y="1916832"/>
            <a:ext cx="4176465" cy="4608512"/>
          </a:xfrm>
        </p:spPr>
        <p:txBody>
          <a:bodyPr>
            <a:normAutofit fontScale="92500" lnSpcReduction="10000"/>
          </a:bodyPr>
          <a:lstStyle/>
          <a:p>
            <a:pPr marL="0" indent="0">
              <a:lnSpc>
                <a:spcPct val="150000"/>
              </a:lnSpc>
              <a:buNone/>
            </a:pPr>
            <a:r>
              <a:rPr lang="es-ES" sz="1800" dirty="0">
                <a:effectLst/>
                <a:latin typeface="Arial" panose="020B0604020202020204" pitchFamily="34" charset="0"/>
                <a:ea typeface="Times New Roman" panose="02020603050405020304" pitchFamily="18" charset="0"/>
              </a:rPr>
              <a:t>Desde este punto de vista el modelo puede asumir entonces como componentes los siguientes:</a:t>
            </a:r>
            <a:endParaRPr lang="es-CU"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tabLst>
                <a:tab pos="457200" algn="l"/>
              </a:tabLst>
            </a:pPr>
            <a:r>
              <a:rPr lang="es-ES" sz="1800" dirty="0">
                <a:effectLst/>
                <a:latin typeface="Arial" panose="020B0604020202020204" pitchFamily="34" charset="0"/>
                <a:ea typeface="Times New Roman" panose="02020603050405020304" pitchFamily="18" charset="0"/>
              </a:rPr>
              <a:t>Fin y objetivos</a:t>
            </a:r>
            <a:endParaRPr lang="es-CU"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CU" sz="1800" dirty="0">
                <a:effectLst/>
                <a:latin typeface="Times New Roman" panose="02020603050405020304" pitchFamily="18" charset="0"/>
                <a:ea typeface="Times New Roman" panose="02020603050405020304" pitchFamily="18" charset="0"/>
              </a:rPr>
              <a:t>Principios</a:t>
            </a:r>
          </a:p>
          <a:p>
            <a:pPr marL="342900" lvl="0" indent="-342900" algn="just">
              <a:lnSpc>
                <a:spcPct val="150000"/>
              </a:lnSpc>
              <a:buFont typeface="Symbol" panose="05050102010706020507" pitchFamily="18" charset="2"/>
              <a:buChar char=""/>
              <a:tabLst>
                <a:tab pos="457200" algn="l"/>
              </a:tabLst>
            </a:pPr>
            <a:r>
              <a:rPr lang="es-ES" sz="1800" dirty="0">
                <a:effectLst/>
                <a:latin typeface="Arial" panose="020B0604020202020204" pitchFamily="34" charset="0"/>
                <a:ea typeface="Times New Roman" panose="02020603050405020304" pitchFamily="18" charset="0"/>
              </a:rPr>
              <a:t>Caracterización del objeto de investigación</a:t>
            </a:r>
            <a:endParaRPr lang="es-CU"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1800" dirty="0">
                <a:effectLst/>
                <a:latin typeface="Arial" panose="020B0604020202020204" pitchFamily="34" charset="0"/>
                <a:ea typeface="Times New Roman" panose="02020603050405020304" pitchFamily="18" charset="0"/>
              </a:rPr>
              <a:t>Estrategia (Metodología, </a:t>
            </a:r>
            <a:r>
              <a:rPr lang="es-ES" sz="1800" dirty="0" err="1">
                <a:effectLst/>
                <a:latin typeface="Arial" panose="020B0604020202020204" pitchFamily="34" charset="0"/>
                <a:ea typeface="Times New Roman" panose="02020603050405020304" pitchFamily="18" charset="0"/>
              </a:rPr>
              <a:t>etc</a:t>
            </a:r>
            <a:r>
              <a:rPr lang="es-ES" sz="1800" dirty="0">
                <a:effectLst/>
                <a:latin typeface="Arial" panose="020B0604020202020204" pitchFamily="34" charset="0"/>
                <a:ea typeface="Times New Roman" panose="02020603050405020304" pitchFamily="18" charset="0"/>
              </a:rPr>
              <a:t>) </a:t>
            </a:r>
          </a:p>
          <a:p>
            <a:pPr marL="342900" lvl="0" indent="-342900" algn="just">
              <a:lnSpc>
                <a:spcPct val="150000"/>
              </a:lnSpc>
              <a:buFont typeface="Symbol" panose="05050102010706020507" pitchFamily="18" charset="2"/>
              <a:buChar char=""/>
              <a:tabLst>
                <a:tab pos="457200" algn="l"/>
              </a:tabLst>
            </a:pPr>
            <a:r>
              <a:rPr lang="es-ES" sz="1800" dirty="0">
                <a:effectLst/>
                <a:latin typeface="Arial" panose="020B0604020202020204" pitchFamily="34" charset="0"/>
                <a:ea typeface="Times New Roman" panose="02020603050405020304" pitchFamily="18" charset="0"/>
              </a:rPr>
              <a:t>Formas de implementación</a:t>
            </a:r>
            <a:endParaRPr lang="es-CU"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1800" dirty="0">
                <a:effectLst/>
                <a:latin typeface="Arial" panose="020B0604020202020204" pitchFamily="34" charset="0"/>
                <a:ea typeface="Times New Roman" panose="02020603050405020304" pitchFamily="18" charset="0"/>
              </a:rPr>
              <a:t>Formas de evaluación</a:t>
            </a:r>
            <a:endParaRPr lang="es-CU" sz="1800" dirty="0">
              <a:effectLst/>
              <a:latin typeface="Times New Roman" panose="02020603050405020304" pitchFamily="18" charset="0"/>
              <a:ea typeface="Times New Roman" panose="02020603050405020304" pitchFamily="18" charset="0"/>
            </a:endParaRPr>
          </a:p>
          <a:p>
            <a:endParaRPr lang="es-CU" dirty="0"/>
          </a:p>
        </p:txBody>
      </p:sp>
      <p:sp>
        <p:nvSpPr>
          <p:cNvPr id="7" name="CuadroTexto 6">
            <a:extLst>
              <a:ext uri="{FF2B5EF4-FFF2-40B4-BE49-F238E27FC236}">
                <a16:creationId xmlns:a16="http://schemas.microsoft.com/office/drawing/2014/main" xmlns="" id="{BCB6389B-D0EE-484E-B70C-B514EFB21303}"/>
              </a:ext>
            </a:extLst>
          </p:cNvPr>
          <p:cNvSpPr txBox="1"/>
          <p:nvPr/>
        </p:nvSpPr>
        <p:spPr>
          <a:xfrm>
            <a:off x="1405608" y="209556"/>
            <a:ext cx="7128792" cy="1474443"/>
          </a:xfrm>
          <a:prstGeom prst="rect">
            <a:avLst/>
          </a:prstGeom>
          <a:noFill/>
        </p:spPr>
        <p:txBody>
          <a:bodyPr wrap="square">
            <a:spAutoFit/>
          </a:bodyPr>
          <a:lstStyle/>
          <a:p>
            <a:pPr algn="just">
              <a:lnSpc>
                <a:spcPct val="150000"/>
              </a:lnSpc>
            </a:pPr>
            <a:r>
              <a:rPr lang="es-ES" sz="3200" b="1" dirty="0"/>
              <a:t>El trabajo con los modelos en la investigación pedagógica</a:t>
            </a:r>
          </a:p>
        </p:txBody>
      </p:sp>
      <p:grpSp>
        <p:nvGrpSpPr>
          <p:cNvPr id="8" name="Group 1">
            <a:extLst>
              <a:ext uri="{FF2B5EF4-FFF2-40B4-BE49-F238E27FC236}">
                <a16:creationId xmlns:a16="http://schemas.microsoft.com/office/drawing/2014/main" xmlns="" id="{8E4BA72F-CFC3-49F6-ADAA-65DB41E88DCA}"/>
              </a:ext>
            </a:extLst>
          </p:cNvPr>
          <p:cNvGrpSpPr>
            <a:grpSpLocks noChangeAspect="1"/>
          </p:cNvGrpSpPr>
          <p:nvPr/>
        </p:nvGrpSpPr>
        <p:grpSpPr bwMode="auto">
          <a:xfrm>
            <a:off x="4139952" y="1916832"/>
            <a:ext cx="5004048" cy="4451090"/>
            <a:chOff x="2281" y="1843"/>
            <a:chExt cx="7200" cy="5708"/>
          </a:xfrm>
        </p:grpSpPr>
        <p:sp>
          <p:nvSpPr>
            <p:cNvPr id="9" name="AutoShape 15">
              <a:extLst>
                <a:ext uri="{FF2B5EF4-FFF2-40B4-BE49-F238E27FC236}">
                  <a16:creationId xmlns:a16="http://schemas.microsoft.com/office/drawing/2014/main" xmlns="" id="{C9F53329-2A81-4CCE-BC0F-5FFE10BF83B4}"/>
                </a:ext>
              </a:extLst>
            </p:cNvPr>
            <p:cNvSpPr>
              <a:spLocks noChangeAspect="1" noChangeArrowheads="1" noTextEdit="1"/>
            </p:cNvSpPr>
            <p:nvPr/>
          </p:nvSpPr>
          <p:spPr bwMode="auto">
            <a:xfrm>
              <a:off x="2281" y="1843"/>
              <a:ext cx="7200" cy="57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dirty="0"/>
            </a:p>
          </p:txBody>
        </p:sp>
        <p:sp>
          <p:nvSpPr>
            <p:cNvPr id="10" name="Text Box 14">
              <a:extLst>
                <a:ext uri="{FF2B5EF4-FFF2-40B4-BE49-F238E27FC236}">
                  <a16:creationId xmlns:a16="http://schemas.microsoft.com/office/drawing/2014/main" xmlns="" id="{E44D97A4-EF56-41B0-9C5B-2F83E2923596}"/>
                </a:ext>
              </a:extLst>
            </p:cNvPr>
            <p:cNvSpPr txBox="1">
              <a:spLocks noChangeArrowheads="1"/>
            </p:cNvSpPr>
            <p:nvPr/>
          </p:nvSpPr>
          <p:spPr bwMode="auto">
            <a:xfrm>
              <a:off x="4885" y="2306"/>
              <a:ext cx="2147"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FIN Y OBJETIVOS</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1" name="Text Box 13">
              <a:extLst>
                <a:ext uri="{FF2B5EF4-FFF2-40B4-BE49-F238E27FC236}">
                  <a16:creationId xmlns:a16="http://schemas.microsoft.com/office/drawing/2014/main" xmlns="" id="{88772D85-F0F0-494C-A3A5-1711FFF3DE7B}"/>
                </a:ext>
              </a:extLst>
            </p:cNvPr>
            <p:cNvSpPr txBox="1">
              <a:spLocks noChangeArrowheads="1"/>
            </p:cNvSpPr>
            <p:nvPr/>
          </p:nvSpPr>
          <p:spPr bwMode="auto">
            <a:xfrm>
              <a:off x="3519" y="3077"/>
              <a:ext cx="1826"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PRINCIPIOS</a:t>
              </a:r>
              <a:endParaRPr kumimoji="0" lang="es-CO" altLang="es-CU" sz="1800" b="0" i="0" u="none" strike="noStrike" cap="none" normalizeH="0" baseline="0" dirty="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xmlns="" id="{720618E8-AEA7-4823-91B3-BE3D39FDA892}"/>
                </a:ext>
              </a:extLst>
            </p:cNvPr>
            <p:cNvSpPr txBox="1">
              <a:spLocks noChangeArrowheads="1"/>
            </p:cNvSpPr>
            <p:nvPr/>
          </p:nvSpPr>
          <p:spPr bwMode="auto">
            <a:xfrm>
              <a:off x="5958" y="3077"/>
              <a:ext cx="3063" cy="6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CARACTERIZACIÓN DEL CAMPO DE ACCIÓN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3" name="Line 11">
              <a:extLst>
                <a:ext uri="{FF2B5EF4-FFF2-40B4-BE49-F238E27FC236}">
                  <a16:creationId xmlns:a16="http://schemas.microsoft.com/office/drawing/2014/main" xmlns="" id="{FEE063C7-1673-4AD8-AD32-BA546E1F68E3}"/>
                </a:ext>
              </a:extLst>
            </p:cNvPr>
            <p:cNvSpPr>
              <a:spLocks noChangeShapeType="1"/>
            </p:cNvSpPr>
            <p:nvPr/>
          </p:nvSpPr>
          <p:spPr bwMode="auto">
            <a:xfrm flipH="1">
              <a:off x="4885" y="2769"/>
              <a:ext cx="460"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Line 10">
              <a:extLst>
                <a:ext uri="{FF2B5EF4-FFF2-40B4-BE49-F238E27FC236}">
                  <a16:creationId xmlns:a16="http://schemas.microsoft.com/office/drawing/2014/main" xmlns="" id="{FB57150A-E166-48B7-B262-67501D944A41}"/>
                </a:ext>
              </a:extLst>
            </p:cNvPr>
            <p:cNvSpPr>
              <a:spLocks noChangeShapeType="1"/>
            </p:cNvSpPr>
            <p:nvPr/>
          </p:nvSpPr>
          <p:spPr bwMode="auto">
            <a:xfrm>
              <a:off x="6264" y="2769"/>
              <a:ext cx="306"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5" name="Line 9">
              <a:extLst>
                <a:ext uri="{FF2B5EF4-FFF2-40B4-BE49-F238E27FC236}">
                  <a16:creationId xmlns:a16="http://schemas.microsoft.com/office/drawing/2014/main" xmlns="" id="{B145DE4C-B0B6-4538-9048-15BD94F5A9E8}"/>
                </a:ext>
              </a:extLst>
            </p:cNvPr>
            <p:cNvSpPr>
              <a:spLocks noChangeShapeType="1"/>
            </p:cNvSpPr>
            <p:nvPr/>
          </p:nvSpPr>
          <p:spPr bwMode="auto">
            <a:xfrm>
              <a:off x="5345" y="3386"/>
              <a:ext cx="61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6" name="Line 8">
              <a:extLst>
                <a:ext uri="{FF2B5EF4-FFF2-40B4-BE49-F238E27FC236}">
                  <a16:creationId xmlns:a16="http://schemas.microsoft.com/office/drawing/2014/main" xmlns="" id="{69249DBD-620A-4BDE-B14D-69CA656AFA8D}"/>
                </a:ext>
              </a:extLst>
            </p:cNvPr>
            <p:cNvSpPr>
              <a:spLocks noChangeShapeType="1"/>
            </p:cNvSpPr>
            <p:nvPr/>
          </p:nvSpPr>
          <p:spPr bwMode="auto">
            <a:xfrm>
              <a:off x="4885" y="3694"/>
              <a:ext cx="766"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7" name="Line 7">
              <a:extLst>
                <a:ext uri="{FF2B5EF4-FFF2-40B4-BE49-F238E27FC236}">
                  <a16:creationId xmlns:a16="http://schemas.microsoft.com/office/drawing/2014/main" xmlns="" id="{21879BB2-4609-4E3F-B6AE-9C075D29A2CC}"/>
                </a:ext>
              </a:extLst>
            </p:cNvPr>
            <p:cNvSpPr>
              <a:spLocks noChangeShapeType="1"/>
            </p:cNvSpPr>
            <p:nvPr/>
          </p:nvSpPr>
          <p:spPr bwMode="auto">
            <a:xfrm flipH="1">
              <a:off x="5804" y="3694"/>
              <a:ext cx="766"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Text Box 6">
              <a:extLst>
                <a:ext uri="{FF2B5EF4-FFF2-40B4-BE49-F238E27FC236}">
                  <a16:creationId xmlns:a16="http://schemas.microsoft.com/office/drawing/2014/main" xmlns="" id="{2B6D97FF-23ED-4EB5-B809-915F141BA0DF}"/>
                </a:ext>
              </a:extLst>
            </p:cNvPr>
            <p:cNvSpPr txBox="1">
              <a:spLocks noChangeArrowheads="1"/>
            </p:cNvSpPr>
            <p:nvPr/>
          </p:nvSpPr>
          <p:spPr bwMode="auto">
            <a:xfrm>
              <a:off x="4732" y="4205"/>
              <a:ext cx="2145" cy="87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ESTRATEGIA, METODOLOGÍA, ETC</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9" name="Text Box 5">
              <a:extLst>
                <a:ext uri="{FF2B5EF4-FFF2-40B4-BE49-F238E27FC236}">
                  <a16:creationId xmlns:a16="http://schemas.microsoft.com/office/drawing/2014/main" xmlns="" id="{771E865B-1A15-4F47-9769-64BFA693404C}"/>
                </a:ext>
              </a:extLst>
            </p:cNvPr>
            <p:cNvSpPr txBox="1">
              <a:spLocks noChangeArrowheads="1"/>
            </p:cNvSpPr>
            <p:nvPr/>
          </p:nvSpPr>
          <p:spPr bwMode="auto">
            <a:xfrm>
              <a:off x="4732" y="5391"/>
              <a:ext cx="2145" cy="6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FORMA DE IMPLEMENTACIÓN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20" name="Line 4">
              <a:extLst>
                <a:ext uri="{FF2B5EF4-FFF2-40B4-BE49-F238E27FC236}">
                  <a16:creationId xmlns:a16="http://schemas.microsoft.com/office/drawing/2014/main" xmlns="" id="{06E84A42-71E4-4072-9670-EA3A11C33F83}"/>
                </a:ext>
              </a:extLst>
            </p:cNvPr>
            <p:cNvSpPr>
              <a:spLocks noChangeShapeType="1"/>
            </p:cNvSpPr>
            <p:nvPr/>
          </p:nvSpPr>
          <p:spPr bwMode="auto">
            <a:xfrm>
              <a:off x="5804" y="5083"/>
              <a:ext cx="1"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1" name="Line 3">
              <a:extLst>
                <a:ext uri="{FF2B5EF4-FFF2-40B4-BE49-F238E27FC236}">
                  <a16:creationId xmlns:a16="http://schemas.microsoft.com/office/drawing/2014/main" xmlns="" id="{03414732-CE1A-4EB3-91BC-5ED65246D08E}"/>
                </a:ext>
              </a:extLst>
            </p:cNvPr>
            <p:cNvSpPr>
              <a:spLocks noChangeShapeType="1"/>
            </p:cNvSpPr>
            <p:nvPr/>
          </p:nvSpPr>
          <p:spPr bwMode="auto">
            <a:xfrm>
              <a:off x="5804" y="6008"/>
              <a:ext cx="1" cy="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2" name="Text Box 2">
              <a:extLst>
                <a:ext uri="{FF2B5EF4-FFF2-40B4-BE49-F238E27FC236}">
                  <a16:creationId xmlns:a16="http://schemas.microsoft.com/office/drawing/2014/main" xmlns="" id="{7E6B65CA-0796-45C1-AABD-BAB1D66AFED4}"/>
                </a:ext>
              </a:extLst>
            </p:cNvPr>
            <p:cNvSpPr txBox="1">
              <a:spLocks noChangeArrowheads="1"/>
            </p:cNvSpPr>
            <p:nvPr/>
          </p:nvSpPr>
          <p:spPr bwMode="auto">
            <a:xfrm>
              <a:off x="4885" y="6471"/>
              <a:ext cx="2145" cy="6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FORMA DE EVALUACIÓN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458088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122775-0148-4296-BFC7-B263B8C761FF}"/>
              </a:ext>
            </a:extLst>
          </p:cNvPr>
          <p:cNvSpPr>
            <a:spLocks noGrp="1"/>
          </p:cNvSpPr>
          <p:nvPr>
            <p:ph type="title"/>
          </p:nvPr>
        </p:nvSpPr>
        <p:spPr>
          <a:xfrm>
            <a:off x="1619672" y="107627"/>
            <a:ext cx="6589199" cy="1280890"/>
          </a:xfrm>
        </p:spPr>
        <p:txBody>
          <a:bodyPr>
            <a:normAutofit/>
          </a:bodyPr>
          <a:lstStyle/>
          <a:p>
            <a:r>
              <a:rPr lang="es-ES" sz="3200" b="1" dirty="0"/>
              <a:t>El trabajo con los Modelos en la investigación pedagógica</a:t>
            </a:r>
            <a:endParaRPr lang="es-CU" sz="3200" dirty="0"/>
          </a:p>
        </p:txBody>
      </p:sp>
      <p:sp>
        <p:nvSpPr>
          <p:cNvPr id="3" name="Marcador de contenido 2">
            <a:extLst>
              <a:ext uri="{FF2B5EF4-FFF2-40B4-BE49-F238E27FC236}">
                <a16:creationId xmlns:a16="http://schemas.microsoft.com/office/drawing/2014/main" xmlns="" id="{784270C7-5998-4201-89C4-F22428931F18}"/>
              </a:ext>
            </a:extLst>
          </p:cNvPr>
          <p:cNvSpPr>
            <a:spLocks noGrp="1"/>
          </p:cNvSpPr>
          <p:nvPr>
            <p:ph idx="1"/>
          </p:nvPr>
        </p:nvSpPr>
        <p:spPr>
          <a:xfrm>
            <a:off x="179512" y="1124744"/>
            <a:ext cx="8784976" cy="5064819"/>
          </a:xfrm>
        </p:spPr>
        <p:txBody>
          <a:bodyPr>
            <a:normAutofit fontScale="25000" lnSpcReduction="20000"/>
          </a:bodyPr>
          <a:lstStyle/>
          <a:p>
            <a:pPr algn="just">
              <a:lnSpc>
                <a:spcPct val="150000"/>
              </a:lnSpc>
              <a:spcAft>
                <a:spcPts val="600"/>
              </a:spcAft>
            </a:pPr>
            <a:r>
              <a:rPr lang="es-ES" sz="6400" dirty="0">
                <a:effectLst/>
                <a:latin typeface="Arial" panose="020B0604020202020204" pitchFamily="34" charset="0"/>
                <a:ea typeface="Times New Roman" panose="02020603050405020304" pitchFamily="18" charset="0"/>
              </a:rPr>
              <a:t>El proceso de modelación comienza con el planteamiento del problema cuya solución debe ser obtenida con ayuda del modelo. En esta etapa se plantea el objetivo y se separa la esencia de las propiedades y relaciones no esenciales. </a:t>
            </a:r>
            <a:endParaRPr lang="es-CU" sz="6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es-ES" sz="6400" dirty="0">
                <a:effectLst/>
                <a:latin typeface="Arial" panose="020B0604020202020204" pitchFamily="34" charset="0"/>
                <a:ea typeface="Times New Roman" panose="02020603050405020304" pitchFamily="18" charset="0"/>
              </a:rPr>
              <a:t>A continuación se establece una idea clara de la esencia del objeto y esta abstracción de la realidad constituye el modelo.</a:t>
            </a:r>
            <a:endParaRPr lang="es-CU" sz="6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es-ES" sz="6400" dirty="0">
                <a:effectLst/>
                <a:latin typeface="Arial" panose="020B0604020202020204" pitchFamily="34" charset="0"/>
                <a:ea typeface="Times New Roman" panose="02020603050405020304" pitchFamily="18" charset="0"/>
              </a:rPr>
              <a:t>Una vez obtenido el modelo se comienza a buscar una posible materialización de éste, de forma tal que la misma sea más simple que el objeto inicial y  simplifique el trabajo del investigador.</a:t>
            </a:r>
            <a:endParaRPr lang="es-CU" sz="6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es-ES" sz="6400" dirty="0">
                <a:effectLst/>
                <a:latin typeface="Arial" panose="020B0604020202020204" pitchFamily="34" charset="0"/>
                <a:ea typeface="Times New Roman" panose="02020603050405020304" pitchFamily="18" charset="0"/>
              </a:rPr>
              <a:t>En la siguiente etapa la materialización del modelo deviene objeto de investigación. En este caso todas las acciones producidas sobre ella están encaminadas a la obtención de nuevos conocimientos, al establecimiento de las leyes de su desarrollo, de sus propiedades y relaciones.</a:t>
            </a:r>
            <a:endParaRPr lang="es-CU" sz="6400" dirty="0">
              <a:effectLst/>
              <a:latin typeface="Times New Roman" panose="02020603050405020304" pitchFamily="18" charset="0"/>
              <a:ea typeface="Times New Roman" panose="02020603050405020304" pitchFamily="18" charset="0"/>
            </a:endParaRPr>
          </a:p>
          <a:p>
            <a:pPr algn="just">
              <a:lnSpc>
                <a:spcPct val="150000"/>
              </a:lnSpc>
              <a:spcAft>
                <a:spcPts val="600"/>
              </a:spcAft>
            </a:pPr>
            <a:r>
              <a:rPr lang="es-ES" sz="6400" dirty="0">
                <a:effectLst/>
                <a:latin typeface="Arial" panose="020B0604020202020204" pitchFamily="34" charset="0"/>
                <a:ea typeface="Times New Roman" panose="02020603050405020304" pitchFamily="18" charset="0"/>
              </a:rPr>
              <a:t>Como elemento final de este trabajo se obtiene un nuevo resultado que debe ser confrontado con la realidad, con el problema inicial.</a:t>
            </a:r>
            <a:endParaRPr lang="es-CU" sz="6400" dirty="0">
              <a:effectLst/>
              <a:latin typeface="Times New Roman" panose="02020603050405020304" pitchFamily="18" charset="0"/>
              <a:ea typeface="Times New Roman" panose="02020603050405020304" pitchFamily="18" charset="0"/>
            </a:endParaRPr>
          </a:p>
          <a:p>
            <a:pPr marL="0" marR="18415" indent="0" algn="just">
              <a:lnSpc>
                <a:spcPct val="150000"/>
              </a:lnSpc>
              <a:buNone/>
            </a:pPr>
            <a:r>
              <a:rPr lang="es-ES" sz="5600" b="1" dirty="0">
                <a:effectLst/>
                <a:latin typeface="Arial" panose="020B0604020202020204" pitchFamily="34" charset="0"/>
                <a:ea typeface="Times New Roman" panose="02020603050405020304" pitchFamily="18" charset="0"/>
              </a:rPr>
              <a:t> </a:t>
            </a:r>
            <a:endParaRPr lang="es-CU" dirty="0"/>
          </a:p>
        </p:txBody>
      </p:sp>
    </p:spTree>
    <p:extLst>
      <p:ext uri="{BB962C8B-B14F-4D97-AF65-F5344CB8AC3E}">
        <p14:creationId xmlns:p14="http://schemas.microsoft.com/office/powerpoint/2010/main" val="2878614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E710427-1ADE-4A22-87ED-C39325FC7777}"/>
              </a:ext>
            </a:extLst>
          </p:cNvPr>
          <p:cNvSpPr>
            <a:spLocks noGrp="1"/>
          </p:cNvSpPr>
          <p:nvPr>
            <p:ph type="title"/>
          </p:nvPr>
        </p:nvSpPr>
        <p:spPr>
          <a:xfrm>
            <a:off x="1403648" y="91392"/>
            <a:ext cx="7488832" cy="1280890"/>
          </a:xfrm>
        </p:spPr>
        <p:txBody>
          <a:bodyPr>
            <a:normAutofit fontScale="90000"/>
          </a:bodyPr>
          <a:lstStyle/>
          <a:p>
            <a:r>
              <a:rPr lang="es-ES" b="1" dirty="0"/>
              <a:t>La elaboración de una estrategia pedagógica</a:t>
            </a:r>
            <a:r>
              <a:rPr lang="es-ES" dirty="0"/>
              <a:t/>
            </a:r>
            <a:br>
              <a:rPr lang="es-ES" dirty="0"/>
            </a:br>
            <a:endParaRPr lang="es-CU" dirty="0"/>
          </a:p>
        </p:txBody>
      </p:sp>
      <p:sp>
        <p:nvSpPr>
          <p:cNvPr id="3" name="Marcador de contenido 2">
            <a:extLst>
              <a:ext uri="{FF2B5EF4-FFF2-40B4-BE49-F238E27FC236}">
                <a16:creationId xmlns:a16="http://schemas.microsoft.com/office/drawing/2014/main" xmlns="" id="{1C05F436-147B-4D69-91CB-256847491A77}"/>
              </a:ext>
            </a:extLst>
          </p:cNvPr>
          <p:cNvSpPr>
            <a:spLocks noGrp="1"/>
          </p:cNvSpPr>
          <p:nvPr>
            <p:ph idx="1"/>
          </p:nvPr>
        </p:nvSpPr>
        <p:spPr>
          <a:xfrm>
            <a:off x="627459" y="1556792"/>
            <a:ext cx="8229600" cy="4857403"/>
          </a:xfrm>
        </p:spPr>
        <p:txBody>
          <a:bodyPr>
            <a:normAutofit/>
          </a:bodyPr>
          <a:lstStyle/>
          <a:p>
            <a:pPr marL="0" indent="0">
              <a:lnSpc>
                <a:spcPct val="150000"/>
              </a:lnSpc>
              <a:buNone/>
            </a:pPr>
            <a:r>
              <a:rPr lang="es-ES" sz="2400" dirty="0">
                <a:solidFill>
                  <a:srgbClr val="000000"/>
                </a:solidFill>
                <a:effectLst/>
                <a:latin typeface="Arial" panose="020B0604020202020204" pitchFamily="34" charset="0"/>
                <a:ea typeface="Times New Roman" panose="02020603050405020304" pitchFamily="18" charset="0"/>
              </a:rPr>
              <a:t>El significado del término estrategia, proviene de la palabra griega </a:t>
            </a:r>
            <a:r>
              <a:rPr lang="es-ES" sz="2400" dirty="0" err="1">
                <a:solidFill>
                  <a:srgbClr val="000000"/>
                </a:solidFill>
                <a:effectLst/>
                <a:latin typeface="Arial" panose="020B0604020202020204" pitchFamily="34" charset="0"/>
                <a:ea typeface="Times New Roman" panose="02020603050405020304" pitchFamily="18" charset="0"/>
              </a:rPr>
              <a:t>Strategos</a:t>
            </a:r>
            <a:r>
              <a:rPr lang="es-ES" sz="2400" dirty="0">
                <a:solidFill>
                  <a:srgbClr val="000000"/>
                </a:solidFill>
                <a:effectLst/>
                <a:latin typeface="Arial" panose="020B0604020202020204" pitchFamily="34" charset="0"/>
                <a:ea typeface="Times New Roman" panose="02020603050405020304" pitchFamily="18" charset="0"/>
              </a:rPr>
              <a:t>, jefes de ejército; tradicionalmente utilizada en el terreno de las operaciones militares.</a:t>
            </a:r>
            <a:endParaRPr lang="es-CU" sz="2400" dirty="0">
              <a:solidFill>
                <a:srgbClr val="000000"/>
              </a:solidFill>
              <a:effectLst/>
              <a:latin typeface="Times New Roman" panose="02020603050405020304" pitchFamily="18" charset="0"/>
              <a:ea typeface="Times New Roman" panose="02020603050405020304" pitchFamily="18" charset="0"/>
            </a:endParaRPr>
          </a:p>
          <a:p>
            <a:pPr marL="0" indent="0" algn="just">
              <a:lnSpc>
                <a:spcPct val="150000"/>
              </a:lnSpc>
              <a:buNone/>
            </a:pPr>
            <a:r>
              <a:rPr lang="es-ES" sz="2400" b="1" dirty="0">
                <a:effectLst/>
                <a:latin typeface="Arial" panose="020B0604020202020204" pitchFamily="34" charset="0"/>
                <a:ea typeface="Times New Roman" panose="02020603050405020304" pitchFamily="18" charset="0"/>
              </a:rPr>
              <a:t>La estrategia</a:t>
            </a:r>
            <a:r>
              <a:rPr lang="es-ES" sz="2400" dirty="0">
                <a:effectLst/>
                <a:latin typeface="Arial" panose="020B0604020202020204" pitchFamily="34" charset="0"/>
                <a:ea typeface="Times New Roman" panose="02020603050405020304" pitchFamily="18" charset="0"/>
              </a:rPr>
              <a:t> es un conjunto de acciones secuenciales e interrelacionadas que partiendo de un estado inicial (dado por el diagnóstico) permiten dirigir el paso a un estado ideal consecuencia de la planeación. </a:t>
            </a:r>
          </a:p>
          <a:p>
            <a:pPr marL="0" indent="0" algn="just">
              <a:lnSpc>
                <a:spcPct val="150000"/>
              </a:lnSpc>
              <a:buNone/>
            </a:pPr>
            <a:endParaRPr lang="es-C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9993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BA8AC427-15E6-40F7-AAE6-B238156F3FD0}"/>
              </a:ext>
            </a:extLst>
          </p:cNvPr>
          <p:cNvSpPr>
            <a:spLocks noGrp="1"/>
          </p:cNvSpPr>
          <p:nvPr>
            <p:ph idx="1"/>
          </p:nvPr>
        </p:nvSpPr>
        <p:spPr>
          <a:xfrm>
            <a:off x="216024" y="1340768"/>
            <a:ext cx="4932039" cy="4709460"/>
          </a:xfrm>
        </p:spPr>
        <p:txBody>
          <a:bodyPr>
            <a:noAutofit/>
          </a:bodyPr>
          <a:lstStyle/>
          <a:p>
            <a:pPr marL="0" indent="0" algn="just">
              <a:lnSpc>
                <a:spcPct val="150000"/>
              </a:lnSpc>
              <a:buNone/>
            </a:pPr>
            <a:r>
              <a:rPr lang="es-ES" sz="2400" dirty="0">
                <a:effectLst/>
                <a:latin typeface="Arial" panose="020B0604020202020204" pitchFamily="34" charset="0"/>
                <a:ea typeface="Times New Roman" panose="02020603050405020304" pitchFamily="18" charset="0"/>
              </a:rPr>
              <a:t>Los componentes del sistema son:</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la misión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los objetivos,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las acciones, los métodos y procedimientos, los recursos, los responsables de las acciones y el tiempo en que deben ser realizadas.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Las formas de implementación</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Las formas de evaluación</a:t>
            </a:r>
            <a:endParaRPr lang="es-CU" sz="2400" dirty="0"/>
          </a:p>
        </p:txBody>
      </p:sp>
      <p:sp>
        <p:nvSpPr>
          <p:cNvPr id="5" name="CuadroTexto 4">
            <a:extLst>
              <a:ext uri="{FF2B5EF4-FFF2-40B4-BE49-F238E27FC236}">
                <a16:creationId xmlns:a16="http://schemas.microsoft.com/office/drawing/2014/main" xmlns="" id="{52BDF840-231D-4D1D-BF18-3070CBFE2EE5}"/>
              </a:ext>
            </a:extLst>
          </p:cNvPr>
          <p:cNvSpPr txBox="1"/>
          <p:nvPr/>
        </p:nvSpPr>
        <p:spPr>
          <a:xfrm>
            <a:off x="1619672" y="254280"/>
            <a:ext cx="7056784" cy="1384995"/>
          </a:xfrm>
          <a:prstGeom prst="rect">
            <a:avLst/>
          </a:prstGeom>
          <a:noFill/>
        </p:spPr>
        <p:txBody>
          <a:bodyPr wrap="square">
            <a:spAutoFit/>
          </a:bodyPr>
          <a:lstStyle/>
          <a:p>
            <a:r>
              <a:rPr lang="es-ES" sz="2800" b="1" dirty="0"/>
              <a:t>La elaboración de una estrategia pedagógica</a:t>
            </a:r>
            <a:r>
              <a:rPr lang="es-ES" sz="2800" dirty="0"/>
              <a:t/>
            </a:r>
            <a:br>
              <a:rPr lang="es-ES" sz="2800" dirty="0"/>
            </a:br>
            <a:endParaRPr lang="es-CU" sz="2800" dirty="0"/>
          </a:p>
        </p:txBody>
      </p:sp>
      <p:pic>
        <p:nvPicPr>
          <p:cNvPr id="6" name="Marcador de contenido 4">
            <a:extLst>
              <a:ext uri="{FF2B5EF4-FFF2-40B4-BE49-F238E27FC236}">
                <a16:creationId xmlns:a16="http://schemas.microsoft.com/office/drawing/2014/main" xmlns="" id="{40C44224-240A-481F-B3A8-C20C4604E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7" y="1356221"/>
            <a:ext cx="4932040" cy="3141587"/>
          </a:xfrm>
          <a:prstGeom prst="rect">
            <a:avLst/>
          </a:prstGeom>
        </p:spPr>
      </p:pic>
    </p:spTree>
    <p:extLst>
      <p:ext uri="{BB962C8B-B14F-4D97-AF65-F5344CB8AC3E}">
        <p14:creationId xmlns:p14="http://schemas.microsoft.com/office/powerpoint/2010/main" val="3240222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F533247-E7D7-4986-BA24-DE1119C33823}"/>
              </a:ext>
            </a:extLst>
          </p:cNvPr>
          <p:cNvSpPr>
            <a:spLocks noGrp="1"/>
          </p:cNvSpPr>
          <p:nvPr>
            <p:ph type="title"/>
          </p:nvPr>
        </p:nvSpPr>
        <p:spPr>
          <a:xfrm>
            <a:off x="1547664" y="188640"/>
            <a:ext cx="6589199" cy="1280890"/>
          </a:xfrm>
        </p:spPr>
        <p:txBody>
          <a:bodyPr>
            <a:normAutofit/>
          </a:bodyPr>
          <a:lstStyle/>
          <a:p>
            <a:r>
              <a:rPr lang="es-ES" b="1" dirty="0"/>
              <a:t>La elaboración de una estrategia pedagógica</a:t>
            </a:r>
            <a:endParaRPr lang="es-CU" dirty="0"/>
          </a:p>
        </p:txBody>
      </p:sp>
      <p:sp>
        <p:nvSpPr>
          <p:cNvPr id="5" name="CuadroTexto 4">
            <a:extLst>
              <a:ext uri="{FF2B5EF4-FFF2-40B4-BE49-F238E27FC236}">
                <a16:creationId xmlns:a16="http://schemas.microsoft.com/office/drawing/2014/main" xmlns="" id="{C0F5921D-B1AF-4014-B886-BE51D5CF789B}"/>
              </a:ext>
            </a:extLst>
          </p:cNvPr>
          <p:cNvSpPr txBox="1"/>
          <p:nvPr/>
        </p:nvSpPr>
        <p:spPr>
          <a:xfrm>
            <a:off x="457200" y="1928924"/>
            <a:ext cx="8229600" cy="3729995"/>
          </a:xfrm>
          <a:prstGeom prst="rect">
            <a:avLst/>
          </a:prstGeom>
          <a:noFill/>
        </p:spPr>
        <p:txBody>
          <a:bodyPr wrap="square">
            <a:spAutoFit/>
          </a:bodyPr>
          <a:lstStyle/>
          <a:p>
            <a:pPr algn="just">
              <a:lnSpc>
                <a:spcPct val="150000"/>
              </a:lnSpc>
            </a:pPr>
            <a:r>
              <a:rPr lang="es-ES" sz="2000" dirty="0">
                <a:effectLst/>
                <a:latin typeface="Arial" panose="020B0604020202020204" pitchFamily="34" charset="0"/>
                <a:ea typeface="Times New Roman" panose="02020603050405020304" pitchFamily="18" charset="0"/>
              </a:rPr>
              <a:t>En la </a:t>
            </a:r>
            <a:r>
              <a:rPr lang="es-ES" sz="2000" b="1" dirty="0">
                <a:effectLst/>
                <a:latin typeface="Arial" panose="020B0604020202020204" pitchFamily="34" charset="0"/>
                <a:ea typeface="Times New Roman" panose="02020603050405020304" pitchFamily="18" charset="0"/>
              </a:rPr>
              <a:t>misión</a:t>
            </a:r>
            <a:r>
              <a:rPr lang="es-ES" sz="2000" dirty="0">
                <a:effectLst/>
                <a:latin typeface="Arial" panose="020B0604020202020204" pitchFamily="34" charset="0"/>
                <a:ea typeface="Times New Roman" panose="02020603050405020304" pitchFamily="18" charset="0"/>
              </a:rPr>
              <a:t> se expresan los fines sociales más generales. Se formula de manera general y lo más breve posible.</a:t>
            </a:r>
            <a:endParaRPr lang="es-CU" sz="2000" dirty="0">
              <a:effectLst/>
              <a:latin typeface="Times New Roman" panose="02020603050405020304" pitchFamily="18" charset="0"/>
              <a:ea typeface="Times New Roman" panose="02020603050405020304" pitchFamily="18" charset="0"/>
            </a:endParaRPr>
          </a:p>
          <a:p>
            <a:pPr algn="just">
              <a:lnSpc>
                <a:spcPct val="150000"/>
              </a:lnSpc>
            </a:pPr>
            <a:r>
              <a:rPr lang="es-ES" sz="2000" dirty="0">
                <a:effectLst/>
                <a:latin typeface="Arial" panose="020B0604020202020204" pitchFamily="34" charset="0"/>
                <a:ea typeface="Times New Roman" panose="02020603050405020304" pitchFamily="18" charset="0"/>
              </a:rPr>
              <a:t>Los </a:t>
            </a:r>
            <a:r>
              <a:rPr lang="es-ES" sz="2000" b="1" dirty="0">
                <a:effectLst/>
                <a:latin typeface="Arial" panose="020B0604020202020204" pitchFamily="34" charset="0"/>
                <a:ea typeface="Times New Roman" panose="02020603050405020304" pitchFamily="18" charset="0"/>
              </a:rPr>
              <a:t>objetivos</a:t>
            </a:r>
            <a:r>
              <a:rPr lang="es-ES" sz="2000" dirty="0">
                <a:effectLst/>
                <a:latin typeface="Arial" panose="020B0604020202020204" pitchFamily="34" charset="0"/>
                <a:ea typeface="Times New Roman" panose="02020603050405020304" pitchFamily="18" charset="0"/>
              </a:rPr>
              <a:t> desglosan la misión en sus elementos esenciales. Ellos expresan también lo que se debe alcanzar en el desarrollo del trabajo en un determinado período de tiempo.</a:t>
            </a:r>
            <a:endParaRPr lang="es-CU" sz="2000" dirty="0">
              <a:effectLst/>
              <a:latin typeface="Times New Roman" panose="02020603050405020304" pitchFamily="18" charset="0"/>
              <a:ea typeface="Times New Roman" panose="02020603050405020304" pitchFamily="18" charset="0"/>
            </a:endParaRPr>
          </a:p>
          <a:p>
            <a:pPr algn="just">
              <a:lnSpc>
                <a:spcPct val="150000"/>
              </a:lnSpc>
            </a:pPr>
            <a:r>
              <a:rPr lang="es-ES" sz="2000" dirty="0">
                <a:effectLst/>
                <a:latin typeface="Arial" panose="020B0604020202020204" pitchFamily="34" charset="0"/>
                <a:ea typeface="Times New Roman" panose="02020603050405020304" pitchFamily="18" charset="0"/>
              </a:rPr>
              <a:t>Tanto la misión como los objetivos son elaborados teniendo en cuenta los resultados del diagnóstico, del pronóstico y del estado ideal alcanzable modelado. </a:t>
            </a:r>
            <a:endParaRPr lang="es-C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4749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E2A2CD-6716-41AA-B2DE-D9E76D4370E9}"/>
              </a:ext>
            </a:extLst>
          </p:cNvPr>
          <p:cNvSpPr>
            <a:spLocks noGrp="1"/>
          </p:cNvSpPr>
          <p:nvPr>
            <p:ph type="title"/>
          </p:nvPr>
        </p:nvSpPr>
        <p:spPr>
          <a:xfrm>
            <a:off x="1546639" y="188640"/>
            <a:ext cx="6589199" cy="1280890"/>
          </a:xfrm>
        </p:spPr>
        <p:txBody>
          <a:bodyPr>
            <a:normAutofit/>
          </a:bodyPr>
          <a:lstStyle/>
          <a:p>
            <a:r>
              <a:rPr lang="es-ES" b="1" dirty="0"/>
              <a:t>La elaboración de una estrategia pedagógica</a:t>
            </a:r>
            <a:endParaRPr lang="es-CU" dirty="0"/>
          </a:p>
        </p:txBody>
      </p:sp>
      <p:sp>
        <p:nvSpPr>
          <p:cNvPr id="5" name="CuadroTexto 4">
            <a:extLst>
              <a:ext uri="{FF2B5EF4-FFF2-40B4-BE49-F238E27FC236}">
                <a16:creationId xmlns:a16="http://schemas.microsoft.com/office/drawing/2014/main" xmlns="" id="{96E42E70-C7DA-43F4-9D0D-7CA2ECBFC6CA}"/>
              </a:ext>
            </a:extLst>
          </p:cNvPr>
          <p:cNvSpPr txBox="1"/>
          <p:nvPr/>
        </p:nvSpPr>
        <p:spPr>
          <a:xfrm>
            <a:off x="457200" y="1772816"/>
            <a:ext cx="8219256" cy="5493812"/>
          </a:xfrm>
          <a:prstGeom prst="rect">
            <a:avLst/>
          </a:prstGeom>
          <a:noFill/>
        </p:spPr>
        <p:txBody>
          <a:bodyPr wrap="square">
            <a:spAutoFit/>
          </a:bodyPr>
          <a:lstStyle/>
          <a:p>
            <a:r>
              <a:rPr lang="es-ES" sz="1800" dirty="0">
                <a:effectLst/>
                <a:latin typeface="Arial" panose="020B0604020202020204" pitchFamily="34" charset="0"/>
                <a:ea typeface="Times New Roman" panose="02020603050405020304" pitchFamily="18" charset="0"/>
              </a:rPr>
              <a:t>Las </a:t>
            </a:r>
            <a:r>
              <a:rPr lang="es-ES" sz="1800" b="1" dirty="0">
                <a:effectLst/>
                <a:latin typeface="Arial" panose="020B0604020202020204" pitchFamily="34" charset="0"/>
                <a:ea typeface="Times New Roman" panose="02020603050405020304" pitchFamily="18" charset="0"/>
              </a:rPr>
              <a:t>etapas </a:t>
            </a:r>
            <a:r>
              <a:rPr lang="es-ES" sz="1800" dirty="0">
                <a:effectLst/>
                <a:latin typeface="Arial" panose="020B0604020202020204" pitchFamily="34" charset="0"/>
                <a:ea typeface="Times New Roman" panose="02020603050405020304" pitchFamily="18" charset="0"/>
              </a:rPr>
              <a:t>para las cuales se elabora un objetivo y acciones específicas. </a:t>
            </a:r>
          </a:p>
          <a:p>
            <a:endParaRPr lang="es-ES" dirty="0">
              <a:latin typeface="Arial" panose="020B0604020202020204" pitchFamily="34" charset="0"/>
              <a:ea typeface="Times New Roman" panose="02020603050405020304" pitchFamily="18" charset="0"/>
            </a:endParaRPr>
          </a:p>
          <a:p>
            <a:pPr>
              <a:lnSpc>
                <a:spcPct val="150000"/>
              </a:lnSpc>
            </a:pPr>
            <a:r>
              <a:rPr lang="es-ES" sz="1800" dirty="0">
                <a:effectLst/>
                <a:latin typeface="Arial" panose="020B0604020202020204" pitchFamily="34" charset="0"/>
                <a:ea typeface="Times New Roman" panose="02020603050405020304" pitchFamily="18" charset="0"/>
              </a:rPr>
              <a:t>Las </a:t>
            </a:r>
            <a:r>
              <a:rPr lang="es-ES" sz="1800" b="1" dirty="0">
                <a:effectLst/>
                <a:latin typeface="Arial" panose="020B0604020202020204" pitchFamily="34" charset="0"/>
                <a:ea typeface="Times New Roman" panose="02020603050405020304" pitchFamily="18" charset="0"/>
              </a:rPr>
              <a:t>acciones</a:t>
            </a:r>
            <a:r>
              <a:rPr lang="es-ES" sz="1800" dirty="0">
                <a:effectLst/>
                <a:latin typeface="Arial" panose="020B0604020202020204" pitchFamily="34" charset="0"/>
                <a:ea typeface="Times New Roman" panose="02020603050405020304" pitchFamily="18" charset="0"/>
              </a:rPr>
              <a:t> son aquellas tareas que se deben realizar para dar cumplimiento a los objetivos trazados. Ellas responden siempre a la pregunta ¿Qué tenemos que hacer?. En las acciones ocupan un lugar destacado el análisis de los métodos y procedimientos, que están vinculados siempre al cómo lograr la realización de las acciones. La pregunta clave aquí sería ¿Cómo podemos hacerlo? </a:t>
            </a:r>
          </a:p>
          <a:p>
            <a:endParaRPr lang="es-ES" dirty="0">
              <a:latin typeface="Arial" panose="020B0604020202020204" pitchFamily="34" charset="0"/>
              <a:ea typeface="Times New Roman" panose="02020603050405020304" pitchFamily="18" charset="0"/>
            </a:endParaRPr>
          </a:p>
          <a:p>
            <a:pPr>
              <a:lnSpc>
                <a:spcPct val="150000"/>
              </a:lnSpc>
            </a:pPr>
            <a:r>
              <a:rPr lang="es-ES" sz="1800" dirty="0">
                <a:effectLst/>
                <a:latin typeface="Arial" panose="020B0604020202020204" pitchFamily="34" charset="0"/>
                <a:ea typeface="Times New Roman" panose="02020603050405020304" pitchFamily="18" charset="0"/>
              </a:rPr>
              <a:t>      Los </a:t>
            </a:r>
            <a:r>
              <a:rPr lang="es-ES" sz="1800" b="1" dirty="0">
                <a:effectLst/>
                <a:latin typeface="Arial" panose="020B0604020202020204" pitchFamily="34" charset="0"/>
                <a:ea typeface="Times New Roman" panose="02020603050405020304" pitchFamily="18" charset="0"/>
              </a:rPr>
              <a:t>métodos</a:t>
            </a:r>
            <a:r>
              <a:rPr lang="es-ES" sz="1800" dirty="0">
                <a:effectLst/>
                <a:latin typeface="Arial" panose="020B0604020202020204" pitchFamily="34" charset="0"/>
                <a:ea typeface="Times New Roman" panose="02020603050405020304" pitchFamily="18" charset="0"/>
              </a:rPr>
              <a:t> que se elijan para realizar las acciones deben tener en cuenta los recursos disponibles. Estos pueden ser de dos tipos los humanos y materiales </a:t>
            </a:r>
            <a:endParaRPr lang="es-ES" dirty="0">
              <a:latin typeface="Arial" panose="020B0604020202020204" pitchFamily="34" charset="0"/>
            </a:endParaRPr>
          </a:p>
          <a:p>
            <a:endParaRPr lang="es-ES" dirty="0">
              <a:latin typeface="Arial" panose="020B0604020202020204" pitchFamily="34" charset="0"/>
            </a:endParaRPr>
          </a:p>
          <a:p>
            <a:endParaRPr lang="es-ES" dirty="0">
              <a:latin typeface="Arial" panose="020B0604020202020204" pitchFamily="34" charset="0"/>
            </a:endParaRPr>
          </a:p>
          <a:p>
            <a:endParaRPr lang="es-CU" dirty="0"/>
          </a:p>
        </p:txBody>
      </p:sp>
    </p:spTree>
    <p:extLst>
      <p:ext uri="{BB962C8B-B14F-4D97-AF65-F5344CB8AC3E}">
        <p14:creationId xmlns:p14="http://schemas.microsoft.com/office/powerpoint/2010/main" val="297036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3F611F-C901-4D9D-92C3-8031F8383998}"/>
              </a:ext>
            </a:extLst>
          </p:cNvPr>
          <p:cNvSpPr>
            <a:spLocks noGrp="1"/>
          </p:cNvSpPr>
          <p:nvPr>
            <p:ph type="title"/>
          </p:nvPr>
        </p:nvSpPr>
        <p:spPr>
          <a:xfrm>
            <a:off x="1187624" y="319310"/>
            <a:ext cx="7776864" cy="949450"/>
          </a:xfrm>
        </p:spPr>
        <p:txBody>
          <a:bodyPr>
            <a:normAutofit/>
          </a:bodyPr>
          <a:lstStyle/>
          <a:p>
            <a:r>
              <a:rPr lang="es-ES" sz="2800" b="1" dirty="0"/>
              <a:t>La elaboración de una estrategia pedagógica</a:t>
            </a:r>
            <a:endParaRPr lang="es-CU" sz="2800" dirty="0"/>
          </a:p>
        </p:txBody>
      </p:sp>
      <p:sp>
        <p:nvSpPr>
          <p:cNvPr id="3" name="Marcador de contenido 2">
            <a:extLst>
              <a:ext uri="{FF2B5EF4-FFF2-40B4-BE49-F238E27FC236}">
                <a16:creationId xmlns:a16="http://schemas.microsoft.com/office/drawing/2014/main" xmlns="" id="{FFD5F712-E82B-4CE4-A6BE-8E55044032F9}"/>
              </a:ext>
            </a:extLst>
          </p:cNvPr>
          <p:cNvSpPr>
            <a:spLocks noGrp="1"/>
          </p:cNvSpPr>
          <p:nvPr>
            <p:ph idx="1"/>
          </p:nvPr>
        </p:nvSpPr>
        <p:spPr>
          <a:xfrm>
            <a:off x="539552" y="1268760"/>
            <a:ext cx="8424936" cy="5269930"/>
          </a:xfrm>
        </p:spPr>
        <p:txBody>
          <a:bodyPr>
            <a:normAutofit fontScale="85000" lnSpcReduction="20000"/>
          </a:bodyPr>
          <a:lstStyle/>
          <a:p>
            <a:pPr>
              <a:lnSpc>
                <a:spcPct val="160000"/>
              </a:lnSpc>
            </a:pPr>
            <a:r>
              <a:rPr lang="es-ES" sz="2400" dirty="0">
                <a:effectLst/>
                <a:latin typeface="Arial" panose="020B0604020202020204" pitchFamily="34" charset="0"/>
                <a:ea typeface="Times New Roman" panose="02020603050405020304" pitchFamily="18" charset="0"/>
              </a:rPr>
              <a:t>Los recursos humanos en el sistema educativo son los alumnos, los profesores, los padres, etc. Los recursos materiales van desde la consideración de las características del edificio escolar hasta los medios de enseñanza necesarios para el proceso docente educativo, etc.</a:t>
            </a:r>
            <a:endParaRPr lang="es-CU" sz="2400" dirty="0">
              <a:effectLst/>
              <a:latin typeface="Times New Roman" panose="02020603050405020304" pitchFamily="18" charset="0"/>
              <a:ea typeface="Times New Roman" panose="02020603050405020304" pitchFamily="18" charset="0"/>
            </a:endParaRPr>
          </a:p>
          <a:p>
            <a:pPr>
              <a:lnSpc>
                <a:spcPct val="160000"/>
              </a:lnSpc>
            </a:pPr>
            <a:r>
              <a:rPr lang="es-ES" sz="2400" dirty="0">
                <a:effectLst/>
                <a:latin typeface="Arial" panose="020B0604020202020204" pitchFamily="34" charset="0"/>
                <a:ea typeface="Times New Roman" panose="02020603050405020304" pitchFamily="18" charset="0"/>
              </a:rPr>
              <a:t>Las formas de implementación son aquellas acciones que van dirigidas a poner en práctica la estrategia que se propone y las de evaluación  tienen como fin esencial analizar ésta para emitir juicios de valor sobre el desarrollo de la aplicación y sus resultados. </a:t>
            </a:r>
          </a:p>
          <a:p>
            <a:pPr>
              <a:lnSpc>
                <a:spcPct val="160000"/>
              </a:lnSpc>
            </a:pPr>
            <a:r>
              <a:rPr lang="es-ES" sz="2400" dirty="0">
                <a:effectLst/>
                <a:latin typeface="Arial" panose="020B0604020202020204" pitchFamily="34" charset="0"/>
                <a:ea typeface="Times New Roman" panose="02020603050405020304" pitchFamily="18" charset="0"/>
              </a:rPr>
              <a:t>Las de evaluación nos dicen como se puede evaluar la estrategia en su conjunto incluidas las formas de implementación.</a:t>
            </a:r>
            <a:endParaRPr lang="es-CU" sz="2400" dirty="0">
              <a:effectLst/>
              <a:latin typeface="Times New Roman" panose="02020603050405020304" pitchFamily="18" charset="0"/>
              <a:ea typeface="Times New Roman" panose="02020603050405020304" pitchFamily="18" charset="0"/>
            </a:endParaRPr>
          </a:p>
          <a:p>
            <a:endParaRPr lang="es-CU" dirty="0"/>
          </a:p>
        </p:txBody>
      </p:sp>
    </p:spTree>
    <p:extLst>
      <p:ext uri="{BB962C8B-B14F-4D97-AF65-F5344CB8AC3E}">
        <p14:creationId xmlns:p14="http://schemas.microsoft.com/office/powerpoint/2010/main" val="1667967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117432-239A-4ED8-B8B8-B09CAA3C8880}"/>
              </a:ext>
            </a:extLst>
          </p:cNvPr>
          <p:cNvSpPr>
            <a:spLocks noGrp="1"/>
          </p:cNvSpPr>
          <p:nvPr>
            <p:ph type="title"/>
          </p:nvPr>
        </p:nvSpPr>
        <p:spPr>
          <a:xfrm>
            <a:off x="1403648" y="151060"/>
            <a:ext cx="7416824" cy="1280890"/>
          </a:xfrm>
        </p:spPr>
        <p:txBody>
          <a:bodyPr>
            <a:noAutofit/>
          </a:bodyPr>
          <a:lstStyle/>
          <a:p>
            <a:r>
              <a:rPr lang="es-ES" sz="3200" b="1" dirty="0"/>
              <a:t>Vías para la elaboración de una estrategia pedagógica</a:t>
            </a:r>
            <a:endParaRPr lang="es-CU" sz="3200" dirty="0"/>
          </a:p>
        </p:txBody>
      </p:sp>
      <p:sp>
        <p:nvSpPr>
          <p:cNvPr id="4" name="Rectangle 21">
            <a:extLst>
              <a:ext uri="{FF2B5EF4-FFF2-40B4-BE49-F238E27FC236}">
                <a16:creationId xmlns:a16="http://schemas.microsoft.com/office/drawing/2014/main" xmlns="" id="{C41F707C-A9B1-49F5-8527-75D409AFD709}"/>
              </a:ext>
            </a:extLst>
          </p:cNvPr>
          <p:cNvSpPr>
            <a:spLocks noChangeArrowheads="1"/>
          </p:cNvSpPr>
          <p:nvPr/>
        </p:nvSpPr>
        <p:spPr bwMode="auto">
          <a:xfrm>
            <a:off x="954832" y="1395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0AB55F44-66FA-4D27-81AB-790E13116251}"/>
              </a:ext>
            </a:extLst>
          </p:cNvPr>
          <p:cNvGrpSpPr>
            <a:grpSpLocks noChangeAspect="1"/>
          </p:cNvGrpSpPr>
          <p:nvPr/>
        </p:nvGrpSpPr>
        <p:grpSpPr bwMode="auto">
          <a:xfrm>
            <a:off x="954832" y="1395388"/>
            <a:ext cx="5829300" cy="4914900"/>
            <a:chOff x="1533" y="5482"/>
            <a:chExt cx="12679" cy="10767"/>
          </a:xfrm>
        </p:grpSpPr>
        <p:sp>
          <p:nvSpPr>
            <p:cNvPr id="6" name="AutoShape 20">
              <a:extLst>
                <a:ext uri="{FF2B5EF4-FFF2-40B4-BE49-F238E27FC236}">
                  <a16:creationId xmlns:a16="http://schemas.microsoft.com/office/drawing/2014/main" xmlns="" id="{70C768D8-9CE1-433D-9446-B00E2DB44BD7}"/>
                </a:ext>
              </a:extLst>
            </p:cNvPr>
            <p:cNvSpPr>
              <a:spLocks noChangeAspect="1" noChangeArrowheads="1" noTextEdit="1"/>
            </p:cNvSpPr>
            <p:nvPr/>
          </p:nvSpPr>
          <p:spPr bwMode="auto">
            <a:xfrm>
              <a:off x="1533" y="5482"/>
              <a:ext cx="12679" cy="1076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Rectangle 19">
              <a:extLst>
                <a:ext uri="{FF2B5EF4-FFF2-40B4-BE49-F238E27FC236}">
                  <a16:creationId xmlns:a16="http://schemas.microsoft.com/office/drawing/2014/main" xmlns="" id="{9C1FAE9C-3260-4A2D-9276-E40FC3EF56C1}"/>
                </a:ext>
              </a:extLst>
            </p:cNvPr>
            <p:cNvSpPr>
              <a:spLocks noChangeArrowheads="1"/>
            </p:cNvSpPr>
            <p:nvPr/>
          </p:nvSpPr>
          <p:spPr bwMode="auto">
            <a:xfrm>
              <a:off x="7997" y="10991"/>
              <a:ext cx="2178" cy="822"/>
            </a:xfrm>
            <a:prstGeom prst="rect">
              <a:avLst/>
            </a:prstGeom>
            <a:solidFill>
              <a:srgbClr val="33CCCC"/>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BARRERAS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nvGrpSpPr>
            <p:cNvPr id="8" name="Group 2">
              <a:extLst>
                <a:ext uri="{FF2B5EF4-FFF2-40B4-BE49-F238E27FC236}">
                  <a16:creationId xmlns:a16="http://schemas.microsoft.com/office/drawing/2014/main" xmlns="" id="{CA90B730-5C41-4AD1-9491-F10D4312A569}"/>
                </a:ext>
              </a:extLst>
            </p:cNvPr>
            <p:cNvGrpSpPr>
              <a:grpSpLocks/>
            </p:cNvGrpSpPr>
            <p:nvPr/>
          </p:nvGrpSpPr>
          <p:grpSpPr bwMode="auto">
            <a:xfrm>
              <a:off x="1533" y="6484"/>
              <a:ext cx="12679" cy="9765"/>
              <a:chOff x="0" y="912"/>
              <a:chExt cx="5520" cy="2784"/>
            </a:xfrm>
          </p:grpSpPr>
          <p:sp>
            <p:nvSpPr>
              <p:cNvPr id="9" name="Oval 18">
                <a:extLst>
                  <a:ext uri="{FF2B5EF4-FFF2-40B4-BE49-F238E27FC236}">
                    <a16:creationId xmlns:a16="http://schemas.microsoft.com/office/drawing/2014/main" xmlns="" id="{D7E71797-3234-48B3-BE67-5E3516FC2495}"/>
                  </a:ext>
                </a:extLst>
              </p:cNvPr>
              <p:cNvSpPr>
                <a:spLocks noChangeArrowheads="1"/>
              </p:cNvSpPr>
              <p:nvPr/>
            </p:nvSpPr>
            <p:spPr bwMode="auto">
              <a:xfrm>
                <a:off x="912" y="1008"/>
                <a:ext cx="1776" cy="480"/>
              </a:xfrm>
              <a:prstGeom prst="ellipse">
                <a:avLst/>
              </a:prstGeom>
              <a:solidFill>
                <a:srgbClr val="33CCCC"/>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DIAGNÓSTICO</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0" name="Line 17">
                <a:extLst>
                  <a:ext uri="{FF2B5EF4-FFF2-40B4-BE49-F238E27FC236}">
                    <a16:creationId xmlns:a16="http://schemas.microsoft.com/office/drawing/2014/main" xmlns="" id="{90F10F6C-3078-4E3F-9261-4B274F720DE1}"/>
                  </a:ext>
                </a:extLst>
              </p:cNvPr>
              <p:cNvSpPr>
                <a:spLocks noChangeShapeType="1"/>
              </p:cNvSpPr>
              <p:nvPr/>
            </p:nvSpPr>
            <p:spPr bwMode="auto">
              <a:xfrm flipH="1">
                <a:off x="624" y="1488"/>
                <a:ext cx="432" cy="432"/>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11" name="Rectangle 16">
                <a:extLst>
                  <a:ext uri="{FF2B5EF4-FFF2-40B4-BE49-F238E27FC236}">
                    <a16:creationId xmlns:a16="http://schemas.microsoft.com/office/drawing/2014/main" xmlns="" id="{F8262167-BCCB-4A2C-B329-B91D762E0736}"/>
                  </a:ext>
                </a:extLst>
              </p:cNvPr>
              <p:cNvSpPr>
                <a:spLocks noChangeArrowheads="1"/>
              </p:cNvSpPr>
              <p:nvPr/>
            </p:nvSpPr>
            <p:spPr bwMode="auto">
              <a:xfrm>
                <a:off x="0" y="1968"/>
                <a:ext cx="1440" cy="336"/>
              </a:xfrm>
              <a:prstGeom prst="rect">
                <a:avLst/>
              </a:prstGeom>
              <a:solidFill>
                <a:srgbClr val="33CCCC"/>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POTENCIALIDADES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2" name="Line 15">
                <a:extLst>
                  <a:ext uri="{FF2B5EF4-FFF2-40B4-BE49-F238E27FC236}">
                    <a16:creationId xmlns:a16="http://schemas.microsoft.com/office/drawing/2014/main" xmlns="" id="{27166CE7-0217-4397-82E8-E992A68CDADF}"/>
                  </a:ext>
                </a:extLst>
              </p:cNvPr>
              <p:cNvSpPr>
                <a:spLocks noChangeShapeType="1"/>
              </p:cNvSpPr>
              <p:nvPr/>
            </p:nvSpPr>
            <p:spPr bwMode="auto">
              <a:xfrm>
                <a:off x="2112" y="1632"/>
                <a:ext cx="0" cy="432"/>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13" name="Rectangle 14">
                <a:extLst>
                  <a:ext uri="{FF2B5EF4-FFF2-40B4-BE49-F238E27FC236}">
                    <a16:creationId xmlns:a16="http://schemas.microsoft.com/office/drawing/2014/main" xmlns="" id="{22D2B02C-9A53-49FF-BFAB-EC924F337620}"/>
                  </a:ext>
                </a:extLst>
              </p:cNvPr>
              <p:cNvSpPr>
                <a:spLocks noChangeArrowheads="1"/>
              </p:cNvSpPr>
              <p:nvPr/>
            </p:nvSpPr>
            <p:spPr bwMode="auto">
              <a:xfrm>
                <a:off x="1536" y="2112"/>
                <a:ext cx="1200" cy="336"/>
              </a:xfrm>
              <a:prstGeom prst="rect">
                <a:avLst/>
              </a:prstGeom>
              <a:solidFill>
                <a:srgbClr val="33CCCC"/>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DEFICIENCIAS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xmlns="" id="{E1EDB875-F510-44EC-AA21-CC676C2C2236}"/>
                  </a:ext>
                </a:extLst>
              </p:cNvPr>
              <p:cNvSpPr>
                <a:spLocks noChangeShapeType="1"/>
              </p:cNvSpPr>
              <p:nvPr/>
            </p:nvSpPr>
            <p:spPr bwMode="auto">
              <a:xfrm>
                <a:off x="2448" y="1536"/>
                <a:ext cx="912" cy="528"/>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15" name="Oval 12">
                <a:extLst>
                  <a:ext uri="{FF2B5EF4-FFF2-40B4-BE49-F238E27FC236}">
                    <a16:creationId xmlns:a16="http://schemas.microsoft.com/office/drawing/2014/main" xmlns="" id="{38911FCD-C220-4DCC-A57D-6BF3FFFD5E1B}"/>
                  </a:ext>
                </a:extLst>
              </p:cNvPr>
              <p:cNvSpPr>
                <a:spLocks noChangeArrowheads="1"/>
              </p:cNvSpPr>
              <p:nvPr/>
            </p:nvSpPr>
            <p:spPr bwMode="auto">
              <a:xfrm>
                <a:off x="3984" y="912"/>
                <a:ext cx="1536" cy="576"/>
              </a:xfrm>
              <a:prstGeom prst="ellipse">
                <a:avLst/>
              </a:prstGeom>
              <a:solidFill>
                <a:srgbClr val="33CCCC"/>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MODELO AL QUE </a:t>
                </a:r>
                <a:endParaRPr kumimoji="0" lang="es-ES" altLang="es-CU"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SE ASPIRA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6" name="Line 11">
                <a:extLst>
                  <a:ext uri="{FF2B5EF4-FFF2-40B4-BE49-F238E27FC236}">
                    <a16:creationId xmlns:a16="http://schemas.microsoft.com/office/drawing/2014/main" xmlns="" id="{A4F09325-81FE-415C-A9FE-305648459EEF}"/>
                  </a:ext>
                </a:extLst>
              </p:cNvPr>
              <p:cNvSpPr>
                <a:spLocks noChangeShapeType="1"/>
              </p:cNvSpPr>
              <p:nvPr/>
            </p:nvSpPr>
            <p:spPr bwMode="auto">
              <a:xfrm>
                <a:off x="2880" y="1152"/>
                <a:ext cx="1056" cy="0"/>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17" name="Line 10">
                <a:extLst>
                  <a:ext uri="{FF2B5EF4-FFF2-40B4-BE49-F238E27FC236}">
                    <a16:creationId xmlns:a16="http://schemas.microsoft.com/office/drawing/2014/main" xmlns="" id="{C59EA971-316E-4B73-91D2-C85F0A1F0DDC}"/>
                  </a:ext>
                </a:extLst>
              </p:cNvPr>
              <p:cNvSpPr>
                <a:spLocks noChangeShapeType="1"/>
              </p:cNvSpPr>
              <p:nvPr/>
            </p:nvSpPr>
            <p:spPr bwMode="auto">
              <a:xfrm flipH="1">
                <a:off x="2832" y="1296"/>
                <a:ext cx="1104" cy="0"/>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18" name="Oval 9">
                <a:extLst>
                  <a:ext uri="{FF2B5EF4-FFF2-40B4-BE49-F238E27FC236}">
                    <a16:creationId xmlns:a16="http://schemas.microsoft.com/office/drawing/2014/main" xmlns="" id="{289B4D7D-E966-460A-8D3C-90059D4A006E}"/>
                  </a:ext>
                </a:extLst>
              </p:cNvPr>
              <p:cNvSpPr>
                <a:spLocks noChangeArrowheads="1"/>
              </p:cNvSpPr>
              <p:nvPr/>
            </p:nvSpPr>
            <p:spPr bwMode="auto">
              <a:xfrm>
                <a:off x="2688" y="3216"/>
                <a:ext cx="2688" cy="480"/>
              </a:xfrm>
              <a:prstGeom prst="ellipse">
                <a:avLst/>
              </a:prstGeom>
              <a:solidFill>
                <a:srgbClr val="33CCCC"/>
              </a:solidFill>
              <a:ln w="9525">
                <a:solidFill>
                  <a:srgbClr val="FFFFFF"/>
                </a:solidFill>
                <a:round/>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56693" tIns="28346" rIns="56693" bIns="2834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rgbClr val="FFFFFF"/>
                    </a:solidFill>
                    <a:effectLst/>
                    <a:latin typeface="Tahoma" panose="020B0604030504040204" pitchFamily="34" charset="0"/>
                    <a:ea typeface="Times New Roman" panose="02020603050405020304" pitchFamily="18" charset="0"/>
                    <a:cs typeface="Tahoma" panose="020B0604030504040204" pitchFamily="34" charset="0"/>
                  </a:rPr>
                  <a:t>ESTRATEGIA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9" name="Line 8">
                <a:extLst>
                  <a:ext uri="{FF2B5EF4-FFF2-40B4-BE49-F238E27FC236}">
                    <a16:creationId xmlns:a16="http://schemas.microsoft.com/office/drawing/2014/main" xmlns="" id="{C9BB6E32-A9AC-4A48-AEC5-506E1A200061}"/>
                  </a:ext>
                </a:extLst>
              </p:cNvPr>
              <p:cNvSpPr>
                <a:spLocks noChangeShapeType="1"/>
              </p:cNvSpPr>
              <p:nvPr/>
            </p:nvSpPr>
            <p:spPr bwMode="auto">
              <a:xfrm>
                <a:off x="4368" y="1632"/>
                <a:ext cx="0" cy="1584"/>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20" name="Line 7">
                <a:extLst>
                  <a:ext uri="{FF2B5EF4-FFF2-40B4-BE49-F238E27FC236}">
                    <a16:creationId xmlns:a16="http://schemas.microsoft.com/office/drawing/2014/main" xmlns="" id="{5289BDA5-6E35-430A-AA45-CF176FB80F53}"/>
                  </a:ext>
                </a:extLst>
              </p:cNvPr>
              <p:cNvSpPr>
                <a:spLocks noChangeShapeType="1"/>
              </p:cNvSpPr>
              <p:nvPr/>
            </p:nvSpPr>
            <p:spPr bwMode="auto">
              <a:xfrm>
                <a:off x="3168" y="2544"/>
                <a:ext cx="0" cy="336"/>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21" name="Line 6">
                <a:extLst>
                  <a:ext uri="{FF2B5EF4-FFF2-40B4-BE49-F238E27FC236}">
                    <a16:creationId xmlns:a16="http://schemas.microsoft.com/office/drawing/2014/main" xmlns="" id="{AE0CC855-96A0-4A9C-AD5A-757E3213CE7F}"/>
                  </a:ext>
                </a:extLst>
              </p:cNvPr>
              <p:cNvSpPr>
                <a:spLocks noChangeShapeType="1"/>
              </p:cNvSpPr>
              <p:nvPr/>
            </p:nvSpPr>
            <p:spPr bwMode="auto">
              <a:xfrm>
                <a:off x="912" y="2256"/>
                <a:ext cx="0" cy="1248"/>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22" name="Line 5">
                <a:extLst>
                  <a:ext uri="{FF2B5EF4-FFF2-40B4-BE49-F238E27FC236}">
                    <a16:creationId xmlns:a16="http://schemas.microsoft.com/office/drawing/2014/main" xmlns="" id="{55ED5F26-6C89-470D-931D-668EE77B970D}"/>
                  </a:ext>
                </a:extLst>
              </p:cNvPr>
              <p:cNvSpPr>
                <a:spLocks noChangeShapeType="1"/>
              </p:cNvSpPr>
              <p:nvPr/>
            </p:nvSpPr>
            <p:spPr bwMode="auto">
              <a:xfrm>
                <a:off x="912" y="3456"/>
                <a:ext cx="1728" cy="0"/>
              </a:xfrm>
              <a:prstGeom prst="line">
                <a:avLst/>
              </a:prstGeom>
              <a:noFill/>
              <a:ln w="9525">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23" name="Line 4">
                <a:extLst>
                  <a:ext uri="{FF2B5EF4-FFF2-40B4-BE49-F238E27FC236}">
                    <a16:creationId xmlns:a16="http://schemas.microsoft.com/office/drawing/2014/main" xmlns="" id="{B33E5239-A94F-4D9A-B552-700D53DBD1D4}"/>
                  </a:ext>
                </a:extLst>
              </p:cNvPr>
              <p:cNvSpPr>
                <a:spLocks noChangeShapeType="1"/>
              </p:cNvSpPr>
              <p:nvPr/>
            </p:nvSpPr>
            <p:spPr bwMode="auto">
              <a:xfrm>
                <a:off x="2208" y="2496"/>
                <a:ext cx="0" cy="384"/>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sp>
            <p:nvSpPr>
              <p:cNvPr id="24" name="Line 3">
                <a:extLst>
                  <a:ext uri="{FF2B5EF4-FFF2-40B4-BE49-F238E27FC236}">
                    <a16:creationId xmlns:a16="http://schemas.microsoft.com/office/drawing/2014/main" xmlns="" id="{789631A4-C8B2-48C1-B34D-811F69FE34DB}"/>
                  </a:ext>
                </a:extLst>
              </p:cNvPr>
              <p:cNvSpPr>
                <a:spLocks noChangeShapeType="1"/>
              </p:cNvSpPr>
              <p:nvPr/>
            </p:nvSpPr>
            <p:spPr bwMode="auto">
              <a:xfrm flipH="1">
                <a:off x="864" y="2880"/>
                <a:ext cx="2304" cy="0"/>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91440" tIns="45720" rIns="91440" bIns="45720" numCol="1" anchor="t" anchorCtr="0" compatLnSpc="1">
                <a:prstTxWarp prst="textNoShape">
                  <a:avLst/>
                </a:prstTxWarp>
              </a:bodyPr>
              <a:lstStyle/>
              <a:p>
                <a:endParaRPr lang="es-CU"/>
              </a:p>
            </p:txBody>
          </p:sp>
        </p:grpSp>
      </p:grpSp>
    </p:spTree>
    <p:extLst>
      <p:ext uri="{BB962C8B-B14F-4D97-AF65-F5344CB8AC3E}">
        <p14:creationId xmlns:p14="http://schemas.microsoft.com/office/powerpoint/2010/main" val="303312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027E60-5491-4943-B4AC-A455A6B434EE}"/>
              </a:ext>
            </a:extLst>
          </p:cNvPr>
          <p:cNvSpPr>
            <a:spLocks noGrp="1"/>
          </p:cNvSpPr>
          <p:nvPr>
            <p:ph type="title"/>
          </p:nvPr>
        </p:nvSpPr>
        <p:spPr>
          <a:xfrm>
            <a:off x="1547664" y="252522"/>
            <a:ext cx="7272808" cy="1280890"/>
          </a:xfrm>
        </p:spPr>
        <p:txBody>
          <a:bodyPr>
            <a:normAutofit/>
          </a:bodyPr>
          <a:lstStyle/>
          <a:p>
            <a:r>
              <a:rPr lang="es-ES" b="1" dirty="0"/>
              <a:t>Vías para la elaboración de una estrategia pedagógica</a:t>
            </a:r>
            <a:endParaRPr lang="es-CU" dirty="0"/>
          </a:p>
        </p:txBody>
      </p:sp>
      <p:sp>
        <p:nvSpPr>
          <p:cNvPr id="4" name="Rectangle 8">
            <a:extLst>
              <a:ext uri="{FF2B5EF4-FFF2-40B4-BE49-F238E27FC236}">
                <a16:creationId xmlns:a16="http://schemas.microsoft.com/office/drawing/2014/main" xmlns="" id="{2C4B29DF-E3C7-4BFF-93C3-0D5EA5510885}"/>
              </a:ext>
            </a:extLst>
          </p:cNvPr>
          <p:cNvSpPr>
            <a:spLocks noChangeArrowheads="1"/>
          </p:cNvSpPr>
          <p:nvPr/>
        </p:nvSpPr>
        <p:spPr bwMode="auto">
          <a:xfrm>
            <a:off x="1242864" y="162116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7B96A330-1AF5-4ECC-A607-395D23B50088}"/>
              </a:ext>
            </a:extLst>
          </p:cNvPr>
          <p:cNvGrpSpPr>
            <a:grpSpLocks noChangeAspect="1"/>
          </p:cNvGrpSpPr>
          <p:nvPr/>
        </p:nvGrpSpPr>
        <p:grpSpPr bwMode="auto">
          <a:xfrm>
            <a:off x="1871662" y="2265040"/>
            <a:ext cx="5400675" cy="2971800"/>
            <a:chOff x="2279" y="578"/>
            <a:chExt cx="9939" cy="5508"/>
          </a:xfrm>
        </p:grpSpPr>
        <p:sp>
          <p:nvSpPr>
            <p:cNvPr id="6" name="AutoShape 7">
              <a:extLst>
                <a:ext uri="{FF2B5EF4-FFF2-40B4-BE49-F238E27FC236}">
                  <a16:creationId xmlns:a16="http://schemas.microsoft.com/office/drawing/2014/main" xmlns="" id="{B806FC45-1B3E-4A5E-9B5C-EB280B8E1F4A}"/>
                </a:ext>
              </a:extLst>
            </p:cNvPr>
            <p:cNvSpPr>
              <a:spLocks noChangeAspect="1" noChangeArrowheads="1" noTextEdit="1"/>
            </p:cNvSpPr>
            <p:nvPr/>
          </p:nvSpPr>
          <p:spPr bwMode="auto">
            <a:xfrm>
              <a:off x="2279" y="578"/>
              <a:ext cx="9939" cy="550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Rectangle 6">
              <a:extLst>
                <a:ext uri="{FF2B5EF4-FFF2-40B4-BE49-F238E27FC236}">
                  <a16:creationId xmlns:a16="http://schemas.microsoft.com/office/drawing/2014/main" xmlns="" id="{E4653C10-A1AE-4A57-AA64-CD49DF04E71B}"/>
                </a:ext>
              </a:extLst>
            </p:cNvPr>
            <p:cNvSpPr>
              <a:spLocks noChangeArrowheads="1"/>
            </p:cNvSpPr>
            <p:nvPr/>
          </p:nvSpPr>
          <p:spPr bwMode="auto">
            <a:xfrm>
              <a:off x="9226" y="2186"/>
              <a:ext cx="2992" cy="1069"/>
            </a:xfrm>
            <a:prstGeom prst="rect">
              <a:avLst/>
            </a:prstGeom>
            <a:solidFill>
              <a:srgbClr val="BBE0E3"/>
            </a:solidFill>
            <a:ln w="9525">
              <a:solidFill>
                <a:srgbClr val="000000"/>
              </a:solidFill>
              <a:miter lim="800000"/>
              <a:headEnd/>
              <a:tailEnd/>
            </a:ln>
          </p:spPr>
          <p:txBody>
            <a:bodyPr vert="horz" wrap="square" lIns="66751" tIns="33376" rIns="66751" bIns="333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3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Modelo ideal</a:t>
              </a:r>
              <a:endParaRPr kumimoji="0" lang="es-ES" altLang="es-CU"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xmlns="" id="{0EBD42EA-5E37-4D10-B0FB-51965AB04323}"/>
                </a:ext>
              </a:extLst>
            </p:cNvPr>
            <p:cNvSpPr>
              <a:spLocks noChangeArrowheads="1"/>
            </p:cNvSpPr>
            <p:nvPr/>
          </p:nvSpPr>
          <p:spPr bwMode="auto">
            <a:xfrm>
              <a:off x="2279" y="2186"/>
              <a:ext cx="2798" cy="1137"/>
            </a:xfrm>
            <a:prstGeom prst="rect">
              <a:avLst/>
            </a:prstGeom>
            <a:solidFill>
              <a:srgbClr val="BBE0E3"/>
            </a:solidFill>
            <a:ln w="9525">
              <a:solidFill>
                <a:srgbClr val="000000"/>
              </a:solidFill>
              <a:miter lim="800000"/>
              <a:headEnd/>
              <a:tailEnd/>
            </a:ln>
          </p:spPr>
          <p:txBody>
            <a:bodyPr vert="horz" wrap="square" lIns="66751" tIns="33376" rIns="66751" bIns="333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3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Modelo actuante</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9" name="AutoShape 4">
              <a:extLst>
                <a:ext uri="{FF2B5EF4-FFF2-40B4-BE49-F238E27FC236}">
                  <a16:creationId xmlns:a16="http://schemas.microsoft.com/office/drawing/2014/main" xmlns="" id="{7848DAC5-9286-472E-8CE3-5CCF0F9273E7}"/>
                </a:ext>
              </a:extLst>
            </p:cNvPr>
            <p:cNvSpPr>
              <a:spLocks noChangeArrowheads="1"/>
            </p:cNvSpPr>
            <p:nvPr/>
          </p:nvSpPr>
          <p:spPr bwMode="auto">
            <a:xfrm>
              <a:off x="4788" y="1213"/>
              <a:ext cx="5500" cy="777"/>
            </a:xfrm>
            <a:prstGeom prst="curvedDownArrow">
              <a:avLst>
                <a:gd name="adj1" fmla="val 141570"/>
                <a:gd name="adj2" fmla="val 283140"/>
                <a:gd name="adj3" fmla="val 33333"/>
              </a:avLst>
            </a:pr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CU"/>
            </a:p>
          </p:txBody>
        </p:sp>
        <p:sp>
          <p:nvSpPr>
            <p:cNvPr id="10" name="AutoShape 3">
              <a:extLst>
                <a:ext uri="{FF2B5EF4-FFF2-40B4-BE49-F238E27FC236}">
                  <a16:creationId xmlns:a16="http://schemas.microsoft.com/office/drawing/2014/main" xmlns="" id="{C3511CE6-5CA9-400E-8EDC-0C2D5BDEFAB7}"/>
                </a:ext>
              </a:extLst>
            </p:cNvPr>
            <p:cNvSpPr>
              <a:spLocks noChangeArrowheads="1"/>
            </p:cNvSpPr>
            <p:nvPr/>
          </p:nvSpPr>
          <p:spPr bwMode="auto">
            <a:xfrm>
              <a:off x="6907" y="1849"/>
              <a:ext cx="651" cy="2821"/>
            </a:xfrm>
            <a:prstGeom prst="upArrow">
              <a:avLst>
                <a:gd name="adj1" fmla="val 50000"/>
                <a:gd name="adj2" fmla="val 108333"/>
              </a:avLst>
            </a:prstGeom>
            <a:solidFill>
              <a:srgbClr val="BBE0E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s-CU"/>
            </a:p>
          </p:txBody>
        </p:sp>
        <p:sp>
          <p:nvSpPr>
            <p:cNvPr id="11" name="Rectangle 2">
              <a:extLst>
                <a:ext uri="{FF2B5EF4-FFF2-40B4-BE49-F238E27FC236}">
                  <a16:creationId xmlns:a16="http://schemas.microsoft.com/office/drawing/2014/main" xmlns="" id="{33D5769B-8741-439B-A776-670DA8B806EF}"/>
                </a:ext>
              </a:extLst>
            </p:cNvPr>
            <p:cNvSpPr>
              <a:spLocks noChangeArrowheads="1"/>
            </p:cNvSpPr>
            <p:nvPr/>
          </p:nvSpPr>
          <p:spPr bwMode="auto">
            <a:xfrm>
              <a:off x="5645" y="4815"/>
              <a:ext cx="3186" cy="1039"/>
            </a:xfrm>
            <a:prstGeom prst="rect">
              <a:avLst/>
            </a:prstGeom>
            <a:solidFill>
              <a:srgbClr val="BBE0E3"/>
            </a:solidFill>
            <a:ln w="9525">
              <a:solidFill>
                <a:srgbClr val="000000"/>
              </a:solidFill>
              <a:miter lim="800000"/>
              <a:headEnd/>
              <a:tailEnd/>
            </a:ln>
          </p:spPr>
          <p:txBody>
            <a:bodyPr vert="horz" wrap="square" lIns="66751" tIns="33376" rIns="66751" bIns="33376"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3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Estrategia de </a:t>
              </a:r>
              <a:endParaRPr kumimoji="0" lang="es-ES" altLang="es-CU"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300" b="1" i="0" u="none" strike="noStrike" cap="none" normalizeH="0" baseline="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transformación</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47635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8229600" cy="634082"/>
          </a:xfrm>
        </p:spPr>
        <p:txBody>
          <a:bodyPr>
            <a:noAutofit/>
          </a:bodyPr>
          <a:lstStyle/>
          <a:p>
            <a:pPr algn="ctr"/>
            <a:r>
              <a:rPr lang="es-ES" dirty="0"/>
              <a:t>Sumario</a:t>
            </a:r>
          </a:p>
        </p:txBody>
      </p:sp>
      <p:sp>
        <p:nvSpPr>
          <p:cNvPr id="3" name="2 Marcador de contenido"/>
          <p:cNvSpPr>
            <a:spLocks noGrp="1"/>
          </p:cNvSpPr>
          <p:nvPr>
            <p:ph idx="1"/>
          </p:nvPr>
        </p:nvSpPr>
        <p:spPr>
          <a:xfrm>
            <a:off x="984300" y="1412776"/>
            <a:ext cx="7704856" cy="4032448"/>
          </a:xfrm>
        </p:spPr>
        <p:txBody>
          <a:bodyPr>
            <a:normAutofit/>
          </a:bodyPr>
          <a:lstStyle/>
          <a:p>
            <a:pPr fontAlgn="t"/>
            <a:r>
              <a:rPr lang="es-ES" sz="2400" b="1" dirty="0"/>
              <a:t>La obtención de una  concepción</a:t>
            </a:r>
            <a:endParaRPr lang="es-ES" sz="2400" dirty="0"/>
          </a:p>
          <a:p>
            <a:pPr fontAlgn="t"/>
            <a:r>
              <a:rPr lang="es-ES" sz="2400" b="1" dirty="0"/>
              <a:t>El trabajo con los modelos en la investigación pedagógica</a:t>
            </a:r>
            <a:endParaRPr lang="es-ES" sz="2400" dirty="0"/>
          </a:p>
          <a:p>
            <a:pPr fontAlgn="t"/>
            <a:r>
              <a:rPr lang="es-ES" sz="2400" b="1" dirty="0"/>
              <a:t>La elaboración de una estrategia pedagógica</a:t>
            </a:r>
            <a:endParaRPr lang="es-ES" sz="2400" dirty="0"/>
          </a:p>
          <a:p>
            <a:pPr fontAlgn="t"/>
            <a:r>
              <a:rPr lang="es-ES" sz="2400" b="1" dirty="0"/>
              <a:t>La elaboración de un sistema</a:t>
            </a:r>
            <a:endParaRPr lang="es-ES" sz="2400" dirty="0"/>
          </a:p>
          <a:p>
            <a:pPr fontAlgn="t"/>
            <a:r>
              <a:rPr lang="es-ES" sz="2400" b="1" dirty="0"/>
              <a:t>La elaboración de una metodología</a:t>
            </a:r>
            <a:endParaRPr lang="es-ES" sz="2400" dirty="0"/>
          </a:p>
          <a:p>
            <a:pPr fontAlgn="t"/>
            <a:endParaRPr lang="es-ES" sz="3900" dirty="0"/>
          </a:p>
        </p:txBody>
      </p:sp>
      <p:sp>
        <p:nvSpPr>
          <p:cNvPr id="4" name="Rectángulo 3">
            <a:extLst>
              <a:ext uri="{FF2B5EF4-FFF2-40B4-BE49-F238E27FC236}">
                <a16:creationId xmlns:a16="http://schemas.microsoft.com/office/drawing/2014/main" xmlns="" id="{D8C0CA80-525C-4308-8796-B96B5040F378}"/>
              </a:ext>
            </a:extLst>
          </p:cNvPr>
          <p:cNvSpPr/>
          <p:nvPr/>
        </p:nvSpPr>
        <p:spPr>
          <a:xfrm>
            <a:off x="3749700" y="5963270"/>
            <a:ext cx="4968552" cy="63408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La investigación pedagógica. Otra mirada</a:t>
            </a:r>
          </a:p>
          <a:p>
            <a:pPr algn="ctr"/>
            <a:r>
              <a:rPr lang="es-ES" dirty="0" err="1">
                <a:solidFill>
                  <a:schemeClr val="tx1"/>
                </a:solidFill>
              </a:rPr>
              <a:t>Dr.C</a:t>
            </a:r>
            <a:r>
              <a:rPr lang="es-ES" dirty="0">
                <a:solidFill>
                  <a:schemeClr val="tx1"/>
                </a:solidFill>
              </a:rPr>
              <a:t>.  Alberto D.  Valle Lima </a:t>
            </a:r>
            <a:endParaRPr lang="es-CU" dirty="0">
              <a:solidFill>
                <a:schemeClr val="tx1"/>
              </a:solidFill>
            </a:endParaRPr>
          </a:p>
        </p:txBody>
      </p:sp>
    </p:spTree>
    <p:extLst>
      <p:ext uri="{BB962C8B-B14F-4D97-AF65-F5344CB8AC3E}">
        <p14:creationId xmlns:p14="http://schemas.microsoft.com/office/powerpoint/2010/main" val="242096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3467C9-3C08-4F26-99CD-41B22A8F8E60}"/>
              </a:ext>
            </a:extLst>
          </p:cNvPr>
          <p:cNvSpPr>
            <a:spLocks noGrp="1"/>
          </p:cNvSpPr>
          <p:nvPr>
            <p:ph type="title"/>
          </p:nvPr>
        </p:nvSpPr>
        <p:spPr>
          <a:xfrm>
            <a:off x="1475656" y="31750"/>
            <a:ext cx="7272808" cy="994122"/>
          </a:xfrm>
        </p:spPr>
        <p:txBody>
          <a:bodyPr>
            <a:noAutofit/>
          </a:bodyPr>
          <a:lstStyle/>
          <a:p>
            <a:r>
              <a:rPr lang="es-ES" sz="3200" b="1" dirty="0"/>
              <a:t>La elaboración de una estrategia pedagógica</a:t>
            </a:r>
            <a:endParaRPr lang="es-CU" sz="3200" dirty="0"/>
          </a:p>
        </p:txBody>
      </p:sp>
      <p:sp>
        <p:nvSpPr>
          <p:cNvPr id="3" name="Marcador de contenido 2">
            <a:extLst>
              <a:ext uri="{FF2B5EF4-FFF2-40B4-BE49-F238E27FC236}">
                <a16:creationId xmlns:a16="http://schemas.microsoft.com/office/drawing/2014/main" xmlns="" id="{748F1FB2-00CE-4F8F-9319-D415475E1CE6}"/>
              </a:ext>
            </a:extLst>
          </p:cNvPr>
          <p:cNvSpPr>
            <a:spLocks noGrp="1"/>
          </p:cNvSpPr>
          <p:nvPr>
            <p:ph idx="1"/>
          </p:nvPr>
        </p:nvSpPr>
        <p:spPr>
          <a:xfrm>
            <a:off x="734888" y="1412776"/>
            <a:ext cx="8229600" cy="5413474"/>
          </a:xfrm>
        </p:spPr>
        <p:txBody>
          <a:bodyPr>
            <a:normAutofit fontScale="40000" lnSpcReduction="20000"/>
          </a:bodyPr>
          <a:lstStyle/>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 sz="5500" spc="-10" dirty="0">
                <a:effectLst/>
                <a:latin typeface="Arial" panose="020B0604020202020204" pitchFamily="34" charset="0"/>
                <a:ea typeface="Times New Roman" panose="02020603050405020304" pitchFamily="18" charset="0"/>
              </a:rPr>
              <a:t>Recoger las exigencias que imponen el fin, los objetivos formativos y  las prioridades emanadas por las diferentes instancias.</a:t>
            </a:r>
            <a:endParaRPr lang="es-CU" sz="55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 sz="5500" spc="-10" dirty="0">
                <a:effectLst/>
                <a:latin typeface="Arial" panose="020B0604020202020204" pitchFamily="34" charset="0"/>
                <a:ea typeface="Times New Roman" panose="02020603050405020304" pitchFamily="18" charset="0"/>
              </a:rPr>
              <a:t>Determinar las aspiraciones y  el diagnóstico integral de partida para conducir el proceso de transformaciones atendiendo al modelo proyectivo pero  considerando las particularidades  de la escuela.</a:t>
            </a:r>
            <a:endParaRPr lang="es-CU" sz="55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 sz="5500" spc="-10" dirty="0">
                <a:effectLst/>
                <a:latin typeface="Arial" panose="020B0604020202020204" pitchFamily="34" charset="0"/>
                <a:ea typeface="Times New Roman" panose="02020603050405020304" pitchFamily="18" charset="0"/>
              </a:rPr>
              <a:t>Promover  el  debate de los alumnos  y la organización de pioneros, los padres y los demás agentes educativos en la búsqueda de las transformaciones a las que aspiran. </a:t>
            </a:r>
            <a:endParaRPr lang="es-CU" sz="5500" dirty="0">
              <a:effectLst/>
              <a:latin typeface="Times New Roman" panose="02020603050405020304" pitchFamily="18" charset="0"/>
              <a:ea typeface="Times New Roman" panose="02020603050405020304" pitchFamily="18" charset="0"/>
            </a:endParaRPr>
          </a:p>
          <a:p>
            <a:endParaRPr lang="es-CU" dirty="0"/>
          </a:p>
        </p:txBody>
      </p:sp>
    </p:spTree>
    <p:extLst>
      <p:ext uri="{BB962C8B-B14F-4D97-AF65-F5344CB8AC3E}">
        <p14:creationId xmlns:p14="http://schemas.microsoft.com/office/powerpoint/2010/main" val="949431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3467C9-3C08-4F26-99CD-41B22A8F8E60}"/>
              </a:ext>
            </a:extLst>
          </p:cNvPr>
          <p:cNvSpPr>
            <a:spLocks noGrp="1"/>
          </p:cNvSpPr>
          <p:nvPr>
            <p:ph type="title"/>
          </p:nvPr>
        </p:nvSpPr>
        <p:spPr>
          <a:xfrm>
            <a:off x="1475656" y="31750"/>
            <a:ext cx="7272808" cy="994122"/>
          </a:xfrm>
        </p:spPr>
        <p:txBody>
          <a:bodyPr>
            <a:noAutofit/>
          </a:bodyPr>
          <a:lstStyle/>
          <a:p>
            <a:r>
              <a:rPr lang="es-ES" sz="3200" b="1" dirty="0"/>
              <a:t>La elaboración de una estrategia pedagógica</a:t>
            </a:r>
            <a:endParaRPr lang="es-CU" sz="3200" dirty="0"/>
          </a:p>
        </p:txBody>
      </p:sp>
      <p:sp>
        <p:nvSpPr>
          <p:cNvPr id="3" name="Marcador de contenido 2">
            <a:extLst>
              <a:ext uri="{FF2B5EF4-FFF2-40B4-BE49-F238E27FC236}">
                <a16:creationId xmlns:a16="http://schemas.microsoft.com/office/drawing/2014/main" xmlns="" id="{748F1FB2-00CE-4F8F-9319-D415475E1CE6}"/>
              </a:ext>
            </a:extLst>
          </p:cNvPr>
          <p:cNvSpPr>
            <a:spLocks noGrp="1"/>
          </p:cNvSpPr>
          <p:nvPr>
            <p:ph idx="1"/>
          </p:nvPr>
        </p:nvSpPr>
        <p:spPr>
          <a:xfrm>
            <a:off x="734888" y="1412776"/>
            <a:ext cx="8229600" cy="5413474"/>
          </a:xfrm>
        </p:spPr>
        <p:txBody>
          <a:bodyPr>
            <a:normAutofit fontScale="32500" lnSpcReduction="20000"/>
          </a:bodyPr>
          <a:lstStyle/>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 sz="5500" spc="-10" dirty="0">
                <a:effectLst/>
                <a:latin typeface="Arial" panose="020B0604020202020204" pitchFamily="34" charset="0"/>
                <a:ea typeface="Times New Roman" panose="02020603050405020304" pitchFamily="18" charset="0"/>
              </a:rPr>
              <a:t>Incluir la valoración de las organizaciones estudiantiles, del Consejo de padres, de la comunidad, y de las estructuras de dirección superiores, acerca del cumplimiento de las  metas parciales para el curso en cuestión, y cómo estas han permitido alcanzar los fines y objetivos de la educación con estilos que promuevan la reflexión,  la   crítica y que favorezcan la creatividad.</a:t>
            </a:r>
            <a:endParaRPr lang="es-CU" sz="55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_tradnl" sz="5500" spc="-10" dirty="0">
                <a:effectLst/>
                <a:latin typeface="Arial" panose="020B0604020202020204" pitchFamily="34" charset="0"/>
                <a:ea typeface="Times New Roman" panose="02020603050405020304" pitchFamily="18" charset="0"/>
              </a:rPr>
              <a:t>Determinar </a:t>
            </a:r>
            <a:r>
              <a:rPr lang="es-ES" sz="5500" spc="-10" dirty="0">
                <a:effectLst/>
                <a:latin typeface="Arial" panose="020B0604020202020204" pitchFamily="34" charset="0"/>
                <a:ea typeface="Times New Roman" panose="02020603050405020304" pitchFamily="18" charset="0"/>
              </a:rPr>
              <a:t> cuáles fueron las potencialidades logradas, las barreras aun presentes en el trabajo y  las insuficiencias individuales y colectivas  y proyectar las posibles medidas para su solución, sean  estas de superación, de tipo organizativo o metodológico con la implicación y compromiso de todos los agentes educativos. </a:t>
            </a:r>
            <a:endParaRPr lang="es-CU" sz="55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270510" algn="l"/>
                <a:tab pos="457200" algn="l"/>
                <a:tab pos="899160" algn="l"/>
                <a:tab pos="1348740" algn="l"/>
                <a:tab pos="1798320" algn="l"/>
                <a:tab pos="2247900" algn="l"/>
                <a:tab pos="2697480" algn="l"/>
                <a:tab pos="3147060" algn="l"/>
                <a:tab pos="3596640" algn="l"/>
                <a:tab pos="4046220" algn="l"/>
                <a:tab pos="4495800" algn="l"/>
                <a:tab pos="4945380" algn="l"/>
                <a:tab pos="5394960" algn="l"/>
              </a:tabLst>
            </a:pPr>
            <a:r>
              <a:rPr lang="es-ES" sz="5500" spc="-10" dirty="0">
                <a:effectLst/>
                <a:latin typeface="Arial" panose="020B0604020202020204" pitchFamily="34" charset="0"/>
                <a:ea typeface="Times New Roman" panose="02020603050405020304" pitchFamily="18" charset="0"/>
              </a:rPr>
              <a:t> Establecer compromisos individuales y colectivos para el cumplimiento de las aspiraciones  y su responsabilidad en el trabajo futuro.</a:t>
            </a:r>
            <a:endParaRPr lang="es-CU" sz="5500" dirty="0">
              <a:effectLst/>
              <a:latin typeface="Times New Roman" panose="02020603050405020304" pitchFamily="18" charset="0"/>
              <a:ea typeface="Times New Roman" panose="02020603050405020304" pitchFamily="18" charset="0"/>
            </a:endParaRPr>
          </a:p>
          <a:p>
            <a:endParaRPr lang="es-CU" dirty="0"/>
          </a:p>
        </p:txBody>
      </p:sp>
    </p:spTree>
    <p:extLst>
      <p:ext uri="{BB962C8B-B14F-4D97-AF65-F5344CB8AC3E}">
        <p14:creationId xmlns:p14="http://schemas.microsoft.com/office/powerpoint/2010/main" val="1219439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D05ABB9-302E-4660-923A-755FD1D517CB}"/>
              </a:ext>
            </a:extLst>
          </p:cNvPr>
          <p:cNvSpPr>
            <a:spLocks noGrp="1"/>
          </p:cNvSpPr>
          <p:nvPr>
            <p:ph idx="1"/>
          </p:nvPr>
        </p:nvSpPr>
        <p:spPr>
          <a:xfrm>
            <a:off x="1403648" y="1196752"/>
            <a:ext cx="6984776" cy="3777622"/>
          </a:xfrm>
        </p:spPr>
        <p:txBody>
          <a:bodyPr>
            <a:normAutofit lnSpcReduction="10000"/>
          </a:bodyPr>
          <a:lstStyle/>
          <a:p>
            <a:pPr>
              <a:lnSpc>
                <a:spcPct val="150000"/>
              </a:lnSpc>
            </a:pPr>
            <a:r>
              <a:rPr lang="es-ES_tradnl" dirty="0" smtClean="0"/>
              <a:t>El </a:t>
            </a:r>
            <a:r>
              <a:rPr lang="es-ES_tradnl" dirty="0"/>
              <a:t>sistema está compuesto por un conjunto de elementos  que se encuentran en un nivel de interdependencia de modo que un cambio en uno implica modificación en los restantes. (Ver: Bertalanffy,1920;  Levi Strauss, 1930;  Carlos Marx, 1848) </a:t>
            </a:r>
            <a:endParaRPr lang="es-ES" dirty="0"/>
          </a:p>
          <a:p>
            <a:pPr>
              <a:lnSpc>
                <a:spcPct val="150000"/>
              </a:lnSpc>
            </a:pPr>
            <a:r>
              <a:rPr lang="es-ES_tradnl" dirty="0"/>
              <a:t>Según estos autores, cada una de las partes poseen sus cualidades, al declarar que pueden ser independientes, sin embargo su integración se expresa en una unidad determinada por un objetivo o fin supremo. </a:t>
            </a:r>
            <a:endParaRPr lang="es-ES" dirty="0"/>
          </a:p>
        </p:txBody>
      </p:sp>
      <p:sp>
        <p:nvSpPr>
          <p:cNvPr id="4" name="Título 1">
            <a:extLst>
              <a:ext uri="{FF2B5EF4-FFF2-40B4-BE49-F238E27FC236}">
                <a16:creationId xmlns:a16="http://schemas.microsoft.com/office/drawing/2014/main" xmlns="" id="{C5B03B61-D05E-443D-A69B-0A078DF01262}"/>
              </a:ext>
            </a:extLst>
          </p:cNvPr>
          <p:cNvSpPr>
            <a:spLocks noGrp="1"/>
          </p:cNvSpPr>
          <p:nvPr>
            <p:ph type="title"/>
          </p:nvPr>
        </p:nvSpPr>
        <p:spPr>
          <a:xfrm>
            <a:off x="1547664" y="306222"/>
            <a:ext cx="6986736" cy="1281112"/>
          </a:xfrm>
        </p:spPr>
        <p:txBody>
          <a:bodyPr>
            <a:normAutofit/>
          </a:bodyPr>
          <a:lstStyle/>
          <a:p>
            <a:r>
              <a:rPr lang="es-ES" b="1" dirty="0"/>
              <a:t>La elaboración de un sistema</a:t>
            </a:r>
            <a:endParaRPr lang="es-CU" dirty="0"/>
          </a:p>
        </p:txBody>
      </p:sp>
    </p:spTree>
    <p:extLst>
      <p:ext uri="{BB962C8B-B14F-4D97-AF65-F5344CB8AC3E}">
        <p14:creationId xmlns:p14="http://schemas.microsoft.com/office/powerpoint/2010/main" val="281876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196752"/>
            <a:ext cx="7344816" cy="3705558"/>
          </a:xfrm>
        </p:spPr>
        <p:txBody>
          <a:bodyPr>
            <a:normAutofit fontScale="40000" lnSpcReduction="20000"/>
          </a:bodyPr>
          <a:lstStyle/>
          <a:p>
            <a:pPr marL="0" indent="0">
              <a:buNone/>
            </a:pPr>
            <a:r>
              <a:rPr lang="es-ES_tradnl" sz="3400" dirty="0" smtClean="0"/>
              <a:t>    V</a:t>
            </a:r>
            <a:r>
              <a:rPr lang="es-ES_tradnl" sz="3400" dirty="0"/>
              <a:t>. </a:t>
            </a:r>
            <a:r>
              <a:rPr lang="es-ES_tradnl" sz="3400" dirty="0" err="1"/>
              <a:t>Afanasiev</a:t>
            </a:r>
            <a:r>
              <a:rPr lang="es-ES_tradnl" sz="3400" dirty="0"/>
              <a:t> advierte como propiedades del sistema: sus componentes, estructura, funciones e integración; las que define de la forma siguiente: </a:t>
            </a:r>
            <a:endParaRPr lang="es-ES" sz="3400" dirty="0"/>
          </a:p>
          <a:p>
            <a:pPr>
              <a:lnSpc>
                <a:spcPct val="170000"/>
              </a:lnSpc>
            </a:pPr>
            <a:r>
              <a:rPr lang="es-ES_tradnl" sz="3400" dirty="0" smtClean="0"/>
              <a:t>componentes </a:t>
            </a:r>
            <a:r>
              <a:rPr lang="es-ES_tradnl" sz="3400" dirty="0"/>
              <a:t>entiende las partes o subsistemas que integran el sistema. </a:t>
            </a:r>
            <a:endParaRPr lang="es-ES_tradnl" sz="3400" dirty="0" smtClean="0"/>
          </a:p>
          <a:p>
            <a:pPr>
              <a:lnSpc>
                <a:spcPct val="170000"/>
              </a:lnSpc>
            </a:pPr>
            <a:r>
              <a:rPr lang="es-ES_tradnl" sz="3400" dirty="0" smtClean="0"/>
              <a:t>estructura </a:t>
            </a:r>
            <a:r>
              <a:rPr lang="es-ES_tradnl" sz="3400" dirty="0"/>
              <a:t>las relaciones y posiciones de los componentes en el sistema, así como su jerarquización. </a:t>
            </a:r>
            <a:endParaRPr lang="es-ES_tradnl" sz="3400" dirty="0" smtClean="0"/>
          </a:p>
          <a:p>
            <a:pPr>
              <a:lnSpc>
                <a:spcPct val="170000"/>
              </a:lnSpc>
            </a:pPr>
            <a:r>
              <a:rPr lang="es-ES_tradnl" sz="3400" dirty="0" smtClean="0"/>
              <a:t>Las </a:t>
            </a:r>
            <a:r>
              <a:rPr lang="es-ES_tradnl" sz="3400" dirty="0"/>
              <a:t>funciones se comprenden como aquellas características esenciales que debe cumplir el sistema para lograr los objetivos propuestos y por éstos últimos se entenderán los fines o propósitos que debe alcanzar el sistema. </a:t>
            </a:r>
            <a:endParaRPr lang="es-ES_tradnl" sz="3400" dirty="0" smtClean="0"/>
          </a:p>
          <a:p>
            <a:endParaRPr lang="es-ES_tradnl" sz="2900" dirty="0" smtClean="0"/>
          </a:p>
          <a:p>
            <a:pPr marL="0" indent="0">
              <a:buNone/>
            </a:pPr>
            <a:r>
              <a:rPr lang="es-ES_tradnl" sz="2900" i="1" dirty="0" smtClean="0"/>
              <a:t> </a:t>
            </a:r>
            <a:endParaRPr lang="es-ES" sz="2900" dirty="0"/>
          </a:p>
          <a:p>
            <a:endParaRPr lang="es-ES_tradnl" dirty="0"/>
          </a:p>
          <a:p>
            <a:endParaRPr lang="es-ES" dirty="0"/>
          </a:p>
          <a:p>
            <a:endParaRPr lang="es-ES" dirty="0"/>
          </a:p>
        </p:txBody>
      </p:sp>
      <p:sp>
        <p:nvSpPr>
          <p:cNvPr id="4" name="Título 1">
            <a:extLst>
              <a:ext uri="{FF2B5EF4-FFF2-40B4-BE49-F238E27FC236}">
                <a16:creationId xmlns:a16="http://schemas.microsoft.com/office/drawing/2014/main" xmlns="" id="{C5B03B61-D05E-443D-A69B-0A078DF01262}"/>
              </a:ext>
            </a:extLst>
          </p:cNvPr>
          <p:cNvSpPr>
            <a:spLocks noGrp="1"/>
          </p:cNvSpPr>
          <p:nvPr>
            <p:ph type="title"/>
          </p:nvPr>
        </p:nvSpPr>
        <p:spPr>
          <a:xfrm>
            <a:off x="1547664" y="188640"/>
            <a:ext cx="7344816" cy="648072"/>
          </a:xfrm>
        </p:spPr>
        <p:txBody>
          <a:bodyPr>
            <a:normAutofit/>
          </a:bodyPr>
          <a:lstStyle/>
          <a:p>
            <a:r>
              <a:rPr lang="es-ES" b="1" dirty="0"/>
              <a:t>La elaboración de un sistema</a:t>
            </a:r>
            <a:endParaRPr lang="es-CU" dirty="0"/>
          </a:p>
        </p:txBody>
      </p:sp>
      <p:sp>
        <p:nvSpPr>
          <p:cNvPr id="7" name="6 Rectángulo"/>
          <p:cNvSpPr/>
          <p:nvPr/>
        </p:nvSpPr>
        <p:spPr>
          <a:xfrm>
            <a:off x="1331640" y="4941168"/>
            <a:ext cx="7632848" cy="1754326"/>
          </a:xfrm>
          <a:prstGeom prst="rect">
            <a:avLst/>
          </a:prstGeom>
        </p:spPr>
        <p:txBody>
          <a:bodyPr wrap="square">
            <a:spAutoFit/>
          </a:bodyPr>
          <a:lstStyle/>
          <a:p>
            <a:pPr>
              <a:lnSpc>
                <a:spcPct val="150000"/>
              </a:lnSpc>
            </a:pPr>
            <a:r>
              <a:rPr lang="es-ES_tradnl" i="1" dirty="0" smtClean="0">
                <a:solidFill>
                  <a:prstClr val="black">
                    <a:lumMod val="75000"/>
                    <a:lumOff val="25000"/>
                  </a:prstClr>
                </a:solidFill>
              </a:rPr>
              <a:t>Valle entiende por  </a:t>
            </a:r>
            <a:r>
              <a:rPr lang="es-ES_tradnl" b="1" i="1" dirty="0" smtClean="0">
                <a:solidFill>
                  <a:prstClr val="black">
                    <a:lumMod val="75000"/>
                    <a:lumOff val="25000"/>
                  </a:prstClr>
                </a:solidFill>
              </a:rPr>
              <a:t>sistema:  como </a:t>
            </a:r>
            <a:r>
              <a:rPr lang="es-ES_tradnl" b="1" i="1" dirty="0">
                <a:solidFill>
                  <a:prstClr val="black">
                    <a:lumMod val="75000"/>
                    <a:lumOff val="25000"/>
                  </a:prstClr>
                </a:solidFill>
              </a:rPr>
              <a:t>un conjunto de componentes lógicamente interrelacionados que  tienen una estructura y cumple ciertas funciones con el fin de alcanzar determinados objetivos</a:t>
            </a:r>
            <a:endParaRPr lang="es-ES" dirty="0"/>
          </a:p>
        </p:txBody>
      </p:sp>
    </p:spTree>
    <p:extLst>
      <p:ext uri="{BB962C8B-B14F-4D97-AF65-F5344CB8AC3E}">
        <p14:creationId xmlns:p14="http://schemas.microsoft.com/office/powerpoint/2010/main" val="838530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A2E4716-EDC0-4297-8C8D-A05DDAAFB875}"/>
              </a:ext>
            </a:extLst>
          </p:cNvPr>
          <p:cNvSpPr>
            <a:spLocks noGrp="1"/>
          </p:cNvSpPr>
          <p:nvPr>
            <p:ph type="title"/>
          </p:nvPr>
        </p:nvSpPr>
        <p:spPr>
          <a:xfrm>
            <a:off x="1547664" y="404664"/>
            <a:ext cx="6986736" cy="868363"/>
          </a:xfrm>
        </p:spPr>
        <p:txBody>
          <a:bodyPr>
            <a:normAutofit/>
          </a:bodyPr>
          <a:lstStyle/>
          <a:p>
            <a:r>
              <a:rPr lang="es-ES" b="1" dirty="0"/>
              <a:t>La elaboración de un sistema</a:t>
            </a:r>
            <a:endParaRPr lang="es-CU" dirty="0"/>
          </a:p>
        </p:txBody>
      </p:sp>
      <p:sp>
        <p:nvSpPr>
          <p:cNvPr id="3" name="Marcador de contenido 2">
            <a:extLst>
              <a:ext uri="{FF2B5EF4-FFF2-40B4-BE49-F238E27FC236}">
                <a16:creationId xmlns:a16="http://schemas.microsoft.com/office/drawing/2014/main" xmlns="" id="{674AE2C8-1FC9-4C3F-9842-D9D94458C3C9}"/>
              </a:ext>
            </a:extLst>
          </p:cNvPr>
          <p:cNvSpPr>
            <a:spLocks noGrp="1"/>
          </p:cNvSpPr>
          <p:nvPr>
            <p:ph idx="1"/>
          </p:nvPr>
        </p:nvSpPr>
        <p:spPr>
          <a:xfrm>
            <a:off x="971601" y="1144871"/>
            <a:ext cx="7562800" cy="5713129"/>
          </a:xfrm>
        </p:spPr>
        <p:txBody>
          <a:bodyPr>
            <a:noAutofit/>
          </a:bodyPr>
          <a:lstStyle/>
          <a:p>
            <a:pPr marL="0" indent="0" algn="just">
              <a:lnSpc>
                <a:spcPct val="150000"/>
              </a:lnSpc>
              <a:buNone/>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Los componentes del sistema</a:t>
            </a:r>
            <a:r>
              <a:rPr lang="es-ES_tradnl" sz="2000" dirty="0">
                <a:latin typeface="Arial" panose="020B0604020202020204" pitchFamily="34" charset="0"/>
                <a:ea typeface="Times New Roman" panose="02020603050405020304" pitchFamily="18" charset="0"/>
                <a:cs typeface="Times New Roman" panose="02020603050405020304" pitchFamily="18" charset="0"/>
              </a:rPr>
              <a:t>, y las relaciones que se dan entre ellas </a:t>
            </a: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deben quedar bien definidas y explicitadas para que el sistema pueda lograr los objetivos que se propone. </a:t>
            </a:r>
          </a:p>
          <a:p>
            <a:pPr marL="0" indent="0" algn="just">
              <a:lnSpc>
                <a:spcPct val="150000"/>
              </a:lnSpc>
              <a:buNone/>
            </a:pPr>
            <a:r>
              <a:rPr lang="es-CU" sz="2000" dirty="0">
                <a:effectLst/>
                <a:latin typeface="Times New Roman" panose="02020603050405020304" pitchFamily="18" charset="0"/>
                <a:ea typeface="Times New Roman" panose="02020603050405020304" pitchFamily="18" charset="0"/>
              </a:rPr>
              <a:t>Componentes:</a:t>
            </a: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Objetivos</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Funciones</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Componentes</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Estructura (Relaciones entre los componentes y su jerarquía)</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Formas de implementación</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Formas de evaluación.</a:t>
            </a:r>
            <a:endParaRPr lang="es-CU" sz="20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s-ES_tradnl"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2000" dirty="0"/>
          </a:p>
        </p:txBody>
      </p:sp>
    </p:spTree>
    <p:extLst>
      <p:ext uri="{BB962C8B-B14F-4D97-AF65-F5344CB8AC3E}">
        <p14:creationId xmlns:p14="http://schemas.microsoft.com/office/powerpoint/2010/main" val="880577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1AF823-D825-46F2-AE9D-5D56C694078D}"/>
              </a:ext>
            </a:extLst>
          </p:cNvPr>
          <p:cNvSpPr>
            <a:spLocks noGrp="1"/>
          </p:cNvSpPr>
          <p:nvPr>
            <p:ph type="title"/>
          </p:nvPr>
        </p:nvSpPr>
        <p:spPr>
          <a:xfrm>
            <a:off x="1500437" y="229017"/>
            <a:ext cx="7464051" cy="1280890"/>
          </a:xfrm>
        </p:spPr>
        <p:txBody>
          <a:bodyPr/>
          <a:lstStyle/>
          <a:p>
            <a:r>
              <a:rPr lang="es-ES" b="1" dirty="0"/>
              <a:t>La elaboración de un sistema</a:t>
            </a:r>
            <a:endParaRPr lang="es-CU" dirty="0"/>
          </a:p>
        </p:txBody>
      </p:sp>
      <p:sp>
        <p:nvSpPr>
          <p:cNvPr id="4" name="Rectangle 17">
            <a:extLst>
              <a:ext uri="{FF2B5EF4-FFF2-40B4-BE49-F238E27FC236}">
                <a16:creationId xmlns:a16="http://schemas.microsoft.com/office/drawing/2014/main" xmlns="" id="{57B90438-BED7-47A8-8D2D-76E23A143210}"/>
              </a:ext>
            </a:extLst>
          </p:cNvPr>
          <p:cNvSpPr>
            <a:spLocks noChangeArrowheads="1"/>
          </p:cNvSpPr>
          <p:nvPr/>
        </p:nvSpPr>
        <p:spPr bwMode="auto">
          <a:xfrm>
            <a:off x="899592" y="17008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ABDE3AEC-BB05-415D-ADAC-A8865FA7EBE5}"/>
              </a:ext>
            </a:extLst>
          </p:cNvPr>
          <p:cNvGrpSpPr>
            <a:grpSpLocks noChangeAspect="1"/>
          </p:cNvGrpSpPr>
          <p:nvPr/>
        </p:nvGrpSpPr>
        <p:grpSpPr bwMode="auto">
          <a:xfrm>
            <a:off x="2271463" y="1509907"/>
            <a:ext cx="5372100" cy="4032447"/>
            <a:chOff x="2274" y="1083"/>
            <a:chExt cx="7200" cy="4936"/>
          </a:xfrm>
        </p:grpSpPr>
        <p:sp>
          <p:nvSpPr>
            <p:cNvPr id="6" name="AutoShape 16">
              <a:extLst>
                <a:ext uri="{FF2B5EF4-FFF2-40B4-BE49-F238E27FC236}">
                  <a16:creationId xmlns:a16="http://schemas.microsoft.com/office/drawing/2014/main" xmlns="" id="{76F5E37B-7A4B-4B09-B23C-450B697E3E0B}"/>
                </a:ext>
              </a:extLst>
            </p:cNvPr>
            <p:cNvSpPr>
              <a:spLocks noChangeAspect="1" noChangeArrowheads="1" noTextEdit="1"/>
            </p:cNvSpPr>
            <p:nvPr/>
          </p:nvSpPr>
          <p:spPr bwMode="auto">
            <a:xfrm>
              <a:off x="2274" y="1083"/>
              <a:ext cx="7200" cy="493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5">
              <a:extLst>
                <a:ext uri="{FF2B5EF4-FFF2-40B4-BE49-F238E27FC236}">
                  <a16:creationId xmlns:a16="http://schemas.microsoft.com/office/drawing/2014/main" xmlns="" id="{87EA3D23-2651-48FF-B173-8A29021D14B3}"/>
                </a:ext>
              </a:extLst>
            </p:cNvPr>
            <p:cNvSpPr txBox="1">
              <a:spLocks noChangeArrowheads="1"/>
            </p:cNvSpPr>
            <p:nvPr/>
          </p:nvSpPr>
          <p:spPr bwMode="auto">
            <a:xfrm>
              <a:off x="3959" y="1236"/>
              <a:ext cx="1532"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OBJETIVOS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8" name="Text Box 14">
              <a:extLst>
                <a:ext uri="{FF2B5EF4-FFF2-40B4-BE49-F238E27FC236}">
                  <a16:creationId xmlns:a16="http://schemas.microsoft.com/office/drawing/2014/main" xmlns="" id="{52FAA116-8BA1-4BCC-B554-96AFBDCD1554}"/>
                </a:ext>
              </a:extLst>
            </p:cNvPr>
            <p:cNvSpPr txBox="1">
              <a:spLocks noChangeArrowheads="1"/>
            </p:cNvSpPr>
            <p:nvPr/>
          </p:nvSpPr>
          <p:spPr bwMode="auto">
            <a:xfrm>
              <a:off x="6410" y="1854"/>
              <a:ext cx="1533"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FUNCIONES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9" name="Line 13">
              <a:extLst>
                <a:ext uri="{FF2B5EF4-FFF2-40B4-BE49-F238E27FC236}">
                  <a16:creationId xmlns:a16="http://schemas.microsoft.com/office/drawing/2014/main" xmlns="" id="{6ACFC2BD-4719-4FC3-8006-886865EB6EEB}"/>
                </a:ext>
              </a:extLst>
            </p:cNvPr>
            <p:cNvSpPr>
              <a:spLocks noChangeShapeType="1"/>
            </p:cNvSpPr>
            <p:nvPr/>
          </p:nvSpPr>
          <p:spPr bwMode="auto">
            <a:xfrm>
              <a:off x="5644" y="1545"/>
              <a:ext cx="613" cy="309"/>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0" name="Line 12">
              <a:extLst>
                <a:ext uri="{FF2B5EF4-FFF2-40B4-BE49-F238E27FC236}">
                  <a16:creationId xmlns:a16="http://schemas.microsoft.com/office/drawing/2014/main" xmlns="" id="{439E6B9A-6D41-441E-95C0-4A82BA83C0AB}"/>
                </a:ext>
              </a:extLst>
            </p:cNvPr>
            <p:cNvSpPr>
              <a:spLocks noChangeShapeType="1"/>
            </p:cNvSpPr>
            <p:nvPr/>
          </p:nvSpPr>
          <p:spPr bwMode="auto">
            <a:xfrm>
              <a:off x="5951" y="1699"/>
              <a:ext cx="1" cy="138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1" name="Text Box 11">
              <a:extLst>
                <a:ext uri="{FF2B5EF4-FFF2-40B4-BE49-F238E27FC236}">
                  <a16:creationId xmlns:a16="http://schemas.microsoft.com/office/drawing/2014/main" xmlns="" id="{A8838AE1-1D3F-4463-907E-C94D9EEF1F40}"/>
                </a:ext>
              </a:extLst>
            </p:cNvPr>
            <p:cNvSpPr txBox="1">
              <a:spLocks noChangeArrowheads="1"/>
            </p:cNvSpPr>
            <p:nvPr/>
          </p:nvSpPr>
          <p:spPr bwMode="auto">
            <a:xfrm>
              <a:off x="3500" y="2934"/>
              <a:ext cx="1991"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COMPONENTES</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12" name="Text Box 10">
              <a:extLst>
                <a:ext uri="{FF2B5EF4-FFF2-40B4-BE49-F238E27FC236}">
                  <a16:creationId xmlns:a16="http://schemas.microsoft.com/office/drawing/2014/main" xmlns="" id="{71F4560F-C764-4693-88DF-B50EA91BF6F1}"/>
                </a:ext>
              </a:extLst>
            </p:cNvPr>
            <p:cNvSpPr txBox="1">
              <a:spLocks noChangeArrowheads="1"/>
            </p:cNvSpPr>
            <p:nvPr/>
          </p:nvSpPr>
          <p:spPr bwMode="auto">
            <a:xfrm>
              <a:off x="6410" y="2934"/>
              <a:ext cx="1992"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RELACIONES ENTRE LOS COMPONENTES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3" name="Line 9">
              <a:extLst>
                <a:ext uri="{FF2B5EF4-FFF2-40B4-BE49-F238E27FC236}">
                  <a16:creationId xmlns:a16="http://schemas.microsoft.com/office/drawing/2014/main" xmlns="" id="{501A04DF-6C38-4EA0-B36F-23A40E2F587D}"/>
                </a:ext>
              </a:extLst>
            </p:cNvPr>
            <p:cNvSpPr>
              <a:spLocks noChangeShapeType="1"/>
            </p:cNvSpPr>
            <p:nvPr/>
          </p:nvSpPr>
          <p:spPr bwMode="auto">
            <a:xfrm>
              <a:off x="5491" y="3088"/>
              <a:ext cx="919" cy="1"/>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Text Box 8">
              <a:extLst>
                <a:ext uri="{FF2B5EF4-FFF2-40B4-BE49-F238E27FC236}">
                  <a16:creationId xmlns:a16="http://schemas.microsoft.com/office/drawing/2014/main" xmlns="" id="{B65712E2-1091-41CE-AA3E-07B9B54A3CD9}"/>
                </a:ext>
              </a:extLst>
            </p:cNvPr>
            <p:cNvSpPr txBox="1">
              <a:spLocks noChangeArrowheads="1"/>
            </p:cNvSpPr>
            <p:nvPr/>
          </p:nvSpPr>
          <p:spPr bwMode="auto">
            <a:xfrm>
              <a:off x="4725" y="4014"/>
              <a:ext cx="2451"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FORMAS DE IMPLEMENTACIÓN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5" name="Line 7">
              <a:extLst>
                <a:ext uri="{FF2B5EF4-FFF2-40B4-BE49-F238E27FC236}">
                  <a16:creationId xmlns:a16="http://schemas.microsoft.com/office/drawing/2014/main" xmlns="" id="{35E3261A-121C-4279-BABB-828BAFBB2199}"/>
                </a:ext>
              </a:extLst>
            </p:cNvPr>
            <p:cNvSpPr>
              <a:spLocks noChangeShapeType="1"/>
            </p:cNvSpPr>
            <p:nvPr/>
          </p:nvSpPr>
          <p:spPr bwMode="auto">
            <a:xfrm>
              <a:off x="5951" y="3088"/>
              <a:ext cx="0" cy="9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6" name="Text Box 6">
              <a:extLst>
                <a:ext uri="{FF2B5EF4-FFF2-40B4-BE49-F238E27FC236}">
                  <a16:creationId xmlns:a16="http://schemas.microsoft.com/office/drawing/2014/main" xmlns="" id="{0C33CBC0-EAF7-4D1F-BE4C-5D82693D4790}"/>
                </a:ext>
              </a:extLst>
            </p:cNvPr>
            <p:cNvSpPr txBox="1">
              <a:spLocks noChangeArrowheads="1"/>
            </p:cNvSpPr>
            <p:nvPr/>
          </p:nvSpPr>
          <p:spPr bwMode="auto">
            <a:xfrm>
              <a:off x="5031" y="5070"/>
              <a:ext cx="1839" cy="59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FORMAS DE EVALUACIÓN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7" name="Line 5">
              <a:extLst>
                <a:ext uri="{FF2B5EF4-FFF2-40B4-BE49-F238E27FC236}">
                  <a16:creationId xmlns:a16="http://schemas.microsoft.com/office/drawing/2014/main" xmlns="" id="{53025140-29A4-4EC2-89C5-7E63DE7FBEF8}"/>
                </a:ext>
              </a:extLst>
            </p:cNvPr>
            <p:cNvSpPr>
              <a:spLocks noChangeShapeType="1"/>
            </p:cNvSpPr>
            <p:nvPr/>
          </p:nvSpPr>
          <p:spPr bwMode="auto">
            <a:xfrm>
              <a:off x="5951" y="4631"/>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Line 4">
              <a:extLst>
                <a:ext uri="{FF2B5EF4-FFF2-40B4-BE49-F238E27FC236}">
                  <a16:creationId xmlns:a16="http://schemas.microsoft.com/office/drawing/2014/main" xmlns="" id="{3FCBA2F6-02D1-46B6-B730-9E96FC8BD5E3}"/>
                </a:ext>
              </a:extLst>
            </p:cNvPr>
            <p:cNvSpPr>
              <a:spLocks noChangeShapeType="1"/>
            </p:cNvSpPr>
            <p:nvPr/>
          </p:nvSpPr>
          <p:spPr bwMode="auto">
            <a:xfrm flipH="1">
              <a:off x="3193" y="5248"/>
              <a:ext cx="183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9" name="Line 3">
              <a:extLst>
                <a:ext uri="{FF2B5EF4-FFF2-40B4-BE49-F238E27FC236}">
                  <a16:creationId xmlns:a16="http://schemas.microsoft.com/office/drawing/2014/main" xmlns="" id="{F29AED83-F345-4776-B00C-C53E075B1571}"/>
                </a:ext>
              </a:extLst>
            </p:cNvPr>
            <p:cNvSpPr>
              <a:spLocks noChangeShapeType="1"/>
            </p:cNvSpPr>
            <p:nvPr/>
          </p:nvSpPr>
          <p:spPr bwMode="auto">
            <a:xfrm flipV="1">
              <a:off x="3193" y="1546"/>
              <a:ext cx="0" cy="370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0" name="Line 2">
              <a:extLst>
                <a:ext uri="{FF2B5EF4-FFF2-40B4-BE49-F238E27FC236}">
                  <a16:creationId xmlns:a16="http://schemas.microsoft.com/office/drawing/2014/main" xmlns="" id="{96CE8231-B43B-4493-A702-FA43BC04A38D}"/>
                </a:ext>
              </a:extLst>
            </p:cNvPr>
            <p:cNvSpPr>
              <a:spLocks noChangeShapeType="1"/>
            </p:cNvSpPr>
            <p:nvPr/>
          </p:nvSpPr>
          <p:spPr bwMode="auto">
            <a:xfrm>
              <a:off x="3193" y="1546"/>
              <a:ext cx="76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grpSp>
    </p:spTree>
    <p:extLst>
      <p:ext uri="{BB962C8B-B14F-4D97-AF65-F5344CB8AC3E}">
        <p14:creationId xmlns:p14="http://schemas.microsoft.com/office/powerpoint/2010/main" val="4026382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E5E68A1-0A98-4830-BA38-6FCFFB480A40}"/>
              </a:ext>
            </a:extLst>
          </p:cNvPr>
          <p:cNvSpPr txBox="1"/>
          <p:nvPr/>
        </p:nvSpPr>
        <p:spPr>
          <a:xfrm>
            <a:off x="683568" y="1109466"/>
            <a:ext cx="8280920" cy="5998052"/>
          </a:xfrm>
          <a:prstGeom prst="rect">
            <a:avLst/>
          </a:prstGeom>
          <a:noFill/>
        </p:spPr>
        <p:txBody>
          <a:bodyPr wrap="square">
            <a:spAutoFit/>
          </a:bodyPr>
          <a:lstStyle/>
          <a:p>
            <a:pPr algn="just">
              <a:lnSpc>
                <a:spcPct val="150000"/>
              </a:lnSpc>
            </a:pPr>
            <a:r>
              <a:rPr lang="es-ES" sz="2400" dirty="0">
                <a:effectLst/>
                <a:latin typeface="Arial" panose="020B0604020202020204" pitchFamily="34" charset="0"/>
                <a:ea typeface="Times New Roman" panose="02020603050405020304" pitchFamily="18" charset="0"/>
              </a:rPr>
              <a:t>Todo sistema debe cumplir las características siguientes: </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Su significado como totalidad, debe representar una configuración de elementos integrados para lograr un propósito común.</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Sus propiedades deben superan las de cada uno de sus elementos y partes.</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Cada elemento debe cumplir funciones particulares como aportes al propósito del sistema.</a:t>
            </a:r>
            <a:endParaRPr lang="es-CU"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2400" dirty="0">
                <a:effectLst/>
                <a:latin typeface="Arial" panose="020B0604020202020204" pitchFamily="34" charset="0"/>
                <a:ea typeface="Times New Roman" panose="02020603050405020304" pitchFamily="18" charset="0"/>
              </a:rPr>
              <a:t>Contemplar tipos de relación entre elementos, partes y entre el sistema y el medio externo que lo contiene</a:t>
            </a:r>
            <a:r>
              <a:rPr lang="es-ES" sz="2000" dirty="0">
                <a:effectLst/>
                <a:latin typeface="Arial" panose="020B0604020202020204" pitchFamily="34" charset="0"/>
                <a:ea typeface="Times New Roman" panose="02020603050405020304" pitchFamily="18" charset="0"/>
              </a:rPr>
              <a:t>.</a:t>
            </a:r>
            <a:endParaRPr lang="es-C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endParaRPr lang="es-CU" sz="1800" dirty="0">
              <a:effectLst/>
              <a:latin typeface="Times New Roman" panose="02020603050405020304" pitchFamily="18" charset="0"/>
              <a:ea typeface="Times New Roman" panose="02020603050405020304" pitchFamily="18" charset="0"/>
            </a:endParaRPr>
          </a:p>
        </p:txBody>
      </p:sp>
      <p:sp>
        <p:nvSpPr>
          <p:cNvPr id="6" name="Título 1">
            <a:extLst>
              <a:ext uri="{FF2B5EF4-FFF2-40B4-BE49-F238E27FC236}">
                <a16:creationId xmlns:a16="http://schemas.microsoft.com/office/drawing/2014/main" xmlns="" id="{6BAF8532-D406-4606-A88C-C20A57B6A2BE}"/>
              </a:ext>
            </a:extLst>
          </p:cNvPr>
          <p:cNvSpPr>
            <a:spLocks noGrp="1"/>
          </p:cNvSpPr>
          <p:nvPr>
            <p:ph type="title"/>
          </p:nvPr>
        </p:nvSpPr>
        <p:spPr>
          <a:xfrm>
            <a:off x="1403648" y="331368"/>
            <a:ext cx="7344816" cy="778098"/>
          </a:xfrm>
        </p:spPr>
        <p:txBody>
          <a:bodyPr/>
          <a:lstStyle/>
          <a:p>
            <a:r>
              <a:rPr lang="es-ES" b="1" dirty="0"/>
              <a:t>La elaboración de un sistema</a:t>
            </a:r>
            <a:endParaRPr lang="es-CU" dirty="0"/>
          </a:p>
        </p:txBody>
      </p:sp>
    </p:spTree>
    <p:extLst>
      <p:ext uri="{BB962C8B-B14F-4D97-AF65-F5344CB8AC3E}">
        <p14:creationId xmlns:p14="http://schemas.microsoft.com/office/powerpoint/2010/main" val="3797641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B9500970-EB7A-401B-AA6D-60F74B9F5E15}"/>
              </a:ext>
            </a:extLst>
          </p:cNvPr>
          <p:cNvSpPr>
            <a:spLocks noGrp="1"/>
          </p:cNvSpPr>
          <p:nvPr>
            <p:ph type="title"/>
          </p:nvPr>
        </p:nvSpPr>
        <p:spPr>
          <a:xfrm>
            <a:off x="1403648" y="306333"/>
            <a:ext cx="7344816" cy="640445"/>
          </a:xfrm>
        </p:spPr>
        <p:txBody>
          <a:bodyPr/>
          <a:lstStyle/>
          <a:p>
            <a:r>
              <a:rPr lang="es-ES" b="1" dirty="0"/>
              <a:t>La elaboración de un sistema</a:t>
            </a:r>
            <a:endParaRPr lang="es-CU" dirty="0"/>
          </a:p>
        </p:txBody>
      </p:sp>
      <p:sp>
        <p:nvSpPr>
          <p:cNvPr id="3" name="Marcador de contenido 2">
            <a:extLst>
              <a:ext uri="{FF2B5EF4-FFF2-40B4-BE49-F238E27FC236}">
                <a16:creationId xmlns:a16="http://schemas.microsoft.com/office/drawing/2014/main" xmlns="" id="{29BBE8CA-F7DD-49FF-A750-4D743AAECB35}"/>
              </a:ext>
            </a:extLst>
          </p:cNvPr>
          <p:cNvSpPr>
            <a:spLocks noGrp="1"/>
          </p:cNvSpPr>
          <p:nvPr>
            <p:ph idx="1"/>
          </p:nvPr>
        </p:nvSpPr>
        <p:spPr>
          <a:xfrm>
            <a:off x="755576" y="946778"/>
            <a:ext cx="8208912" cy="5911222"/>
          </a:xfrm>
        </p:spPr>
        <p:txBody>
          <a:bodyPr>
            <a:normAutofit fontScale="25000" lnSpcReduction="20000"/>
          </a:bodyPr>
          <a:lstStyle/>
          <a:p>
            <a:pPr lvl="0" algn="just">
              <a:lnSpc>
                <a:spcPct val="150000"/>
              </a:lnSpc>
              <a:buFont typeface="Symbol" panose="05050102010706020507" pitchFamily="18" charset="2"/>
              <a:buChar char=""/>
              <a:tabLst>
                <a:tab pos="457200" algn="l"/>
              </a:tabLst>
            </a:pPr>
            <a:r>
              <a:rPr lang="es-ES" sz="8000" dirty="0">
                <a:latin typeface="Arial" panose="020B0604020202020204" pitchFamily="34" charset="0"/>
                <a:ea typeface="Times New Roman" panose="02020603050405020304" pitchFamily="18" charset="0"/>
              </a:rPr>
              <a:t>Ser producto de una abstracción de la realidad pero proyectable a la práctica y </a:t>
            </a:r>
            <a:r>
              <a:rPr lang="es-ES" sz="8000" dirty="0" err="1">
                <a:latin typeface="Arial" panose="020B0604020202020204" pitchFamily="34" charset="0"/>
                <a:ea typeface="Times New Roman" panose="02020603050405020304" pitchFamily="18" charset="0"/>
              </a:rPr>
              <a:t>operacionalizable</a:t>
            </a:r>
            <a:r>
              <a:rPr lang="es-ES" sz="8000" dirty="0">
                <a:latin typeface="Arial" panose="020B0604020202020204" pitchFamily="34" charset="0"/>
                <a:ea typeface="Times New Roman" panose="02020603050405020304" pitchFamily="18" charset="0"/>
              </a:rPr>
              <a:t> en ella.</a:t>
            </a:r>
            <a:endParaRPr lang="es-CU" sz="8000" dirty="0">
              <a:latin typeface="Times New Roman" panose="02020603050405020304" pitchFamily="18" charset="0"/>
              <a:ea typeface="Times New Roman" panose="02020603050405020304" pitchFamily="18" charset="0"/>
            </a:endParaRPr>
          </a:p>
          <a:p>
            <a:pPr lvl="0" algn="just">
              <a:lnSpc>
                <a:spcPct val="150000"/>
              </a:lnSpc>
              <a:buFont typeface="Symbol" panose="05050102010706020507" pitchFamily="18" charset="2"/>
              <a:buChar char=""/>
              <a:tabLst>
                <a:tab pos="457200" algn="l"/>
              </a:tabLst>
            </a:pPr>
            <a:r>
              <a:rPr lang="es-ES" sz="8000" dirty="0">
                <a:latin typeface="Arial" panose="020B0604020202020204" pitchFamily="34" charset="0"/>
                <a:ea typeface="Times New Roman" panose="02020603050405020304" pitchFamily="18" charset="0"/>
              </a:rPr>
              <a:t>Ser histórico concretamente próximo y correspondiente con el desarrollo científico alcanzado en sus fundamentos teóricos.</a:t>
            </a:r>
            <a:endParaRPr lang="es-CU" sz="8000" dirty="0">
              <a:latin typeface="Times New Roman" panose="02020603050405020304" pitchFamily="18" charset="0"/>
              <a:ea typeface="Times New Roman" panose="02020603050405020304" pitchFamily="18" charset="0"/>
            </a:endParaRPr>
          </a:p>
          <a:p>
            <a:pPr lvl="0" algn="just">
              <a:lnSpc>
                <a:spcPct val="150000"/>
              </a:lnSpc>
              <a:buFont typeface="Symbol" panose="05050102010706020507" pitchFamily="18" charset="2"/>
              <a:buChar char=""/>
              <a:tabLst>
                <a:tab pos="457200" algn="l"/>
              </a:tabLst>
            </a:pPr>
            <a:r>
              <a:rPr lang="es-ES" sz="8000" dirty="0">
                <a:latin typeface="Arial" panose="020B0604020202020204" pitchFamily="34" charset="0"/>
                <a:ea typeface="Times New Roman" panose="02020603050405020304" pitchFamily="18" charset="0"/>
              </a:rPr>
              <a:t>.</a:t>
            </a:r>
            <a:r>
              <a:rPr lang="es-ES" sz="8000" dirty="0">
                <a:effectLst/>
                <a:latin typeface="Arial" panose="020B0604020202020204" pitchFamily="34" charset="0"/>
                <a:ea typeface="Times New Roman" panose="02020603050405020304" pitchFamily="18" charset="0"/>
              </a:rPr>
              <a:t>Debe contemplar armónicamente, propiedades estructurales, organizacionales y funcionales. </a:t>
            </a:r>
          </a:p>
          <a:p>
            <a:pPr lvl="0" algn="just">
              <a:lnSpc>
                <a:spcPct val="150000"/>
              </a:lnSpc>
              <a:buFont typeface="Symbol" panose="05050102010706020507" pitchFamily="18" charset="2"/>
              <a:buChar char=""/>
              <a:tabLst>
                <a:tab pos="457200" algn="l"/>
              </a:tabLst>
            </a:pPr>
            <a:r>
              <a:rPr lang="es-ES" sz="8000" dirty="0">
                <a:effectLst/>
                <a:latin typeface="Arial" panose="020B0604020202020204" pitchFamily="34" charset="0"/>
                <a:ea typeface="Times New Roman" panose="02020603050405020304" pitchFamily="18" charset="0"/>
              </a:rPr>
              <a:t>Ser relativo en su estructura interna. El desarrollo de sus elementos internos debe implicar el de otros, el de la parte que los contempla y el del propio sistema.</a:t>
            </a:r>
            <a:endParaRPr lang="es-CU" sz="8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8000" dirty="0">
                <a:effectLst/>
                <a:latin typeface="Arial" panose="020B0604020202020204" pitchFamily="34" charset="0"/>
                <a:ea typeface="Times New Roman" panose="02020603050405020304" pitchFamily="18" charset="0"/>
              </a:rPr>
              <a:t>Las interrelaciones internas deben reflejar su intensidad y las externas debían depender de las condiciones en que se desenvuelve el sistema y además variarlo.</a:t>
            </a:r>
            <a:endParaRPr lang="es-CU" sz="8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tabLst>
                <a:tab pos="457200" algn="l"/>
              </a:tabLst>
            </a:pPr>
            <a:r>
              <a:rPr lang="es-ES" sz="8000" dirty="0">
                <a:effectLst/>
                <a:latin typeface="Arial" panose="020B0604020202020204" pitchFamily="34" charset="0"/>
                <a:ea typeface="Times New Roman" panose="02020603050405020304" pitchFamily="18" charset="0"/>
              </a:rPr>
              <a:t>Sus interrelaciones deben ser causales.</a:t>
            </a:r>
            <a:endParaRPr lang="es-CU" sz="8000" dirty="0">
              <a:effectLst/>
              <a:latin typeface="Times New Roman" panose="02020603050405020304" pitchFamily="18" charset="0"/>
              <a:ea typeface="Times New Roman" panose="02020603050405020304" pitchFamily="18" charset="0"/>
            </a:endParaRPr>
          </a:p>
          <a:p>
            <a:endParaRPr lang="es-CU" dirty="0"/>
          </a:p>
        </p:txBody>
      </p:sp>
    </p:spTree>
    <p:extLst>
      <p:ext uri="{BB962C8B-B14F-4D97-AF65-F5344CB8AC3E}">
        <p14:creationId xmlns:p14="http://schemas.microsoft.com/office/powerpoint/2010/main" val="3865698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9C4DD01-91E0-4BEE-92A5-CDE0825DE87A}"/>
              </a:ext>
            </a:extLst>
          </p:cNvPr>
          <p:cNvSpPr>
            <a:spLocks noGrp="1"/>
          </p:cNvSpPr>
          <p:nvPr>
            <p:ph type="title"/>
          </p:nvPr>
        </p:nvSpPr>
        <p:spPr>
          <a:xfrm>
            <a:off x="1403648" y="231331"/>
            <a:ext cx="7488832" cy="1047772"/>
          </a:xfrm>
        </p:spPr>
        <p:txBody>
          <a:bodyPr>
            <a:normAutofit fontScale="90000"/>
          </a:bodyPr>
          <a:lstStyle/>
          <a:p>
            <a:r>
              <a:rPr lang="es-ES" b="1" dirty="0"/>
              <a:t>Vía 1 para la elaboración de un sistema</a:t>
            </a:r>
            <a:endParaRPr lang="es-CU" dirty="0"/>
          </a:p>
        </p:txBody>
      </p:sp>
      <p:sp>
        <p:nvSpPr>
          <p:cNvPr id="4" name="Rectangle 17">
            <a:extLst>
              <a:ext uri="{FF2B5EF4-FFF2-40B4-BE49-F238E27FC236}">
                <a16:creationId xmlns:a16="http://schemas.microsoft.com/office/drawing/2014/main" xmlns="" id="{F7938CB1-B274-4ACF-A48F-C4F2357BD64E}"/>
              </a:ext>
            </a:extLst>
          </p:cNvPr>
          <p:cNvSpPr>
            <a:spLocks noChangeArrowheads="1"/>
          </p:cNvSpPr>
          <p:nvPr/>
        </p:nvSpPr>
        <p:spPr bwMode="auto">
          <a:xfrm>
            <a:off x="1098848" y="15491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A214EF12-3DDA-46C4-86CB-5A8FB2523E68}"/>
              </a:ext>
            </a:extLst>
          </p:cNvPr>
          <p:cNvGrpSpPr>
            <a:grpSpLocks noChangeAspect="1"/>
          </p:cNvGrpSpPr>
          <p:nvPr/>
        </p:nvGrpSpPr>
        <p:grpSpPr bwMode="auto">
          <a:xfrm>
            <a:off x="1403648" y="1819202"/>
            <a:ext cx="5799346" cy="4572000"/>
            <a:chOff x="2274" y="4399"/>
            <a:chExt cx="7414" cy="6172"/>
          </a:xfrm>
        </p:grpSpPr>
        <p:sp>
          <p:nvSpPr>
            <p:cNvPr id="6" name="AutoShape 16">
              <a:extLst>
                <a:ext uri="{FF2B5EF4-FFF2-40B4-BE49-F238E27FC236}">
                  <a16:creationId xmlns:a16="http://schemas.microsoft.com/office/drawing/2014/main" xmlns="" id="{B328A2C0-D2B4-4D65-9ED4-58CA59E1B0F7}"/>
                </a:ext>
              </a:extLst>
            </p:cNvPr>
            <p:cNvSpPr>
              <a:spLocks noChangeAspect="1" noChangeArrowheads="1" noTextEdit="1"/>
            </p:cNvSpPr>
            <p:nvPr/>
          </p:nvSpPr>
          <p:spPr bwMode="auto">
            <a:xfrm>
              <a:off x="2274" y="4399"/>
              <a:ext cx="7414" cy="617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5">
              <a:extLst>
                <a:ext uri="{FF2B5EF4-FFF2-40B4-BE49-F238E27FC236}">
                  <a16:creationId xmlns:a16="http://schemas.microsoft.com/office/drawing/2014/main" xmlns="" id="{8382A41A-61A7-4C7C-9AFE-F9A14A837A15}"/>
                </a:ext>
              </a:extLst>
            </p:cNvPr>
            <p:cNvSpPr txBox="1">
              <a:spLocks noChangeArrowheads="1"/>
            </p:cNvSpPr>
            <p:nvPr/>
          </p:nvSpPr>
          <p:spPr bwMode="auto">
            <a:xfrm>
              <a:off x="5031" y="4554"/>
              <a:ext cx="1839" cy="6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EXPLORACIÓN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8" name="Line 14">
              <a:extLst>
                <a:ext uri="{FF2B5EF4-FFF2-40B4-BE49-F238E27FC236}">
                  <a16:creationId xmlns:a16="http://schemas.microsoft.com/office/drawing/2014/main" xmlns="" id="{D9DF2F54-7637-498F-8261-19B75A760C8B}"/>
                </a:ext>
              </a:extLst>
            </p:cNvPr>
            <p:cNvSpPr>
              <a:spLocks noChangeShapeType="1"/>
            </p:cNvSpPr>
            <p:nvPr/>
          </p:nvSpPr>
          <p:spPr bwMode="auto">
            <a:xfrm flipH="1">
              <a:off x="4572" y="5171"/>
              <a:ext cx="919"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9" name="Line 13">
              <a:extLst>
                <a:ext uri="{FF2B5EF4-FFF2-40B4-BE49-F238E27FC236}">
                  <a16:creationId xmlns:a16="http://schemas.microsoft.com/office/drawing/2014/main" xmlns="" id="{0185452D-179E-4325-BCC9-5B2193F221A4}"/>
                </a:ext>
              </a:extLst>
            </p:cNvPr>
            <p:cNvSpPr>
              <a:spLocks noChangeShapeType="1"/>
            </p:cNvSpPr>
            <p:nvPr/>
          </p:nvSpPr>
          <p:spPr bwMode="auto">
            <a:xfrm>
              <a:off x="6104" y="5171"/>
              <a:ext cx="766"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0" name="Text Box 12">
              <a:extLst>
                <a:ext uri="{FF2B5EF4-FFF2-40B4-BE49-F238E27FC236}">
                  <a16:creationId xmlns:a16="http://schemas.microsoft.com/office/drawing/2014/main" xmlns="" id="{0FAD2A8B-AAF7-47F7-A2F3-6CA2ECDA6E01}"/>
                </a:ext>
              </a:extLst>
            </p:cNvPr>
            <p:cNvSpPr txBox="1">
              <a:spLocks noChangeArrowheads="1"/>
            </p:cNvSpPr>
            <p:nvPr/>
          </p:nvSpPr>
          <p:spPr bwMode="auto">
            <a:xfrm>
              <a:off x="2274" y="5788"/>
              <a:ext cx="3153" cy="381"/>
            </a:xfrm>
            <a:prstGeom prst="rect">
              <a:avLst/>
            </a:prstGeom>
            <a:solidFill>
              <a:srgbClr val="FFFFFF"/>
            </a:solidFill>
            <a:ln w="9525">
              <a:solidFill>
                <a:srgbClr val="000000"/>
              </a:solid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ANTECEDENTES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xmlns="" id="{C49A0945-7418-4BAE-BAA5-1865E3ABF279}"/>
                </a:ext>
              </a:extLst>
            </p:cNvPr>
            <p:cNvSpPr txBox="1">
              <a:spLocks noChangeArrowheads="1"/>
            </p:cNvSpPr>
            <p:nvPr/>
          </p:nvSpPr>
          <p:spPr bwMode="auto">
            <a:xfrm>
              <a:off x="6564" y="5788"/>
              <a:ext cx="2846" cy="381"/>
            </a:xfrm>
            <a:prstGeom prst="rect">
              <a:avLst/>
            </a:prstGeom>
            <a:solidFill>
              <a:srgbClr val="FFFFFF"/>
            </a:solidFill>
            <a:ln w="9525">
              <a:solidFill>
                <a:srgbClr val="000000"/>
              </a:solidFill>
              <a:miter lim="800000"/>
              <a:headEnd/>
              <a:tailEnd/>
            </a:ln>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TENDENCIAS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xmlns="" id="{FCC683B2-BEC2-4AFD-8730-0936C97EBEFE}"/>
                </a:ext>
              </a:extLst>
            </p:cNvPr>
            <p:cNvSpPr>
              <a:spLocks noChangeShapeType="1"/>
            </p:cNvSpPr>
            <p:nvPr/>
          </p:nvSpPr>
          <p:spPr bwMode="auto">
            <a:xfrm>
              <a:off x="4572" y="6405"/>
              <a:ext cx="1072"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3" name="Line 9">
              <a:extLst>
                <a:ext uri="{FF2B5EF4-FFF2-40B4-BE49-F238E27FC236}">
                  <a16:creationId xmlns:a16="http://schemas.microsoft.com/office/drawing/2014/main" xmlns="" id="{D653650E-583B-4762-8EDA-C4E9BAA20CF7}"/>
                </a:ext>
              </a:extLst>
            </p:cNvPr>
            <p:cNvSpPr>
              <a:spLocks noChangeShapeType="1"/>
            </p:cNvSpPr>
            <p:nvPr/>
          </p:nvSpPr>
          <p:spPr bwMode="auto">
            <a:xfrm flipH="1">
              <a:off x="5951" y="6405"/>
              <a:ext cx="919"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Text Box 8">
              <a:extLst>
                <a:ext uri="{FF2B5EF4-FFF2-40B4-BE49-F238E27FC236}">
                  <a16:creationId xmlns:a16="http://schemas.microsoft.com/office/drawing/2014/main" xmlns="" id="{67FE56EB-FE94-4EF6-8758-32ECB7027B9A}"/>
                </a:ext>
              </a:extLst>
            </p:cNvPr>
            <p:cNvSpPr txBox="1">
              <a:spLocks noChangeArrowheads="1"/>
            </p:cNvSpPr>
            <p:nvPr/>
          </p:nvSpPr>
          <p:spPr bwMode="auto">
            <a:xfrm>
              <a:off x="4725" y="6867"/>
              <a:ext cx="2145" cy="6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PROYECTO DE SISTEMA 1</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5" name="Line 7">
              <a:extLst>
                <a:ext uri="{FF2B5EF4-FFF2-40B4-BE49-F238E27FC236}">
                  <a16:creationId xmlns:a16="http://schemas.microsoft.com/office/drawing/2014/main" xmlns="" id="{3E348215-B8FF-465A-ADBA-A57A29DEDFE5}"/>
                </a:ext>
              </a:extLst>
            </p:cNvPr>
            <p:cNvSpPr>
              <a:spLocks noChangeShapeType="1"/>
            </p:cNvSpPr>
            <p:nvPr/>
          </p:nvSpPr>
          <p:spPr bwMode="auto">
            <a:xfrm>
              <a:off x="5951" y="7485"/>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6" name="Text Box 6">
              <a:extLst>
                <a:ext uri="{FF2B5EF4-FFF2-40B4-BE49-F238E27FC236}">
                  <a16:creationId xmlns:a16="http://schemas.microsoft.com/office/drawing/2014/main" xmlns="" id="{1D361819-3FE4-4092-8136-DA1167863DC9}"/>
                </a:ext>
              </a:extLst>
            </p:cNvPr>
            <p:cNvSpPr txBox="1">
              <a:spLocks noChangeArrowheads="1"/>
            </p:cNvSpPr>
            <p:nvPr/>
          </p:nvSpPr>
          <p:spPr bwMode="auto">
            <a:xfrm>
              <a:off x="4572" y="7948"/>
              <a:ext cx="2604"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MÉTODO DE EXPERTOS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7" name="Line 5">
              <a:extLst>
                <a:ext uri="{FF2B5EF4-FFF2-40B4-BE49-F238E27FC236}">
                  <a16:creationId xmlns:a16="http://schemas.microsoft.com/office/drawing/2014/main" xmlns="" id="{C0DD12C6-9749-4DAB-8209-523C099AE698}"/>
                </a:ext>
              </a:extLst>
            </p:cNvPr>
            <p:cNvSpPr>
              <a:spLocks noChangeShapeType="1"/>
            </p:cNvSpPr>
            <p:nvPr/>
          </p:nvSpPr>
          <p:spPr bwMode="auto">
            <a:xfrm>
              <a:off x="5951" y="8411"/>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Text Box 4">
              <a:extLst>
                <a:ext uri="{FF2B5EF4-FFF2-40B4-BE49-F238E27FC236}">
                  <a16:creationId xmlns:a16="http://schemas.microsoft.com/office/drawing/2014/main" xmlns="" id="{A1AF17F0-0074-4EF9-AC3C-119A74E58150}"/>
                </a:ext>
              </a:extLst>
            </p:cNvPr>
            <p:cNvSpPr txBox="1">
              <a:spLocks noChangeArrowheads="1"/>
            </p:cNvSpPr>
            <p:nvPr/>
          </p:nvSpPr>
          <p:spPr bwMode="auto">
            <a:xfrm>
              <a:off x="5032" y="8874"/>
              <a:ext cx="1991"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COMPROBACIÓN EN LA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9" name="Line 3">
              <a:extLst>
                <a:ext uri="{FF2B5EF4-FFF2-40B4-BE49-F238E27FC236}">
                  <a16:creationId xmlns:a16="http://schemas.microsoft.com/office/drawing/2014/main" xmlns="" id="{907A5098-D7C8-4E08-AF38-070179FE9C38}"/>
                </a:ext>
              </a:extLst>
            </p:cNvPr>
            <p:cNvSpPr>
              <a:spLocks noChangeShapeType="1"/>
            </p:cNvSpPr>
            <p:nvPr/>
          </p:nvSpPr>
          <p:spPr bwMode="auto">
            <a:xfrm>
              <a:off x="5951" y="9491"/>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0" name="Text Box 2">
              <a:extLst>
                <a:ext uri="{FF2B5EF4-FFF2-40B4-BE49-F238E27FC236}">
                  <a16:creationId xmlns:a16="http://schemas.microsoft.com/office/drawing/2014/main" xmlns="" id="{3FDF9D09-E0AC-4711-8D03-6CBF9BF5E5EB}"/>
                </a:ext>
              </a:extLst>
            </p:cNvPr>
            <p:cNvSpPr txBox="1">
              <a:spLocks noChangeArrowheads="1"/>
            </p:cNvSpPr>
            <p:nvPr/>
          </p:nvSpPr>
          <p:spPr bwMode="auto">
            <a:xfrm>
              <a:off x="5338" y="9954"/>
              <a:ext cx="1532"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FINAL</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60687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F66F5C-A2B9-4B45-A085-DB8A97762973}"/>
              </a:ext>
            </a:extLst>
          </p:cNvPr>
          <p:cNvSpPr>
            <a:spLocks noGrp="1"/>
          </p:cNvSpPr>
          <p:nvPr>
            <p:ph type="title"/>
          </p:nvPr>
        </p:nvSpPr>
        <p:spPr>
          <a:xfrm>
            <a:off x="1320280" y="274267"/>
            <a:ext cx="7572200" cy="1143000"/>
          </a:xfrm>
        </p:spPr>
        <p:txBody>
          <a:bodyPr>
            <a:normAutofit fontScale="90000"/>
          </a:bodyPr>
          <a:lstStyle/>
          <a:p>
            <a:r>
              <a:rPr lang="es-ES" b="1" dirty="0"/>
              <a:t>Vía 2 para la elaboración de un sistema</a:t>
            </a:r>
            <a:endParaRPr lang="es-CU" dirty="0"/>
          </a:p>
        </p:txBody>
      </p:sp>
      <p:sp>
        <p:nvSpPr>
          <p:cNvPr id="4" name="Rectangle 20">
            <a:extLst>
              <a:ext uri="{FF2B5EF4-FFF2-40B4-BE49-F238E27FC236}">
                <a16:creationId xmlns:a16="http://schemas.microsoft.com/office/drawing/2014/main" xmlns="" id="{CB2AF271-7403-42E1-BD2D-69B8E7D7ACD1}"/>
              </a:ext>
            </a:extLst>
          </p:cNvPr>
          <p:cNvSpPr>
            <a:spLocks noChangeArrowheads="1"/>
          </p:cNvSpPr>
          <p:nvPr/>
        </p:nvSpPr>
        <p:spPr bwMode="auto">
          <a:xfrm>
            <a:off x="683568" y="157680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E47584B4-5AF0-4210-A7C1-79656638C4CF}"/>
              </a:ext>
            </a:extLst>
          </p:cNvPr>
          <p:cNvGrpSpPr>
            <a:grpSpLocks noChangeAspect="1"/>
          </p:cNvGrpSpPr>
          <p:nvPr/>
        </p:nvGrpSpPr>
        <p:grpSpPr bwMode="auto">
          <a:xfrm>
            <a:off x="1691680" y="1783133"/>
            <a:ext cx="5372100" cy="4800600"/>
            <a:chOff x="2274" y="848"/>
            <a:chExt cx="7200" cy="6480"/>
          </a:xfrm>
        </p:grpSpPr>
        <p:sp>
          <p:nvSpPr>
            <p:cNvPr id="6" name="AutoShape 19">
              <a:extLst>
                <a:ext uri="{FF2B5EF4-FFF2-40B4-BE49-F238E27FC236}">
                  <a16:creationId xmlns:a16="http://schemas.microsoft.com/office/drawing/2014/main" xmlns="" id="{DADBD996-ECD0-4B1F-8A13-4C3822107E19}"/>
                </a:ext>
              </a:extLst>
            </p:cNvPr>
            <p:cNvSpPr>
              <a:spLocks noChangeAspect="1" noChangeArrowheads="1" noTextEdit="1"/>
            </p:cNvSpPr>
            <p:nvPr/>
          </p:nvSpPr>
          <p:spPr bwMode="auto">
            <a:xfrm>
              <a:off x="2274" y="848"/>
              <a:ext cx="7200" cy="64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8">
              <a:extLst>
                <a:ext uri="{FF2B5EF4-FFF2-40B4-BE49-F238E27FC236}">
                  <a16:creationId xmlns:a16="http://schemas.microsoft.com/office/drawing/2014/main" xmlns="" id="{41AADDA5-2B2A-4C5F-AB93-7DBF26429E99}"/>
                </a:ext>
              </a:extLst>
            </p:cNvPr>
            <p:cNvSpPr txBox="1">
              <a:spLocks noChangeArrowheads="1"/>
            </p:cNvSpPr>
            <p:nvPr/>
          </p:nvSpPr>
          <p:spPr bwMode="auto">
            <a:xfrm>
              <a:off x="3653" y="1157"/>
              <a:ext cx="1685" cy="8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MODELACIÓN INICIAL SIMPLE</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8" name="Text Box 17">
              <a:extLst>
                <a:ext uri="{FF2B5EF4-FFF2-40B4-BE49-F238E27FC236}">
                  <a16:creationId xmlns:a16="http://schemas.microsoft.com/office/drawing/2014/main" xmlns="" id="{CD08F5C7-110F-4D81-8A7D-F0C456FD6CB5}"/>
                </a:ext>
              </a:extLst>
            </p:cNvPr>
            <p:cNvSpPr txBox="1">
              <a:spLocks noChangeArrowheads="1"/>
            </p:cNvSpPr>
            <p:nvPr/>
          </p:nvSpPr>
          <p:spPr bwMode="auto">
            <a:xfrm>
              <a:off x="6563" y="1157"/>
              <a:ext cx="2298" cy="6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OBSERVACIÓN EN LA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9" name="Line 16">
              <a:extLst>
                <a:ext uri="{FF2B5EF4-FFF2-40B4-BE49-F238E27FC236}">
                  <a16:creationId xmlns:a16="http://schemas.microsoft.com/office/drawing/2014/main" xmlns="" id="{D3C403BB-9964-4239-A070-3B1C80981945}"/>
                </a:ext>
              </a:extLst>
            </p:cNvPr>
            <p:cNvSpPr>
              <a:spLocks noChangeShapeType="1"/>
            </p:cNvSpPr>
            <p:nvPr/>
          </p:nvSpPr>
          <p:spPr bwMode="auto">
            <a:xfrm>
              <a:off x="5338" y="1465"/>
              <a:ext cx="122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0" name="Line 15">
              <a:extLst>
                <a:ext uri="{FF2B5EF4-FFF2-40B4-BE49-F238E27FC236}">
                  <a16:creationId xmlns:a16="http://schemas.microsoft.com/office/drawing/2014/main" xmlns="" id="{214020AA-9587-49C0-A84E-4F7A09C73046}"/>
                </a:ext>
              </a:extLst>
            </p:cNvPr>
            <p:cNvSpPr>
              <a:spLocks noChangeShapeType="1"/>
            </p:cNvSpPr>
            <p:nvPr/>
          </p:nvSpPr>
          <p:spPr bwMode="auto">
            <a:xfrm>
              <a:off x="4572" y="1774"/>
              <a:ext cx="1225"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1" name="Line 14">
              <a:extLst>
                <a:ext uri="{FF2B5EF4-FFF2-40B4-BE49-F238E27FC236}">
                  <a16:creationId xmlns:a16="http://schemas.microsoft.com/office/drawing/2014/main" xmlns="" id="{FBAEDB59-6D53-4B1F-B196-62C13518318C}"/>
                </a:ext>
              </a:extLst>
            </p:cNvPr>
            <p:cNvSpPr>
              <a:spLocks noChangeShapeType="1"/>
            </p:cNvSpPr>
            <p:nvPr/>
          </p:nvSpPr>
          <p:spPr bwMode="auto">
            <a:xfrm flipH="1">
              <a:off x="6104" y="1774"/>
              <a:ext cx="1072"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2" name="Text Box 13">
              <a:extLst>
                <a:ext uri="{FF2B5EF4-FFF2-40B4-BE49-F238E27FC236}">
                  <a16:creationId xmlns:a16="http://schemas.microsoft.com/office/drawing/2014/main" xmlns="" id="{99452D28-E7D3-4DC3-B14F-112A2119A2A5}"/>
                </a:ext>
              </a:extLst>
            </p:cNvPr>
            <p:cNvSpPr txBox="1">
              <a:spLocks noChangeArrowheads="1"/>
            </p:cNvSpPr>
            <p:nvPr/>
          </p:nvSpPr>
          <p:spPr bwMode="auto">
            <a:xfrm>
              <a:off x="5185" y="2391"/>
              <a:ext cx="1685"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1</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3" name="Line 12">
              <a:extLst>
                <a:ext uri="{FF2B5EF4-FFF2-40B4-BE49-F238E27FC236}">
                  <a16:creationId xmlns:a16="http://schemas.microsoft.com/office/drawing/2014/main" xmlns="" id="{76933482-9F1B-446B-9472-45F12C93E88B}"/>
                </a:ext>
              </a:extLst>
            </p:cNvPr>
            <p:cNvSpPr>
              <a:spLocks noChangeShapeType="1"/>
            </p:cNvSpPr>
            <p:nvPr/>
          </p:nvSpPr>
          <p:spPr bwMode="auto">
            <a:xfrm flipH="1">
              <a:off x="4878" y="2854"/>
              <a:ext cx="919"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Line 11">
              <a:extLst>
                <a:ext uri="{FF2B5EF4-FFF2-40B4-BE49-F238E27FC236}">
                  <a16:creationId xmlns:a16="http://schemas.microsoft.com/office/drawing/2014/main" xmlns="" id="{6B0A728D-A464-4747-B5D5-B668CB5B15B2}"/>
                </a:ext>
              </a:extLst>
            </p:cNvPr>
            <p:cNvSpPr>
              <a:spLocks noChangeShapeType="1"/>
            </p:cNvSpPr>
            <p:nvPr/>
          </p:nvSpPr>
          <p:spPr bwMode="auto">
            <a:xfrm>
              <a:off x="6257" y="2854"/>
              <a:ext cx="766"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5" name="Text Box 10">
              <a:extLst>
                <a:ext uri="{FF2B5EF4-FFF2-40B4-BE49-F238E27FC236}">
                  <a16:creationId xmlns:a16="http://schemas.microsoft.com/office/drawing/2014/main" xmlns="" id="{1334179C-E7F2-4B4D-9B7F-7F16F0E3572B}"/>
                </a:ext>
              </a:extLst>
            </p:cNvPr>
            <p:cNvSpPr txBox="1">
              <a:spLocks noChangeArrowheads="1"/>
            </p:cNvSpPr>
            <p:nvPr/>
          </p:nvSpPr>
          <p:spPr bwMode="auto">
            <a:xfrm>
              <a:off x="3653" y="3317"/>
              <a:ext cx="1991"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ANTECEDENTES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6" name="Text Box 9">
              <a:extLst>
                <a:ext uri="{FF2B5EF4-FFF2-40B4-BE49-F238E27FC236}">
                  <a16:creationId xmlns:a16="http://schemas.microsoft.com/office/drawing/2014/main" xmlns="" id="{02A13094-C35D-4833-B6C4-ADC6CE366BD8}"/>
                </a:ext>
              </a:extLst>
            </p:cNvPr>
            <p:cNvSpPr txBox="1">
              <a:spLocks noChangeArrowheads="1"/>
            </p:cNvSpPr>
            <p:nvPr/>
          </p:nvSpPr>
          <p:spPr bwMode="auto">
            <a:xfrm>
              <a:off x="6410" y="3317"/>
              <a:ext cx="1685"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TENDENCIAS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7" name="Line 8">
              <a:extLst>
                <a:ext uri="{FF2B5EF4-FFF2-40B4-BE49-F238E27FC236}">
                  <a16:creationId xmlns:a16="http://schemas.microsoft.com/office/drawing/2014/main" xmlns="" id="{CBEC8F8B-5184-4730-9ED3-F1F99FC0C7E5}"/>
                </a:ext>
              </a:extLst>
            </p:cNvPr>
            <p:cNvSpPr>
              <a:spLocks noChangeShapeType="1"/>
            </p:cNvSpPr>
            <p:nvPr/>
          </p:nvSpPr>
          <p:spPr bwMode="auto">
            <a:xfrm>
              <a:off x="4878" y="3934"/>
              <a:ext cx="766"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Line 7">
              <a:extLst>
                <a:ext uri="{FF2B5EF4-FFF2-40B4-BE49-F238E27FC236}">
                  <a16:creationId xmlns:a16="http://schemas.microsoft.com/office/drawing/2014/main" xmlns="" id="{93C64A20-E2B3-40C5-95F3-AE425F896BA0}"/>
                </a:ext>
              </a:extLst>
            </p:cNvPr>
            <p:cNvSpPr>
              <a:spLocks noChangeShapeType="1"/>
            </p:cNvSpPr>
            <p:nvPr/>
          </p:nvSpPr>
          <p:spPr bwMode="auto">
            <a:xfrm flipH="1">
              <a:off x="6410" y="3934"/>
              <a:ext cx="613"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9" name="Text Box 6">
              <a:extLst>
                <a:ext uri="{FF2B5EF4-FFF2-40B4-BE49-F238E27FC236}">
                  <a16:creationId xmlns:a16="http://schemas.microsoft.com/office/drawing/2014/main" xmlns="" id="{418CD848-62CF-4A55-AEB6-7898EAA39E4F}"/>
                </a:ext>
              </a:extLst>
            </p:cNvPr>
            <p:cNvSpPr txBox="1">
              <a:spLocks noChangeArrowheads="1"/>
            </p:cNvSpPr>
            <p:nvPr/>
          </p:nvSpPr>
          <p:spPr bwMode="auto">
            <a:xfrm>
              <a:off x="5338" y="4705"/>
              <a:ext cx="1685"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2</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20" name="Line 5">
              <a:extLst>
                <a:ext uri="{FF2B5EF4-FFF2-40B4-BE49-F238E27FC236}">
                  <a16:creationId xmlns:a16="http://schemas.microsoft.com/office/drawing/2014/main" xmlns="" id="{93AB0816-9DC2-4643-9457-2AC72BFB3623}"/>
                </a:ext>
              </a:extLst>
            </p:cNvPr>
            <p:cNvSpPr>
              <a:spLocks noChangeShapeType="1"/>
            </p:cNvSpPr>
            <p:nvPr/>
          </p:nvSpPr>
          <p:spPr bwMode="auto">
            <a:xfrm>
              <a:off x="6104" y="5168"/>
              <a:ext cx="1"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1" name="Text Box 4">
              <a:extLst>
                <a:ext uri="{FF2B5EF4-FFF2-40B4-BE49-F238E27FC236}">
                  <a16:creationId xmlns:a16="http://schemas.microsoft.com/office/drawing/2014/main" xmlns="" id="{7807DBC6-FFF8-4B1F-BF22-D80DD5DC560F}"/>
                </a:ext>
              </a:extLst>
            </p:cNvPr>
            <p:cNvSpPr txBox="1">
              <a:spLocks noChangeArrowheads="1"/>
            </p:cNvSpPr>
            <p:nvPr/>
          </p:nvSpPr>
          <p:spPr bwMode="auto">
            <a:xfrm>
              <a:off x="4878" y="5631"/>
              <a:ext cx="2453"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APLICACIÓN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22" name="Line 3">
              <a:extLst>
                <a:ext uri="{FF2B5EF4-FFF2-40B4-BE49-F238E27FC236}">
                  <a16:creationId xmlns:a16="http://schemas.microsoft.com/office/drawing/2014/main" xmlns="" id="{7CDB1F83-47B2-4F33-93D2-408AD016C1E4}"/>
                </a:ext>
              </a:extLst>
            </p:cNvPr>
            <p:cNvSpPr>
              <a:spLocks noChangeShapeType="1"/>
            </p:cNvSpPr>
            <p:nvPr/>
          </p:nvSpPr>
          <p:spPr bwMode="auto">
            <a:xfrm>
              <a:off x="6104" y="6248"/>
              <a:ext cx="1"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3" name="Text Box 2">
              <a:extLst>
                <a:ext uri="{FF2B5EF4-FFF2-40B4-BE49-F238E27FC236}">
                  <a16:creationId xmlns:a16="http://schemas.microsoft.com/office/drawing/2014/main" xmlns="" id="{7D1943E8-5BC7-4E33-A88E-93B1B6EE69E1}"/>
                </a:ext>
              </a:extLst>
            </p:cNvPr>
            <p:cNvSpPr txBox="1">
              <a:spLocks noChangeArrowheads="1"/>
            </p:cNvSpPr>
            <p:nvPr/>
          </p:nvSpPr>
          <p:spPr bwMode="auto">
            <a:xfrm>
              <a:off x="5185" y="6557"/>
              <a:ext cx="1685"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3</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428899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5" y="624110"/>
            <a:ext cx="6986736" cy="1280890"/>
          </a:xfrm>
        </p:spPr>
        <p:txBody>
          <a:bodyPr>
            <a:normAutofit fontScale="90000"/>
          </a:bodyPr>
          <a:lstStyle/>
          <a:p>
            <a:r>
              <a:rPr lang="es-ES" b="1" dirty="0"/>
              <a:t>La obtención de una  concepción</a:t>
            </a:r>
            <a:r>
              <a:rPr lang="es-ES" dirty="0"/>
              <a:t/>
            </a:r>
            <a:br>
              <a:rPr lang="es-ES" dirty="0"/>
            </a:br>
            <a:endParaRPr lang="es-ES" dirty="0"/>
          </a:p>
        </p:txBody>
      </p:sp>
      <p:sp>
        <p:nvSpPr>
          <p:cNvPr id="3" name="2 Marcador de contenido"/>
          <p:cNvSpPr>
            <a:spLocks noGrp="1"/>
          </p:cNvSpPr>
          <p:nvPr>
            <p:ph idx="1"/>
          </p:nvPr>
        </p:nvSpPr>
        <p:spPr>
          <a:xfrm>
            <a:off x="1547665" y="1700808"/>
            <a:ext cx="6591985" cy="3777622"/>
          </a:xfrm>
        </p:spPr>
        <p:txBody>
          <a:bodyPr/>
          <a:lstStyle/>
          <a:p>
            <a:pPr marL="0" indent="0" algn="just">
              <a:buNone/>
            </a:pPr>
            <a:r>
              <a:rPr lang="es-ES" sz="2400" dirty="0"/>
              <a:t>Concepción es considerada como un “Sistema de ideas, conceptos y representaciones  sobre un aspecto de la realidad o toda ella, abarcando desde las filosóficas generales hasta las científico naturales”. Entre los autores que se adscriben a esta posición están Ruiz. A, 1999; del Canto, C. 2000; así como Arturo </a:t>
            </a:r>
            <a:r>
              <a:rPr lang="es-ES" sz="2400" dirty="0" err="1"/>
              <a:t>Gayle</a:t>
            </a:r>
            <a:r>
              <a:rPr lang="es-ES" sz="2400" dirty="0"/>
              <a:t> (2005) y Silvia Navarro (2006).</a:t>
            </a:r>
          </a:p>
          <a:p>
            <a:endParaRPr lang="es-ES" dirty="0"/>
          </a:p>
        </p:txBody>
      </p:sp>
    </p:spTree>
    <p:extLst>
      <p:ext uri="{BB962C8B-B14F-4D97-AF65-F5344CB8AC3E}">
        <p14:creationId xmlns:p14="http://schemas.microsoft.com/office/powerpoint/2010/main" val="2957971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7D610B9-E804-4335-AF1E-7C5EDF626B50}"/>
              </a:ext>
            </a:extLst>
          </p:cNvPr>
          <p:cNvSpPr>
            <a:spLocks noGrp="1"/>
          </p:cNvSpPr>
          <p:nvPr>
            <p:ph type="title"/>
          </p:nvPr>
        </p:nvSpPr>
        <p:spPr>
          <a:xfrm>
            <a:off x="1283369" y="284829"/>
            <a:ext cx="7465095" cy="1143000"/>
          </a:xfrm>
        </p:spPr>
        <p:txBody>
          <a:bodyPr>
            <a:normAutofit fontScale="90000"/>
          </a:bodyPr>
          <a:lstStyle/>
          <a:p>
            <a:r>
              <a:rPr lang="es-ES" b="1" dirty="0"/>
              <a:t>Vía 3 para la elaboración de un sistema</a:t>
            </a:r>
            <a:endParaRPr lang="es-CU" dirty="0"/>
          </a:p>
        </p:txBody>
      </p:sp>
      <p:sp>
        <p:nvSpPr>
          <p:cNvPr id="4" name="Rectangle 18">
            <a:extLst>
              <a:ext uri="{FF2B5EF4-FFF2-40B4-BE49-F238E27FC236}">
                <a16:creationId xmlns:a16="http://schemas.microsoft.com/office/drawing/2014/main" xmlns="" id="{30A9B93B-DC2B-4BBE-8FBE-9B6C3E2E5663}"/>
              </a:ext>
            </a:extLst>
          </p:cNvPr>
          <p:cNvSpPr>
            <a:spLocks noChangeArrowheads="1"/>
          </p:cNvSpPr>
          <p:nvPr/>
        </p:nvSpPr>
        <p:spPr bwMode="auto">
          <a:xfrm>
            <a:off x="1259632" y="16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181E2A97-A10F-4401-9489-D46318E04939}"/>
              </a:ext>
            </a:extLst>
          </p:cNvPr>
          <p:cNvGrpSpPr>
            <a:grpSpLocks noChangeAspect="1"/>
          </p:cNvGrpSpPr>
          <p:nvPr/>
        </p:nvGrpSpPr>
        <p:grpSpPr bwMode="auto">
          <a:xfrm>
            <a:off x="1691680" y="1874278"/>
            <a:ext cx="5372100" cy="4457700"/>
            <a:chOff x="2274" y="1223"/>
            <a:chExt cx="7200" cy="6018"/>
          </a:xfrm>
        </p:grpSpPr>
        <p:sp>
          <p:nvSpPr>
            <p:cNvPr id="6" name="AutoShape 17">
              <a:extLst>
                <a:ext uri="{FF2B5EF4-FFF2-40B4-BE49-F238E27FC236}">
                  <a16:creationId xmlns:a16="http://schemas.microsoft.com/office/drawing/2014/main" xmlns="" id="{10EDA792-1203-41F7-A32C-04F32D987C34}"/>
                </a:ext>
              </a:extLst>
            </p:cNvPr>
            <p:cNvSpPr>
              <a:spLocks noChangeAspect="1" noChangeArrowheads="1" noTextEdit="1"/>
            </p:cNvSpPr>
            <p:nvPr/>
          </p:nvSpPr>
          <p:spPr bwMode="auto">
            <a:xfrm>
              <a:off x="2274" y="1223"/>
              <a:ext cx="7200" cy="601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6">
              <a:extLst>
                <a:ext uri="{FF2B5EF4-FFF2-40B4-BE49-F238E27FC236}">
                  <a16:creationId xmlns:a16="http://schemas.microsoft.com/office/drawing/2014/main" xmlns="" id="{A6F3D1F8-FE32-4A25-AFE8-68A322AD0CD5}"/>
                </a:ext>
              </a:extLst>
            </p:cNvPr>
            <p:cNvSpPr txBox="1">
              <a:spLocks noChangeArrowheads="1"/>
            </p:cNvSpPr>
            <p:nvPr/>
          </p:nvSpPr>
          <p:spPr bwMode="auto">
            <a:xfrm>
              <a:off x="3346" y="1532"/>
              <a:ext cx="1685"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TENDENCIAS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8" name="Text Box 15">
              <a:extLst>
                <a:ext uri="{FF2B5EF4-FFF2-40B4-BE49-F238E27FC236}">
                  <a16:creationId xmlns:a16="http://schemas.microsoft.com/office/drawing/2014/main" xmlns="" id="{DC104ABE-F0DC-463C-A72D-8CC46AA4B913}"/>
                </a:ext>
              </a:extLst>
            </p:cNvPr>
            <p:cNvSpPr txBox="1">
              <a:spLocks noChangeArrowheads="1"/>
            </p:cNvSpPr>
            <p:nvPr/>
          </p:nvSpPr>
          <p:spPr bwMode="auto">
            <a:xfrm>
              <a:off x="6104" y="1532"/>
              <a:ext cx="1991" cy="6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ANTECEDENTES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9" name="Text Box 14">
              <a:extLst>
                <a:ext uri="{FF2B5EF4-FFF2-40B4-BE49-F238E27FC236}">
                  <a16:creationId xmlns:a16="http://schemas.microsoft.com/office/drawing/2014/main" xmlns="" id="{5316DEC5-62CD-46C4-951E-07D8B5626FB2}"/>
                </a:ext>
              </a:extLst>
            </p:cNvPr>
            <p:cNvSpPr txBox="1">
              <a:spLocks noChangeArrowheads="1"/>
            </p:cNvSpPr>
            <p:nvPr/>
          </p:nvSpPr>
          <p:spPr bwMode="auto">
            <a:xfrm>
              <a:off x="3040" y="2766"/>
              <a:ext cx="1686"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1</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0" name="Text Box 13">
              <a:extLst>
                <a:ext uri="{FF2B5EF4-FFF2-40B4-BE49-F238E27FC236}">
                  <a16:creationId xmlns:a16="http://schemas.microsoft.com/office/drawing/2014/main" xmlns="" id="{C3AE4A68-D090-4BD9-AE4E-71DAF2386620}"/>
                </a:ext>
              </a:extLst>
            </p:cNvPr>
            <p:cNvSpPr txBox="1">
              <a:spLocks noChangeArrowheads="1"/>
            </p:cNvSpPr>
            <p:nvPr/>
          </p:nvSpPr>
          <p:spPr bwMode="auto">
            <a:xfrm>
              <a:off x="5031" y="4463"/>
              <a:ext cx="1686" cy="4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2</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1" name="Line 12">
              <a:extLst>
                <a:ext uri="{FF2B5EF4-FFF2-40B4-BE49-F238E27FC236}">
                  <a16:creationId xmlns:a16="http://schemas.microsoft.com/office/drawing/2014/main" xmlns="" id="{65EC7477-E2C5-49F3-8324-EB2EEFD3A88F}"/>
                </a:ext>
              </a:extLst>
            </p:cNvPr>
            <p:cNvSpPr>
              <a:spLocks noChangeShapeType="1"/>
            </p:cNvSpPr>
            <p:nvPr/>
          </p:nvSpPr>
          <p:spPr bwMode="auto">
            <a:xfrm>
              <a:off x="4419" y="2149"/>
              <a:ext cx="919" cy="7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2" name="Line 11">
              <a:extLst>
                <a:ext uri="{FF2B5EF4-FFF2-40B4-BE49-F238E27FC236}">
                  <a16:creationId xmlns:a16="http://schemas.microsoft.com/office/drawing/2014/main" xmlns="" id="{A30D658E-8E55-43FF-96B2-45C65FCBE6C8}"/>
                </a:ext>
              </a:extLst>
            </p:cNvPr>
            <p:cNvSpPr>
              <a:spLocks noChangeShapeType="1"/>
            </p:cNvSpPr>
            <p:nvPr/>
          </p:nvSpPr>
          <p:spPr bwMode="auto">
            <a:xfrm flipH="1">
              <a:off x="5644" y="2149"/>
              <a:ext cx="1073" cy="7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3" name="Text Box 10">
              <a:extLst>
                <a:ext uri="{FF2B5EF4-FFF2-40B4-BE49-F238E27FC236}">
                  <a16:creationId xmlns:a16="http://schemas.microsoft.com/office/drawing/2014/main" xmlns="" id="{7BA1A5F7-67ED-4CBF-ABA4-8747CC005D85}"/>
                </a:ext>
              </a:extLst>
            </p:cNvPr>
            <p:cNvSpPr txBox="1">
              <a:spLocks noChangeArrowheads="1"/>
            </p:cNvSpPr>
            <p:nvPr/>
          </p:nvSpPr>
          <p:spPr bwMode="auto">
            <a:xfrm>
              <a:off x="6410" y="2766"/>
              <a:ext cx="1838" cy="6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MODELACIÓN CON ACTORES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4" name="Line 9">
              <a:extLst>
                <a:ext uri="{FF2B5EF4-FFF2-40B4-BE49-F238E27FC236}">
                  <a16:creationId xmlns:a16="http://schemas.microsoft.com/office/drawing/2014/main" xmlns="" id="{A4E3C7AC-18F3-40DC-87F3-D7F00AE9699C}"/>
                </a:ext>
              </a:extLst>
            </p:cNvPr>
            <p:cNvSpPr>
              <a:spLocks noChangeShapeType="1"/>
            </p:cNvSpPr>
            <p:nvPr/>
          </p:nvSpPr>
          <p:spPr bwMode="auto">
            <a:xfrm>
              <a:off x="4725" y="2920"/>
              <a:ext cx="168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5" name="Line 8">
              <a:extLst>
                <a:ext uri="{FF2B5EF4-FFF2-40B4-BE49-F238E27FC236}">
                  <a16:creationId xmlns:a16="http://schemas.microsoft.com/office/drawing/2014/main" xmlns="" id="{31C4ACDA-ABDE-42E1-BC8D-ABF3C9B575BC}"/>
                </a:ext>
              </a:extLst>
            </p:cNvPr>
            <p:cNvSpPr>
              <a:spLocks noChangeShapeType="1"/>
            </p:cNvSpPr>
            <p:nvPr/>
          </p:nvSpPr>
          <p:spPr bwMode="auto">
            <a:xfrm>
              <a:off x="5491" y="2920"/>
              <a:ext cx="0" cy="7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6" name="Text Box 7">
              <a:extLst>
                <a:ext uri="{FF2B5EF4-FFF2-40B4-BE49-F238E27FC236}">
                  <a16:creationId xmlns:a16="http://schemas.microsoft.com/office/drawing/2014/main" xmlns="" id="{321BA26E-26D8-4661-8655-8B1C7C8A36CB}"/>
                </a:ext>
              </a:extLst>
            </p:cNvPr>
            <p:cNvSpPr txBox="1">
              <a:spLocks noChangeArrowheads="1"/>
            </p:cNvSpPr>
            <p:nvPr/>
          </p:nvSpPr>
          <p:spPr bwMode="auto">
            <a:xfrm>
              <a:off x="4878" y="3692"/>
              <a:ext cx="1685"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DIAGNÓSTICO</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7" name="Line 6">
              <a:extLst>
                <a:ext uri="{FF2B5EF4-FFF2-40B4-BE49-F238E27FC236}">
                  <a16:creationId xmlns:a16="http://schemas.microsoft.com/office/drawing/2014/main" xmlns="" id="{95BD5E0C-DE3A-4690-8B33-70EC7461C491}"/>
                </a:ext>
              </a:extLst>
            </p:cNvPr>
            <p:cNvSpPr>
              <a:spLocks noChangeShapeType="1"/>
            </p:cNvSpPr>
            <p:nvPr/>
          </p:nvSpPr>
          <p:spPr bwMode="auto">
            <a:xfrm flipH="1">
              <a:off x="5491" y="4155"/>
              <a:ext cx="1"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Text Box 5">
              <a:extLst>
                <a:ext uri="{FF2B5EF4-FFF2-40B4-BE49-F238E27FC236}">
                  <a16:creationId xmlns:a16="http://schemas.microsoft.com/office/drawing/2014/main" xmlns="" id="{A7FBD131-FCAF-41E6-BB81-38434DDD6364}"/>
                </a:ext>
              </a:extLst>
            </p:cNvPr>
            <p:cNvSpPr txBox="1">
              <a:spLocks noChangeArrowheads="1"/>
            </p:cNvSpPr>
            <p:nvPr/>
          </p:nvSpPr>
          <p:spPr bwMode="auto">
            <a:xfrm>
              <a:off x="4878" y="5543"/>
              <a:ext cx="1686"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APLICACIÓN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9" name="Line 4">
              <a:extLst>
                <a:ext uri="{FF2B5EF4-FFF2-40B4-BE49-F238E27FC236}">
                  <a16:creationId xmlns:a16="http://schemas.microsoft.com/office/drawing/2014/main" xmlns="" id="{DC54F0F0-D478-47EB-9183-4E49ADC6722E}"/>
                </a:ext>
              </a:extLst>
            </p:cNvPr>
            <p:cNvSpPr>
              <a:spLocks noChangeShapeType="1"/>
            </p:cNvSpPr>
            <p:nvPr/>
          </p:nvSpPr>
          <p:spPr bwMode="auto">
            <a:xfrm>
              <a:off x="5491" y="4926"/>
              <a:ext cx="1"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0" name="Line 3">
              <a:extLst>
                <a:ext uri="{FF2B5EF4-FFF2-40B4-BE49-F238E27FC236}">
                  <a16:creationId xmlns:a16="http://schemas.microsoft.com/office/drawing/2014/main" xmlns="" id="{69AC8327-6BD3-4227-9E9A-76952E10EC79}"/>
                </a:ext>
              </a:extLst>
            </p:cNvPr>
            <p:cNvSpPr>
              <a:spLocks noChangeShapeType="1"/>
            </p:cNvSpPr>
            <p:nvPr/>
          </p:nvSpPr>
          <p:spPr bwMode="auto">
            <a:xfrm>
              <a:off x="5644" y="6161"/>
              <a:ext cx="0"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1" name="Text Box 2">
              <a:extLst>
                <a:ext uri="{FF2B5EF4-FFF2-40B4-BE49-F238E27FC236}">
                  <a16:creationId xmlns:a16="http://schemas.microsoft.com/office/drawing/2014/main" xmlns="" id="{A3E3A209-1C8C-483C-8E7F-91F34B680D25}"/>
                </a:ext>
              </a:extLst>
            </p:cNvPr>
            <p:cNvSpPr txBox="1">
              <a:spLocks noChangeArrowheads="1"/>
            </p:cNvSpPr>
            <p:nvPr/>
          </p:nvSpPr>
          <p:spPr bwMode="auto">
            <a:xfrm>
              <a:off x="4878" y="6469"/>
              <a:ext cx="1691" cy="4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3</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984282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57368C5-4B89-4C7B-9D81-A90A78EF4F3C}"/>
              </a:ext>
            </a:extLst>
          </p:cNvPr>
          <p:cNvSpPr>
            <a:spLocks noGrp="1"/>
          </p:cNvSpPr>
          <p:nvPr>
            <p:ph type="title"/>
          </p:nvPr>
        </p:nvSpPr>
        <p:spPr>
          <a:xfrm>
            <a:off x="1380240" y="291368"/>
            <a:ext cx="7763760" cy="720118"/>
          </a:xfrm>
        </p:spPr>
        <p:txBody>
          <a:bodyPr>
            <a:normAutofit/>
          </a:bodyPr>
          <a:lstStyle/>
          <a:p>
            <a:r>
              <a:rPr lang="es-ES" sz="3200" b="1" dirty="0"/>
              <a:t>La elaboración de una Metodología</a:t>
            </a:r>
            <a:endParaRPr lang="es-CU" sz="3200" b="1" dirty="0"/>
          </a:p>
        </p:txBody>
      </p:sp>
      <p:sp>
        <p:nvSpPr>
          <p:cNvPr id="3" name="Marcador de contenido 2">
            <a:extLst>
              <a:ext uri="{FF2B5EF4-FFF2-40B4-BE49-F238E27FC236}">
                <a16:creationId xmlns:a16="http://schemas.microsoft.com/office/drawing/2014/main" xmlns="" id="{2630FB0D-0A37-4F48-891C-9B54A937FC35}"/>
              </a:ext>
            </a:extLst>
          </p:cNvPr>
          <p:cNvSpPr>
            <a:spLocks noGrp="1"/>
          </p:cNvSpPr>
          <p:nvPr>
            <p:ph idx="1"/>
          </p:nvPr>
        </p:nvSpPr>
        <p:spPr>
          <a:xfrm>
            <a:off x="703784" y="1045948"/>
            <a:ext cx="8435280" cy="4983162"/>
          </a:xfrm>
        </p:spPr>
        <p:txBody>
          <a:bodyPr>
            <a:noAutofit/>
          </a:bodyPr>
          <a:lstStyle/>
          <a:p>
            <a:pPr marL="0" indent="0">
              <a:lnSpc>
                <a:spcPct val="150000"/>
              </a:lnSpc>
              <a:buNone/>
            </a:pPr>
            <a:r>
              <a:rPr lang="es-ES" sz="2400" b="1" dirty="0">
                <a:effectLst/>
                <a:latin typeface="Arial" panose="020B0604020202020204" pitchFamily="34" charset="0"/>
                <a:ea typeface="Times New Roman" panose="02020603050405020304" pitchFamily="18" charset="0"/>
              </a:rPr>
              <a:t>Metodología</a:t>
            </a:r>
            <a:r>
              <a:rPr lang="es-ES" sz="2400" dirty="0">
                <a:effectLst/>
                <a:latin typeface="Arial" panose="020B0604020202020204" pitchFamily="34" charset="0"/>
                <a:ea typeface="Times New Roman" panose="02020603050405020304" pitchFamily="18" charset="0"/>
              </a:rPr>
              <a:t> es una propuesta de cómo proceder para desarrollar una actividad, se refiere al establecimiento de vías, métodos y procedimientos para lograr un fin, en ella se tienen en cuenta los contenidos para lograr un objetivo determinado.</a:t>
            </a:r>
          </a:p>
          <a:p>
            <a:pPr marL="0" indent="0">
              <a:lnSpc>
                <a:spcPct val="150000"/>
              </a:lnSpc>
              <a:buNone/>
            </a:pPr>
            <a:r>
              <a:rPr lang="es-ES" sz="2400" dirty="0">
                <a:effectLst/>
                <a:latin typeface="Arial" panose="020B0604020202020204" pitchFamily="34" charset="0"/>
                <a:ea typeface="Times New Roman" panose="02020603050405020304" pitchFamily="18" charset="0"/>
              </a:rPr>
              <a:t> Sus componentes esenciales son: Objetivos,  las recomendaciones (explicitando los métodos, los procedimientos en el tratamiento del contenido y los ejemplos), las formas de implementación y las formas de evaluación. </a:t>
            </a:r>
            <a:endParaRPr lang="es-CU" sz="2400" dirty="0"/>
          </a:p>
        </p:txBody>
      </p:sp>
    </p:spTree>
    <p:extLst>
      <p:ext uri="{BB962C8B-B14F-4D97-AF65-F5344CB8AC3E}">
        <p14:creationId xmlns:p14="http://schemas.microsoft.com/office/powerpoint/2010/main" val="3326455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9D17F5-5F28-4033-9176-71CB148AB0C2}"/>
              </a:ext>
            </a:extLst>
          </p:cNvPr>
          <p:cNvSpPr>
            <a:spLocks noGrp="1"/>
          </p:cNvSpPr>
          <p:nvPr>
            <p:ph type="title"/>
          </p:nvPr>
        </p:nvSpPr>
        <p:spPr>
          <a:xfrm>
            <a:off x="1521337" y="322643"/>
            <a:ext cx="7443151" cy="1280890"/>
          </a:xfrm>
        </p:spPr>
        <p:txBody>
          <a:bodyPr>
            <a:normAutofit/>
          </a:bodyPr>
          <a:lstStyle/>
          <a:p>
            <a:r>
              <a:rPr lang="es-ES" sz="3200" b="1" dirty="0"/>
              <a:t>La elaboración de una metodología</a:t>
            </a:r>
            <a:endParaRPr lang="es-CU" sz="3200" dirty="0"/>
          </a:p>
        </p:txBody>
      </p:sp>
      <p:sp>
        <p:nvSpPr>
          <p:cNvPr id="4" name="Rectangle 21">
            <a:extLst>
              <a:ext uri="{FF2B5EF4-FFF2-40B4-BE49-F238E27FC236}">
                <a16:creationId xmlns:a16="http://schemas.microsoft.com/office/drawing/2014/main" xmlns="" id="{B2FA226D-37FB-46C8-A8EE-CD415C9D1420}"/>
              </a:ext>
            </a:extLst>
          </p:cNvPr>
          <p:cNvSpPr>
            <a:spLocks noChangeArrowheads="1"/>
          </p:cNvSpPr>
          <p:nvPr/>
        </p:nvSpPr>
        <p:spPr bwMode="auto">
          <a:xfrm>
            <a:off x="1763688" y="23488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E7B4BA75-4911-4221-8B3A-B619591AC51A}"/>
              </a:ext>
            </a:extLst>
          </p:cNvPr>
          <p:cNvGrpSpPr>
            <a:grpSpLocks noChangeAspect="1"/>
          </p:cNvGrpSpPr>
          <p:nvPr/>
        </p:nvGrpSpPr>
        <p:grpSpPr bwMode="auto">
          <a:xfrm>
            <a:off x="2254580" y="1577746"/>
            <a:ext cx="5976664" cy="4737718"/>
            <a:chOff x="2281" y="3244"/>
            <a:chExt cx="7200" cy="4937"/>
          </a:xfrm>
        </p:grpSpPr>
        <p:sp>
          <p:nvSpPr>
            <p:cNvPr id="6" name="AutoShape 20">
              <a:extLst>
                <a:ext uri="{FF2B5EF4-FFF2-40B4-BE49-F238E27FC236}">
                  <a16:creationId xmlns:a16="http://schemas.microsoft.com/office/drawing/2014/main" xmlns="" id="{2F5F2FA8-3F28-4724-89B5-6C38CD38464E}"/>
                </a:ext>
              </a:extLst>
            </p:cNvPr>
            <p:cNvSpPr>
              <a:spLocks noChangeAspect="1" noChangeArrowheads="1" noTextEdit="1"/>
            </p:cNvSpPr>
            <p:nvPr/>
          </p:nvSpPr>
          <p:spPr bwMode="auto">
            <a:xfrm>
              <a:off x="2281" y="3244"/>
              <a:ext cx="7200" cy="4937"/>
            </a:xfrm>
            <a:prstGeom prst="rect">
              <a:avLst/>
            </a:prstGeom>
            <a:noFill/>
            <a:ln w="952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9">
              <a:extLst>
                <a:ext uri="{FF2B5EF4-FFF2-40B4-BE49-F238E27FC236}">
                  <a16:creationId xmlns:a16="http://schemas.microsoft.com/office/drawing/2014/main" xmlns="" id="{F8E03ADF-3DB7-4343-B8A1-5400A920917A}"/>
                </a:ext>
              </a:extLst>
            </p:cNvPr>
            <p:cNvSpPr txBox="1">
              <a:spLocks noChangeArrowheads="1"/>
            </p:cNvSpPr>
            <p:nvPr/>
          </p:nvSpPr>
          <p:spPr bwMode="auto">
            <a:xfrm>
              <a:off x="4885" y="3861"/>
              <a:ext cx="1839"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OBJETIVOS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8" name="Line 18">
              <a:extLst>
                <a:ext uri="{FF2B5EF4-FFF2-40B4-BE49-F238E27FC236}">
                  <a16:creationId xmlns:a16="http://schemas.microsoft.com/office/drawing/2014/main" xmlns="" id="{973B6147-2D2D-49F2-BD74-9310853CED4D}"/>
                </a:ext>
              </a:extLst>
            </p:cNvPr>
            <p:cNvSpPr>
              <a:spLocks noChangeShapeType="1"/>
            </p:cNvSpPr>
            <p:nvPr/>
          </p:nvSpPr>
          <p:spPr bwMode="auto">
            <a:xfrm>
              <a:off x="5804" y="4324"/>
              <a:ext cx="0"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9" name="Text Box 17">
              <a:extLst>
                <a:ext uri="{FF2B5EF4-FFF2-40B4-BE49-F238E27FC236}">
                  <a16:creationId xmlns:a16="http://schemas.microsoft.com/office/drawing/2014/main" xmlns="" id="{A508C02B-9578-4B1D-9ECF-1CAFAEF8AF88}"/>
                </a:ext>
              </a:extLst>
            </p:cNvPr>
            <p:cNvSpPr txBox="1">
              <a:spLocks noChangeArrowheads="1"/>
            </p:cNvSpPr>
            <p:nvPr/>
          </p:nvSpPr>
          <p:spPr bwMode="auto">
            <a:xfrm>
              <a:off x="4579" y="4632"/>
              <a:ext cx="2298"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RECOMENDACIONES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0" name="Text Box 16">
              <a:extLst>
                <a:ext uri="{FF2B5EF4-FFF2-40B4-BE49-F238E27FC236}">
                  <a16:creationId xmlns:a16="http://schemas.microsoft.com/office/drawing/2014/main" xmlns="" id="{1AB238FE-9068-4CA8-B839-2182A43F51D6}"/>
                </a:ext>
              </a:extLst>
            </p:cNvPr>
            <p:cNvSpPr txBox="1">
              <a:spLocks noChangeArrowheads="1"/>
            </p:cNvSpPr>
            <p:nvPr/>
          </p:nvSpPr>
          <p:spPr bwMode="auto">
            <a:xfrm>
              <a:off x="2894" y="5404"/>
              <a:ext cx="1686"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EJEMPLO 1</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1" name="Text Box 15">
              <a:extLst>
                <a:ext uri="{FF2B5EF4-FFF2-40B4-BE49-F238E27FC236}">
                  <a16:creationId xmlns:a16="http://schemas.microsoft.com/office/drawing/2014/main" xmlns="" id="{7ED49A42-120F-4B75-8392-435ED3B27602}"/>
                </a:ext>
              </a:extLst>
            </p:cNvPr>
            <p:cNvSpPr txBox="1">
              <a:spLocks noChangeArrowheads="1"/>
            </p:cNvSpPr>
            <p:nvPr/>
          </p:nvSpPr>
          <p:spPr bwMode="auto">
            <a:xfrm>
              <a:off x="5038" y="5404"/>
              <a:ext cx="1687"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EJEMPLO 2</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2" name="Text Box 14">
              <a:extLst>
                <a:ext uri="{FF2B5EF4-FFF2-40B4-BE49-F238E27FC236}">
                  <a16:creationId xmlns:a16="http://schemas.microsoft.com/office/drawing/2014/main" xmlns="" id="{D60912D5-993B-449B-ACF9-7ED6933675CB}"/>
                </a:ext>
              </a:extLst>
            </p:cNvPr>
            <p:cNvSpPr txBox="1">
              <a:spLocks noChangeArrowheads="1"/>
            </p:cNvSpPr>
            <p:nvPr/>
          </p:nvSpPr>
          <p:spPr bwMode="auto">
            <a:xfrm>
              <a:off x="7336" y="5404"/>
              <a:ext cx="1686"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EJEMPLO 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13" name="Line 13">
              <a:extLst>
                <a:ext uri="{FF2B5EF4-FFF2-40B4-BE49-F238E27FC236}">
                  <a16:creationId xmlns:a16="http://schemas.microsoft.com/office/drawing/2014/main" xmlns="" id="{DF60B4CD-137B-425E-855F-2C01AC79A21B}"/>
                </a:ext>
              </a:extLst>
            </p:cNvPr>
            <p:cNvSpPr>
              <a:spLocks noChangeShapeType="1"/>
            </p:cNvSpPr>
            <p:nvPr/>
          </p:nvSpPr>
          <p:spPr bwMode="auto">
            <a:xfrm flipH="1">
              <a:off x="3813" y="5095"/>
              <a:ext cx="1838"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Line 12">
              <a:extLst>
                <a:ext uri="{FF2B5EF4-FFF2-40B4-BE49-F238E27FC236}">
                  <a16:creationId xmlns:a16="http://schemas.microsoft.com/office/drawing/2014/main" xmlns="" id="{BCE417EC-3EBE-4FB1-969C-4E9F205BCAC2}"/>
                </a:ext>
              </a:extLst>
            </p:cNvPr>
            <p:cNvSpPr>
              <a:spLocks noChangeShapeType="1"/>
            </p:cNvSpPr>
            <p:nvPr/>
          </p:nvSpPr>
          <p:spPr bwMode="auto">
            <a:xfrm>
              <a:off x="5804" y="5095"/>
              <a:ext cx="0"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5" name="Line 11">
              <a:extLst>
                <a:ext uri="{FF2B5EF4-FFF2-40B4-BE49-F238E27FC236}">
                  <a16:creationId xmlns:a16="http://schemas.microsoft.com/office/drawing/2014/main" xmlns="" id="{45CAAB5F-FD5D-4738-82C5-056E26781343}"/>
                </a:ext>
              </a:extLst>
            </p:cNvPr>
            <p:cNvSpPr>
              <a:spLocks noChangeShapeType="1"/>
            </p:cNvSpPr>
            <p:nvPr/>
          </p:nvSpPr>
          <p:spPr bwMode="auto">
            <a:xfrm>
              <a:off x="5958" y="5095"/>
              <a:ext cx="1532"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6" name="Line 10">
              <a:extLst>
                <a:ext uri="{FF2B5EF4-FFF2-40B4-BE49-F238E27FC236}">
                  <a16:creationId xmlns:a16="http://schemas.microsoft.com/office/drawing/2014/main" xmlns="" id="{64966930-F00A-449B-925B-71A13241B73D}"/>
                </a:ext>
              </a:extLst>
            </p:cNvPr>
            <p:cNvSpPr>
              <a:spLocks noChangeShapeType="1"/>
            </p:cNvSpPr>
            <p:nvPr/>
          </p:nvSpPr>
          <p:spPr bwMode="auto">
            <a:xfrm>
              <a:off x="4579" y="5558"/>
              <a:ext cx="459" cy="0"/>
            </a:xfrm>
            <a:prstGeom prst="line">
              <a:avLst/>
            </a:prstGeom>
            <a:noFill/>
            <a:ln w="38100">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7" name="Line 9">
              <a:extLst>
                <a:ext uri="{FF2B5EF4-FFF2-40B4-BE49-F238E27FC236}">
                  <a16:creationId xmlns:a16="http://schemas.microsoft.com/office/drawing/2014/main" xmlns="" id="{1E6CAA9D-76EF-4EF9-AE9D-68276ED16B7C}"/>
                </a:ext>
              </a:extLst>
            </p:cNvPr>
            <p:cNvSpPr>
              <a:spLocks noChangeShapeType="1"/>
            </p:cNvSpPr>
            <p:nvPr/>
          </p:nvSpPr>
          <p:spPr bwMode="auto">
            <a:xfrm>
              <a:off x="6724" y="5558"/>
              <a:ext cx="612" cy="0"/>
            </a:xfrm>
            <a:prstGeom prst="line">
              <a:avLst/>
            </a:prstGeom>
            <a:noFill/>
            <a:ln w="38100">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Line 8">
              <a:extLst>
                <a:ext uri="{FF2B5EF4-FFF2-40B4-BE49-F238E27FC236}">
                  <a16:creationId xmlns:a16="http://schemas.microsoft.com/office/drawing/2014/main" xmlns="" id="{25B319DA-1090-43CF-B1E4-D0922D9583AE}"/>
                </a:ext>
              </a:extLst>
            </p:cNvPr>
            <p:cNvSpPr>
              <a:spLocks noChangeShapeType="1"/>
            </p:cNvSpPr>
            <p:nvPr/>
          </p:nvSpPr>
          <p:spPr bwMode="auto">
            <a:xfrm>
              <a:off x="3813" y="5867"/>
              <a:ext cx="1532" cy="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9" name="Line 7">
              <a:extLst>
                <a:ext uri="{FF2B5EF4-FFF2-40B4-BE49-F238E27FC236}">
                  <a16:creationId xmlns:a16="http://schemas.microsoft.com/office/drawing/2014/main" xmlns="" id="{07BEAEF5-EA92-4989-A180-2916AEC3DBDF}"/>
                </a:ext>
              </a:extLst>
            </p:cNvPr>
            <p:cNvSpPr>
              <a:spLocks noChangeShapeType="1"/>
            </p:cNvSpPr>
            <p:nvPr/>
          </p:nvSpPr>
          <p:spPr bwMode="auto">
            <a:xfrm>
              <a:off x="5804" y="5867"/>
              <a:ext cx="0" cy="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0" name="Line 6">
              <a:extLst>
                <a:ext uri="{FF2B5EF4-FFF2-40B4-BE49-F238E27FC236}">
                  <a16:creationId xmlns:a16="http://schemas.microsoft.com/office/drawing/2014/main" xmlns="" id="{6481D337-843F-4DC4-9EED-9BEE358972A8}"/>
                </a:ext>
              </a:extLst>
            </p:cNvPr>
            <p:cNvSpPr>
              <a:spLocks noChangeShapeType="1"/>
            </p:cNvSpPr>
            <p:nvPr/>
          </p:nvSpPr>
          <p:spPr bwMode="auto">
            <a:xfrm flipH="1">
              <a:off x="6111" y="5867"/>
              <a:ext cx="1685" cy="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1" name="Text Box 5">
              <a:extLst>
                <a:ext uri="{FF2B5EF4-FFF2-40B4-BE49-F238E27FC236}">
                  <a16:creationId xmlns:a16="http://schemas.microsoft.com/office/drawing/2014/main" xmlns="" id="{6B326ABA-6491-473D-B3B5-105EC6BBB64D}"/>
                </a:ext>
              </a:extLst>
            </p:cNvPr>
            <p:cNvSpPr txBox="1">
              <a:spLocks noChangeArrowheads="1"/>
            </p:cNvSpPr>
            <p:nvPr/>
          </p:nvSpPr>
          <p:spPr bwMode="auto">
            <a:xfrm>
              <a:off x="4272" y="6329"/>
              <a:ext cx="3524"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FORMA DE IMPLEMENTACIÓN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22" name="Text Box 4">
              <a:extLst>
                <a:ext uri="{FF2B5EF4-FFF2-40B4-BE49-F238E27FC236}">
                  <a16:creationId xmlns:a16="http://schemas.microsoft.com/office/drawing/2014/main" xmlns="" id="{3EC3699A-591D-4859-BCF5-2BDD30DC5030}"/>
                </a:ext>
              </a:extLst>
            </p:cNvPr>
            <p:cNvSpPr txBox="1">
              <a:spLocks noChangeArrowheads="1"/>
            </p:cNvSpPr>
            <p:nvPr/>
          </p:nvSpPr>
          <p:spPr bwMode="auto">
            <a:xfrm>
              <a:off x="4272" y="7255"/>
              <a:ext cx="3525"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FORMA DE EVALUACIÓN</a:t>
              </a:r>
              <a:endParaRPr kumimoji="0" lang="es-CO" altLang="es-CU" sz="1800" b="0" i="0" u="none" strike="noStrike" cap="none" normalizeH="0" baseline="0">
                <a:ln>
                  <a:noFill/>
                </a:ln>
                <a:solidFill>
                  <a:schemeClr val="tx1"/>
                </a:solidFill>
                <a:effectLst/>
                <a:latin typeface="Arial" panose="020B0604020202020204" pitchFamily="34" charset="0"/>
              </a:endParaRPr>
            </a:p>
          </p:txBody>
        </p:sp>
        <p:sp>
          <p:nvSpPr>
            <p:cNvPr id="23" name="Line 3">
              <a:extLst>
                <a:ext uri="{FF2B5EF4-FFF2-40B4-BE49-F238E27FC236}">
                  <a16:creationId xmlns:a16="http://schemas.microsoft.com/office/drawing/2014/main" xmlns="" id="{58B96F84-4826-46DB-8E2B-1E45932088AF}"/>
                </a:ext>
              </a:extLst>
            </p:cNvPr>
            <p:cNvSpPr>
              <a:spLocks noChangeShapeType="1"/>
            </p:cNvSpPr>
            <p:nvPr/>
          </p:nvSpPr>
          <p:spPr bwMode="auto">
            <a:xfrm>
              <a:off x="5804" y="6792"/>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4" name="Text Box 2">
              <a:extLst>
                <a:ext uri="{FF2B5EF4-FFF2-40B4-BE49-F238E27FC236}">
                  <a16:creationId xmlns:a16="http://schemas.microsoft.com/office/drawing/2014/main" xmlns="" id="{EC8064CD-81AC-4ACD-B54F-64FC974A0FFF}"/>
                </a:ext>
              </a:extLst>
            </p:cNvPr>
            <p:cNvSpPr txBox="1">
              <a:spLocks noChangeArrowheads="1"/>
            </p:cNvSpPr>
            <p:nvPr/>
          </p:nvSpPr>
          <p:spPr bwMode="auto">
            <a:xfrm>
              <a:off x="4885" y="3244"/>
              <a:ext cx="1839" cy="4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METODOLOGÍA</a:t>
              </a:r>
              <a:endParaRPr kumimoji="0" lang="es-CO" altLang="es-CU"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726849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6C333CF-2654-4A3D-8236-FAF1FE4D72F3}"/>
              </a:ext>
            </a:extLst>
          </p:cNvPr>
          <p:cNvSpPr>
            <a:spLocks noGrp="1"/>
          </p:cNvSpPr>
          <p:nvPr>
            <p:ph type="title"/>
          </p:nvPr>
        </p:nvSpPr>
        <p:spPr>
          <a:xfrm>
            <a:off x="1495652" y="317333"/>
            <a:ext cx="7468836" cy="1280890"/>
          </a:xfrm>
        </p:spPr>
        <p:txBody>
          <a:bodyPr>
            <a:normAutofit/>
          </a:bodyPr>
          <a:lstStyle/>
          <a:p>
            <a:r>
              <a:rPr lang="es-ES" sz="3200" b="1" dirty="0"/>
              <a:t>La elaboración de una metodología Vía 1 y Vía 2</a:t>
            </a:r>
            <a:endParaRPr lang="es-CU" sz="3200" b="1" dirty="0"/>
          </a:p>
        </p:txBody>
      </p:sp>
      <p:grpSp>
        <p:nvGrpSpPr>
          <p:cNvPr id="5" name="Group 1">
            <a:extLst>
              <a:ext uri="{FF2B5EF4-FFF2-40B4-BE49-F238E27FC236}">
                <a16:creationId xmlns:a16="http://schemas.microsoft.com/office/drawing/2014/main" xmlns="" id="{786DB7EA-DD12-4F5C-AC5A-DE06943E81A3}"/>
              </a:ext>
            </a:extLst>
          </p:cNvPr>
          <p:cNvGrpSpPr>
            <a:grpSpLocks noChangeAspect="1"/>
          </p:cNvGrpSpPr>
          <p:nvPr/>
        </p:nvGrpSpPr>
        <p:grpSpPr bwMode="auto">
          <a:xfrm>
            <a:off x="306760" y="1896020"/>
            <a:ext cx="5535426" cy="4197275"/>
            <a:chOff x="2724" y="3917"/>
            <a:chExt cx="7200" cy="3394"/>
          </a:xfrm>
        </p:grpSpPr>
        <p:sp>
          <p:nvSpPr>
            <p:cNvPr id="6" name="AutoShape 11">
              <a:extLst>
                <a:ext uri="{FF2B5EF4-FFF2-40B4-BE49-F238E27FC236}">
                  <a16:creationId xmlns:a16="http://schemas.microsoft.com/office/drawing/2014/main" xmlns="" id="{FCF5D289-D518-4791-A8C2-34E4F31A4CCB}"/>
                </a:ext>
              </a:extLst>
            </p:cNvPr>
            <p:cNvSpPr>
              <a:spLocks noChangeAspect="1" noChangeArrowheads="1" noTextEdit="1"/>
            </p:cNvSpPr>
            <p:nvPr/>
          </p:nvSpPr>
          <p:spPr bwMode="auto">
            <a:xfrm>
              <a:off x="2724" y="3917"/>
              <a:ext cx="7200" cy="339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10">
              <a:extLst>
                <a:ext uri="{FF2B5EF4-FFF2-40B4-BE49-F238E27FC236}">
                  <a16:creationId xmlns:a16="http://schemas.microsoft.com/office/drawing/2014/main" xmlns="" id="{387E0E7A-2E9A-47B3-8FBC-831D27634E1C}"/>
                </a:ext>
              </a:extLst>
            </p:cNvPr>
            <p:cNvSpPr txBox="1">
              <a:spLocks noChangeArrowheads="1"/>
            </p:cNvSpPr>
            <p:nvPr/>
          </p:nvSpPr>
          <p:spPr bwMode="auto">
            <a:xfrm>
              <a:off x="3184" y="4225"/>
              <a:ext cx="1685"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DIAGNÓSTICO</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8" name="Line 9">
              <a:extLst>
                <a:ext uri="{FF2B5EF4-FFF2-40B4-BE49-F238E27FC236}">
                  <a16:creationId xmlns:a16="http://schemas.microsoft.com/office/drawing/2014/main" xmlns="" id="{165FE2B8-545A-4B56-8C08-A8A817AB048C}"/>
                </a:ext>
              </a:extLst>
            </p:cNvPr>
            <p:cNvSpPr>
              <a:spLocks noChangeShapeType="1"/>
            </p:cNvSpPr>
            <p:nvPr/>
          </p:nvSpPr>
          <p:spPr bwMode="auto">
            <a:xfrm>
              <a:off x="4103" y="4688"/>
              <a:ext cx="0" cy="4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9" name="Line 8">
              <a:extLst>
                <a:ext uri="{FF2B5EF4-FFF2-40B4-BE49-F238E27FC236}">
                  <a16:creationId xmlns:a16="http://schemas.microsoft.com/office/drawing/2014/main" xmlns="" id="{91D3A43B-31C9-4ED1-A0E4-BE3F3B38E6C7}"/>
                </a:ext>
              </a:extLst>
            </p:cNvPr>
            <p:cNvSpPr>
              <a:spLocks noChangeShapeType="1"/>
            </p:cNvSpPr>
            <p:nvPr/>
          </p:nvSpPr>
          <p:spPr bwMode="auto">
            <a:xfrm>
              <a:off x="4103" y="5151"/>
              <a:ext cx="275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0" name="Text Box 7">
              <a:extLst>
                <a:ext uri="{FF2B5EF4-FFF2-40B4-BE49-F238E27FC236}">
                  <a16:creationId xmlns:a16="http://schemas.microsoft.com/office/drawing/2014/main" xmlns="" id="{5B3A432F-E39D-473B-BDC5-AB0F7BF52DC2}"/>
                </a:ext>
              </a:extLst>
            </p:cNvPr>
            <p:cNvSpPr txBox="1">
              <a:spLocks noChangeArrowheads="1"/>
            </p:cNvSpPr>
            <p:nvPr/>
          </p:nvSpPr>
          <p:spPr bwMode="auto">
            <a:xfrm>
              <a:off x="6094" y="4225"/>
              <a:ext cx="1684"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PRONÓSTICO</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1" name="Line 6">
              <a:extLst>
                <a:ext uri="{FF2B5EF4-FFF2-40B4-BE49-F238E27FC236}">
                  <a16:creationId xmlns:a16="http://schemas.microsoft.com/office/drawing/2014/main" xmlns="" id="{CA18C4B1-D456-4A8C-904D-426C9AFBA329}"/>
                </a:ext>
              </a:extLst>
            </p:cNvPr>
            <p:cNvSpPr>
              <a:spLocks noChangeShapeType="1"/>
            </p:cNvSpPr>
            <p:nvPr/>
          </p:nvSpPr>
          <p:spPr bwMode="auto">
            <a:xfrm flipV="1">
              <a:off x="6860" y="4688"/>
              <a:ext cx="1"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2" name="Line 5">
              <a:extLst>
                <a:ext uri="{FF2B5EF4-FFF2-40B4-BE49-F238E27FC236}">
                  <a16:creationId xmlns:a16="http://schemas.microsoft.com/office/drawing/2014/main" xmlns="" id="{7134D1AE-80CA-4B42-AD4D-4E8FF1A7B6BC}"/>
                </a:ext>
              </a:extLst>
            </p:cNvPr>
            <p:cNvSpPr>
              <a:spLocks noChangeShapeType="1"/>
            </p:cNvSpPr>
            <p:nvPr/>
          </p:nvSpPr>
          <p:spPr bwMode="auto">
            <a:xfrm>
              <a:off x="5481" y="5151"/>
              <a:ext cx="0" cy="61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3" name="Text Box 4">
              <a:extLst>
                <a:ext uri="{FF2B5EF4-FFF2-40B4-BE49-F238E27FC236}">
                  <a16:creationId xmlns:a16="http://schemas.microsoft.com/office/drawing/2014/main" xmlns="" id="{9AF71901-8A95-4FCF-8005-3DB9465B62E2}"/>
                </a:ext>
              </a:extLst>
            </p:cNvPr>
            <p:cNvSpPr txBox="1">
              <a:spLocks noChangeArrowheads="1"/>
            </p:cNvSpPr>
            <p:nvPr/>
          </p:nvSpPr>
          <p:spPr bwMode="auto">
            <a:xfrm>
              <a:off x="3490" y="5768"/>
              <a:ext cx="3830" cy="4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COMPROBACIÓN EN LA PRÁCTICA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4" name="Line 3">
              <a:extLst>
                <a:ext uri="{FF2B5EF4-FFF2-40B4-BE49-F238E27FC236}">
                  <a16:creationId xmlns:a16="http://schemas.microsoft.com/office/drawing/2014/main" xmlns="" id="{FC8BB107-4D56-482F-A85A-6A28C207CDBF}"/>
                </a:ext>
              </a:extLst>
            </p:cNvPr>
            <p:cNvSpPr>
              <a:spLocks noChangeShapeType="1"/>
            </p:cNvSpPr>
            <p:nvPr/>
          </p:nvSpPr>
          <p:spPr bwMode="auto">
            <a:xfrm>
              <a:off x="5481" y="6231"/>
              <a:ext cx="1"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5" name="Text Box 2">
              <a:extLst>
                <a:ext uri="{FF2B5EF4-FFF2-40B4-BE49-F238E27FC236}">
                  <a16:creationId xmlns:a16="http://schemas.microsoft.com/office/drawing/2014/main" xmlns="" id="{3B92309D-7AED-44A4-B1CF-EDCA8C16C21E}"/>
                </a:ext>
              </a:extLst>
            </p:cNvPr>
            <p:cNvSpPr txBox="1">
              <a:spLocks noChangeArrowheads="1"/>
            </p:cNvSpPr>
            <p:nvPr/>
          </p:nvSpPr>
          <p:spPr bwMode="auto">
            <a:xfrm>
              <a:off x="4103" y="6540"/>
              <a:ext cx="2758" cy="46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PROPUESTA DEFINITIVA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
        <p:nvSpPr>
          <p:cNvPr id="16" name="Rectangle 27">
            <a:extLst>
              <a:ext uri="{FF2B5EF4-FFF2-40B4-BE49-F238E27FC236}">
                <a16:creationId xmlns:a16="http://schemas.microsoft.com/office/drawing/2014/main" xmlns="" id="{F188B243-5D97-4BF8-B235-A07915D6CEAE}"/>
              </a:ext>
            </a:extLst>
          </p:cNvPr>
          <p:cNvSpPr>
            <a:spLocks noChangeArrowheads="1"/>
          </p:cNvSpPr>
          <p:nvPr/>
        </p:nvSpPr>
        <p:spPr bwMode="auto">
          <a:xfrm>
            <a:off x="3735951" y="1688604"/>
            <a:ext cx="868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U"/>
          </a:p>
        </p:txBody>
      </p:sp>
      <p:grpSp>
        <p:nvGrpSpPr>
          <p:cNvPr id="17" name="Group 17">
            <a:extLst>
              <a:ext uri="{FF2B5EF4-FFF2-40B4-BE49-F238E27FC236}">
                <a16:creationId xmlns:a16="http://schemas.microsoft.com/office/drawing/2014/main" xmlns="" id="{C9B590DF-5CD8-4794-8F17-6439925CC74E}"/>
              </a:ext>
            </a:extLst>
          </p:cNvPr>
          <p:cNvGrpSpPr>
            <a:grpSpLocks noChangeAspect="1"/>
          </p:cNvGrpSpPr>
          <p:nvPr/>
        </p:nvGrpSpPr>
        <p:grpSpPr bwMode="auto">
          <a:xfrm>
            <a:off x="4378487" y="2133647"/>
            <a:ext cx="4586001" cy="3577516"/>
            <a:chOff x="2724" y="1120"/>
            <a:chExt cx="7200" cy="3703"/>
          </a:xfrm>
        </p:grpSpPr>
        <p:sp>
          <p:nvSpPr>
            <p:cNvPr id="18" name="AutoShape 26">
              <a:extLst>
                <a:ext uri="{FF2B5EF4-FFF2-40B4-BE49-F238E27FC236}">
                  <a16:creationId xmlns:a16="http://schemas.microsoft.com/office/drawing/2014/main" xmlns="" id="{C27E445E-01C1-468D-A1C3-4EA5020A74AA}"/>
                </a:ext>
              </a:extLst>
            </p:cNvPr>
            <p:cNvSpPr>
              <a:spLocks noChangeAspect="1" noChangeArrowheads="1" noTextEdit="1"/>
            </p:cNvSpPr>
            <p:nvPr/>
          </p:nvSpPr>
          <p:spPr bwMode="auto">
            <a:xfrm>
              <a:off x="2724" y="1275"/>
              <a:ext cx="7200" cy="354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9" name="Text Box 25">
              <a:extLst>
                <a:ext uri="{FF2B5EF4-FFF2-40B4-BE49-F238E27FC236}">
                  <a16:creationId xmlns:a16="http://schemas.microsoft.com/office/drawing/2014/main" xmlns="" id="{E0A77229-934E-4C3E-B52F-C02C35402FA5}"/>
                </a:ext>
              </a:extLst>
            </p:cNvPr>
            <p:cNvSpPr txBox="1">
              <a:spLocks noChangeArrowheads="1"/>
            </p:cNvSpPr>
            <p:nvPr/>
          </p:nvSpPr>
          <p:spPr bwMode="auto">
            <a:xfrm>
              <a:off x="4103" y="1120"/>
              <a:ext cx="1838"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ESTUDIO DE VARIOS CASOS</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20" name="Line 24">
              <a:extLst>
                <a:ext uri="{FF2B5EF4-FFF2-40B4-BE49-F238E27FC236}">
                  <a16:creationId xmlns:a16="http://schemas.microsoft.com/office/drawing/2014/main" xmlns="" id="{76C4FD60-56A7-4470-97F8-405BF6C988D3}"/>
                </a:ext>
              </a:extLst>
            </p:cNvPr>
            <p:cNvSpPr>
              <a:spLocks noChangeShapeType="1"/>
            </p:cNvSpPr>
            <p:nvPr/>
          </p:nvSpPr>
          <p:spPr bwMode="auto">
            <a:xfrm>
              <a:off x="5022" y="2046"/>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1" name="Text Box 23">
              <a:extLst>
                <a:ext uri="{FF2B5EF4-FFF2-40B4-BE49-F238E27FC236}">
                  <a16:creationId xmlns:a16="http://schemas.microsoft.com/office/drawing/2014/main" xmlns="" id="{9C43564C-38E7-499D-BF2E-6B63DD2B6535}"/>
                </a:ext>
              </a:extLst>
            </p:cNvPr>
            <p:cNvSpPr txBox="1">
              <a:spLocks noChangeArrowheads="1"/>
            </p:cNvSpPr>
            <p:nvPr/>
          </p:nvSpPr>
          <p:spPr bwMode="auto">
            <a:xfrm>
              <a:off x="3950" y="2509"/>
              <a:ext cx="2144"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ANÁLISIS DE REGULARIDADES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22" name="Line 22">
              <a:extLst>
                <a:ext uri="{FF2B5EF4-FFF2-40B4-BE49-F238E27FC236}">
                  <a16:creationId xmlns:a16="http://schemas.microsoft.com/office/drawing/2014/main" xmlns="" id="{D2F9F17B-0C0C-4EC5-A66B-17FDE3D40C6F}"/>
                </a:ext>
              </a:extLst>
            </p:cNvPr>
            <p:cNvSpPr>
              <a:spLocks noChangeShapeType="1"/>
            </p:cNvSpPr>
            <p:nvPr/>
          </p:nvSpPr>
          <p:spPr bwMode="auto">
            <a:xfrm>
              <a:off x="6094" y="2817"/>
              <a:ext cx="766"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3" name="Text Box 21">
              <a:extLst>
                <a:ext uri="{FF2B5EF4-FFF2-40B4-BE49-F238E27FC236}">
                  <a16:creationId xmlns:a16="http://schemas.microsoft.com/office/drawing/2014/main" xmlns="" id="{F15443FB-01E1-4F3F-BC42-F5D699CF3515}"/>
                </a:ext>
              </a:extLst>
            </p:cNvPr>
            <p:cNvSpPr txBox="1">
              <a:spLocks noChangeArrowheads="1"/>
            </p:cNvSpPr>
            <p:nvPr/>
          </p:nvSpPr>
          <p:spPr bwMode="auto">
            <a:xfrm>
              <a:off x="6860" y="2509"/>
              <a:ext cx="1992"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DIAGNÓSTICO GENERAL</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24" name="Line 20">
              <a:extLst>
                <a:ext uri="{FF2B5EF4-FFF2-40B4-BE49-F238E27FC236}">
                  <a16:creationId xmlns:a16="http://schemas.microsoft.com/office/drawing/2014/main" xmlns="" id="{5234172E-56A9-4BE5-9476-38DBE4FA93AA}"/>
                </a:ext>
              </a:extLst>
            </p:cNvPr>
            <p:cNvSpPr>
              <a:spLocks noChangeShapeType="1"/>
            </p:cNvSpPr>
            <p:nvPr/>
          </p:nvSpPr>
          <p:spPr bwMode="auto">
            <a:xfrm>
              <a:off x="5175" y="3126"/>
              <a:ext cx="766"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5" name="Line 19">
              <a:extLst>
                <a:ext uri="{FF2B5EF4-FFF2-40B4-BE49-F238E27FC236}">
                  <a16:creationId xmlns:a16="http://schemas.microsoft.com/office/drawing/2014/main" xmlns="" id="{F646DCEF-785A-4F69-BAA3-FD9C67B7000F}"/>
                </a:ext>
              </a:extLst>
            </p:cNvPr>
            <p:cNvSpPr>
              <a:spLocks noChangeShapeType="1"/>
            </p:cNvSpPr>
            <p:nvPr/>
          </p:nvSpPr>
          <p:spPr bwMode="auto">
            <a:xfrm flipH="1">
              <a:off x="7013" y="3126"/>
              <a:ext cx="92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6" name="Text Box 18">
              <a:extLst>
                <a:ext uri="{FF2B5EF4-FFF2-40B4-BE49-F238E27FC236}">
                  <a16:creationId xmlns:a16="http://schemas.microsoft.com/office/drawing/2014/main" xmlns="" id="{C4D51717-35DC-4743-B632-D8E4F2DBEBD0}"/>
                </a:ext>
              </a:extLst>
            </p:cNvPr>
            <p:cNvSpPr txBox="1">
              <a:spLocks noChangeArrowheads="1"/>
            </p:cNvSpPr>
            <p:nvPr/>
          </p:nvSpPr>
          <p:spPr bwMode="auto">
            <a:xfrm>
              <a:off x="4562" y="3589"/>
              <a:ext cx="3524"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DETERMINACIÓN</a:t>
              </a:r>
              <a:endParaRPr kumimoji="0" lang="es-ES" altLang="es-CU" sz="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DE LA METODOLOGÍA</a:t>
              </a:r>
              <a:endParaRPr kumimoji="0" lang="es-ES" altLang="es-CU"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175963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3DC925-E9E7-4F7B-8734-1C810D237E2F}"/>
              </a:ext>
            </a:extLst>
          </p:cNvPr>
          <p:cNvSpPr>
            <a:spLocks noGrp="1"/>
          </p:cNvSpPr>
          <p:nvPr>
            <p:ph type="title"/>
          </p:nvPr>
        </p:nvSpPr>
        <p:spPr>
          <a:xfrm>
            <a:off x="1430584" y="223785"/>
            <a:ext cx="7507800" cy="1280890"/>
          </a:xfrm>
        </p:spPr>
        <p:txBody>
          <a:bodyPr>
            <a:normAutofit/>
          </a:bodyPr>
          <a:lstStyle/>
          <a:p>
            <a:r>
              <a:rPr lang="es-ES" sz="3200" b="1" dirty="0"/>
              <a:t>La elaboración de una metodología Vía 3 y Vía 4</a:t>
            </a:r>
            <a:endParaRPr lang="es-CU" sz="3200" dirty="0"/>
          </a:p>
        </p:txBody>
      </p:sp>
      <p:sp>
        <p:nvSpPr>
          <p:cNvPr id="4" name="Rectangle 11">
            <a:extLst>
              <a:ext uri="{FF2B5EF4-FFF2-40B4-BE49-F238E27FC236}">
                <a16:creationId xmlns:a16="http://schemas.microsoft.com/office/drawing/2014/main" xmlns="" id="{2421AFFC-C840-4C44-86CE-71CDD22662F8}"/>
              </a:ext>
            </a:extLst>
          </p:cNvPr>
          <p:cNvSpPr>
            <a:spLocks noChangeArrowheads="1"/>
          </p:cNvSpPr>
          <p:nvPr/>
        </p:nvSpPr>
        <p:spPr bwMode="auto">
          <a:xfrm>
            <a:off x="234752"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5" name="Group 1">
            <a:extLst>
              <a:ext uri="{FF2B5EF4-FFF2-40B4-BE49-F238E27FC236}">
                <a16:creationId xmlns:a16="http://schemas.microsoft.com/office/drawing/2014/main" xmlns="" id="{E60DF8F8-0F07-42D0-B8FF-E0FE3FC187DA}"/>
              </a:ext>
            </a:extLst>
          </p:cNvPr>
          <p:cNvGrpSpPr>
            <a:grpSpLocks noChangeAspect="1"/>
          </p:cNvGrpSpPr>
          <p:nvPr/>
        </p:nvGrpSpPr>
        <p:grpSpPr bwMode="auto">
          <a:xfrm>
            <a:off x="-899862" y="707180"/>
            <a:ext cx="5625046" cy="3670587"/>
            <a:chOff x="1839" y="3389"/>
            <a:chExt cx="7200" cy="4629"/>
          </a:xfrm>
        </p:grpSpPr>
        <p:sp>
          <p:nvSpPr>
            <p:cNvPr id="6" name="AutoShape 10">
              <a:extLst>
                <a:ext uri="{FF2B5EF4-FFF2-40B4-BE49-F238E27FC236}">
                  <a16:creationId xmlns:a16="http://schemas.microsoft.com/office/drawing/2014/main" xmlns="" id="{7502170D-077E-4C15-917A-06A1D61AB150}"/>
                </a:ext>
              </a:extLst>
            </p:cNvPr>
            <p:cNvSpPr>
              <a:spLocks noChangeAspect="1" noChangeArrowheads="1" noTextEdit="1"/>
            </p:cNvSpPr>
            <p:nvPr/>
          </p:nvSpPr>
          <p:spPr bwMode="auto">
            <a:xfrm>
              <a:off x="1839" y="3389"/>
              <a:ext cx="7200" cy="32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7" name="Text Box 9">
              <a:extLst>
                <a:ext uri="{FF2B5EF4-FFF2-40B4-BE49-F238E27FC236}">
                  <a16:creationId xmlns:a16="http://schemas.microsoft.com/office/drawing/2014/main" xmlns="" id="{20A93DA0-065A-496C-803C-89778B40E1EC}"/>
                </a:ext>
              </a:extLst>
            </p:cNvPr>
            <p:cNvSpPr txBox="1">
              <a:spLocks noChangeArrowheads="1"/>
            </p:cNvSpPr>
            <p:nvPr/>
          </p:nvSpPr>
          <p:spPr bwMode="auto">
            <a:xfrm>
              <a:off x="3254" y="5241"/>
              <a:ext cx="2227"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DETERMINACIÓN SUCESIVA DE PROBLEMAS</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8" name="Line 8">
              <a:extLst>
                <a:ext uri="{FF2B5EF4-FFF2-40B4-BE49-F238E27FC236}">
                  <a16:creationId xmlns:a16="http://schemas.microsoft.com/office/drawing/2014/main" xmlns="" id="{92673367-251A-4D20-B446-BDC0399C369E}"/>
                </a:ext>
              </a:extLst>
            </p:cNvPr>
            <p:cNvSpPr>
              <a:spLocks noChangeShapeType="1"/>
            </p:cNvSpPr>
            <p:nvPr/>
          </p:nvSpPr>
          <p:spPr bwMode="auto">
            <a:xfrm>
              <a:off x="5481" y="5704"/>
              <a:ext cx="137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9" name="Text Box 7">
              <a:extLst>
                <a:ext uri="{FF2B5EF4-FFF2-40B4-BE49-F238E27FC236}">
                  <a16:creationId xmlns:a16="http://schemas.microsoft.com/office/drawing/2014/main" xmlns="" id="{009E6DDE-3CF5-4243-9E72-CAF558FA1077}"/>
                </a:ext>
              </a:extLst>
            </p:cNvPr>
            <p:cNvSpPr txBox="1">
              <a:spLocks noChangeArrowheads="1"/>
            </p:cNvSpPr>
            <p:nvPr/>
          </p:nvSpPr>
          <p:spPr bwMode="auto">
            <a:xfrm>
              <a:off x="6860" y="5241"/>
              <a:ext cx="1992" cy="9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CONSTRUCCIÓN SUCESIVA DE PROBLEMAS</a:t>
              </a:r>
              <a:endParaRPr kumimoji="0" lang="es-ES" altLang="es-CU" sz="1800" b="0" i="0" u="none" strike="noStrike" cap="none" normalizeH="0" baseline="0">
                <a:ln>
                  <a:noFill/>
                </a:ln>
                <a:solidFill>
                  <a:schemeClr val="tx1"/>
                </a:solidFill>
                <a:effectLst/>
                <a:latin typeface="Arial" panose="020B0604020202020204" pitchFamily="34" charset="0"/>
              </a:endParaRPr>
            </a:p>
          </p:txBody>
        </p:sp>
        <p:sp>
          <p:nvSpPr>
            <p:cNvPr id="10" name="Line 6">
              <a:extLst>
                <a:ext uri="{FF2B5EF4-FFF2-40B4-BE49-F238E27FC236}">
                  <a16:creationId xmlns:a16="http://schemas.microsoft.com/office/drawing/2014/main" xmlns="" id="{C07877C7-1D41-4627-A9CB-D6823A9431F8}"/>
                </a:ext>
              </a:extLst>
            </p:cNvPr>
            <p:cNvSpPr>
              <a:spLocks noChangeShapeType="1"/>
            </p:cNvSpPr>
            <p:nvPr/>
          </p:nvSpPr>
          <p:spPr bwMode="auto">
            <a:xfrm>
              <a:off x="7933" y="6167"/>
              <a:ext cx="0" cy="4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1" name="Line 5">
              <a:extLst>
                <a:ext uri="{FF2B5EF4-FFF2-40B4-BE49-F238E27FC236}">
                  <a16:creationId xmlns:a16="http://schemas.microsoft.com/office/drawing/2014/main" xmlns="" id="{3AA68AA7-FAED-4987-93B7-2E5B38DBC57A}"/>
                </a:ext>
              </a:extLst>
            </p:cNvPr>
            <p:cNvSpPr>
              <a:spLocks noChangeShapeType="1"/>
            </p:cNvSpPr>
            <p:nvPr/>
          </p:nvSpPr>
          <p:spPr bwMode="auto">
            <a:xfrm flipH="1">
              <a:off x="4409" y="6629"/>
              <a:ext cx="35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2" name="Line 4">
              <a:extLst>
                <a:ext uri="{FF2B5EF4-FFF2-40B4-BE49-F238E27FC236}">
                  <a16:creationId xmlns:a16="http://schemas.microsoft.com/office/drawing/2014/main" xmlns="" id="{3A26FDBE-E0D4-4C23-BB8F-84FF67A0D3C3}"/>
                </a:ext>
              </a:extLst>
            </p:cNvPr>
            <p:cNvSpPr>
              <a:spLocks noChangeShapeType="1"/>
            </p:cNvSpPr>
            <p:nvPr/>
          </p:nvSpPr>
          <p:spPr bwMode="auto">
            <a:xfrm flipV="1">
              <a:off x="4409" y="6167"/>
              <a:ext cx="0" cy="4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3" name="Line 3">
              <a:extLst>
                <a:ext uri="{FF2B5EF4-FFF2-40B4-BE49-F238E27FC236}">
                  <a16:creationId xmlns:a16="http://schemas.microsoft.com/office/drawing/2014/main" xmlns="" id="{28D27783-C5E6-4A7A-99E5-6AEF460C630B}"/>
                </a:ext>
              </a:extLst>
            </p:cNvPr>
            <p:cNvSpPr>
              <a:spLocks noChangeShapeType="1"/>
            </p:cNvSpPr>
            <p:nvPr/>
          </p:nvSpPr>
          <p:spPr bwMode="auto">
            <a:xfrm>
              <a:off x="6094" y="6629"/>
              <a:ext cx="0"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4" name="Text Box 2">
              <a:extLst>
                <a:ext uri="{FF2B5EF4-FFF2-40B4-BE49-F238E27FC236}">
                  <a16:creationId xmlns:a16="http://schemas.microsoft.com/office/drawing/2014/main" xmlns="" id="{E8E6A130-794F-42B2-BFE0-E8611AF4C82C}"/>
                </a:ext>
              </a:extLst>
            </p:cNvPr>
            <p:cNvSpPr txBox="1">
              <a:spLocks noChangeArrowheads="1"/>
            </p:cNvSpPr>
            <p:nvPr/>
          </p:nvSpPr>
          <p:spPr bwMode="auto">
            <a:xfrm>
              <a:off x="4409" y="7092"/>
              <a:ext cx="3371"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DETERMINACIÓN DE METODOLOGÍA/ALTERNATIVA</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grpSp>
      <p:sp>
        <p:nvSpPr>
          <p:cNvPr id="15" name="Rectangle 25">
            <a:extLst>
              <a:ext uri="{FF2B5EF4-FFF2-40B4-BE49-F238E27FC236}">
                <a16:creationId xmlns:a16="http://schemas.microsoft.com/office/drawing/2014/main" xmlns="" id="{5E2EC220-0F9A-4B68-AB9E-16719E0B0C75}"/>
              </a:ext>
            </a:extLst>
          </p:cNvPr>
          <p:cNvSpPr>
            <a:spLocks noChangeArrowheads="1"/>
          </p:cNvSpPr>
          <p:nvPr/>
        </p:nvSpPr>
        <p:spPr bwMode="auto">
          <a:xfrm>
            <a:off x="4827301"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U"/>
          </a:p>
        </p:txBody>
      </p:sp>
      <p:grpSp>
        <p:nvGrpSpPr>
          <p:cNvPr id="16" name="Group 15">
            <a:extLst>
              <a:ext uri="{FF2B5EF4-FFF2-40B4-BE49-F238E27FC236}">
                <a16:creationId xmlns:a16="http://schemas.microsoft.com/office/drawing/2014/main" xmlns="" id="{8AC63335-9856-4E6C-9D0B-6F6D9573EE63}"/>
              </a:ext>
            </a:extLst>
          </p:cNvPr>
          <p:cNvGrpSpPr>
            <a:grpSpLocks noChangeAspect="1"/>
          </p:cNvGrpSpPr>
          <p:nvPr/>
        </p:nvGrpSpPr>
        <p:grpSpPr bwMode="auto">
          <a:xfrm>
            <a:off x="4725184" y="1866583"/>
            <a:ext cx="4213200" cy="4284235"/>
            <a:chOff x="2724" y="1171"/>
            <a:chExt cx="7200" cy="4475"/>
          </a:xfrm>
        </p:grpSpPr>
        <p:sp>
          <p:nvSpPr>
            <p:cNvPr id="17" name="AutoShape 24">
              <a:extLst>
                <a:ext uri="{FF2B5EF4-FFF2-40B4-BE49-F238E27FC236}">
                  <a16:creationId xmlns:a16="http://schemas.microsoft.com/office/drawing/2014/main" xmlns="" id="{10D0B75E-9D87-4FB2-9716-8503693861DB}"/>
                </a:ext>
              </a:extLst>
            </p:cNvPr>
            <p:cNvSpPr>
              <a:spLocks noChangeAspect="1" noChangeArrowheads="1" noTextEdit="1"/>
            </p:cNvSpPr>
            <p:nvPr/>
          </p:nvSpPr>
          <p:spPr bwMode="auto">
            <a:xfrm>
              <a:off x="2724" y="1171"/>
              <a:ext cx="7200" cy="40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U"/>
            </a:p>
          </p:txBody>
        </p:sp>
        <p:sp>
          <p:nvSpPr>
            <p:cNvPr id="18" name="Text Box 23">
              <a:extLst>
                <a:ext uri="{FF2B5EF4-FFF2-40B4-BE49-F238E27FC236}">
                  <a16:creationId xmlns:a16="http://schemas.microsoft.com/office/drawing/2014/main" xmlns="" id="{DD542F16-77AC-4A29-B23A-F654D7AA064C}"/>
                </a:ext>
              </a:extLst>
            </p:cNvPr>
            <p:cNvSpPr txBox="1">
              <a:spLocks noChangeArrowheads="1"/>
            </p:cNvSpPr>
            <p:nvPr/>
          </p:nvSpPr>
          <p:spPr bwMode="auto">
            <a:xfrm>
              <a:off x="3184" y="1326"/>
              <a:ext cx="1991" cy="9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ANÁLISIS DE SITUACIONES TEÓRICAS</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19" name="Line 22">
              <a:extLst>
                <a:ext uri="{FF2B5EF4-FFF2-40B4-BE49-F238E27FC236}">
                  <a16:creationId xmlns:a16="http://schemas.microsoft.com/office/drawing/2014/main" xmlns="" id="{5D9B8A14-3283-4F9E-A209-2EEA6C4D19E0}"/>
                </a:ext>
              </a:extLst>
            </p:cNvPr>
            <p:cNvSpPr>
              <a:spLocks noChangeShapeType="1"/>
            </p:cNvSpPr>
            <p:nvPr/>
          </p:nvSpPr>
          <p:spPr bwMode="auto">
            <a:xfrm>
              <a:off x="5175" y="1789"/>
              <a:ext cx="1226"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0" name="Text Box 21">
              <a:extLst>
                <a:ext uri="{FF2B5EF4-FFF2-40B4-BE49-F238E27FC236}">
                  <a16:creationId xmlns:a16="http://schemas.microsoft.com/office/drawing/2014/main" xmlns="" id="{5D0688B9-69AA-4CA7-B1E8-69D796F8C3EC}"/>
                </a:ext>
              </a:extLst>
            </p:cNvPr>
            <p:cNvSpPr txBox="1">
              <a:spLocks noChangeArrowheads="1"/>
            </p:cNvSpPr>
            <p:nvPr/>
          </p:nvSpPr>
          <p:spPr bwMode="auto">
            <a:xfrm>
              <a:off x="6401" y="1480"/>
              <a:ext cx="3370"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1ERA PROPUESTA DE METODOLOGÍA/ALTERNATIVA</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21" name="Line 20">
              <a:extLst>
                <a:ext uri="{FF2B5EF4-FFF2-40B4-BE49-F238E27FC236}">
                  <a16:creationId xmlns:a16="http://schemas.microsoft.com/office/drawing/2014/main" xmlns="" id="{B126B23E-C5AC-4685-B8BB-C0B950175EC8}"/>
                </a:ext>
              </a:extLst>
            </p:cNvPr>
            <p:cNvSpPr>
              <a:spLocks noChangeShapeType="1"/>
            </p:cNvSpPr>
            <p:nvPr/>
          </p:nvSpPr>
          <p:spPr bwMode="auto">
            <a:xfrm>
              <a:off x="4409" y="2252"/>
              <a:ext cx="1532"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2" name="Line 19">
              <a:extLst>
                <a:ext uri="{FF2B5EF4-FFF2-40B4-BE49-F238E27FC236}">
                  <a16:creationId xmlns:a16="http://schemas.microsoft.com/office/drawing/2014/main" xmlns="" id="{02118B6F-63E7-4BEC-9CB8-9AAC81340FF5}"/>
                </a:ext>
              </a:extLst>
            </p:cNvPr>
            <p:cNvSpPr>
              <a:spLocks noChangeShapeType="1"/>
            </p:cNvSpPr>
            <p:nvPr/>
          </p:nvSpPr>
          <p:spPr bwMode="auto">
            <a:xfrm flipH="1">
              <a:off x="6554" y="2252"/>
              <a:ext cx="1685"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3" name="Text Box 18">
              <a:extLst>
                <a:ext uri="{FF2B5EF4-FFF2-40B4-BE49-F238E27FC236}">
                  <a16:creationId xmlns:a16="http://schemas.microsoft.com/office/drawing/2014/main" xmlns="" id="{D0DACD8B-C565-49F7-8730-3F5564E78B93}"/>
                </a:ext>
              </a:extLst>
            </p:cNvPr>
            <p:cNvSpPr txBox="1">
              <a:spLocks noChangeArrowheads="1"/>
            </p:cNvSpPr>
            <p:nvPr/>
          </p:nvSpPr>
          <p:spPr bwMode="auto">
            <a:xfrm>
              <a:off x="4862" y="3254"/>
              <a:ext cx="3207" cy="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COMPROBACIÓN EN LA PRÁCTICA</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sp>
          <p:nvSpPr>
            <p:cNvPr id="24" name="Line 17">
              <a:extLst>
                <a:ext uri="{FF2B5EF4-FFF2-40B4-BE49-F238E27FC236}">
                  <a16:creationId xmlns:a16="http://schemas.microsoft.com/office/drawing/2014/main" xmlns="" id="{49089179-F4B5-4259-8923-5416618875C9}"/>
                </a:ext>
              </a:extLst>
            </p:cNvPr>
            <p:cNvSpPr>
              <a:spLocks noChangeShapeType="1"/>
            </p:cNvSpPr>
            <p:nvPr/>
          </p:nvSpPr>
          <p:spPr bwMode="auto">
            <a:xfrm>
              <a:off x="6401" y="3794"/>
              <a:ext cx="1" cy="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s-CU"/>
            </a:p>
          </p:txBody>
        </p:sp>
        <p:sp>
          <p:nvSpPr>
            <p:cNvPr id="25" name="Text Box 16">
              <a:extLst>
                <a:ext uri="{FF2B5EF4-FFF2-40B4-BE49-F238E27FC236}">
                  <a16:creationId xmlns:a16="http://schemas.microsoft.com/office/drawing/2014/main" xmlns="" id="{B2BF3867-5B55-42DA-B429-DA7D4F2C5EC4}"/>
                </a:ext>
              </a:extLst>
            </p:cNvPr>
            <p:cNvSpPr txBox="1">
              <a:spLocks noChangeArrowheads="1"/>
            </p:cNvSpPr>
            <p:nvPr/>
          </p:nvSpPr>
          <p:spPr bwMode="auto">
            <a:xfrm>
              <a:off x="3789" y="4317"/>
              <a:ext cx="4443" cy="132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C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PROPUESTA FINAL METODOLOGÍA/ALTERNATIVA</a:t>
              </a:r>
              <a:endParaRPr kumimoji="0" lang="es-ES" altLang="es-CU"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61745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7F3523-3633-4190-8760-92C6F45A8378}"/>
              </a:ext>
            </a:extLst>
          </p:cNvPr>
          <p:cNvSpPr>
            <a:spLocks noGrp="1"/>
          </p:cNvSpPr>
          <p:nvPr>
            <p:ph type="title"/>
          </p:nvPr>
        </p:nvSpPr>
        <p:spPr>
          <a:xfrm>
            <a:off x="1691680" y="306333"/>
            <a:ext cx="6589199" cy="674395"/>
          </a:xfrm>
        </p:spPr>
        <p:txBody>
          <a:bodyPr>
            <a:normAutofit/>
          </a:bodyPr>
          <a:lstStyle/>
          <a:p>
            <a:r>
              <a:rPr lang="es-ES" sz="3200" b="1" dirty="0"/>
              <a:t>A modo de conclusiones</a:t>
            </a:r>
          </a:p>
        </p:txBody>
      </p:sp>
      <p:sp>
        <p:nvSpPr>
          <p:cNvPr id="3" name="Marcador de contenido 2">
            <a:extLst>
              <a:ext uri="{FF2B5EF4-FFF2-40B4-BE49-F238E27FC236}">
                <a16:creationId xmlns:a16="http://schemas.microsoft.com/office/drawing/2014/main" xmlns="" id="{FF3C152F-009B-4183-944D-BF607C91ACE1}"/>
              </a:ext>
            </a:extLst>
          </p:cNvPr>
          <p:cNvSpPr>
            <a:spLocks noGrp="1"/>
          </p:cNvSpPr>
          <p:nvPr>
            <p:ph idx="1"/>
          </p:nvPr>
        </p:nvSpPr>
        <p:spPr>
          <a:xfrm>
            <a:off x="539552" y="1268759"/>
            <a:ext cx="8424936" cy="5282908"/>
          </a:xfrm>
        </p:spPr>
        <p:txBody>
          <a:bodyPr>
            <a:noAutofit/>
          </a:bodyPr>
          <a:lstStyle/>
          <a:p>
            <a:pPr>
              <a:lnSpc>
                <a:spcPct val="150000"/>
              </a:lnSpc>
            </a:pPr>
            <a:r>
              <a:rPr lang="es-ES" sz="2000" dirty="0">
                <a:latin typeface="Arial" panose="020B0604020202020204" pitchFamily="34" charset="0"/>
                <a:cs typeface="Arial" panose="020B0604020202020204" pitchFamily="34" charset="0"/>
              </a:rPr>
              <a:t>En la investigación pedagógica  se ha enfatizado en la estructura de los resultados y en sus vías de obtención a partir de las experiencias prácticas y de la teoría elaborada hasta la actualidad.</a:t>
            </a:r>
          </a:p>
          <a:p>
            <a:pPr>
              <a:lnSpc>
                <a:spcPct val="150000"/>
              </a:lnSpc>
            </a:pPr>
            <a:r>
              <a:rPr lang="es-ES" sz="2000" dirty="0">
                <a:latin typeface="Arial" panose="020B0604020202020204" pitchFamily="34" charset="0"/>
                <a:cs typeface="Arial" panose="020B0604020202020204" pitchFamily="34" charset="0"/>
              </a:rPr>
              <a:t>En relación con la estructuración de los resultados vinculados a los productos de la investigación los conceptos de estrategia y sistema aparecen frecuentemente abordados en la literatura,  sin embargo, su análisis desde el punto de vista pedagógico asumen otra dimensión al considerar un contexto nuevo para la aplicación de los mismos.</a:t>
            </a:r>
          </a:p>
          <a:p>
            <a:pPr>
              <a:lnSpc>
                <a:spcPct val="150000"/>
              </a:lnSpc>
            </a:pPr>
            <a:r>
              <a:rPr lang="es-ES" sz="2000" dirty="0">
                <a:latin typeface="Arial" panose="020B0604020202020204" pitchFamily="34" charset="0"/>
                <a:cs typeface="Arial" panose="020B0604020202020204" pitchFamily="34" charset="0"/>
              </a:rPr>
              <a:t>Los exhortamos al estudio del material del Dr. Valle Lima, el que sirvió de guía para los principales argumentos de esta conferencia y de la obra a realizar por ustedes </a:t>
            </a:r>
          </a:p>
        </p:txBody>
      </p:sp>
    </p:spTree>
    <p:extLst>
      <p:ext uri="{BB962C8B-B14F-4D97-AF65-F5344CB8AC3E}">
        <p14:creationId xmlns:p14="http://schemas.microsoft.com/office/powerpoint/2010/main" val="42156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7664" y="1700808"/>
            <a:ext cx="6591985" cy="4533082"/>
          </a:xfrm>
        </p:spPr>
        <p:txBody>
          <a:bodyPr>
            <a:normAutofit/>
          </a:bodyPr>
          <a:lstStyle/>
          <a:p>
            <a:pPr marL="0" indent="0" algn="just">
              <a:buNone/>
            </a:pPr>
            <a:r>
              <a:rPr lang="es-MX" sz="2400" dirty="0"/>
              <a:t>Valiente, P  refiriéndose a la concepción sistémica de la superación plantea que esta es “el resultado de la elaboración teórica y metodológica y el proceso de su aplicación práctica, que comprende las acciones para el diseño y realización de la planificación, la organización, la ejecución, la regulación, el control y la evaluación del proceso encaminado al desarrollo integral de los recursos humanos a través de la superación, considerando para ello el enfoque de sistema.”</a:t>
            </a:r>
            <a:endParaRPr lang="es-ES" sz="2400" b="1" u="sng" dirty="0"/>
          </a:p>
          <a:p>
            <a:endParaRPr lang="es-ES" dirty="0"/>
          </a:p>
        </p:txBody>
      </p:sp>
      <p:sp>
        <p:nvSpPr>
          <p:cNvPr id="4" name="1 Título">
            <a:extLst>
              <a:ext uri="{FF2B5EF4-FFF2-40B4-BE49-F238E27FC236}">
                <a16:creationId xmlns:a16="http://schemas.microsoft.com/office/drawing/2014/main" xmlns="" id="{3FA9981E-9176-4A0C-9ADB-A51043447651}"/>
              </a:ext>
            </a:extLst>
          </p:cNvPr>
          <p:cNvSpPr>
            <a:spLocks noGrp="1"/>
          </p:cNvSpPr>
          <p:nvPr>
            <p:ph type="title"/>
          </p:nvPr>
        </p:nvSpPr>
        <p:spPr>
          <a:xfrm>
            <a:off x="1547664" y="623888"/>
            <a:ext cx="6986736" cy="932904"/>
          </a:xfrm>
        </p:spPr>
        <p:txBody>
          <a:bodyPr>
            <a:normAutofit fontScale="90000"/>
          </a:bodyPr>
          <a:lstStyle/>
          <a:p>
            <a:r>
              <a:rPr lang="es-ES" b="1" dirty="0"/>
              <a:t>La obtención de una  concepción</a:t>
            </a:r>
            <a:r>
              <a:rPr lang="es-ES" dirty="0"/>
              <a:t/>
            </a:r>
            <a:br>
              <a:rPr lang="es-ES" dirty="0"/>
            </a:br>
            <a:endParaRPr lang="es-ES" dirty="0"/>
          </a:p>
        </p:txBody>
      </p:sp>
    </p:spTree>
    <p:extLst>
      <p:ext uri="{BB962C8B-B14F-4D97-AF65-F5344CB8AC3E}">
        <p14:creationId xmlns:p14="http://schemas.microsoft.com/office/powerpoint/2010/main" val="54513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9672" y="1540189"/>
            <a:ext cx="6591985" cy="3777622"/>
          </a:xfrm>
        </p:spPr>
        <p:txBody>
          <a:bodyPr>
            <a:normAutofit/>
          </a:bodyPr>
          <a:lstStyle/>
          <a:p>
            <a:pPr marL="0" indent="0" algn="just">
              <a:buNone/>
            </a:pPr>
            <a:r>
              <a:rPr lang="es-ES" sz="2400" dirty="0"/>
              <a:t>Es el conjunto de objetivos, conceptos esenciales o categorías de partida, principios que la sustentan,  así como una caracterización del objeto de investigación, haciendo énfasis y explicitando aquellos aspectos trascendentes que sufren cambios, al asumir un punto de vista para analizar el objeto o fenómeno en estudio. </a:t>
            </a:r>
          </a:p>
        </p:txBody>
      </p:sp>
      <p:sp>
        <p:nvSpPr>
          <p:cNvPr id="4" name="1 Título">
            <a:extLst>
              <a:ext uri="{FF2B5EF4-FFF2-40B4-BE49-F238E27FC236}">
                <a16:creationId xmlns:a16="http://schemas.microsoft.com/office/drawing/2014/main" xmlns="" id="{BF111187-333F-4992-857D-23C862F0BBC6}"/>
              </a:ext>
            </a:extLst>
          </p:cNvPr>
          <p:cNvSpPr>
            <a:spLocks noGrp="1"/>
          </p:cNvSpPr>
          <p:nvPr>
            <p:ph type="title"/>
          </p:nvPr>
        </p:nvSpPr>
        <p:spPr>
          <a:xfrm>
            <a:off x="1619672" y="548680"/>
            <a:ext cx="7344816" cy="1281112"/>
          </a:xfrm>
        </p:spPr>
        <p:txBody>
          <a:bodyPr>
            <a:normAutofit fontScale="90000"/>
          </a:bodyPr>
          <a:lstStyle/>
          <a:p>
            <a:r>
              <a:rPr lang="es-ES" b="1" dirty="0"/>
              <a:t>La obtención de una  concepción</a:t>
            </a:r>
            <a:r>
              <a:rPr lang="es-ES" dirty="0"/>
              <a:t/>
            </a:r>
            <a:br>
              <a:rPr lang="es-ES" dirty="0"/>
            </a:br>
            <a:endParaRPr lang="es-ES" dirty="0"/>
          </a:p>
        </p:txBody>
      </p:sp>
    </p:spTree>
    <p:extLst>
      <p:ext uri="{BB962C8B-B14F-4D97-AF65-F5344CB8AC3E}">
        <p14:creationId xmlns:p14="http://schemas.microsoft.com/office/powerpoint/2010/main" val="47535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417638"/>
            <a:ext cx="6336704" cy="433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1 Título">
            <a:extLst>
              <a:ext uri="{FF2B5EF4-FFF2-40B4-BE49-F238E27FC236}">
                <a16:creationId xmlns:a16="http://schemas.microsoft.com/office/drawing/2014/main" xmlns="" id="{40914723-242D-4078-8606-8A574AE359E3}"/>
              </a:ext>
            </a:extLst>
          </p:cNvPr>
          <p:cNvSpPr txBox="1">
            <a:spLocks/>
          </p:cNvSpPr>
          <p:nvPr/>
        </p:nvSpPr>
        <p:spPr>
          <a:xfrm>
            <a:off x="1547665" y="624110"/>
            <a:ext cx="6986736" cy="1280890"/>
          </a:xfrm>
          <a:prstGeom prst="rect">
            <a:avLst/>
          </a:prstGeom>
        </p:spPr>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b="1"/>
              <a:t>La obtención de una  concepción</a:t>
            </a:r>
            <a:r>
              <a:rPr lang="es-ES"/>
              <a:t/>
            </a:r>
            <a:br>
              <a:rPr lang="es-ES"/>
            </a:br>
            <a:endParaRPr lang="es-ES" dirty="0"/>
          </a:p>
        </p:txBody>
      </p:sp>
    </p:spTree>
    <p:extLst>
      <p:ext uri="{BB962C8B-B14F-4D97-AF65-F5344CB8AC3E}">
        <p14:creationId xmlns:p14="http://schemas.microsoft.com/office/powerpoint/2010/main" val="241129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404664"/>
            <a:ext cx="7488832" cy="648072"/>
          </a:xfrm>
        </p:spPr>
        <p:txBody>
          <a:bodyPr>
            <a:normAutofit fontScale="90000"/>
          </a:bodyPr>
          <a:lstStyle/>
          <a:p>
            <a:r>
              <a:rPr lang="es-ES" b="1" dirty="0"/>
              <a:t>Vías para elaborar una concepción</a:t>
            </a:r>
            <a:r>
              <a:rPr lang="es-ES" dirty="0"/>
              <a:t/>
            </a:r>
            <a:br>
              <a:rPr lang="es-ES" dirty="0"/>
            </a:br>
            <a:r>
              <a:rPr lang="es-ES" b="1" dirty="0"/>
              <a:t/>
            </a:r>
            <a:br>
              <a:rPr lang="es-ES" b="1" dirty="0"/>
            </a:br>
            <a:endParaRPr lang="es-ES" dirty="0"/>
          </a:p>
        </p:txBody>
      </p:sp>
      <p:sp>
        <p:nvSpPr>
          <p:cNvPr id="3" name="2 Marcador de contenido"/>
          <p:cNvSpPr>
            <a:spLocks noGrp="1"/>
          </p:cNvSpPr>
          <p:nvPr>
            <p:ph idx="1"/>
          </p:nvPr>
        </p:nvSpPr>
        <p:spPr>
          <a:xfrm>
            <a:off x="457200" y="1412776"/>
            <a:ext cx="8229600" cy="4525963"/>
          </a:xfrm>
        </p:spPr>
        <p:txBody>
          <a:bodyPr>
            <a:normAutofit fontScale="92500"/>
          </a:bodyPr>
          <a:lstStyle/>
          <a:p>
            <a:pPr marL="0" indent="0">
              <a:buNone/>
            </a:pPr>
            <a:r>
              <a:rPr lang="es-ES" sz="2400" dirty="0"/>
              <a:t>Se asumen  los siguientes pasos su desarrollo:</a:t>
            </a:r>
          </a:p>
          <a:p>
            <a:pPr lvl="0"/>
            <a:r>
              <a:rPr lang="es-ES" sz="2400" dirty="0"/>
              <a:t>la elaboración de los fundamentos teóricos de la concepción deben llevar a sustentar el nuevo punto de vista que se asume</a:t>
            </a:r>
          </a:p>
          <a:p>
            <a:pPr lvl="0"/>
            <a:r>
              <a:rPr lang="es-ES" sz="2400" dirty="0"/>
              <a:t>se deben fundamentar y definir las nuevas categorías que deben dar sustento a la concepción</a:t>
            </a:r>
          </a:p>
          <a:p>
            <a:pPr lvl="0"/>
            <a:r>
              <a:rPr lang="es-ES" sz="2400" dirty="0"/>
              <a:t>se deben fundamentar y plantear los principios que pueden orientar el proceder metodológico</a:t>
            </a:r>
          </a:p>
          <a:p>
            <a:pPr lvl="0"/>
            <a:r>
              <a:rPr lang="es-ES" sz="2400" dirty="0"/>
              <a:t>se hace necesario explicitar una caracterización  sobre aquellos puntos que al interior de la teoría  deben ser cambiados</a:t>
            </a:r>
          </a:p>
          <a:p>
            <a:endParaRPr lang="es-ES" dirty="0"/>
          </a:p>
        </p:txBody>
      </p:sp>
    </p:spTree>
    <p:extLst>
      <p:ext uri="{BB962C8B-B14F-4D97-AF65-F5344CB8AC3E}">
        <p14:creationId xmlns:p14="http://schemas.microsoft.com/office/powerpoint/2010/main" val="317452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3BEACD1-DF16-4B78-80C5-15ADB6ECFCAA}"/>
              </a:ext>
            </a:extLst>
          </p:cNvPr>
          <p:cNvSpPr>
            <a:spLocks noGrp="1"/>
          </p:cNvSpPr>
          <p:nvPr>
            <p:ph type="title"/>
          </p:nvPr>
        </p:nvSpPr>
        <p:spPr>
          <a:xfrm>
            <a:off x="1403648" y="188639"/>
            <a:ext cx="7344816" cy="1474855"/>
          </a:xfrm>
        </p:spPr>
        <p:txBody>
          <a:bodyPr>
            <a:noAutofit/>
          </a:bodyPr>
          <a:lstStyle/>
          <a:p>
            <a:r>
              <a:rPr lang="es-ES" b="1" dirty="0"/>
              <a:t>El trabajo con los modelos en la investigación pedagógica</a:t>
            </a:r>
            <a:r>
              <a:rPr lang="es-ES" sz="3600" b="1" dirty="0"/>
              <a:t/>
            </a:r>
            <a:br>
              <a:rPr lang="es-ES" sz="3600" b="1" dirty="0"/>
            </a:br>
            <a:r>
              <a:rPr lang="es-ES" sz="3600" dirty="0"/>
              <a:t/>
            </a:r>
            <a:br>
              <a:rPr lang="es-ES" sz="3600" dirty="0"/>
            </a:br>
            <a:endParaRPr lang="es-CU" sz="3600" dirty="0"/>
          </a:p>
        </p:txBody>
      </p:sp>
      <p:sp>
        <p:nvSpPr>
          <p:cNvPr id="3" name="Marcador de contenido 2">
            <a:extLst>
              <a:ext uri="{FF2B5EF4-FFF2-40B4-BE49-F238E27FC236}">
                <a16:creationId xmlns:a16="http://schemas.microsoft.com/office/drawing/2014/main" xmlns="" id="{C4DB0E3D-6833-461E-87CB-76806A227727}"/>
              </a:ext>
            </a:extLst>
          </p:cNvPr>
          <p:cNvSpPr>
            <a:spLocks noGrp="1"/>
          </p:cNvSpPr>
          <p:nvPr>
            <p:ph idx="1"/>
          </p:nvPr>
        </p:nvSpPr>
        <p:spPr/>
        <p:txBody>
          <a:bodyPr>
            <a:normAutofit/>
          </a:bodyPr>
          <a:lstStyle/>
          <a:p>
            <a:endParaRPr lang="es-CU" dirty="0"/>
          </a:p>
          <a:p>
            <a:endParaRPr lang="es-CU" dirty="0"/>
          </a:p>
          <a:p>
            <a:endParaRPr lang="es-CU" dirty="0"/>
          </a:p>
          <a:p>
            <a:endParaRPr lang="es-CU" dirty="0"/>
          </a:p>
          <a:p>
            <a:endParaRPr lang="es-CU" dirty="0"/>
          </a:p>
          <a:p>
            <a:endParaRPr lang="es-CU" dirty="0"/>
          </a:p>
          <a:p>
            <a:endParaRPr lang="es-CU" dirty="0"/>
          </a:p>
          <a:p>
            <a:endParaRPr lang="es-CU" dirty="0"/>
          </a:p>
        </p:txBody>
      </p:sp>
      <p:sp>
        <p:nvSpPr>
          <p:cNvPr id="5" name="CuadroTexto 4">
            <a:extLst>
              <a:ext uri="{FF2B5EF4-FFF2-40B4-BE49-F238E27FC236}">
                <a16:creationId xmlns:a16="http://schemas.microsoft.com/office/drawing/2014/main" xmlns="" id="{3AD760EF-3693-4008-87B7-24333A10AA44}"/>
              </a:ext>
            </a:extLst>
          </p:cNvPr>
          <p:cNvSpPr txBox="1"/>
          <p:nvPr/>
        </p:nvSpPr>
        <p:spPr>
          <a:xfrm>
            <a:off x="613520" y="1844824"/>
            <a:ext cx="7920880" cy="2795573"/>
          </a:xfrm>
          <a:prstGeom prst="rect">
            <a:avLst/>
          </a:prstGeom>
          <a:noFill/>
        </p:spPr>
        <p:txBody>
          <a:bodyPr wrap="square">
            <a:spAutoFit/>
          </a:bodyPr>
          <a:lstStyle/>
          <a:p>
            <a:pPr algn="just">
              <a:lnSpc>
                <a:spcPct val="150000"/>
              </a:lnSpc>
            </a:pPr>
            <a:r>
              <a:rPr lang="es-ES" sz="2400" dirty="0">
                <a:effectLst/>
                <a:latin typeface="Arial" panose="020B0604020202020204" pitchFamily="34" charset="0"/>
                <a:ea typeface="Times New Roman" panose="02020603050405020304" pitchFamily="18" charset="0"/>
              </a:rPr>
              <a:t>Los modelos en la investigación pedagógica se convierten en medio y método para lograr representaciones simples de fenómenos complejos como los que se presentan en la vida diaria y sobre todo en el área de las ciencias pedagógicas.</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996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4FCEA042-002E-452C-8746-461F37C16B2D}"/>
              </a:ext>
            </a:extLst>
          </p:cNvPr>
          <p:cNvSpPr txBox="1"/>
          <p:nvPr/>
        </p:nvSpPr>
        <p:spPr>
          <a:xfrm>
            <a:off x="1331640" y="332657"/>
            <a:ext cx="7632848" cy="7017306"/>
          </a:xfrm>
          <a:prstGeom prst="rect">
            <a:avLst/>
          </a:prstGeom>
          <a:noFill/>
        </p:spPr>
        <p:txBody>
          <a:bodyPr wrap="square">
            <a:spAutoFit/>
          </a:bodyPr>
          <a:lstStyle/>
          <a:p>
            <a:pPr algn="just">
              <a:lnSpc>
                <a:spcPct val="150000"/>
              </a:lnSpc>
            </a:pPr>
            <a:r>
              <a:rPr lang="es-ES" sz="3600" b="1" dirty="0"/>
              <a:t>El trabajo con los modelos en la investigación pedagógica</a:t>
            </a:r>
          </a:p>
          <a:p>
            <a:pPr algn="just">
              <a:lnSpc>
                <a:spcPct val="150000"/>
              </a:lnSpc>
            </a:pPr>
            <a:r>
              <a:rPr lang="es-ES" sz="3600" b="1" dirty="0"/>
              <a:t/>
            </a:r>
            <a:br>
              <a:rPr lang="es-ES" sz="3600" b="1" dirty="0"/>
            </a:br>
            <a:r>
              <a:rPr lang="es-ES_tradnl" sz="2800" dirty="0">
                <a:solidFill>
                  <a:schemeClr val="tx1"/>
                </a:solidFill>
                <a:effectLst/>
                <a:latin typeface="Arial" panose="020B0604020202020204" pitchFamily="34" charset="0"/>
                <a:ea typeface="Times New Roman" panose="02020603050405020304" pitchFamily="18" charset="0"/>
              </a:rPr>
              <a:t>La palabra modelo proviene del latín </a:t>
            </a:r>
            <a:r>
              <a:rPr lang="es-ES_tradnl" sz="2800" i="1" dirty="0" err="1">
                <a:solidFill>
                  <a:schemeClr val="tx1"/>
                </a:solidFill>
                <a:effectLst/>
                <a:latin typeface="Arial" panose="020B0604020202020204" pitchFamily="34" charset="0"/>
                <a:ea typeface="Times New Roman" panose="02020603050405020304" pitchFamily="18" charset="0"/>
              </a:rPr>
              <a:t>modulus</a:t>
            </a:r>
            <a:r>
              <a:rPr lang="es-ES_tradnl" sz="2800" i="1" dirty="0">
                <a:solidFill>
                  <a:schemeClr val="tx1"/>
                </a:solidFill>
                <a:effectLst/>
                <a:latin typeface="Arial" panose="020B0604020202020204" pitchFamily="34" charset="0"/>
                <a:ea typeface="Times New Roman" panose="02020603050405020304" pitchFamily="18" charset="0"/>
              </a:rPr>
              <a:t> </a:t>
            </a:r>
            <a:r>
              <a:rPr lang="es-ES_tradnl" sz="2800" dirty="0">
                <a:solidFill>
                  <a:schemeClr val="tx1"/>
                </a:solidFill>
                <a:effectLst/>
                <a:latin typeface="Arial" panose="020B0604020202020204" pitchFamily="34" charset="0"/>
                <a:ea typeface="Times New Roman" panose="02020603050405020304" pitchFamily="18" charset="0"/>
              </a:rPr>
              <a:t>que significa medida, ritmo, magnitud, y está relacionada con la palabra </a:t>
            </a:r>
            <a:r>
              <a:rPr lang="es-ES_tradnl" sz="2800" i="1" dirty="0">
                <a:solidFill>
                  <a:schemeClr val="tx1"/>
                </a:solidFill>
                <a:effectLst/>
                <a:latin typeface="Arial" panose="020B0604020202020204" pitchFamily="34" charset="0"/>
                <a:ea typeface="Times New Roman" panose="02020603050405020304" pitchFamily="18" charset="0"/>
              </a:rPr>
              <a:t>modus</a:t>
            </a:r>
            <a:r>
              <a:rPr lang="es-ES_tradnl" sz="2800" dirty="0">
                <a:solidFill>
                  <a:schemeClr val="tx1"/>
                </a:solidFill>
                <a:effectLst/>
                <a:latin typeface="Arial" panose="020B0604020202020204" pitchFamily="34" charset="0"/>
                <a:ea typeface="Times New Roman" panose="02020603050405020304" pitchFamily="18" charset="0"/>
              </a:rPr>
              <a:t>  que significa copia, imagen.</a:t>
            </a:r>
            <a:endParaRPr lang="es-CU" sz="2800" dirty="0">
              <a:solidFill>
                <a:schemeClr val="tx1"/>
              </a:solidFill>
              <a:effectLst/>
              <a:latin typeface="Times New Roman" panose="02020603050405020304" pitchFamily="18" charset="0"/>
              <a:ea typeface="Times New Roman" panose="02020603050405020304" pitchFamily="18" charset="0"/>
            </a:endParaRPr>
          </a:p>
          <a:p>
            <a:pPr>
              <a:lnSpc>
                <a:spcPct val="150000"/>
              </a:lnSpc>
            </a:pPr>
            <a:r>
              <a:rPr lang="es-ES_tradnl" sz="2800" dirty="0">
                <a:solidFill>
                  <a:schemeClr val="tx1"/>
                </a:solidFill>
                <a:effectLst/>
                <a:latin typeface="Arial" panose="020B0604020202020204" pitchFamily="34" charset="0"/>
                <a:ea typeface="Times New Roman" panose="02020603050405020304" pitchFamily="18" charset="0"/>
              </a:rPr>
              <a:t>El modelo y el proceso que se sigue para llegar a él:  se denomina  “la modelación”</a:t>
            </a:r>
            <a:endParaRPr lang="es-CU" sz="2800" dirty="0">
              <a:solidFill>
                <a:schemeClr val="tx1"/>
              </a:solidFill>
            </a:endParaRPr>
          </a:p>
          <a:p>
            <a:endParaRPr lang="es-CU" sz="3600" dirty="0"/>
          </a:p>
        </p:txBody>
      </p:sp>
    </p:spTree>
    <p:extLst>
      <p:ext uri="{BB962C8B-B14F-4D97-AF65-F5344CB8AC3E}">
        <p14:creationId xmlns:p14="http://schemas.microsoft.com/office/powerpoint/2010/main" val="3280932591"/>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444</TotalTime>
  <Words>2299</Words>
  <Application>Microsoft Office PowerPoint</Application>
  <PresentationFormat>Presentación en pantalla (4:3)</PresentationFormat>
  <Paragraphs>209</Paragraphs>
  <Slides>35</Slides>
  <Notes>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Espiral</vt:lpstr>
      <vt:lpstr>La investigación pedagógica. Algunos de sus resultados </vt:lpstr>
      <vt:lpstr>Sumario</vt:lpstr>
      <vt:lpstr>La obtención de una  concepción </vt:lpstr>
      <vt:lpstr>La obtención de una  concepción </vt:lpstr>
      <vt:lpstr>La obtención de una  concepción </vt:lpstr>
      <vt:lpstr>Presentación de PowerPoint</vt:lpstr>
      <vt:lpstr>Vías para elaborar una concepción  </vt:lpstr>
      <vt:lpstr>El trabajo con los modelos en la investigación pedagógica  </vt:lpstr>
      <vt:lpstr>Presentación de PowerPoint</vt:lpstr>
      <vt:lpstr>El trabajo con los modelos en la investigación pedagógica</vt:lpstr>
      <vt:lpstr>Presentación de PowerPoint</vt:lpstr>
      <vt:lpstr>El trabajo con los Modelos en la investigación pedagógica</vt:lpstr>
      <vt:lpstr>La elaboración de una estrategia pedagógica </vt:lpstr>
      <vt:lpstr>Presentación de PowerPoint</vt:lpstr>
      <vt:lpstr>La elaboración de una estrategia pedagógica</vt:lpstr>
      <vt:lpstr>La elaboración de una estrategia pedagógica</vt:lpstr>
      <vt:lpstr>La elaboración de una estrategia pedagógica</vt:lpstr>
      <vt:lpstr>Vías para la elaboración de una estrategia pedagógica</vt:lpstr>
      <vt:lpstr>Vías para la elaboración de una estrategia pedagógica</vt:lpstr>
      <vt:lpstr>La elaboración de una estrategia pedagógica</vt:lpstr>
      <vt:lpstr>La elaboración de una estrategia pedagógica</vt:lpstr>
      <vt:lpstr>La elaboración de un sistema</vt:lpstr>
      <vt:lpstr>La elaboración de un sistema</vt:lpstr>
      <vt:lpstr>La elaboración de un sistema</vt:lpstr>
      <vt:lpstr>La elaboración de un sistema</vt:lpstr>
      <vt:lpstr>La elaboración de un sistema</vt:lpstr>
      <vt:lpstr>La elaboración de un sistema</vt:lpstr>
      <vt:lpstr>Vía 1 para la elaboración de un sistema</vt:lpstr>
      <vt:lpstr>Vía 2 para la elaboración de un sistema</vt:lpstr>
      <vt:lpstr>Vía 3 para la elaboración de un sistema</vt:lpstr>
      <vt:lpstr>La elaboración de una Metodología</vt:lpstr>
      <vt:lpstr>La elaboración de una metodología</vt:lpstr>
      <vt:lpstr>La elaboración de una metodología Vía 1 y Vía 2</vt:lpstr>
      <vt:lpstr>La elaboración de una metodología Vía 3 y Vía 4</vt:lpstr>
      <vt:lpstr>A modo de 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productos de la investigación pedagógica</dc:title>
  <dc:creator>Laboratorio1</dc:creator>
  <cp:lastModifiedBy>Laboratorio1</cp:lastModifiedBy>
  <cp:revision>39</cp:revision>
  <dcterms:created xsi:type="dcterms:W3CDTF">2022-11-16T13:36:12Z</dcterms:created>
  <dcterms:modified xsi:type="dcterms:W3CDTF">2022-12-07T15:08:43Z</dcterms:modified>
</cp:coreProperties>
</file>