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6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52" r:id="rId3"/>
    <p:sldId id="337" r:id="rId4"/>
    <p:sldId id="338" r:id="rId5"/>
    <p:sldId id="260" r:id="rId6"/>
    <p:sldId id="259" r:id="rId7"/>
    <p:sldId id="339" r:id="rId8"/>
    <p:sldId id="340" r:id="rId9"/>
    <p:sldId id="287" r:id="rId10"/>
    <p:sldId id="261" r:id="rId11"/>
    <p:sldId id="355" r:id="rId12"/>
    <p:sldId id="314" r:id="rId13"/>
    <p:sldId id="353" r:id="rId14"/>
    <p:sldId id="317" r:id="rId15"/>
    <p:sldId id="318" r:id="rId16"/>
    <p:sldId id="347" r:id="rId17"/>
    <p:sldId id="348" r:id="rId18"/>
    <p:sldId id="316" r:id="rId19"/>
    <p:sldId id="315" r:id="rId20"/>
    <p:sldId id="319" r:id="rId21"/>
    <p:sldId id="343" r:id="rId22"/>
    <p:sldId id="354" r:id="rId23"/>
    <p:sldId id="349" r:id="rId24"/>
    <p:sldId id="350" r:id="rId25"/>
    <p:sldId id="351" r:id="rId26"/>
    <p:sldId id="322" r:id="rId27"/>
    <p:sldId id="323" r:id="rId28"/>
    <p:sldId id="324" r:id="rId29"/>
    <p:sldId id="344" r:id="rId30"/>
    <p:sldId id="325" r:id="rId31"/>
    <p:sldId id="326" r:id="rId32"/>
    <p:sldId id="341" r:id="rId33"/>
    <p:sldId id="345" r:id="rId34"/>
    <p:sldId id="327" r:id="rId35"/>
    <p:sldId id="328" r:id="rId36"/>
    <p:sldId id="329" r:id="rId37"/>
    <p:sldId id="332" r:id="rId38"/>
    <p:sldId id="333" r:id="rId39"/>
    <p:sldId id="334" r:id="rId40"/>
    <p:sldId id="335" r:id="rId41"/>
    <p:sldId id="336" r:id="rId42"/>
    <p:sldId id="330" r:id="rId43"/>
    <p:sldId id="346" r:id="rId44"/>
    <p:sldId id="342" r:id="rId45"/>
    <p:sldId id="288" r:id="rId46"/>
    <p:sldId id="295" r:id="rId47"/>
    <p:sldId id="321" r:id="rId48"/>
    <p:sldId id="291" r:id="rId49"/>
    <p:sldId id="294" r:id="rId50"/>
    <p:sldId id="292" r:id="rId51"/>
    <p:sldId id="298" r:id="rId52"/>
    <p:sldId id="302" r:id="rId53"/>
    <p:sldId id="290" r:id="rId54"/>
    <p:sldId id="296" r:id="rId55"/>
    <p:sldId id="304" r:id="rId56"/>
    <p:sldId id="311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B21"/>
    <a:srgbClr val="FFCCCC"/>
    <a:srgbClr val="FF0000"/>
    <a:srgbClr val="00FFFF"/>
    <a:srgbClr val="FFFF66"/>
    <a:srgbClr val="000099"/>
    <a:srgbClr val="19DB30"/>
    <a:srgbClr val="6D21D3"/>
    <a:srgbClr val="05202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 autoAdjust="0"/>
  </p:normalViewPr>
  <p:slideViewPr>
    <p:cSldViewPr>
      <p:cViewPr>
        <p:scale>
          <a:sx n="70" d="100"/>
          <a:sy n="70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94D-485D-841D-0008E2569D7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94D-485D-841D-0008E2569D7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94D-485D-841D-0008E2569D7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F94D-485D-841D-0008E2569D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1462</c:v>
                </c:pt>
                <c:pt idx="1">
                  <c:v>1057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5-40B2-8506-CF9C7A92C4F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3D1ED-093E-46B1-84A6-583D2914BCC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6F3FDC9-C473-4FA3-A6F5-AE228BC4F08F}">
      <dgm:prSet phldrT="[Texto]" custT="1"/>
      <dgm:spPr/>
      <dgm:t>
        <a:bodyPr/>
        <a:lstStyle/>
        <a:p>
          <a:pPr algn="ctr"/>
          <a:r>
            <a:rPr lang="es-ES" sz="2200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Susceptibilidad genética </a:t>
          </a:r>
          <a:endParaRPr lang="es-ES" sz="2200" b="1" dirty="0">
            <a:solidFill>
              <a:srgbClr val="270B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133279-F907-4418-9522-A8EAA0C85E7D}" type="parTrans" cxnId="{E195DE59-3FC7-447C-81CD-75E2286AB20F}">
      <dgm:prSet/>
      <dgm:spPr/>
      <dgm:t>
        <a:bodyPr/>
        <a:lstStyle/>
        <a:p>
          <a:endParaRPr lang="es-ES"/>
        </a:p>
      </dgm:t>
    </dgm:pt>
    <dgm:pt modelId="{1E5F07D5-45F7-416D-8211-9F2B18528D9E}" type="sibTrans" cxnId="{E195DE59-3FC7-447C-81CD-75E2286AB20F}">
      <dgm:prSet/>
      <dgm:spPr/>
      <dgm:t>
        <a:bodyPr/>
        <a:lstStyle/>
        <a:p>
          <a:endParaRPr lang="es-ES"/>
        </a:p>
      </dgm:t>
    </dgm:pt>
    <dgm:pt modelId="{93117A9E-3B89-4A2A-AA09-3B9234FC5347}">
      <dgm:prSet phldrT="[Texto]"/>
      <dgm:spPr/>
      <dgm:t>
        <a:bodyPr/>
        <a:lstStyle/>
        <a:p>
          <a:pPr algn="ctr"/>
          <a:r>
            <a: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Respuesta inflamatoria y anti-inflamatoria</a:t>
          </a:r>
          <a:endParaRPr lang="es-ES" b="1" dirty="0">
            <a:solidFill>
              <a:srgbClr val="270B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965D7-BF41-4929-9288-AF54B081F624}" type="parTrans" cxnId="{3F6879DE-722E-4585-B367-EDA4F4FE51D3}">
      <dgm:prSet/>
      <dgm:spPr/>
      <dgm:t>
        <a:bodyPr/>
        <a:lstStyle/>
        <a:p>
          <a:endParaRPr lang="es-ES"/>
        </a:p>
      </dgm:t>
    </dgm:pt>
    <dgm:pt modelId="{2F50AAD3-355B-46BA-B994-57B84FE1897A}" type="sibTrans" cxnId="{3F6879DE-722E-4585-B367-EDA4F4FE51D3}">
      <dgm:prSet/>
      <dgm:spPr/>
      <dgm:t>
        <a:bodyPr/>
        <a:lstStyle/>
        <a:p>
          <a:endParaRPr lang="es-ES"/>
        </a:p>
      </dgm:t>
    </dgm:pt>
    <dgm:pt modelId="{A37C8060-7248-4432-A97F-DF8C51F97155}">
      <dgm:prSet phldrT="[Texto]"/>
      <dgm:spPr/>
      <dgm:t>
        <a:bodyPr/>
        <a:lstStyle/>
        <a:p>
          <a:pPr algn="ctr"/>
          <a:r>
            <a: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Importancia del endotelio</a:t>
          </a:r>
          <a:endParaRPr lang="es-ES" b="1" dirty="0">
            <a:solidFill>
              <a:srgbClr val="270B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6E953-1823-4BD0-8B5E-FB512A7AB456}" type="parTrans" cxnId="{BCEA6F66-F733-4F5E-9DAA-677FA793E7E7}">
      <dgm:prSet/>
      <dgm:spPr/>
      <dgm:t>
        <a:bodyPr/>
        <a:lstStyle/>
        <a:p>
          <a:endParaRPr lang="es-ES"/>
        </a:p>
      </dgm:t>
    </dgm:pt>
    <dgm:pt modelId="{9E28F931-7022-4384-9846-46DC555FB79F}" type="sibTrans" cxnId="{BCEA6F66-F733-4F5E-9DAA-677FA793E7E7}">
      <dgm:prSet/>
      <dgm:spPr/>
      <dgm:t>
        <a:bodyPr/>
        <a:lstStyle/>
        <a:p>
          <a:endParaRPr lang="es-ES"/>
        </a:p>
      </dgm:t>
    </dgm:pt>
    <dgm:pt modelId="{0297A7AC-FDD0-472C-B898-F8ACA5B22F90}" type="pres">
      <dgm:prSet presAssocID="{FB23D1ED-093E-46B1-84A6-583D2914BCCC}" presName="arrowDiagram" presStyleCnt="0">
        <dgm:presLayoutVars>
          <dgm:chMax val="5"/>
          <dgm:dir/>
          <dgm:resizeHandles val="exact"/>
        </dgm:presLayoutVars>
      </dgm:prSet>
      <dgm:spPr/>
    </dgm:pt>
    <dgm:pt modelId="{9DFFDFB7-87F0-4EB2-9228-EACC160FDE6D}" type="pres">
      <dgm:prSet presAssocID="{FB23D1ED-093E-46B1-84A6-583D2914BCCC}" presName="arrow" presStyleLbl="bgShp" presStyleIdx="0" presStyleCnt="1"/>
      <dgm:spPr>
        <a:solidFill>
          <a:schemeClr val="accent2">
            <a:lumMod val="75000"/>
          </a:schemeClr>
        </a:solidFill>
      </dgm:spPr>
    </dgm:pt>
    <dgm:pt modelId="{6E35054A-E9C8-4BF4-8D38-363840D49BCB}" type="pres">
      <dgm:prSet presAssocID="{FB23D1ED-093E-46B1-84A6-583D2914BCCC}" presName="arrowDiagram3" presStyleCnt="0"/>
      <dgm:spPr/>
    </dgm:pt>
    <dgm:pt modelId="{0707C281-399E-4D3F-A7B4-6ABFFED6670C}" type="pres">
      <dgm:prSet presAssocID="{86F3FDC9-C473-4FA3-A6F5-AE228BC4F08F}" presName="bullet3a" presStyleLbl="node1" presStyleIdx="0" presStyleCnt="3"/>
      <dgm:spPr/>
    </dgm:pt>
    <dgm:pt modelId="{32621015-A6F5-4BCB-ACE7-A40E1503141C}" type="pres">
      <dgm:prSet presAssocID="{86F3FDC9-C473-4FA3-A6F5-AE228BC4F08F}" presName="textBox3a" presStyleLbl="revTx" presStyleIdx="0" presStyleCnt="3" custScaleX="1529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B0A4EA-780D-461D-81B7-14B7442E10B0}" type="pres">
      <dgm:prSet presAssocID="{93117A9E-3B89-4A2A-AA09-3B9234FC5347}" presName="bullet3b" presStyleLbl="node1" presStyleIdx="1" presStyleCnt="3"/>
      <dgm:spPr/>
    </dgm:pt>
    <dgm:pt modelId="{BB937E4F-AD81-4E57-9ABA-0B745C10FE4A}" type="pres">
      <dgm:prSet presAssocID="{93117A9E-3B89-4A2A-AA09-3B9234FC534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359829-3EFE-43DC-8194-2CA2AEA3EE0B}" type="pres">
      <dgm:prSet presAssocID="{A37C8060-7248-4432-A97F-DF8C51F97155}" presName="bullet3c" presStyleLbl="node1" presStyleIdx="2" presStyleCnt="3"/>
      <dgm:spPr/>
    </dgm:pt>
    <dgm:pt modelId="{01EF76D5-2BFA-43B2-8B9D-9503E9E14030}" type="pres">
      <dgm:prSet presAssocID="{A37C8060-7248-4432-A97F-DF8C51F9715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401BED-AEBD-4F69-B760-3D29E639618B}" type="presOf" srcId="{A37C8060-7248-4432-A97F-DF8C51F97155}" destId="{01EF76D5-2BFA-43B2-8B9D-9503E9E14030}" srcOrd="0" destOrd="0" presId="urn:microsoft.com/office/officeart/2005/8/layout/arrow2"/>
    <dgm:cxn modelId="{E195DE59-3FC7-447C-81CD-75E2286AB20F}" srcId="{FB23D1ED-093E-46B1-84A6-583D2914BCCC}" destId="{86F3FDC9-C473-4FA3-A6F5-AE228BC4F08F}" srcOrd="0" destOrd="0" parTransId="{45133279-F907-4418-9522-A8EAA0C85E7D}" sibTransId="{1E5F07D5-45F7-416D-8211-9F2B18528D9E}"/>
    <dgm:cxn modelId="{BCEA6F66-F733-4F5E-9DAA-677FA793E7E7}" srcId="{FB23D1ED-093E-46B1-84A6-583D2914BCCC}" destId="{A37C8060-7248-4432-A97F-DF8C51F97155}" srcOrd="2" destOrd="0" parTransId="{F826E953-1823-4BD0-8B5E-FB512A7AB456}" sibTransId="{9E28F931-7022-4384-9846-46DC555FB79F}"/>
    <dgm:cxn modelId="{95FF005F-16A5-4DD1-BFD8-7F1D01513EF0}" type="presOf" srcId="{86F3FDC9-C473-4FA3-A6F5-AE228BC4F08F}" destId="{32621015-A6F5-4BCB-ACE7-A40E1503141C}" srcOrd="0" destOrd="0" presId="urn:microsoft.com/office/officeart/2005/8/layout/arrow2"/>
    <dgm:cxn modelId="{3F6879DE-722E-4585-B367-EDA4F4FE51D3}" srcId="{FB23D1ED-093E-46B1-84A6-583D2914BCCC}" destId="{93117A9E-3B89-4A2A-AA09-3B9234FC5347}" srcOrd="1" destOrd="0" parTransId="{F2F965D7-BF41-4929-9288-AF54B081F624}" sibTransId="{2F50AAD3-355B-46BA-B994-57B84FE1897A}"/>
    <dgm:cxn modelId="{618A9842-D088-457A-AA59-73997661FE91}" type="presOf" srcId="{FB23D1ED-093E-46B1-84A6-583D2914BCCC}" destId="{0297A7AC-FDD0-472C-B898-F8ACA5B22F90}" srcOrd="0" destOrd="0" presId="urn:microsoft.com/office/officeart/2005/8/layout/arrow2"/>
    <dgm:cxn modelId="{5CB2A582-7A49-4D4C-88B5-E142418DB128}" type="presOf" srcId="{93117A9E-3B89-4A2A-AA09-3B9234FC5347}" destId="{BB937E4F-AD81-4E57-9ABA-0B745C10FE4A}" srcOrd="0" destOrd="0" presId="urn:microsoft.com/office/officeart/2005/8/layout/arrow2"/>
    <dgm:cxn modelId="{E9A92478-021B-46BE-B720-02065DFDC146}" type="presParOf" srcId="{0297A7AC-FDD0-472C-B898-F8ACA5B22F90}" destId="{9DFFDFB7-87F0-4EB2-9228-EACC160FDE6D}" srcOrd="0" destOrd="0" presId="urn:microsoft.com/office/officeart/2005/8/layout/arrow2"/>
    <dgm:cxn modelId="{AB63B28F-95E1-4B52-94B3-078A550DBC9C}" type="presParOf" srcId="{0297A7AC-FDD0-472C-B898-F8ACA5B22F90}" destId="{6E35054A-E9C8-4BF4-8D38-363840D49BCB}" srcOrd="1" destOrd="0" presId="urn:microsoft.com/office/officeart/2005/8/layout/arrow2"/>
    <dgm:cxn modelId="{C9E328A2-7938-4B6F-96ED-54A058A2938D}" type="presParOf" srcId="{6E35054A-E9C8-4BF4-8D38-363840D49BCB}" destId="{0707C281-399E-4D3F-A7B4-6ABFFED6670C}" srcOrd="0" destOrd="0" presId="urn:microsoft.com/office/officeart/2005/8/layout/arrow2"/>
    <dgm:cxn modelId="{46E06E25-D2E8-40AE-BC98-90056361A1A9}" type="presParOf" srcId="{6E35054A-E9C8-4BF4-8D38-363840D49BCB}" destId="{32621015-A6F5-4BCB-ACE7-A40E1503141C}" srcOrd="1" destOrd="0" presId="urn:microsoft.com/office/officeart/2005/8/layout/arrow2"/>
    <dgm:cxn modelId="{F08B53F2-18E2-46A9-B8A5-9E726BE2B9AE}" type="presParOf" srcId="{6E35054A-E9C8-4BF4-8D38-363840D49BCB}" destId="{F9B0A4EA-780D-461D-81B7-14B7442E10B0}" srcOrd="2" destOrd="0" presId="urn:microsoft.com/office/officeart/2005/8/layout/arrow2"/>
    <dgm:cxn modelId="{238C5E9E-A137-4931-A89C-996813E4FF06}" type="presParOf" srcId="{6E35054A-E9C8-4BF4-8D38-363840D49BCB}" destId="{BB937E4F-AD81-4E57-9ABA-0B745C10FE4A}" srcOrd="3" destOrd="0" presId="urn:microsoft.com/office/officeart/2005/8/layout/arrow2"/>
    <dgm:cxn modelId="{DFD915D7-A05B-47B0-B90A-EE606138B19F}" type="presParOf" srcId="{6E35054A-E9C8-4BF4-8D38-363840D49BCB}" destId="{A7359829-3EFE-43DC-8194-2CA2AEA3EE0B}" srcOrd="4" destOrd="0" presId="urn:microsoft.com/office/officeart/2005/8/layout/arrow2"/>
    <dgm:cxn modelId="{D39E911B-C80F-4B86-AA18-B341B976E04E}" type="presParOf" srcId="{6E35054A-E9C8-4BF4-8D38-363840D49BCB}" destId="{01EF76D5-2BFA-43B2-8B9D-9503E9E1403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FDFB7-87F0-4EB2-9228-EACC160FDE6D}">
      <dsp:nvSpPr>
        <dsp:cNvPr id="0" name=""/>
        <dsp:cNvSpPr/>
      </dsp:nvSpPr>
      <dsp:spPr>
        <a:xfrm>
          <a:off x="371731" y="0"/>
          <a:ext cx="7295636" cy="455977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7C281-399E-4D3F-A7B4-6ABFFED6670C}">
      <dsp:nvSpPr>
        <dsp:cNvPr id="0" name=""/>
        <dsp:cNvSpPr/>
      </dsp:nvSpPr>
      <dsp:spPr>
        <a:xfrm>
          <a:off x="1298277" y="3147155"/>
          <a:ext cx="189686" cy="189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21015-A6F5-4BCB-ACE7-A40E1503141C}">
      <dsp:nvSpPr>
        <dsp:cNvPr id="0" name=""/>
        <dsp:cNvSpPr/>
      </dsp:nvSpPr>
      <dsp:spPr>
        <a:xfrm>
          <a:off x="942821" y="3241998"/>
          <a:ext cx="2600481" cy="131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11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Susceptibilidad genética </a:t>
          </a:r>
          <a:endParaRPr lang="es-ES" sz="2200" b="1" kern="1200" dirty="0">
            <a:solidFill>
              <a:srgbClr val="270B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2821" y="3241998"/>
        <a:ext cx="2600481" cy="1317774"/>
      </dsp:txXfrm>
    </dsp:sp>
    <dsp:sp modelId="{F9B0A4EA-780D-461D-81B7-14B7442E10B0}">
      <dsp:nvSpPr>
        <dsp:cNvPr id="0" name=""/>
        <dsp:cNvSpPr/>
      </dsp:nvSpPr>
      <dsp:spPr>
        <a:xfrm>
          <a:off x="2972626" y="1907809"/>
          <a:ext cx="342894" cy="342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37E4F-AD81-4E57-9ABA-0B745C10FE4A}">
      <dsp:nvSpPr>
        <dsp:cNvPr id="0" name=""/>
        <dsp:cNvSpPr/>
      </dsp:nvSpPr>
      <dsp:spPr>
        <a:xfrm>
          <a:off x="3144073" y="2079256"/>
          <a:ext cx="1750952" cy="2480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693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Respuesta inflamatoria y anti-inflamatoria</a:t>
          </a:r>
          <a:endParaRPr lang="es-ES" sz="2000" b="1" kern="1200" dirty="0">
            <a:solidFill>
              <a:srgbClr val="270B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4073" y="2079256"/>
        <a:ext cx="1750952" cy="2480516"/>
      </dsp:txXfrm>
    </dsp:sp>
    <dsp:sp modelId="{A7359829-3EFE-43DC-8194-2CA2AEA3EE0B}">
      <dsp:nvSpPr>
        <dsp:cNvPr id="0" name=""/>
        <dsp:cNvSpPr/>
      </dsp:nvSpPr>
      <dsp:spPr>
        <a:xfrm>
          <a:off x="4986221" y="1153622"/>
          <a:ext cx="474216" cy="474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F76D5-2BFA-43B2-8B9D-9503E9E14030}">
      <dsp:nvSpPr>
        <dsp:cNvPr id="0" name=""/>
        <dsp:cNvSpPr/>
      </dsp:nvSpPr>
      <dsp:spPr>
        <a:xfrm>
          <a:off x="5223330" y="1390730"/>
          <a:ext cx="1750952" cy="3169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77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Importancia del endotelio</a:t>
          </a:r>
          <a:endParaRPr lang="es-ES" sz="2000" b="1" kern="1200" dirty="0">
            <a:solidFill>
              <a:srgbClr val="270B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23330" y="1390730"/>
        <a:ext cx="1750952" cy="3169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DC8FB-8D27-435B-9A12-623A997EE951}" type="datetimeFigureOut">
              <a:rPr lang="es-ES" smtClean="0"/>
              <a:pPr/>
              <a:t>27/04/2021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6A6A0-8128-45E7-A927-2231A54713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14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6A6A0-8128-45E7-A927-2231A54713A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65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6A6A0-8128-45E7-A927-2231A54713A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00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 de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6A6A0-8128-45E7-A927-2231A54713A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40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6A6A0-8128-45E7-A927-2231A54713A2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04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762000"/>
            <a:ext cx="5638800" cy="17526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5334000"/>
            <a:ext cx="8686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86200" y="601503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C2DB2-8E89-42AF-81F9-91781B080C2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68523-5533-40CC-B4B1-643F7FCF0D3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81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508752"/>
            <a:ext cx="2895600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537327"/>
            <a:ext cx="2133600" cy="258763"/>
          </a:xfrm>
        </p:spPr>
        <p:txBody>
          <a:bodyPr/>
          <a:lstStyle>
            <a:lvl1pPr>
              <a:defRPr/>
            </a:lvl1pPr>
          </a:lstStyle>
          <a:p>
            <a:fld id="{18887CB5-B916-4F06-BBF0-FE9A0B9DE3C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5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29963-384E-426C-9F4D-E8829D1983D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6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BF72E-C032-429A-A451-E80E8FDB437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1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4FC59-0879-4E90-B86D-AAF747B4D17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A817B-A391-40F0-B1EC-D8E3523A5F2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3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0C6E-0747-4C98-B482-2B92511F013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ADCBC-605F-44B3-A812-C4AA24E03B7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FD8F3-4BEB-4A22-A320-6152B947AC9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6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473FA-3DD0-45FD-8929-4C205493E49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24627"/>
            <a:ext cx="9144000" cy="333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" name="Image" r:id="rId15" imgW="10006349" imgH="1269841" progId="">
                  <p:embed/>
                </p:oleObj>
              </mc:Choice>
              <mc:Fallback>
                <p:oleObj name="Image" r:id="rId15" imgW="10006349" imgH="1269841" progId="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91440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2"/>
            <a:ext cx="2895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7"/>
            <a:ext cx="2133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19F4BA01-7642-47C8-A075-38CFDDB0B993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1908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content.nejm.org/content/vol348/issue2/images/large/08f4.jpe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zim://A/Pat%C3%B3genos.html" TargetMode="External"/><Relationship Id="rId2" Type="http://schemas.openxmlformats.org/officeDocument/2006/relationships/hyperlink" Target="zim://A/Microorganismo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hyperlink" Target="zim://A/Sistema_inmunitario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899592" y="476672"/>
            <a:ext cx="7606680" cy="936104"/>
          </a:xfrm>
        </p:spPr>
        <p:txBody>
          <a:bodyPr/>
          <a:lstStyle/>
          <a:p>
            <a:r>
              <a:rPr lang="es-ES" sz="2800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panose="020B0604020202020204" pitchFamily="34" charset="0"/>
              </a:rPr>
              <a:t>SEPSIS. </a:t>
            </a:r>
            <a:r>
              <a:rPr lang="es-ES" sz="28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panose="020B0604020202020204" pitchFamily="34" charset="0"/>
              </a:rPr>
              <a:t>EVOLUCION </a:t>
            </a:r>
            <a:r>
              <a:rPr lang="es-ES" sz="2800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panose="020B0604020202020204" pitchFamily="34" charset="0"/>
              </a:rPr>
              <a:t>HISTORICA</a:t>
            </a:r>
          </a:p>
          <a:p>
            <a:r>
              <a:rPr lang="es-ES" sz="2800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panose="020B0604020202020204" pitchFamily="34" charset="0"/>
              </a:rPr>
              <a:t>CONCEPTOS ACTUALES. CARACTERIZACIÓN EN NUESTRAS SALAS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19341" y="2051209"/>
            <a:ext cx="733405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s-ES" sz="2800" b="1" dirty="0" smtClean="0">
                <a:ln/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Carlos Manuel Aguiar Mota.</a:t>
            </a:r>
          </a:p>
          <a:p>
            <a:pPr algn="ctr"/>
            <a:r>
              <a:rPr lang="es-ES" sz="2800" b="1" cap="none" spc="0" dirty="0" smtClean="0">
                <a:ln/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Especialista de primer grado en Pediatría.</a:t>
            </a:r>
          </a:p>
          <a:p>
            <a:pPr algn="ctr"/>
            <a:r>
              <a:rPr lang="es-ES" sz="2800" b="1" dirty="0" smtClean="0">
                <a:ln/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Msc: "Atención Integral al niño“</a:t>
            </a:r>
          </a:p>
          <a:p>
            <a:pPr algn="ctr"/>
            <a:r>
              <a:rPr lang="es-ES" sz="2800" b="1" dirty="0" smtClean="0">
                <a:ln/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 Auxiliar</a:t>
            </a:r>
            <a:endParaRPr lang="es-ES" sz="2800" b="1" cap="none" spc="0" dirty="0">
              <a:ln/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52600" y="4687669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MARTIRES DEL 9 DE ABRIL</a:t>
            </a:r>
          </a:p>
          <a:p>
            <a:r>
              <a:rPr lang="es-ES" sz="20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SAGUA LA GRANDE</a:t>
            </a:r>
            <a:endParaRPr lang="es-ES" sz="2000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486400"/>
            <a:ext cx="1600200" cy="1309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4868865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1" y="76200"/>
            <a:ext cx="9144001" cy="412116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     </a:t>
            </a:r>
            <a:r>
              <a:rPr lang="es-ES" b="1" dirty="0" smtClean="0">
                <a:latin typeface="Algerian" panose="04020705040A02060702" pitchFamily="82" charset="0"/>
              </a:rPr>
              <a:t>HISTORIA</a:t>
            </a:r>
            <a:endParaRPr lang="es-ES" b="1" dirty="0">
              <a:latin typeface="Algerian" panose="04020705040A02060702" pitchFamily="8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488316"/>
            <a:ext cx="9144001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1991</a:t>
            </a:r>
            <a:r>
              <a:rPr lang="es-ES" b="1" dirty="0" smtClean="0">
                <a:solidFill>
                  <a:srgbClr val="270B21"/>
                </a:solidFill>
              </a:rPr>
              <a:t>: PRIMER CONSENSO INTERNACINAL DE SEPSIS. (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ROGER C. BONE</a:t>
            </a:r>
            <a:r>
              <a:rPr lang="es-ES" b="1" dirty="0" smtClean="0">
                <a:solidFill>
                  <a:srgbClr val="270B21"/>
                </a:solidFill>
              </a:rPr>
              <a:t>)</a:t>
            </a:r>
          </a:p>
          <a:p>
            <a:r>
              <a:rPr lang="es-ES" b="1" dirty="0" smtClean="0">
                <a:solidFill>
                  <a:srgbClr val="270B21"/>
                </a:solidFill>
              </a:rPr>
              <a:t>DECLARACIÓN DE CONSENSO: "COLEGIO ESTADOUNIDENSE DE NEUMOLOGOS“ Y LA "SOCIEDAD DE MEDICINA INTENSIVA DE ESTADOS UNIDOS"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270B21"/>
                </a:solidFill>
              </a:rPr>
              <a:t> INFECCIÓN.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270B21"/>
                </a:solidFill>
              </a:rPr>
              <a:t> BACTERIEMIA.</a:t>
            </a:r>
            <a:endParaRPr lang="es-ES" b="1" dirty="0">
              <a:solidFill>
                <a:srgbClr val="270B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270B21"/>
                </a:solidFill>
              </a:rPr>
              <a:t> SINDROME DE RESPUESTA INFLAMATORIA SISTEMICA.(SRIS)</a:t>
            </a:r>
          </a:p>
          <a:p>
            <a:r>
              <a:rPr lang="es-ES" b="1" dirty="0">
                <a:solidFill>
                  <a:srgbClr val="270B21"/>
                </a:solidFill>
              </a:rPr>
              <a:t> </a:t>
            </a:r>
            <a:r>
              <a:rPr lang="es-ES" b="1" dirty="0" smtClean="0">
                <a:solidFill>
                  <a:srgbClr val="270B21"/>
                </a:solidFill>
              </a:rPr>
              <a:t>     (Temperatura, Frecuencia  cardiaca, Frecuencia respiratoria, Leucocitos)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270B21"/>
                </a:solidFill>
              </a:rPr>
              <a:t> </a:t>
            </a:r>
            <a:r>
              <a:rPr lang="es-ES" b="1" dirty="0" smtClean="0">
                <a:solidFill>
                  <a:srgbClr val="270B21"/>
                </a:solidFill>
              </a:rPr>
              <a:t>SEPSIS.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270B21"/>
                </a:solidFill>
              </a:rPr>
              <a:t> SEPSIS GRAVE.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270B21"/>
                </a:solidFill>
              </a:rPr>
              <a:t> </a:t>
            </a:r>
            <a:r>
              <a:rPr lang="es-ES" b="1" dirty="0" smtClean="0">
                <a:solidFill>
                  <a:srgbClr val="270B21"/>
                </a:solidFill>
              </a:rPr>
              <a:t>CHOQUE SEPTICO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270B21"/>
                </a:solidFill>
              </a:rPr>
              <a:t> </a:t>
            </a:r>
            <a:r>
              <a:rPr lang="es-ES" b="1" dirty="0" smtClean="0">
                <a:solidFill>
                  <a:srgbClr val="270B21"/>
                </a:solidFill>
              </a:rPr>
              <a:t>S.D.M.O </a:t>
            </a:r>
          </a:p>
          <a:p>
            <a:endParaRPr lang="es-ES" b="1" dirty="0" smtClean="0">
              <a:solidFill>
                <a:srgbClr val="270B21"/>
              </a:solidFill>
            </a:endParaRPr>
          </a:p>
          <a:p>
            <a:r>
              <a:rPr lang="es-ES" b="1" u="sng" dirty="0" smtClean="0">
                <a:solidFill>
                  <a:srgbClr val="FF0000"/>
                </a:solidFill>
              </a:rPr>
              <a:t>1996</a:t>
            </a:r>
            <a:r>
              <a:rPr lang="es-ES" b="1" dirty="0" smtClean="0">
                <a:solidFill>
                  <a:srgbClr val="270B21"/>
                </a:solidFill>
              </a:rPr>
              <a:t>: FISHER Y FANCONI PROPONEN LA ADECUACIÓN DE LOS DIFERENTES</a:t>
            </a:r>
          </a:p>
          <a:p>
            <a:r>
              <a:rPr lang="es-ES" b="1" dirty="0" smtClean="0">
                <a:solidFill>
                  <a:srgbClr val="270B21"/>
                </a:solidFill>
              </a:rPr>
              <a:t>PARAMETROS DE ACUERDO A LA EDAD DEL NIÑO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" y="4999672"/>
            <a:ext cx="914399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 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s-E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</a:t>
            </a:r>
            <a:r>
              <a:rPr lang="es-ES" b="1" u="sng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</a:rPr>
              <a:t>SEGUNDO CONSENSO INTERNACIONAL DE SEPSIS, NO HABIA PRUEBA   PARA CAMBIAR LAS DEFINICIONES PERO SE LE DA UNA MAYOR IMPORTANCIA   A LOS BIOMARCADORES PARA UN DIAGNOSTICO PRECOZ DE LA SEPSIS.</a:t>
            </a:r>
            <a:endParaRPr lang="es-ES" b="1" dirty="0">
              <a:solidFill>
                <a:srgbClr val="270B2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880609"/>
            <a:ext cx="1100844" cy="744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76325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SIRS FISHER Y FANCONI 1996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325"/>
            <a:ext cx="9144000" cy="54324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3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</a:t>
            </a:r>
            <a:r>
              <a:rPr lang="es-ES" b="1" dirty="0" smtClean="0"/>
              <a:t>HISTORIA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270B21"/>
            </a:solidFill>
          </a:ln>
        </p:spPr>
        <p:txBody>
          <a:bodyPr/>
          <a:lstStyle/>
          <a:p>
            <a:pPr marL="0" indent="0" algn="just">
              <a:buNone/>
            </a:pPr>
            <a:endParaRPr lang="es-ES" sz="2000" dirty="0">
              <a:solidFill>
                <a:srgbClr val="FF0000"/>
              </a:solidFill>
            </a:endParaRPr>
          </a:p>
          <a:p>
            <a:pPr>
              <a:buNone/>
            </a:pPr>
            <a:endParaRPr lang="es-ES" sz="1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" sz="1800" u="sng" dirty="0" smtClean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2OO2</a:t>
            </a:r>
            <a:r>
              <a:rPr lang="es-ES" sz="1800" dirty="0" smtClean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es-ES" sz="1800" dirty="0" smtClean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INICIA LA CAMPAÑA "SOBREVIVIR A LA SEPSIS“UNA INICIATIVA DE VARIAS SOCIEDADES CIENTIFICAS QUE TIENE COMO OBJETIVO CONCIENCIAR SOBRE EL PROBLEMA Y DISMINUIR LA MORTALIDAD EN UN 25% PARA EL AÑO 2009.</a:t>
            </a:r>
          </a:p>
          <a:p>
            <a:pPr>
              <a:buNone/>
            </a:pPr>
            <a:endParaRPr lang="es-ES" sz="1800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" sz="18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2002, 2007: (JOSEPH A. CARCILLO)</a:t>
            </a:r>
          </a:p>
          <a:p>
            <a:pPr>
              <a:buNone/>
            </a:pPr>
            <a:r>
              <a:rPr lang="es-ES" sz="18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PRACTICE PARAMETERS FOR HEMODYNAMYC SUPPORT OF PEDIATRICS AND NEONATAL PATIENTS IN SEPTIC SHOCK.</a:t>
            </a:r>
          </a:p>
          <a:p>
            <a:pPr>
              <a:buNone/>
            </a:pPr>
            <a:r>
              <a:rPr lang="es-ES" sz="18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(GOLSTEIN ET AL.) </a:t>
            </a:r>
          </a:p>
          <a:p>
            <a:pPr marL="0" indent="0">
              <a:buNone/>
            </a:pPr>
            <a:r>
              <a:rPr lang="es-ES" sz="16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CONGRESO DE CONSENSO DE SEPSIS PEDIATRICO (CCSP) SE REALIZA PARA ESTANDARIZAR LA DEFINICION  DE SEPSIS EN LA EDAD PEDIATRICA</a:t>
            </a:r>
            <a:endParaRPr lang="es-ES" sz="1600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9028"/>
            <a:ext cx="1219200" cy="9804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800600"/>
            <a:ext cx="1905000" cy="189246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90800" y="76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s-ES" sz="24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</a:t>
            </a:r>
            <a:endParaRPr lang="es-ES" sz="2400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5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3138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    </a:t>
            </a:r>
            <a:r>
              <a:rPr lang="es-ES" b="1" dirty="0" smtClean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  <a:endParaRPr lang="es-ES" b="1" dirty="0">
              <a:solidFill>
                <a:srgbClr val="270B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3138"/>
            <a:ext cx="9144000" cy="5535613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SRIS</a:t>
            </a:r>
            <a:r>
              <a:rPr lang="es-ES" sz="2000" dirty="0" smtClean="0">
                <a:solidFill>
                  <a:srgbClr val="270B21"/>
                </a:solidFill>
              </a:rPr>
              <a:t>: PRESENCIA DE AL MENOS 2 DE LOS SIGUIENTES 4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</a:t>
            </a:r>
            <a:r>
              <a:rPr lang="es-ES" sz="2000" dirty="0" smtClean="0">
                <a:solidFill>
                  <a:srgbClr val="270B2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270B21"/>
                </a:solidFill>
              </a:rPr>
              <a:t> </a:t>
            </a:r>
            <a:r>
              <a:rPr lang="es-ES" sz="2000" b="0" dirty="0" smtClean="0">
                <a:solidFill>
                  <a:srgbClr val="FF0000"/>
                </a:solidFill>
              </a:rPr>
              <a:t>TEMPERATURA:&gt;</a:t>
            </a:r>
            <a:r>
              <a:rPr lang="es-ES" sz="2000" dirty="0" smtClean="0">
                <a:solidFill>
                  <a:srgbClr val="FF0000"/>
                </a:solidFill>
              </a:rPr>
              <a:t>38.5</a:t>
            </a:r>
            <a:r>
              <a:rPr lang="es-ES" sz="2000" b="0" dirty="0" smtClean="0">
                <a:solidFill>
                  <a:srgbClr val="FF0000"/>
                </a:solidFill>
              </a:rPr>
              <a:t>° O&lt;36</a:t>
            </a:r>
            <a:r>
              <a:rPr lang="es-ES" sz="2000" b="0" dirty="0" smtClean="0">
                <a:solidFill>
                  <a:srgbClr val="270B21"/>
                </a:solidFill>
              </a:rPr>
              <a:t>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b="0" dirty="0">
                <a:solidFill>
                  <a:srgbClr val="270B21"/>
                </a:solidFill>
              </a:rPr>
              <a:t> </a:t>
            </a:r>
            <a:r>
              <a:rPr lang="es-ES" sz="2000" b="0" dirty="0" smtClean="0">
                <a:solidFill>
                  <a:srgbClr val="FF0000"/>
                </a:solidFill>
              </a:rPr>
              <a:t>TAQUICARDIA:&gt; 2DS POR ENCIMA DEL VN PARA LA EDAD Y PARA NIÑOS&lt; 1AÑO </a:t>
            </a:r>
            <a:r>
              <a:rPr lang="es-ES" sz="2000" dirty="0" smtClean="0">
                <a:solidFill>
                  <a:srgbClr val="FF0000"/>
                </a:solidFill>
              </a:rPr>
              <a:t>BRADICARDIA:&lt;P-10</a:t>
            </a:r>
            <a:r>
              <a:rPr lang="es-ES" sz="2000" b="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b="0" dirty="0">
                <a:solidFill>
                  <a:srgbClr val="FF0000"/>
                </a:solidFill>
              </a:rPr>
              <a:t> </a:t>
            </a:r>
            <a:r>
              <a:rPr lang="es-ES" sz="2000" b="0" dirty="0" smtClean="0">
                <a:solidFill>
                  <a:srgbClr val="FF0000"/>
                </a:solidFill>
              </a:rPr>
              <a:t>POLIPNEA: FR&gt;2 DS  POR ENCIMA DEL V.N PARA LA EDAD.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b="0" dirty="0">
                <a:solidFill>
                  <a:srgbClr val="FF0000"/>
                </a:solidFill>
              </a:rPr>
              <a:t> </a:t>
            </a:r>
            <a:r>
              <a:rPr lang="es-ES" sz="2000" b="0" dirty="0" smtClean="0">
                <a:solidFill>
                  <a:srgbClr val="FF0000"/>
                </a:solidFill>
              </a:rPr>
              <a:t>LEUCOCITOS ELEVADOS O DISMINUIDOS PARA LA EDAD O</a:t>
            </a:r>
          </a:p>
          <a:p>
            <a:pPr marL="0" indent="0">
              <a:buNone/>
            </a:pPr>
            <a:r>
              <a:rPr lang="es-ES" sz="2000" b="0" dirty="0">
                <a:solidFill>
                  <a:srgbClr val="FF0000"/>
                </a:solidFill>
              </a:rPr>
              <a:t> </a:t>
            </a:r>
            <a:r>
              <a:rPr lang="es-ES" sz="2000" b="0" dirty="0" smtClean="0">
                <a:solidFill>
                  <a:srgbClr val="FF0000"/>
                </a:solidFill>
              </a:rPr>
              <a:t>    10% DE NEUTROFILOS INMADUROS.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FF0000"/>
                </a:solidFill>
              </a:rPr>
              <a:t>INFECCION</a:t>
            </a:r>
            <a:r>
              <a:rPr lang="es-ES" sz="2000" b="0" dirty="0" smtClean="0">
                <a:solidFill>
                  <a:srgbClr val="270B21"/>
                </a:solidFill>
              </a:rPr>
              <a:t>: INFECCION SOSPECHADA O PROBADA EN EL TEJIDO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FF0000"/>
                </a:solidFill>
              </a:rPr>
              <a:t>SEPSIS</a:t>
            </a:r>
            <a:r>
              <a:rPr lang="es-ES" sz="2000" dirty="0" smtClean="0">
                <a:solidFill>
                  <a:srgbClr val="270B21"/>
                </a:solidFill>
              </a:rPr>
              <a:t>: </a:t>
            </a:r>
            <a:r>
              <a:rPr lang="es-ES" sz="2000" b="0" dirty="0" smtClean="0">
                <a:solidFill>
                  <a:srgbClr val="270B21"/>
                </a:solidFill>
              </a:rPr>
              <a:t>S.R.I.S  EN PRESENCIA DE INFECCION SOSPECHADA O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270B21"/>
                </a:solidFill>
              </a:rPr>
              <a:t>PROBADA</a:t>
            </a:r>
            <a:r>
              <a:rPr lang="es-ES" sz="2000" b="0" dirty="0" smtClean="0">
                <a:solidFill>
                  <a:srgbClr val="270B21"/>
                </a:solidFill>
              </a:rPr>
              <a:t>.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FF0000"/>
                </a:solidFill>
              </a:rPr>
              <a:t>SEPSIS SEVERA</a:t>
            </a:r>
            <a:r>
              <a:rPr lang="es-ES" sz="2000" dirty="0" smtClean="0">
                <a:solidFill>
                  <a:srgbClr val="270B21"/>
                </a:solidFill>
              </a:rPr>
              <a:t>: SEPSIS MAS UNO DE LOS SIGUIENTES: DISFUNCION CARDIOVASCULAR O SDRA O 2 O MAS DISFUNCIONES DE ORGANOS RESTANTES.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FF0000"/>
                </a:solidFill>
              </a:rPr>
              <a:t>SHOCK</a:t>
            </a:r>
            <a:r>
              <a:rPr lang="es-ES" sz="2000" dirty="0" smtClean="0">
                <a:solidFill>
                  <a:srgbClr val="270B21"/>
                </a:solidFill>
              </a:rPr>
              <a:t>: SEPSIS</a:t>
            </a:r>
            <a:r>
              <a:rPr lang="es-ES" sz="2000" b="0" dirty="0" smtClean="0">
                <a:solidFill>
                  <a:srgbClr val="270B21"/>
                </a:solidFill>
              </a:rPr>
              <a:t> Y </a:t>
            </a:r>
            <a:r>
              <a:rPr lang="es-ES" sz="2000" dirty="0" smtClean="0">
                <a:solidFill>
                  <a:srgbClr val="270B21"/>
                </a:solidFill>
              </a:rPr>
              <a:t>DISFUNCION CARDIOVASCULAR</a:t>
            </a:r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43669"/>
            <a:ext cx="85280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9088"/>
            <a:ext cx="9220200" cy="563562"/>
          </a:xfrm>
          <a:solidFill>
            <a:schemeClr val="accent6">
              <a:lumMod val="40000"/>
              <a:lumOff val="60000"/>
            </a:schemeClr>
          </a:solidFill>
          <a:ln w="38100"/>
        </p:spPr>
        <p:txBody>
          <a:bodyPr/>
          <a:lstStyle/>
          <a:p>
            <a:r>
              <a:rPr lang="es-ES" dirty="0" smtClean="0"/>
              <a:t>                    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HISTORIA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686856"/>
              </p:ext>
            </p:extLst>
          </p:nvPr>
        </p:nvGraphicFramePr>
        <p:xfrm>
          <a:off x="0" y="1699070"/>
          <a:ext cx="9144000" cy="493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314">
                  <a:extLst>
                    <a:ext uri="{9D8B030D-6E8A-4147-A177-3AD203B41FA5}">
                      <a16:colId xmlns:a16="http://schemas.microsoft.com/office/drawing/2014/main" val="1795230714"/>
                    </a:ext>
                  </a:extLst>
                </a:gridCol>
                <a:gridCol w="5742686">
                  <a:extLst>
                    <a:ext uri="{9D8B030D-6E8A-4147-A177-3AD203B41FA5}">
                      <a16:colId xmlns:a16="http://schemas.microsoft.com/office/drawing/2014/main" val="1774252729"/>
                    </a:ext>
                  </a:extLst>
                </a:gridCol>
              </a:tblGrid>
              <a:tr h="821722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RECIEN NACIDO</a:t>
                      </a:r>
                      <a:endParaRPr lang="es-ES" sz="1800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es-ES" sz="1800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DIAS-1 SEMANA</a:t>
                      </a:r>
                      <a:endParaRPr lang="es-ES" sz="1800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39877"/>
                  </a:ext>
                </a:extLst>
              </a:tr>
              <a:tr h="821722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NEONATO</a:t>
                      </a:r>
                      <a:endParaRPr lang="es-ES" sz="1800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1 SEMANA- 1 MES</a:t>
                      </a:r>
                      <a:endParaRPr lang="es-ES" sz="1800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7782"/>
                  </a:ext>
                </a:extLst>
              </a:tr>
              <a:tr h="821722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LACTANTE</a:t>
                      </a:r>
                      <a:endParaRPr lang="es-ES" sz="1800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1 MES-1 AÑO</a:t>
                      </a:r>
                      <a:endParaRPr lang="es-ES" sz="1800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485406"/>
                  </a:ext>
                </a:extLst>
              </a:tr>
              <a:tr h="821722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PRE-ESCOLAR</a:t>
                      </a:r>
                      <a:endParaRPr lang="es-ES" sz="1800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2-5 AÑOS</a:t>
                      </a:r>
                      <a:endParaRPr lang="es-ES" sz="1800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651504"/>
                  </a:ext>
                </a:extLst>
              </a:tr>
              <a:tr h="821722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ESCOLAR</a:t>
                      </a:r>
                      <a:endParaRPr lang="es-ES" sz="1800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6-12 AÑOS</a:t>
                      </a:r>
                      <a:endParaRPr lang="es-ES" sz="1800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62080"/>
                  </a:ext>
                </a:extLst>
              </a:tr>
              <a:tr h="821722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ADOLESCENTE</a:t>
                      </a:r>
                      <a:endParaRPr lang="es-ES" sz="1800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13&lt;19 AÑOS</a:t>
                      </a:r>
                      <a:endParaRPr lang="es-ES" sz="1800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22536"/>
                  </a:ext>
                </a:extLst>
              </a:tr>
            </a:tbl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0" y="1052738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GRUPOS DE EDAD PEDÍATRICOS PARA DEFINCIÓN DE SEPSIS SEVERA</a:t>
            </a:r>
          </a:p>
          <a:p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PEDIATRIC SEPSIS CONSENSUS CONFERENCE 2005</a:t>
            </a:r>
            <a:endParaRPr lang="es-ES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72" y="5900876"/>
            <a:ext cx="615056" cy="607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4776"/>
            <a:ext cx="606872" cy="4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2650"/>
          </a:xfrm>
          <a:solidFill>
            <a:schemeClr val="accent6">
              <a:lumMod val="40000"/>
              <a:lumOff val="60000"/>
            </a:schemeClr>
          </a:solidFill>
          <a:ln w="57150"/>
        </p:spPr>
        <p:txBody>
          <a:bodyPr/>
          <a:lstStyle/>
          <a:p>
            <a:r>
              <a:rPr lang="es-ES" dirty="0" smtClean="0"/>
              <a:t>                    </a:t>
            </a:r>
            <a:r>
              <a:rPr lang="es-ES" b="1" dirty="0" smtClean="0">
                <a:latin typeface="Algerian" panose="04020705040A02060702" pitchFamily="82" charset="0"/>
              </a:rPr>
              <a:t>HISTORIA</a:t>
            </a:r>
            <a:endParaRPr lang="es-ES" b="1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00809"/>
            <a:ext cx="9144000" cy="462379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GRUPO ETARIO              FC                FR             CONTEO DE LEUC.          PRE.SIST.</a:t>
            </a: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TAQUIC.    BRAD.</a:t>
            </a: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0-1 SEMANA            &gt;180      &lt;100       &gt;50                    &gt;34                           &lt;65</a:t>
            </a:r>
          </a:p>
          <a:p>
            <a:pPr marL="0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1 SEM.-1 MES          &gt; 180     &lt;100       &gt;40                   &gt;19.5 0 &lt;5                 &lt;75</a:t>
            </a:r>
          </a:p>
          <a:p>
            <a:pPr marL="0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1 MES-1 AÑO           &gt;180       &lt;90           &gt;34                &gt;17.5 O &lt;5                &lt;100 </a:t>
            </a:r>
          </a:p>
          <a:p>
            <a:pPr marL="0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2-5 AÑOS                 &gt;140        NA           &gt;22                 &gt;15.5 O &lt;6               &lt;94</a:t>
            </a:r>
          </a:p>
          <a:p>
            <a:pPr marL="0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6-12 AÑOS               &gt;130        NA           &gt;18                   &gt;13.5 O &lt; 4.5         &lt;105</a:t>
            </a:r>
          </a:p>
          <a:p>
            <a:pPr marL="0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13-18 AÑOS             &gt;110        NA          &gt;14                   &gt;11 O &lt;4.5              &lt;117                    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107504" y="2060848"/>
            <a:ext cx="88840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07504" y="2852936"/>
            <a:ext cx="9036496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3573016"/>
            <a:ext cx="9144000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0" y="4221088"/>
            <a:ext cx="9144000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0" y="4797155"/>
            <a:ext cx="9144000" cy="720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0" y="5517233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0" y="6237312"/>
            <a:ext cx="9144000" cy="872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691680" y="2060850"/>
            <a:ext cx="0" cy="41044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2987824" y="2060848"/>
            <a:ext cx="0" cy="7920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2987824" y="2852936"/>
            <a:ext cx="0" cy="33843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3995936" y="2060848"/>
            <a:ext cx="0" cy="4263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5076056" y="2060848"/>
            <a:ext cx="0" cy="41764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7452320" y="2060848"/>
            <a:ext cx="0" cy="41764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0" y="1556792"/>
            <a:ext cx="8991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0" y="1033572"/>
            <a:ext cx="914400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                    </a:t>
            </a:r>
            <a:r>
              <a:rPr lang="es-ES" sz="14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SIGNOS VITALES Y VARIABLES DE LABORATORIO ESPECIFICOS PARA LA EDAD</a:t>
            </a:r>
          </a:p>
          <a:p>
            <a:r>
              <a:rPr lang="es-ES" sz="14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CONFERENCIA INTERACIONAL DE SEPSIS PEDIATRICA AÑO 2005</a:t>
            </a:r>
          </a:p>
          <a:p>
            <a:r>
              <a:rPr lang="es-ES" sz="1400" dirty="0">
                <a:solidFill>
                  <a:srgbClr val="270B21"/>
                </a:solidFill>
              </a:rPr>
              <a:t> 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58" y="70911"/>
            <a:ext cx="954142" cy="76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CRITERIOS DE DISFUNCIÓN DE ORGANOS</a:t>
            </a:r>
            <a:endParaRPr lang="es-ES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7200" y="7620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 D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0" y="381000"/>
            <a:ext cx="9143999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Disfunción Cardiovascular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dirty="0" smtClean="0">
                <a:solidFill>
                  <a:srgbClr val="270B21"/>
                </a:solidFill>
              </a:rPr>
              <a:t>Hipotensión después de administrar bolos de ss-0.9 % 40 cc x kg en 1 hora.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270B21"/>
                </a:solidFill>
              </a:rPr>
              <a:t>Necesidad de drogas vasoactivas.</a:t>
            </a:r>
          </a:p>
          <a:p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dirty="0" smtClean="0">
                <a:solidFill>
                  <a:srgbClr val="270B21"/>
                </a:solidFill>
              </a:rPr>
              <a:t>o 2 de los siguientes.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270B21"/>
                </a:solidFill>
              </a:rPr>
              <a:t>Acidosis metabólica: E.B &lt;- 5meq/l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270B21"/>
                </a:solidFill>
              </a:rPr>
              <a:t>Aumento del lactato &gt; 2 veces el valor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270B21"/>
                </a:solidFill>
              </a:rPr>
              <a:t>Oliguria: diuresis &lt; 0.5 cc x kg.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dirty="0" smtClean="0">
                <a:solidFill>
                  <a:srgbClr val="270B21"/>
                </a:solidFill>
              </a:rPr>
              <a:t>Rellene capilar &gt; 5 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dirty="0" smtClean="0">
                <a:solidFill>
                  <a:srgbClr val="270B21"/>
                </a:solidFill>
              </a:rPr>
              <a:t>Diferencia de temperatura C/P:&gt; 3 G⁰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0" y="3276600"/>
            <a:ext cx="9144000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Disfunción respiratoria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dirty="0" smtClean="0">
                <a:solidFill>
                  <a:srgbClr val="270B21"/>
                </a:solidFill>
              </a:rPr>
              <a:t>P/F&lt; 300</a:t>
            </a:r>
          </a:p>
          <a:p>
            <a:endParaRPr lang="es-ES" dirty="0" smtClean="0">
              <a:solidFill>
                <a:srgbClr val="270B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dirty="0" smtClean="0">
                <a:solidFill>
                  <a:srgbClr val="270B21"/>
                </a:solidFill>
              </a:rPr>
              <a:t>PaCo2&gt; 65 torr o 20 mm Hg mayor del valor basal.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>
              <a:solidFill>
                <a:srgbClr val="270B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dirty="0" smtClean="0">
                <a:solidFill>
                  <a:srgbClr val="270B21"/>
                </a:solidFill>
              </a:rPr>
              <a:t>Aumento de los requerimientos de O2 o más de 50% de FiO2 para mantener</a:t>
            </a:r>
          </a:p>
          <a:p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dirty="0" smtClean="0">
                <a:solidFill>
                  <a:srgbClr val="270B21"/>
                </a:solidFill>
              </a:rPr>
              <a:t>      SaO2 mayor de 92 %.</a:t>
            </a:r>
          </a:p>
          <a:p>
            <a:endParaRPr lang="es-ES" dirty="0" smtClean="0">
              <a:solidFill>
                <a:srgbClr val="270B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dirty="0" smtClean="0">
                <a:solidFill>
                  <a:srgbClr val="270B21"/>
                </a:solidFill>
              </a:rPr>
              <a:t>Ventilación Mecánica.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0" y="5858470"/>
            <a:ext cx="914399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Disfunción Neurológica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270B21"/>
                </a:solidFill>
              </a:rPr>
              <a:t> Glasgow &lt; 11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270B21"/>
                </a:solidFill>
              </a:rPr>
              <a:t>Cambios agudos del estado de conciencia </a:t>
            </a:r>
            <a:endParaRPr lang="es-ES" b="1" dirty="0">
              <a:solidFill>
                <a:srgbClr val="270B2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953347"/>
            <a:ext cx="2209800" cy="7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DE DISFUNCION DE ORGANOS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381000"/>
            <a:ext cx="91440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Disfunción Hematológica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Plaquetas &lt; 80000xmm³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Disminución del 50% del recuento plaquetario previo en los últimos 3 días.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INR &gt;2 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3136880"/>
            <a:ext cx="9144001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Disfunción renal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Creatinina Sérica &gt; o = 2 veces del limite normal para la edad o aumento del doble del valor basal.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Disfunción Hepática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Bilirrubina total &gt; o= 4 mg/dl ( no aplicable a recién nacidos)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 </a:t>
            </a:r>
            <a:r>
              <a:rPr lang="es-ES" dirty="0" smtClean="0"/>
              <a:t>TGP 2 veces del limite normal para la edad.</a:t>
            </a:r>
          </a:p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0" y="2743200"/>
            <a:ext cx="9144000" cy="369332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76324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     </a:t>
            </a:r>
            <a:r>
              <a:rPr lang="es-ES" b="1" dirty="0" smtClean="0">
                <a:latin typeface="Algerian" panose="04020705040A02060702" pitchFamily="82" charset="0"/>
              </a:rPr>
              <a:t>HISTORIA</a:t>
            </a:r>
            <a:endParaRPr lang="es-ES" b="1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76325"/>
            <a:ext cx="9144000" cy="524827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es-ES" sz="2000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SE DEFINE SEPSIS COMO LA RESPUESTA INMUNOLOGICA DEL HUESPED A LA INFECCIÓN, ESTA RESPUESTA QUE SE INICIA CON FINES DEFENSIVOS </a:t>
            </a:r>
            <a:r>
              <a:rPr lang="es-ES" sz="20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VECES </a:t>
            </a:r>
            <a:r>
              <a:rPr lang="es-ES" sz="2000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DESMESURADA Y PROVOCA LESION HISTICA DEL HUESPED</a:t>
            </a:r>
            <a:r>
              <a:rPr lang="es-ES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974912"/>
            <a:ext cx="1371600" cy="12460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8382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9059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 smtClean="0"/>
              <a:t>                    </a:t>
            </a:r>
            <a:r>
              <a:rPr lang="es-ES" b="1" dirty="0" smtClean="0">
                <a:latin typeface="Algerian" panose="04020705040A02060702" pitchFamily="82" charset="0"/>
              </a:rPr>
              <a:t>HISTORIA</a:t>
            </a:r>
            <a:endParaRPr lang="es-ES" b="1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18151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sz="2000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s-ES" sz="2000" dirty="0">
                <a:solidFill>
                  <a:srgbClr val="270B21"/>
                </a:solidFill>
              </a:rPr>
              <a:t>: TERCER CONSENSO INTERNACIONAL DE SEPSIS, SE RECONOCE LA NECESIDAD DE ACTUALIZAR LOS CONCEPTOS</a:t>
            </a:r>
            <a:r>
              <a:rPr lang="es-ES" sz="2000" dirty="0" smtClean="0">
                <a:solidFill>
                  <a:srgbClr val="270B21"/>
                </a:solidFill>
              </a:rPr>
              <a:t>.</a:t>
            </a:r>
          </a:p>
          <a:p>
            <a:pPr marL="0" indent="0">
              <a:buNone/>
            </a:pPr>
            <a:r>
              <a:rPr lang="es-ES" sz="1600" dirty="0" smtClean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i="1" dirty="0" smtClean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SOCIEDADES DE TERAPIA INTENSIVA ESTADOUNIDENSE Y SU HOMOLOGA EUROPEA</a:t>
            </a:r>
            <a:r>
              <a:rPr lang="es-ES" sz="1600" dirty="0" smtClean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s-ES" sz="1600" dirty="0">
              <a:solidFill>
                <a:srgbClr val="270B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SEPSIS</a:t>
            </a:r>
            <a:r>
              <a:rPr lang="es-ES" sz="2000" dirty="0" smtClean="0">
                <a:solidFill>
                  <a:srgbClr val="270B21"/>
                </a:solidFill>
              </a:rPr>
              <a:t>: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270B21"/>
                </a:solidFill>
              </a:rPr>
              <a:t> </a:t>
            </a:r>
            <a:r>
              <a:rPr lang="es-ES" sz="2000" dirty="0">
                <a:solidFill>
                  <a:srgbClr val="270B21"/>
                </a:solidFill>
              </a:rPr>
              <a:t>LA DISFUNCIÓN ORGANICA POR UNA RESPUESTA ANOMALA DEL HUESPED A LA INFECCIÓN QUE SUPONE UNA AMENAZA PARA LA VIDA, ADEMAS QUE PUEDE SER AMPLIFICADA SIGNIFICATIVAMENTE POR FACTORES ENDOGENOS.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270B21"/>
                </a:solidFill>
              </a:rPr>
              <a:t> EN PEDIATRIA SE HACE DIFICIL ESTE DIAGNOSTICO YA QUE LA </a:t>
            </a:r>
            <a:r>
              <a:rPr lang="es-ES" sz="2000" u="sng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HIPOTENSIÓN ES UN SIGNO TARDIO </a:t>
            </a:r>
            <a:r>
              <a:rPr lang="es-ES" sz="2000" dirty="0">
                <a:solidFill>
                  <a:srgbClr val="270B21"/>
                </a:solidFill>
              </a:rPr>
              <a:t>EN NIÑOS CON SEPSIS POR LO QUE SE SOBREVALORA O SUBVALORA LA SITUACION DEL NIÑO SEPTICO.</a:t>
            </a:r>
          </a:p>
          <a:p>
            <a:endParaRPr lang="es-ES" sz="2000" dirty="0">
              <a:solidFill>
                <a:srgbClr val="270B2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5905"/>
            <a:ext cx="1089328" cy="85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7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88265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r>
              <a:rPr lang="es-ES" b="1" dirty="0" smtClean="0"/>
              <a:t>                     </a:t>
            </a:r>
            <a:r>
              <a:rPr lang="es-ES" b="1" dirty="0" smtClean="0">
                <a:latin typeface="Algerian" panose="04020705040A02060702" pitchFamily="82" charset="0"/>
              </a:rPr>
              <a:t>HISTORIA</a:t>
            </a:r>
            <a:endParaRPr lang="es-ES" b="1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3139"/>
            <a:ext cx="9144000" cy="5535613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LOS ULTIMOS 30 AÑOS SE HA DEMOSTRADO QUE NO TODOS LOS PACIENTES SEPTICOS DEMUESTRAN  SIRS.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PERDIDA DEL </a:t>
            </a:r>
            <a:r>
              <a:rPr lang="es-ES" sz="2000" i="1" u="sng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SIRS</a:t>
            </a:r>
            <a:r>
              <a:rPr lang="es-ES" sz="2000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LA NUEVA DEFINICÓN DE SEPSIS ES EL SALTO CONCEPTUAL MAS IMPORTANTE DEL NUEVO CONSENSO.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ELIMINA EL CONCEPTO DE </a:t>
            </a:r>
            <a:r>
              <a:rPr lang="es-ES" sz="2000" i="1" u="sng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SEPSIS SEVERA, </a:t>
            </a:r>
            <a:r>
              <a:rPr lang="es-ES" sz="2000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 QUE LA DEFINICÓN DE SEPSIS DENOTA GRAVEDAD.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 LAS DEFINICIONES PREVIAS :SIRS + INFECCION = SEPSIS.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 LAS DEFINICION ACTUAL EL CONCEPTO DE SEPSIS IMPLICA DISFUNCION DE ORGANOS Y PELIGRO PARA LA  VIDA</a:t>
            </a:r>
            <a:r>
              <a:rPr lang="es-ES" sz="20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ES" sz="2000" u="sng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PEDIATRÍA LA DEFINICIÓN DE SEPSIS SE HACE MÁS DIFICIL DEBIDO A LOS SIGNOS VITALES ESPECIFICOS PARA SU EDAD Y SU ENORME RESERVA FISIOLOGÍCA POR LO QUE A MENUDO SE ENMASCARA LA GRAVEDAD DE SU SITUACIÓN</a:t>
            </a:r>
            <a:r>
              <a:rPr lang="es-ES" sz="2000" u="sng" dirty="0" smtClean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u="sng" dirty="0">
              <a:solidFill>
                <a:srgbClr val="270B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868141"/>
            <a:ext cx="485820" cy="44325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28599" y="5476361"/>
            <a:ext cx="8705761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MANEJO DEL PACIENTE PEDIATRICO SE MANTIENEN LOS PARAMETROS ESTABLECIDOS EN EL CONSENSO DE SEPSIS PEDIATRICO DEL AÑO 2005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5905"/>
            <a:ext cx="860728" cy="6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1416" y="1"/>
            <a:ext cx="9102584" cy="12192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      </a:t>
            </a:r>
            <a:r>
              <a:rPr lang="es-ES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HISTORIA</a:t>
            </a:r>
            <a:endParaRPr lang="es-ES" b="1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1416" y="1245275"/>
            <a:ext cx="9102583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                         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2020: "CAMPAÑA PARA SOBREVIVIVR A LA SEPSIS“</a:t>
            </a:r>
          </a:p>
          <a:p>
            <a:pPr algn="just"/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DIRECTRICES INTERNACIONALES.</a:t>
            </a:r>
          </a:p>
          <a:p>
            <a:pPr algn="just"/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TRATAMIENTO DEL SHOK SÉPTICO Y SDMO EN NIÑOS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b="1" dirty="0" smtClean="0">
                <a:solidFill>
                  <a:srgbClr val="270B21"/>
                </a:solidFill>
              </a:rPr>
              <a:t>SE HACEN RECOMENDACIONES DESTINADAS A ORIENTAR LAS "MEJORES PRACTICAS“, NO ESTABLECE UN ALGORITMO, NI SUSTITUYE LA CAPACIDAD DE TOMA DE DECISIONES DEL MÉDICO ANTE EL CONJUNTO ÚNICO DE VARIABLES CLÍNICAS DE UN PACIENTE.</a:t>
            </a:r>
            <a:endParaRPr lang="es-ES" b="1" dirty="0">
              <a:solidFill>
                <a:srgbClr val="270B2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564" y="3352800"/>
            <a:ext cx="9116290" cy="3139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70B21"/>
                </a:solidFill>
              </a:rPr>
              <a:t>SE MANTIENEN LAS DEFINICIONES  QUE INCLUYEN LOS CRITERIOS</a:t>
            </a:r>
          </a:p>
          <a:p>
            <a:r>
              <a:rPr lang="es-ES" b="1" dirty="0" smtClean="0">
                <a:solidFill>
                  <a:srgbClr val="270B21"/>
                </a:solidFill>
              </a:rPr>
              <a:t> </a:t>
            </a:r>
          </a:p>
          <a:p>
            <a:r>
              <a:rPr lang="es-ES" b="1" dirty="0" smtClean="0">
                <a:solidFill>
                  <a:srgbClr val="270B21"/>
                </a:solidFill>
              </a:rPr>
              <a:t>ESTABLECIDOS EN LA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CONFERENCIA INTERNACIONAL DE CONSENSO SOBRE</a:t>
            </a:r>
          </a:p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SEPSIS PEDIATRICA DEL 2005</a:t>
            </a:r>
            <a:r>
              <a:rPr lang="es-ES" b="1" dirty="0" smtClean="0">
                <a:solidFill>
                  <a:srgbClr val="270B21"/>
                </a:solidFill>
              </a:rPr>
              <a:t>, SIN EMBARGO SE INCLUYEN LOS ESTUDIOS </a:t>
            </a:r>
          </a:p>
          <a:p>
            <a:endParaRPr lang="es-ES" b="1" dirty="0">
              <a:solidFill>
                <a:srgbClr val="270B21"/>
              </a:solidFill>
            </a:endParaRPr>
          </a:p>
          <a:p>
            <a:r>
              <a:rPr lang="es-ES" b="1" dirty="0" smtClean="0">
                <a:solidFill>
                  <a:srgbClr val="270B21"/>
                </a:solidFill>
              </a:rPr>
              <a:t>QUE DEFINEN LA SEPSIS COMO UNA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INFECCION GRAVE, QUE CONDUCE A</a:t>
            </a:r>
          </a:p>
          <a:p>
            <a:endParaRPr lang="es-ES" b="1" dirty="0" smtClean="0">
              <a:solidFill>
                <a:srgbClr val="270B21"/>
              </a:solidFill>
            </a:endParaRPr>
          </a:p>
          <a:p>
            <a:r>
              <a:rPr lang="es-ES" b="1" dirty="0" smtClean="0">
                <a:solidFill>
                  <a:srgbClr val="270B21"/>
                </a:solidFill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DISFUNCIÓN ORGANICA POTENCIALMENTE MORTAL</a:t>
            </a:r>
            <a:r>
              <a:rPr lang="es-ES" b="1" dirty="0" smtClean="0">
                <a:solidFill>
                  <a:srgbClr val="270B21"/>
                </a:solidFill>
              </a:rPr>
              <a:t> INCLUSO SI SE </a:t>
            </a:r>
          </a:p>
          <a:p>
            <a:endParaRPr lang="es-ES" b="1" dirty="0" smtClean="0">
              <a:solidFill>
                <a:srgbClr val="270B21"/>
              </a:solidFill>
            </a:endParaRPr>
          </a:p>
          <a:p>
            <a:r>
              <a:rPr lang="es-ES" b="1" dirty="0" smtClean="0">
                <a:solidFill>
                  <a:srgbClr val="270B21"/>
                </a:solidFill>
              </a:rPr>
              <a:t>DESVIAN DE LAS DEFINICIONES DEL CONSENSO DEL 2005</a:t>
            </a:r>
            <a:endParaRPr lang="es-ES" b="1" dirty="0">
              <a:solidFill>
                <a:srgbClr val="270B2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5905"/>
            <a:ext cx="1089328" cy="85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7709" y="-1"/>
            <a:ext cx="9116291" cy="1016675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      </a:t>
            </a:r>
            <a:r>
              <a:rPr lang="es-ES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HISTORIA</a:t>
            </a:r>
            <a:endParaRPr lang="es-ES" b="1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7709" y="762000"/>
            <a:ext cx="9144000" cy="49859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ORGANIZA UN PANEL DE EXPERTOS EN 6 SUBGRUPOS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RECONOCIMIENTO Y MANEJO DE LA INFECCÍÓN.</a:t>
            </a:r>
          </a:p>
          <a:p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HEMODINÁMICA Y REANIMACIÓN.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TERAPIAS ENDOCRINAS Y METABOLICAS.</a:t>
            </a:r>
          </a:p>
          <a:p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TERAPIAS ADYUVANTES.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PRIORIDADES DE INVESTIGACIÓN.</a:t>
            </a:r>
            <a:endParaRPr lang="es-ES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1417" y="5769114"/>
            <a:ext cx="910258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 </a:t>
            </a:r>
            <a:r>
              <a:rPr lang="es-ES" sz="20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REALIZAN 77 RECOMENDACIONES QUE SIRVEN COMO GUIA   PARA EL MANEJO DEL SHOK Y SDMO EN NIÑOS</a:t>
            </a:r>
            <a:endParaRPr lang="es-ES" sz="2000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133600"/>
            <a:ext cx="1172932" cy="9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82650"/>
            <a:ext cx="9144000" cy="597535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Terapia antimicrobiana </a:t>
            </a:r>
          </a:p>
          <a:p>
            <a:pPr marL="0" indent="0">
              <a:buNone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 </a:t>
            </a:r>
            <a:r>
              <a:rPr lang="es-E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- Se recomienda comenzar antibioticoterapia en la primera hora</a:t>
            </a:r>
            <a:r>
              <a:rPr lang="es-E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 </a:t>
            </a:r>
            <a:r>
              <a:rPr lang="es-E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en niños con shock y sin shock en 3 horas. (F)</a:t>
            </a:r>
          </a:p>
          <a:p>
            <a:r>
              <a:rPr lang="es-E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Terapia de Fluidos</a:t>
            </a:r>
          </a:p>
          <a:p>
            <a:pPr marL="0" indent="0">
              <a:buNone/>
            </a:pPr>
            <a:r>
              <a:rPr lang="es-E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 </a:t>
            </a:r>
            <a:r>
              <a:rPr lang="es-E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-Sí shock y existe UCIP se administra 40-60-cc de líquidos, en bolos de 10-20</a:t>
            </a:r>
          </a:p>
          <a:p>
            <a:pPr marL="0" indent="0">
              <a:buNone/>
            </a:pPr>
            <a:r>
              <a:rPr lang="es-E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 </a:t>
            </a:r>
            <a:r>
              <a:rPr lang="es-E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   cc x kg en 1 hora.(D)</a:t>
            </a:r>
          </a:p>
          <a:p>
            <a:pPr marL="0" indent="0">
              <a:buNone/>
            </a:pPr>
            <a:r>
              <a:rPr lang="es-E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-Si shock y no existe UCIP: no pasar de 40 cc de líquidos en 1 hora.(F)</a:t>
            </a:r>
          </a:p>
          <a:p>
            <a:pPr marL="0" indent="0">
              <a:buNone/>
            </a:pPr>
            <a:r>
              <a:rPr lang="es-E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-Si no existe shock y no existe UCIP: no administras líquidos en bolo.(D)</a:t>
            </a:r>
          </a:p>
          <a:p>
            <a:pPr>
              <a:buFontTx/>
              <a:buChar char="-"/>
            </a:pPr>
            <a:r>
              <a:rPr lang="es-E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Se sugiere utilizar Cristaloides balanceados/ tamponados en lugar de Solución Salina al 0.9%.</a:t>
            </a:r>
          </a:p>
          <a:p>
            <a:pPr>
              <a:buFontTx/>
              <a:buChar char="-"/>
            </a:pPr>
            <a:r>
              <a:rPr lang="es-E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No se recomienda el uso de Gelatinas.(D)</a:t>
            </a:r>
          </a:p>
          <a:p>
            <a:pPr>
              <a:buFontTx/>
              <a:buChar char="-"/>
            </a:pPr>
            <a:r>
              <a:rPr lang="es-E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rial"/>
              </a:rPr>
              <a:t>No se recomienda el uso de almidones.(F)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265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270B21"/>
            </a:solidFill>
          </a:ln>
        </p:spPr>
        <p:txBody>
          <a:bodyPr/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PRINCIPALES RECOMENDACIONES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410200"/>
            <a:ext cx="1230464" cy="105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01980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Monitorización Hemodinámica 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2000" b="0" dirty="0" smtClean="0"/>
              <a:t>-Sugieren no utilizar los signos clínicos de cabecera para clasificar  al shock en "caliente" y "frio“ sino el uso de variables    hemodinámicas avanzadas.(D)</a:t>
            </a:r>
          </a:p>
          <a:p>
            <a:pPr marL="0" indent="0">
              <a:buNone/>
            </a:pPr>
            <a:r>
              <a:rPr lang="es-ES" sz="2000" b="0" dirty="0" smtClean="0"/>
              <a:t>-Sugieren  utilizar los niveles de lactato como guía en la reanimación de los niños con shock.(D)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Medicamentos vasoactivos.</a:t>
            </a:r>
          </a:p>
          <a:p>
            <a:pPr marL="0" indent="0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Sugieren el uso de epinefrina y norepinefrina en lugar de dopamina.(D)</a:t>
            </a:r>
          </a:p>
          <a:p>
            <a:pPr marL="0" indent="0">
              <a:buNone/>
            </a:pPr>
            <a:r>
              <a:rPr lang="es-E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-Sugieren agregar vasopresina en niños que requieren altas dosis de catecolaminas.(D)</a:t>
            </a:r>
          </a:p>
          <a:p>
            <a:r>
              <a:rPr lang="es-ES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Endocrino- Metabólico.</a:t>
            </a:r>
          </a:p>
          <a:p>
            <a:pPr marL="0" indent="0">
              <a:buNone/>
            </a:pPr>
            <a:r>
              <a:rPr lang="es-E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-No recomiendan el uso de insulina para mantener la glicemia en 7,8 mmol7l o menos.(F)</a:t>
            </a:r>
          </a:p>
          <a:p>
            <a:pPr marL="0" indent="0">
              <a:buNone/>
            </a:pPr>
            <a:r>
              <a:rPr lang="es-E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-Sugieren no usar hidrocortisona si la fluidoterapia y los vasopresores pueden</a:t>
            </a:r>
          </a:p>
          <a:p>
            <a:pPr marL="0" indent="0">
              <a:buNone/>
            </a:pPr>
            <a:r>
              <a:rPr lang="es-E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Restaurar la estabilidad hemodinámica y usarla en caso contrario. </a:t>
            </a:r>
            <a:endParaRPr lang="es-ES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         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 PRINCIPALES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536" y="2333"/>
            <a:ext cx="849464" cy="66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265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270B21"/>
            </a:solidFill>
          </a:ln>
        </p:spPr>
        <p:txBody>
          <a:bodyPr/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RECOMENDACIONES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82650"/>
            <a:ext cx="9144000" cy="559435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de la sangre</a:t>
            </a:r>
          </a:p>
          <a:p>
            <a:pPr marL="0" indent="0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Sugieren la transfusión de glóbulos rojos solo si la HB tiene valores por debajo</a:t>
            </a:r>
          </a:p>
          <a:p>
            <a:pPr marL="0" indent="0">
              <a:buNone/>
            </a:pPr>
            <a:r>
              <a:rPr lang="es-E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 7g/dl.</a:t>
            </a:r>
          </a:p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Inmunoglobulinas</a:t>
            </a:r>
          </a:p>
          <a:p>
            <a:pPr marL="0" indent="0">
              <a:buNone/>
            </a:pPr>
            <a:r>
              <a:rPr lang="es-E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Sugerencia en contra del uso de inmunoglobulinas de forma rutinaria en los niños con shock.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953000"/>
            <a:ext cx="1078064" cy="9744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412885"/>
            <a:ext cx="3048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</a:t>
            </a:r>
            <a:r>
              <a:rPr lang="es-ES" b="1" dirty="0" smtClean="0"/>
              <a:t>FISIOPATOLOGIA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76325"/>
            <a:ext cx="9144000" cy="5432427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0099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DESDE EL PUNTO DE VISTA FISIOPATOLOGICO EL TÉRMINO "SEPSIS“ SE REFIERE A UN ESPECTRO DE CONDICIONES EN LAS CUALES LA PRESENCIA DE INFECCIÓN QUE NO PUDO SER CONTROLADA A NIVEL LOCAL, ACTIVA UNA RESPUESTA INMUNE Y NEHUROHUMORAL EN EL HUESPED, CARACTERIZADA POR UNA RESPUESTA SISTEMICA Y ACTIVACION DE LA COAGULACIÓN, LO CUAL ES BALANCEADO SIMULTANEAMENTE POR UNA ACTIVIDAD ANTINFLAMATORIA; SI ESTA RESPUESTA NO ES MODULADA Y SE PROLONGA EN EL TIEMPO SE TRADUCE EN LESIÓN TISULAR DISFUNCIÓN ORGANICA MULTIPLE.</a:t>
            </a:r>
          </a:p>
          <a:p>
            <a:pPr marL="0" indent="0" algn="just"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220200" cy="23177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594352"/>
            <a:ext cx="119271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36707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FISIOPATOLGIA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72" y="5307560"/>
            <a:ext cx="1698928" cy="877704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079031448"/>
              </p:ext>
            </p:extLst>
          </p:nvPr>
        </p:nvGraphicFramePr>
        <p:xfrm>
          <a:off x="495300" y="1295399"/>
          <a:ext cx="8039100" cy="4559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62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FISIOPATOLOGIA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ecisión 7"/>
          <p:cNvSpPr/>
          <p:nvPr/>
        </p:nvSpPr>
        <p:spPr>
          <a:xfrm>
            <a:off x="0" y="990600"/>
            <a:ext cx="8839200" cy="838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270B2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270B21"/>
                </a:solidFill>
              </a:rPr>
              <a:t>SUSCEPTIBÍLIDAD GENÉTICA</a:t>
            </a:r>
            <a:endParaRPr lang="es-ES" sz="2000" b="1" dirty="0">
              <a:solidFill>
                <a:srgbClr val="270B21"/>
              </a:solidFill>
            </a:endParaRPr>
          </a:p>
        </p:txBody>
      </p:sp>
      <p:cxnSp>
        <p:nvCxnSpPr>
          <p:cNvPr id="10" name="Conector recto de flecha 9"/>
          <p:cNvCxnSpPr>
            <a:stCxn id="8" idx="2"/>
          </p:cNvCxnSpPr>
          <p:nvPr/>
        </p:nvCxnSpPr>
        <p:spPr>
          <a:xfrm>
            <a:off x="4419600" y="1828800"/>
            <a:ext cx="0" cy="685800"/>
          </a:xfrm>
          <a:prstGeom prst="straightConnector1">
            <a:avLst/>
          </a:prstGeom>
          <a:ln>
            <a:solidFill>
              <a:srgbClr val="270B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rminador 10"/>
          <p:cNvSpPr/>
          <p:nvPr/>
        </p:nvSpPr>
        <p:spPr>
          <a:xfrm>
            <a:off x="838200" y="2514600"/>
            <a:ext cx="7239000" cy="3810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INDIVIDUOS CON ALELO  TNF-2</a:t>
            </a:r>
            <a:endParaRPr lang="es-ES" sz="2000" b="1" dirty="0">
              <a:solidFill>
                <a:srgbClr val="270B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1752600" y="2895600"/>
            <a:ext cx="0" cy="1143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11" idx="2"/>
          </p:cNvCxnSpPr>
          <p:nvPr/>
        </p:nvCxnSpPr>
        <p:spPr>
          <a:xfrm flipH="1">
            <a:off x="4419600" y="2895600"/>
            <a:ext cx="38100" cy="1219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7239000" y="2895600"/>
            <a:ext cx="0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Conector 22"/>
          <p:cNvSpPr/>
          <p:nvPr/>
        </p:nvSpPr>
        <p:spPr>
          <a:xfrm>
            <a:off x="533400" y="4114800"/>
            <a:ext cx="2209800" cy="2133598"/>
          </a:xfrm>
          <a:prstGeom prst="flowChartConnector">
            <a:avLst/>
          </a:prstGeom>
          <a:solidFill>
            <a:srgbClr val="FFCCCC"/>
          </a:solidFill>
          <a:ln w="76200">
            <a:solidFill>
              <a:srgbClr val="270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270B21"/>
                </a:solidFill>
              </a:rPr>
              <a:t>SHOCK SEPTICO</a:t>
            </a:r>
            <a:endParaRPr lang="es-ES" sz="2000" b="1" dirty="0">
              <a:solidFill>
                <a:srgbClr val="270B21"/>
              </a:solidFill>
            </a:endParaRPr>
          </a:p>
        </p:txBody>
      </p:sp>
      <p:sp>
        <p:nvSpPr>
          <p:cNvPr id="24" name="Conector 23"/>
          <p:cNvSpPr/>
          <p:nvPr/>
        </p:nvSpPr>
        <p:spPr>
          <a:xfrm>
            <a:off x="3200400" y="4191001"/>
            <a:ext cx="2438400" cy="220979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270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DISFUCIÓN ORGANICA</a:t>
            </a:r>
            <a:endParaRPr lang="es-ES" sz="2000" b="1" dirty="0">
              <a:solidFill>
                <a:srgbClr val="270B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ector 25"/>
          <p:cNvSpPr/>
          <p:nvPr/>
        </p:nvSpPr>
        <p:spPr>
          <a:xfrm>
            <a:off x="6019800" y="3998494"/>
            <a:ext cx="2286000" cy="2249905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270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</a:t>
            </a:r>
            <a:endParaRPr lang="es-ES" sz="2000" b="1" dirty="0">
              <a:solidFill>
                <a:srgbClr val="270B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FISIOPATOLOGÍA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3" descr=" 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44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52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       </a:t>
            </a:r>
            <a:r>
              <a:rPr lang="es-ES" sz="3600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SEPSIS</a:t>
            </a:r>
            <a:endParaRPr lang="es-ES" sz="3600" b="1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990600"/>
            <a:ext cx="914400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U" sz="20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sepsis es la respuesta sistémica abrumadora y potencialmente mortal a una infección, con finalidad eminentemente defensiva, puede causar daño tisular, insuficiencia orgánica y muerte. Es posible que afecte a cualquier persona, en cualquier momento y como resultado de cualquier tipo de infección y puede comprometer cualquier parte del cuerpo. Además, es posible que se desarrolle después de una infección </a:t>
            </a:r>
            <a:r>
              <a:rPr lang="es-CU" sz="20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menor. </a:t>
            </a:r>
            <a:r>
              <a:rPr lang="es-CU" sz="20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 respuesta del organismo se produce ante la presencia de </a:t>
            </a:r>
            <a:r>
              <a:rPr lang="es-CU" sz="20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 tooltip="Microorganismos"/>
              </a:rPr>
              <a:t>microorganismos</a:t>
            </a:r>
            <a:r>
              <a:rPr lang="es-CU" sz="20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U" sz="20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 tooltip="Patógenos"/>
              </a:rPr>
              <a:t>patógenos</a:t>
            </a:r>
            <a:r>
              <a:rPr lang="es-CU" sz="20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es consecuencia de la acción del propio </a:t>
            </a:r>
            <a:r>
              <a:rPr lang="es-CU" sz="20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 tooltip="Sistema inmunitario"/>
              </a:rPr>
              <a:t>sistema inmunitario</a:t>
            </a:r>
            <a:endParaRPr lang="es-ES" sz="2000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922"/>
            <a:ext cx="9144000" cy="2852677"/>
          </a:xfrm>
          <a:prstGeom prst="rect">
            <a:avLst/>
          </a:prstGeom>
          <a:solidFill>
            <a:srgbClr val="FFCCCC"/>
          </a:solidFill>
          <a:ln w="76200">
            <a:solidFill>
              <a:srgbClr val="270B2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5687"/>
            <a:ext cx="898358" cy="8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FISIOPATOLGIA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Explosión 1 5"/>
          <p:cNvSpPr/>
          <p:nvPr/>
        </p:nvSpPr>
        <p:spPr>
          <a:xfrm>
            <a:off x="0" y="882650"/>
            <a:ext cx="4114800" cy="1250950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MICRORGANISMO</a:t>
            </a:r>
            <a:endParaRPr lang="es-ES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4114800" y="1447800"/>
            <a:ext cx="1600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114800" y="1143000"/>
            <a:ext cx="102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ACTIVA</a:t>
            </a:r>
            <a:endParaRPr lang="es-ES" b="1" dirty="0"/>
          </a:p>
        </p:txBody>
      </p:sp>
      <p:sp>
        <p:nvSpPr>
          <p:cNvPr id="10" name="Decisión 9"/>
          <p:cNvSpPr/>
          <p:nvPr/>
        </p:nvSpPr>
        <p:spPr>
          <a:xfrm>
            <a:off x="5943600" y="1066800"/>
            <a:ext cx="3200400" cy="6096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MACROFAGOS</a:t>
            </a:r>
            <a:endParaRPr lang="es-ES" sz="1400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 izquierda, derecha y arriba 13"/>
          <p:cNvSpPr/>
          <p:nvPr/>
        </p:nvSpPr>
        <p:spPr>
          <a:xfrm>
            <a:off x="4150956" y="1447800"/>
            <a:ext cx="649644" cy="1905000"/>
          </a:xfrm>
          <a:prstGeom prst="leftRightUpArrow">
            <a:avLst/>
          </a:prstGeom>
          <a:solidFill>
            <a:srgbClr val="270B2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rminador 14"/>
          <p:cNvSpPr/>
          <p:nvPr/>
        </p:nvSpPr>
        <p:spPr>
          <a:xfrm>
            <a:off x="0" y="2971800"/>
            <a:ext cx="4191000" cy="4572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270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RESPUESTA INFLAMATORIA</a:t>
            </a:r>
            <a:endParaRPr lang="es-ES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rminador 15"/>
          <p:cNvSpPr/>
          <p:nvPr/>
        </p:nvSpPr>
        <p:spPr>
          <a:xfrm>
            <a:off x="4800600" y="2895600"/>
            <a:ext cx="4343400" cy="6096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270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RESPUESTA ANTIIFLAMATORIA</a:t>
            </a:r>
            <a:endParaRPr lang="es-ES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990600" y="35052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3505200" y="35052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rminador 21"/>
          <p:cNvSpPr/>
          <p:nvPr/>
        </p:nvSpPr>
        <p:spPr>
          <a:xfrm>
            <a:off x="0" y="3962400"/>
            <a:ext cx="2362200" cy="4572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FASE TEMPARA</a:t>
            </a:r>
            <a:endParaRPr lang="es-ES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rminador 23"/>
          <p:cNvSpPr/>
          <p:nvPr/>
        </p:nvSpPr>
        <p:spPr>
          <a:xfrm>
            <a:off x="2438400" y="3962400"/>
            <a:ext cx="2398356" cy="4572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TARDIA</a:t>
            </a:r>
            <a:endParaRPr lang="es-ES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457200" y="45720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1181100" y="45720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1828800" y="45720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140446" y="4876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FNT</a:t>
            </a:r>
            <a:endParaRPr lang="es-ES" b="1" u="sng" dirty="0"/>
          </a:p>
        </p:txBody>
      </p:sp>
      <p:sp>
        <p:nvSpPr>
          <p:cNvPr id="33" name="CuadroTexto 32"/>
          <p:cNvSpPr txBox="1"/>
          <p:nvPr/>
        </p:nvSpPr>
        <p:spPr>
          <a:xfrm>
            <a:off x="838200" y="48768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IL-6</a:t>
            </a:r>
            <a:endParaRPr lang="es-ES" b="1" u="sng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497852" y="48884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IL-1B</a:t>
            </a:r>
            <a:endParaRPr lang="es-ES" b="1" u="sng" dirty="0"/>
          </a:p>
        </p:txBody>
      </p:sp>
      <p:cxnSp>
        <p:nvCxnSpPr>
          <p:cNvPr id="36" name="Conector recto de flecha 35"/>
          <p:cNvCxnSpPr/>
          <p:nvPr/>
        </p:nvCxnSpPr>
        <p:spPr>
          <a:xfrm>
            <a:off x="3557337" y="4431632"/>
            <a:ext cx="0" cy="468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2438400" y="4907577"/>
            <a:ext cx="2885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u="sng" dirty="0" smtClean="0"/>
              <a:t>CITOKINA DE ALTA MOVILIDAD</a:t>
            </a:r>
            <a:endParaRPr lang="es-ES" sz="1400" b="1" u="sng" dirty="0"/>
          </a:p>
        </p:txBody>
      </p:sp>
      <p:cxnSp>
        <p:nvCxnSpPr>
          <p:cNvPr id="52" name="Conector recto de flecha 51"/>
          <p:cNvCxnSpPr/>
          <p:nvPr/>
        </p:nvCxnSpPr>
        <p:spPr>
          <a:xfrm>
            <a:off x="5917532" y="3593432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>
            <a:off x="7555832" y="3593432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CuadroTexto 54"/>
          <p:cNvSpPr txBox="1"/>
          <p:nvPr/>
        </p:nvSpPr>
        <p:spPr>
          <a:xfrm>
            <a:off x="5562600" y="4191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IL-10</a:t>
            </a:r>
            <a:endParaRPr lang="es-ES" b="1" u="sng" dirty="0"/>
          </a:p>
        </p:txBody>
      </p:sp>
      <p:sp>
        <p:nvSpPr>
          <p:cNvPr id="56" name="CuadroTexto 55"/>
          <p:cNvSpPr txBox="1"/>
          <p:nvPr/>
        </p:nvSpPr>
        <p:spPr>
          <a:xfrm>
            <a:off x="7162800" y="42672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TGF-8</a:t>
            </a:r>
            <a:endParaRPr lang="es-ES" b="1" u="sng" dirty="0"/>
          </a:p>
        </p:txBody>
      </p:sp>
      <p:sp>
        <p:nvSpPr>
          <p:cNvPr id="57" name="CuadroTexto 56"/>
          <p:cNvSpPr txBox="1"/>
          <p:nvPr/>
        </p:nvSpPr>
        <p:spPr>
          <a:xfrm>
            <a:off x="224666" y="5366266"/>
            <a:ext cx="8904938" cy="6463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LA NO MODULACIÓN DE ESTOS MEDIADORES ES LO QUE LLEVA A LA FALLA</a:t>
            </a:r>
          </a:p>
          <a:p>
            <a:r>
              <a:rPr lang="es-ES" b="1" u="sng" dirty="0" smtClean="0"/>
              <a:t>MULTIORGANICA QUE CARACTERIZA A LA SEPSIS</a:t>
            </a:r>
            <a:endParaRPr lang="es-ES" b="1" u="sng" dirty="0"/>
          </a:p>
        </p:txBody>
      </p:sp>
      <p:sp>
        <p:nvSpPr>
          <p:cNvPr id="3" name="Decisión 2"/>
          <p:cNvSpPr/>
          <p:nvPr/>
        </p:nvSpPr>
        <p:spPr>
          <a:xfrm>
            <a:off x="6132156" y="1512332"/>
            <a:ext cx="2819400" cy="392668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monocitos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Decisión 3"/>
          <p:cNvSpPr/>
          <p:nvPr/>
        </p:nvSpPr>
        <p:spPr>
          <a:xfrm>
            <a:off x="5939713" y="1861066"/>
            <a:ext cx="3011844" cy="424934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70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NEUTROFILOS</a:t>
            </a:r>
            <a:endParaRPr lang="es-E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265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FISIOPATOLOGIA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nda 6"/>
          <p:cNvSpPr/>
          <p:nvPr/>
        </p:nvSpPr>
        <p:spPr>
          <a:xfrm>
            <a:off x="1447800" y="1066800"/>
            <a:ext cx="5638800" cy="641350"/>
          </a:xfrm>
          <a:prstGeom prst="wave">
            <a:avLst/>
          </a:prstGeom>
          <a:solidFill>
            <a:srgbClr val="C00000"/>
          </a:solidFill>
          <a:ln>
            <a:solidFill>
              <a:srgbClr val="270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ENDOTELIO</a:t>
            </a:r>
            <a:endParaRPr lang="es-ES" sz="2400" b="1" u="sng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3581400" y="1708150"/>
            <a:ext cx="990600" cy="790250"/>
          </a:xfrm>
          <a:prstGeom prst="downArrow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5202D"/>
                </a:solidFill>
              </a:rPr>
              <a:t>D</a:t>
            </a:r>
          </a:p>
          <a:p>
            <a:pPr algn="ctr"/>
            <a:r>
              <a:rPr lang="es-ES" sz="1000" b="1" dirty="0" smtClean="0">
                <a:solidFill>
                  <a:srgbClr val="05202D"/>
                </a:solidFill>
              </a:rPr>
              <a:t>A</a:t>
            </a:r>
          </a:p>
          <a:p>
            <a:pPr algn="ctr"/>
            <a:r>
              <a:rPr lang="es-ES" sz="1000" b="1" dirty="0" smtClean="0">
                <a:solidFill>
                  <a:srgbClr val="05202D"/>
                </a:solidFill>
              </a:rPr>
              <a:t>Ñ</a:t>
            </a:r>
          </a:p>
          <a:p>
            <a:pPr algn="ctr"/>
            <a:r>
              <a:rPr lang="es-ES" sz="1000" b="1" dirty="0">
                <a:solidFill>
                  <a:srgbClr val="05202D"/>
                </a:solidFill>
              </a:rPr>
              <a:t>O</a:t>
            </a:r>
          </a:p>
        </p:txBody>
      </p:sp>
      <p:sp>
        <p:nvSpPr>
          <p:cNvPr id="9" name="Onda 8"/>
          <p:cNvSpPr/>
          <p:nvPr/>
        </p:nvSpPr>
        <p:spPr>
          <a:xfrm>
            <a:off x="1219200" y="2498400"/>
            <a:ext cx="6096000" cy="685800"/>
          </a:xfrm>
          <a:prstGeom prst="wave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270B21"/>
                </a:solidFill>
              </a:rPr>
              <a:t>ENDOTELIO PROCOAGULANTE</a:t>
            </a:r>
            <a:endParaRPr lang="es-ES" b="1" dirty="0">
              <a:solidFill>
                <a:srgbClr val="270B2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3429000"/>
            <a:ext cx="9144000" cy="3139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VASODILATACIÓN PATOLÓLOGICA A NIVEL DE LOS GRANDES VASOS</a:t>
            </a:r>
          </a:p>
          <a:p>
            <a:r>
              <a:rPr lang="es-ES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/>
              <a:t> </a:t>
            </a:r>
            <a:r>
              <a:rPr lang="es-ES" b="1" dirty="0" smtClean="0"/>
              <a:t>VASOCONSTRICCÓN A NIVEL DE LA MICROCIRCULACIÓN.</a:t>
            </a:r>
          </a:p>
          <a:p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/>
              <a:t> </a:t>
            </a:r>
            <a:r>
              <a:rPr lang="es-ES" b="1" dirty="0" smtClean="0"/>
              <a:t>ALTERACION DE LA PERMEABILIDAD VASCULAR</a:t>
            </a:r>
          </a:p>
          <a:p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PROMUEVE Y AMPLIFICA LA RESPUESTA INFLAMATORIA</a:t>
            </a:r>
          </a:p>
          <a:p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/>
              <a:t> </a:t>
            </a:r>
            <a:r>
              <a:rPr lang="es-ES" b="1" dirty="0" smtClean="0"/>
              <a:t>DISMINUCIÓN DE LA FIBRINOLISIS.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 smtClean="0"/>
          </a:p>
          <a:p>
            <a:endParaRPr lang="es-ES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5190632"/>
            <a:ext cx="914401" cy="8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FISIOPATOGÍA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4" descr="img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-8322" y="973138"/>
            <a:ext cx="9152322" cy="55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9088"/>
            <a:ext cx="9144000" cy="563562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FISIOPATOLGÍA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9" descr="nec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5" t="38870" b="4968"/>
          <a:stretch>
            <a:fillRect/>
          </a:stretch>
        </p:blipFill>
        <p:spPr bwMode="auto">
          <a:xfrm>
            <a:off x="0" y="973138"/>
            <a:ext cx="9144000" cy="588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2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FISIOPATOLOGIA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3138"/>
            <a:ext cx="9144000" cy="553561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i="1" u="sng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ANORMALIDADES DEL TONO VACULAR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TEMPRANAS DE LA SEPSIS. (ENDOTELIO ATURDIDO)</a:t>
            </a:r>
          </a:p>
          <a:p>
            <a:pPr marL="0" indent="0">
              <a:buNone/>
            </a:pPr>
            <a:r>
              <a:rPr lang="es-ES" sz="1800" i="1" u="sng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800" i="1" u="sng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s-ES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Conector 5"/>
          <p:cNvSpPr/>
          <p:nvPr/>
        </p:nvSpPr>
        <p:spPr>
          <a:xfrm>
            <a:off x="304800" y="22098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85800" y="2209800"/>
            <a:ext cx="7340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VASODILATACIÓN EN CIRCULACION GENERAL. (HIPOTENSIÓN)</a:t>
            </a:r>
          </a:p>
          <a:p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9" name="Conector 8"/>
          <p:cNvSpPr/>
          <p:nvPr/>
        </p:nvSpPr>
        <p:spPr>
          <a:xfrm>
            <a:off x="304800" y="2876184"/>
            <a:ext cx="342900" cy="3242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85800" y="2876184"/>
            <a:ext cx="792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VASOCONSTRICCIÓN EN LA MICROCIRCULACIÓN. (HIPOPERFUSIÓN)</a:t>
            </a:r>
            <a:endParaRPr lang="es-ES" b="1" dirty="0"/>
          </a:p>
        </p:txBody>
      </p:sp>
      <p:sp>
        <p:nvSpPr>
          <p:cNvPr id="11" name="Onda 10"/>
          <p:cNvSpPr/>
          <p:nvPr/>
        </p:nvSpPr>
        <p:spPr>
          <a:xfrm>
            <a:off x="1714500" y="3505200"/>
            <a:ext cx="5105400" cy="381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270B21"/>
                </a:solidFill>
              </a:rPr>
              <a:t>OXIDO NITRICO</a:t>
            </a:r>
            <a:endParaRPr lang="es-ES" b="1" dirty="0">
              <a:solidFill>
                <a:srgbClr val="270B21"/>
              </a:solidFill>
            </a:endParaRPr>
          </a:p>
        </p:txBody>
      </p:sp>
      <p:sp>
        <p:nvSpPr>
          <p:cNvPr id="12" name="Flecha curvada hacia la izquierda 11"/>
          <p:cNvSpPr/>
          <p:nvPr/>
        </p:nvSpPr>
        <p:spPr>
          <a:xfrm>
            <a:off x="7239000" y="3245516"/>
            <a:ext cx="787207" cy="6406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Flecha curvada hacia la derecha 12"/>
          <p:cNvSpPr/>
          <p:nvPr/>
        </p:nvSpPr>
        <p:spPr>
          <a:xfrm>
            <a:off x="514350" y="3394075"/>
            <a:ext cx="838200" cy="4348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1352550" y="4046253"/>
            <a:ext cx="685800" cy="990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6130089" y="3962400"/>
            <a:ext cx="6858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32084" y="5069472"/>
            <a:ext cx="345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5202D"/>
                </a:solidFill>
              </a:rPr>
              <a:t>DISFUNCIÓN MITOCONDRIAL</a:t>
            </a:r>
            <a:endParaRPr lang="es-ES" b="1" dirty="0">
              <a:solidFill>
                <a:srgbClr val="05202D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869762" y="506947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270B21"/>
                </a:solidFill>
              </a:rPr>
              <a:t>MUERTE CELULAR</a:t>
            </a:r>
            <a:endParaRPr lang="es-ES" b="1" dirty="0">
              <a:solidFill>
                <a:srgbClr val="270B2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56" y="5286142"/>
            <a:ext cx="1143887" cy="113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FISIOPATLOGIA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1219200" y="1143000"/>
            <a:ext cx="645112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ALTERACIONES DE LA PERMEABILIDAD CAPILAR</a:t>
            </a:r>
            <a:endParaRPr lang="es-ES" sz="2000" b="1" dirty="0"/>
          </a:p>
        </p:txBody>
      </p:sp>
      <p:sp>
        <p:nvSpPr>
          <p:cNvPr id="8" name="Flecha abajo 7"/>
          <p:cNvSpPr/>
          <p:nvPr/>
        </p:nvSpPr>
        <p:spPr>
          <a:xfrm>
            <a:off x="3810000" y="1676400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977779" y="2687995"/>
            <a:ext cx="417293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SINDROME DE PERDIDAD CAPILAR</a:t>
            </a:r>
            <a:endParaRPr lang="es-ES" b="1" dirty="0"/>
          </a:p>
        </p:txBody>
      </p:sp>
      <p:sp>
        <p:nvSpPr>
          <p:cNvPr id="10" name="Flecha abajo 9"/>
          <p:cNvSpPr/>
          <p:nvPr/>
        </p:nvSpPr>
        <p:spPr>
          <a:xfrm>
            <a:off x="3936753" y="3154522"/>
            <a:ext cx="330447" cy="981273"/>
          </a:xfrm>
          <a:prstGeom prst="downArrow">
            <a:avLst>
              <a:gd name="adj1" fmla="val 572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0" y="4413707"/>
            <a:ext cx="8991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ESTO TIENE COMO IMPLICACIÓN LA SALIDA DEL VOLUMEN INTRAVASCULAR</a:t>
            </a:r>
          </a:p>
          <a:p>
            <a:pPr algn="just"/>
            <a:r>
              <a:rPr lang="es-ES" b="1" dirty="0" smtClean="0"/>
              <a:t>HACIA EL INTERSTICIO Y POR LO TANTO DISMINUYE EL VOLUMEN INTRAVASCULAR EFECTIVO QUE SE TRADUCE EN DISMINUCIÓN DE LA</a:t>
            </a:r>
          </a:p>
          <a:p>
            <a:pPr algn="just"/>
            <a:r>
              <a:rPr lang="es-ES" b="1" dirty="0" smtClean="0"/>
              <a:t>PERFUSIÓN TISULAR Y MÁS DISOXIA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820" y="5614036"/>
            <a:ext cx="886980" cy="8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199" y="0"/>
            <a:ext cx="9067801" cy="88265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FISIOPATOLOGIA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199" y="882650"/>
            <a:ext cx="9067802" cy="40782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CONCLUYENDO QUE LA DISFUNCIÓN DEL ENDOTELIO DURANTE  LA SEPSIS:</a:t>
            </a:r>
          </a:p>
          <a:p>
            <a:endParaRPr lang="es-ES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 </a:t>
            </a:r>
            <a:r>
              <a:rPr lang="es-ES" b="1" dirty="0" smtClean="0">
                <a:solidFill>
                  <a:srgbClr val="270B21"/>
                </a:solidFill>
              </a:rPr>
              <a:t>PROMUEVE LA COAGULACIÓN Y DISMINUYE LA FIBRINOLISIS FAVORECIENDO  LA FOMACION DE MICROTROMBOSIS.</a:t>
            </a:r>
          </a:p>
          <a:p>
            <a:endParaRPr lang="es-ES" b="1" dirty="0" smtClean="0">
              <a:solidFill>
                <a:srgbClr val="270B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270B21"/>
                </a:solidFill>
              </a:rPr>
              <a:t>INDUCE UN VASODILATACIÓN SISTEMICA REFRACTARIA Y UNA </a:t>
            </a:r>
          </a:p>
          <a:p>
            <a:r>
              <a:rPr lang="es-ES" b="1" dirty="0">
                <a:solidFill>
                  <a:srgbClr val="270B21"/>
                </a:solidFill>
              </a:rPr>
              <a:t> </a:t>
            </a:r>
            <a:r>
              <a:rPr lang="es-ES" b="1" dirty="0" smtClean="0">
                <a:solidFill>
                  <a:srgbClr val="270B21"/>
                </a:solidFill>
              </a:rPr>
              <a:t>   VASOCONSTRICCIÓN CAPILAR EXECIVA DISMUNUYENDO LA PERFUSIÓN</a:t>
            </a:r>
          </a:p>
          <a:p>
            <a:r>
              <a:rPr lang="es-ES" b="1" dirty="0" smtClean="0">
                <a:solidFill>
                  <a:srgbClr val="270B21"/>
                </a:solidFill>
              </a:rPr>
              <a:t>     TISULAR</a:t>
            </a:r>
          </a:p>
          <a:p>
            <a:endParaRPr lang="es-ES" b="1" dirty="0" smtClean="0">
              <a:solidFill>
                <a:srgbClr val="270B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270B21"/>
                </a:solidFill>
              </a:rPr>
              <a:t>SE ASOCIA CON UNA ALTERACION DE LA PERMEABILIDAD VASCULAR.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 smtClean="0">
              <a:solidFill>
                <a:srgbClr val="270B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270B21"/>
                </a:solidFill>
              </a:rPr>
              <a:t>ACTIVA Y AMPLIA EL PROCESO INFLAMATORIO LO CUAL SE ASOCIA CON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 smtClean="0">
              <a:solidFill>
                <a:srgbClr val="270B21"/>
              </a:solidFill>
            </a:endParaRPr>
          </a:p>
          <a:p>
            <a:r>
              <a:rPr lang="es-ES" b="1" dirty="0" smtClean="0">
                <a:solidFill>
                  <a:srgbClr val="270B21"/>
                </a:solidFill>
              </a:rPr>
              <a:t>     DISFUNCIÓN MITOCONDRIAL Y MUERTE CELULAR </a:t>
            </a:r>
            <a:endParaRPr lang="es-ES" b="1" dirty="0">
              <a:solidFill>
                <a:srgbClr val="270B2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200" y="5421868"/>
            <a:ext cx="7620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4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HIPERMETABOLICO E HIPERDINAMICO</a:t>
            </a:r>
            <a:endParaRPr lang="es-ES" sz="2400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7" y="5502929"/>
            <a:ext cx="1005716" cy="9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882650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6200" y="969288"/>
            <a:ext cx="9067800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LOGRAR EL DIAGNOSTICO PRECOZ DE LA SEPSIS Y EVITAR LA PROGRESION ESTADIOS MAS PROFUNDOS CONSTITUYE UN VERDADERO</a:t>
            </a:r>
          </a:p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RETO PARA EL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DEBIDO A:</a:t>
            </a: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DE LOS NIÑOS QUE SE EVALUAN EN LOS SERVICIOS DE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URGENCIAS TIENEN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MENOS DE 3 AÑOS DE EDAD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ELLOS ENTRE EL 3% Y EL 5% PUEDEN PRESENTAR UNA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BACTERIENIA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OCULTA Y DEL 5 AL 15% PUEDEN DESARROLLAR UNA I.B.S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MIENTRAS EL NIÑO ES MAS PEQUEÑO, MAYOR INMADUREZ INMUNOLOGICA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 PRACTICAMENTE IMPOSIBLE HACER UN DIAGNOSTICO EN LAS</a:t>
            </a:r>
          </a:p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PRIMERAS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6-12 HORAS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CONOCIMIENTO DEL S.I.R.S CONSTITUYE UNA HERRAMIENTA PERO NO ES DEFINITIVA.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/>
              <a:t> 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01143"/>
            <a:ext cx="709863" cy="70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265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882650"/>
            <a:ext cx="9130145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 INVESTIGACIONES HAN ESTABLECIDOS VALORES PREDICTIVOS  POSITIVOS (VPP) DE IBS, PERO AUNQUE TIENEN VALOR EN LA EVALUACIÓN  INICIAL NO SON ESPECIFICOS EN LA PREDICCIÓN DE LA SEPSIS SEVERA.</a:t>
            </a:r>
          </a:p>
          <a:p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ENFOQUE: VALORES PREDICTIVOS NEGATIVOS (VPN): CRITERIOS DE   ROCHESTER. EN CUBA EN EL HOSPITAL "JUAN MANUEL MARQUES“ Y EN    EL    HOSPITAL  "ALEIDA  FERNANDEZ CHARDIET“ DE GUINES.</a:t>
            </a:r>
          </a:p>
          <a:p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NUESTRO HOSPITAL SE REALIZÓ UN ESTUDIO EN LACTANTES FEBRILES  EN EL AÑO 2011 BASANDONOS EN LOS CRITERIOS DE ROCHESTER Y ADAPTADO A NUESTRO MEDIO POR EL ESTUDIO DE LA HABANA.</a:t>
            </a: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58" y="5406965"/>
            <a:ext cx="1116519" cy="11034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852968"/>
            <a:ext cx="3581400" cy="16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0645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 </a:t>
            </a:r>
            <a:r>
              <a:rPr lang="es-ES" b="1" dirty="0" smtClean="0"/>
              <a:t>DIAGNOSTICO</a:t>
            </a:r>
            <a:endParaRPr lang="es-ES" b="1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0" y="914400"/>
            <a:ext cx="9144000" cy="58848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-----</a:t>
            </a:r>
            <a:r>
              <a:rPr lang="es-ES" b="1" u="sng" dirty="0" smtClean="0">
                <a:solidFill>
                  <a:srgbClr val="270B21"/>
                </a:solidFill>
              </a:rPr>
              <a:t>SE AGRUPAN EN 3 GRUPOS</a:t>
            </a:r>
            <a:r>
              <a:rPr lang="es-ES" dirty="0" smtClean="0">
                <a:solidFill>
                  <a:srgbClr val="270B21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i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 RIESGO DE IBS</a:t>
            </a:r>
            <a:r>
              <a:rPr lang="es-ES" dirty="0" smtClean="0">
                <a:solidFill>
                  <a:srgbClr val="270B2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rgbClr val="270B21"/>
                </a:solidFill>
              </a:rPr>
              <a:t>NO IMPRESIÓN MEDICA DE ESTADO  TOXICO INFECCIOSO.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rgbClr val="270B21"/>
                </a:solidFill>
              </a:rPr>
              <a:t>HISTORIA DE SER PREVIAMENTE SANO.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rgbClr val="270B21"/>
                </a:solidFill>
              </a:rPr>
              <a:t>FIEBRE&lt; DE 39° Y QUE NO SEA PERSISTENTE.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rgbClr val="270B21"/>
                </a:solidFill>
              </a:rPr>
              <a:t>CONTEO DE LEUCOCITOS &lt; 5000 Y &gt; 15000.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rgbClr val="270B21"/>
                </a:solidFill>
              </a:rPr>
              <a:t> </a:t>
            </a:r>
            <a:r>
              <a:rPr lang="es-ES" b="1" dirty="0" smtClean="0">
                <a:solidFill>
                  <a:srgbClr val="270B21"/>
                </a:solidFill>
              </a:rPr>
              <a:t>V.S.G &lt; 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rgbClr val="270B21"/>
                </a:solidFill>
              </a:rPr>
              <a:t> </a:t>
            </a:r>
            <a:r>
              <a:rPr lang="es-ES" b="1" dirty="0" smtClean="0">
                <a:solidFill>
                  <a:srgbClr val="270B21"/>
                </a:solidFill>
              </a:rPr>
              <a:t>CONTEO DE LEUCOCITOS EN ORINA &lt; 10000</a:t>
            </a:r>
            <a:r>
              <a:rPr lang="es-ES" dirty="0" smtClean="0">
                <a:solidFill>
                  <a:srgbClr val="270B2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b="1" i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 MEDIANO DE IBS</a:t>
            </a:r>
            <a:r>
              <a:rPr lang="es-ES" dirty="0" smtClean="0">
                <a:solidFill>
                  <a:srgbClr val="270B2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b="1" dirty="0" smtClean="0">
                <a:solidFill>
                  <a:srgbClr val="270B21"/>
                </a:solidFill>
              </a:rPr>
              <a:t>AQUELLOS NIÑOS FEBRILES QUE TENIENDO BUEN ASPECTO NO CUPLEN UN REQUISITO DE BAJO RIESGO</a:t>
            </a:r>
            <a:r>
              <a:rPr lang="es-ES" dirty="0" smtClean="0">
                <a:solidFill>
                  <a:srgbClr val="270B2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>
              <a:solidFill>
                <a:srgbClr val="270B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270B21"/>
                </a:solidFill>
              </a:rPr>
              <a:t> </a:t>
            </a:r>
            <a:r>
              <a:rPr lang="es-ES" b="1" i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 RIESGO DE IBS</a:t>
            </a:r>
            <a:r>
              <a:rPr lang="es-ES" dirty="0" smtClean="0">
                <a:solidFill>
                  <a:srgbClr val="270B21"/>
                </a:solidFill>
              </a:rPr>
              <a:t>: </a:t>
            </a:r>
            <a:r>
              <a:rPr lang="es-ES" b="1" dirty="0" smtClean="0">
                <a:solidFill>
                  <a:srgbClr val="270B21"/>
                </a:solidFill>
              </a:rPr>
              <a:t>NIÑOS LETÁRGICOS O IRRITABLES CON POLIPNEA O FALLO RESPIRATORIO, HIPOTÓNICO, PÁLIDOS O POBRE PERFUSIÓN. ( LLENE CAPILAR LENTO, FRIALDAD DISTAL, DEBILIDAD DE PULSOS PERIFERICOS, HIPOTENSION, OLIGURIA)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>
              <a:solidFill>
                <a:srgbClr val="270B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APLICACIÓN DE ESTE TEST RESULTO EFECTIVO Y PERMITIÓ UBICAR CON MAYOR EXACTITUD AQUELLOS CON MENORES POSIBILIDADES DE DESARROLLAR UN CUADRO DE GRAVEDAD</a:t>
            </a:r>
          </a:p>
          <a:p>
            <a:endParaRPr lang="es-ES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64" y="1295400"/>
            <a:ext cx="965057" cy="9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49" y="0"/>
            <a:ext cx="9091951" cy="88265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</a:t>
            </a:r>
            <a:r>
              <a:rPr lang="es-ES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EPIDEMIOLOGÍA</a:t>
            </a:r>
            <a:endParaRPr lang="es-ES" b="1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049" y="882650"/>
            <a:ext cx="9015751" cy="5463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SEPSIS ES UNA DE LAS PRINCIPALES CAUSAS DE  MORTALIDAD INFANTIL EN EL MUNDO. (7,5 MILLONES DE NIÑOS AL AÑO).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OMS HA REPORTADO LAS 4 CAUSAS  DE MORTALIDAD EN LOS NIÑOS:</a:t>
            </a:r>
          </a:p>
          <a:p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NEUMONIA, DIARREA, MALARIA Y SARAMPION).</a:t>
            </a:r>
          </a:p>
          <a:p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INFECCIONES CAUSAN EL  68% DE LA MORTALIDAD EN LOS NIÑOS </a:t>
            </a:r>
          </a:p>
          <a:p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MENORES DE 5 AÑOS EN EL MUNDO.</a:t>
            </a:r>
          </a:p>
          <a:p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49% OCURRE EN CINCO PAISES: INDIA, NIGERIA, PAKISTAN, CHINA Y</a:t>
            </a:r>
          </a:p>
          <a:p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REPUBLICA DEMOCRATICA DEL CONGO.</a:t>
            </a:r>
          </a:p>
          <a:p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NUESTRA PROVINCIA AUNQUE NO SE ENCUENTRA ENTRE LAS </a:t>
            </a:r>
          </a:p>
          <a:p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PRINCIPALES CAUSAS DE MUERTE SI ES UN FACTOR CONTIBUYENTE</a:t>
            </a:r>
          </a:p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TANTO EN LOS MAYORES COMO MENORES DE 1 AÑO </a:t>
            </a:r>
            <a:endParaRPr lang="es-ES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0"/>
            <a:ext cx="838200" cy="6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26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 smtClean="0"/>
              <a:t>  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1066800"/>
            <a:ext cx="9144000" cy="5232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70B21"/>
                </a:solidFill>
              </a:rPr>
              <a:t>       </a:t>
            </a:r>
            <a:r>
              <a:rPr lang="es-ES" sz="2000" b="1" u="sng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PUNTAJE DE DISFUNCÓN ORGANICA LOGISTICA PEDIATRICA.</a:t>
            </a:r>
          </a:p>
          <a:p>
            <a:endParaRPr lang="es-ES" sz="2000" b="1" u="sng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b="1" u="sng" dirty="0" smtClean="0">
                <a:solidFill>
                  <a:srgbClr val="270B21"/>
                </a:solidFill>
              </a:rPr>
              <a:t>NEUROLOGICO</a:t>
            </a:r>
            <a:r>
              <a:rPr lang="es-ES" b="1" dirty="0" smtClean="0">
                <a:solidFill>
                  <a:srgbClr val="270B21"/>
                </a:solidFill>
              </a:rPr>
              <a:t>.</a:t>
            </a:r>
          </a:p>
          <a:p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dirty="0" smtClean="0">
                <a:solidFill>
                  <a:srgbClr val="270B21"/>
                </a:solidFill>
              </a:rPr>
              <a:t>    - </a:t>
            </a:r>
            <a:r>
              <a:rPr lang="es-ES" sz="1400" dirty="0" smtClean="0">
                <a:solidFill>
                  <a:srgbClr val="270B21"/>
                </a:solidFill>
              </a:rPr>
              <a:t>GLASGOW.</a:t>
            </a:r>
          </a:p>
          <a:p>
            <a:r>
              <a:rPr lang="es-ES" sz="1400" dirty="0">
                <a:solidFill>
                  <a:srgbClr val="270B21"/>
                </a:solidFill>
              </a:rPr>
              <a:t> </a:t>
            </a:r>
            <a:r>
              <a:rPr lang="es-ES" sz="1400" dirty="0" smtClean="0">
                <a:solidFill>
                  <a:srgbClr val="270B21"/>
                </a:solidFill>
              </a:rPr>
              <a:t>    - REACCIÓN PUPILAR</a:t>
            </a:r>
            <a:r>
              <a:rPr lang="es-ES" dirty="0" smtClean="0">
                <a:solidFill>
                  <a:srgbClr val="270B21"/>
                </a:solidFill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</a:t>
            </a:r>
          </a:p>
          <a:p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dirty="0" smtClean="0">
                <a:solidFill>
                  <a:srgbClr val="270B21"/>
                </a:solidFill>
              </a:rPr>
              <a:t>    -</a:t>
            </a:r>
            <a:r>
              <a:rPr lang="es-ES" sz="1400" dirty="0" smtClean="0">
                <a:solidFill>
                  <a:srgbClr val="270B21"/>
                </a:solidFill>
              </a:rPr>
              <a:t>LACTATO.(MMOL)</a:t>
            </a:r>
          </a:p>
          <a:p>
            <a:r>
              <a:rPr lang="es-ES" sz="1400" dirty="0">
                <a:solidFill>
                  <a:srgbClr val="270B21"/>
                </a:solidFill>
              </a:rPr>
              <a:t> </a:t>
            </a:r>
            <a:r>
              <a:rPr lang="es-ES" sz="1400" dirty="0" smtClean="0">
                <a:solidFill>
                  <a:srgbClr val="270B21"/>
                </a:solidFill>
              </a:rPr>
              <a:t>      -P.A.M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dirty="0" smtClean="0">
                <a:solidFill>
                  <a:srgbClr val="270B21"/>
                </a:solidFill>
              </a:rPr>
              <a:t>RENAL</a:t>
            </a:r>
          </a:p>
          <a:p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dirty="0" smtClean="0">
                <a:solidFill>
                  <a:srgbClr val="270B21"/>
                </a:solidFill>
              </a:rPr>
              <a:t>    -</a:t>
            </a:r>
            <a:r>
              <a:rPr lang="es-ES" sz="1400" dirty="0" smtClean="0">
                <a:solidFill>
                  <a:srgbClr val="270B21"/>
                </a:solidFill>
              </a:rPr>
              <a:t>CREATININA</a:t>
            </a:r>
            <a:r>
              <a:rPr lang="es-ES" dirty="0" smtClean="0">
                <a:solidFill>
                  <a:srgbClr val="270B21"/>
                </a:solidFill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b="1" u="sng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RESPIRATORIO</a:t>
            </a:r>
          </a:p>
          <a:p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dirty="0" smtClean="0">
                <a:solidFill>
                  <a:srgbClr val="270B21"/>
                </a:solidFill>
              </a:rPr>
              <a:t>     -</a:t>
            </a:r>
            <a:r>
              <a:rPr lang="es-ES" sz="1400" dirty="0" smtClean="0">
                <a:solidFill>
                  <a:srgbClr val="270B21"/>
                </a:solidFill>
              </a:rPr>
              <a:t>PaO2/FiO2</a:t>
            </a:r>
          </a:p>
          <a:p>
            <a:r>
              <a:rPr lang="es-ES" sz="1400" dirty="0">
                <a:solidFill>
                  <a:srgbClr val="270B21"/>
                </a:solidFill>
              </a:rPr>
              <a:t> </a:t>
            </a:r>
            <a:r>
              <a:rPr lang="es-ES" sz="1400" dirty="0" smtClean="0">
                <a:solidFill>
                  <a:srgbClr val="270B21"/>
                </a:solidFill>
              </a:rPr>
              <a:t>       -PaCO2</a:t>
            </a:r>
          </a:p>
          <a:p>
            <a:r>
              <a:rPr lang="es-ES" sz="1400" dirty="0">
                <a:solidFill>
                  <a:srgbClr val="270B21"/>
                </a:solidFill>
              </a:rPr>
              <a:t> </a:t>
            </a:r>
            <a:r>
              <a:rPr lang="es-ES" sz="1400" dirty="0" smtClean="0">
                <a:solidFill>
                  <a:srgbClr val="270B21"/>
                </a:solidFill>
              </a:rPr>
              <a:t>       -VENTILACIÓN INVASIVA</a:t>
            </a:r>
            <a:r>
              <a:rPr lang="es-ES" dirty="0" smtClean="0">
                <a:solidFill>
                  <a:srgbClr val="270B21"/>
                </a:solidFill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b="1" u="sng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HEMATOLOGIA</a:t>
            </a:r>
          </a:p>
          <a:p>
            <a:r>
              <a:rPr lang="es-ES" dirty="0">
                <a:solidFill>
                  <a:srgbClr val="270B21"/>
                </a:solidFill>
              </a:rPr>
              <a:t> </a:t>
            </a:r>
            <a:r>
              <a:rPr lang="es-ES" dirty="0" smtClean="0">
                <a:solidFill>
                  <a:srgbClr val="270B21"/>
                </a:solidFill>
              </a:rPr>
              <a:t>     -</a:t>
            </a:r>
            <a:r>
              <a:rPr lang="es-ES" sz="1400" dirty="0" smtClean="0">
                <a:solidFill>
                  <a:srgbClr val="270B21"/>
                </a:solidFill>
              </a:rPr>
              <a:t>LEUCOCITOS.</a:t>
            </a:r>
          </a:p>
          <a:p>
            <a:r>
              <a:rPr lang="es-ES" sz="1400" dirty="0">
                <a:solidFill>
                  <a:srgbClr val="270B21"/>
                </a:solidFill>
              </a:rPr>
              <a:t> </a:t>
            </a:r>
            <a:r>
              <a:rPr lang="es-ES" sz="1400" dirty="0" smtClean="0">
                <a:solidFill>
                  <a:srgbClr val="270B21"/>
                </a:solidFill>
              </a:rPr>
              <a:t>       -PLAQUETAS</a:t>
            </a:r>
          </a:p>
          <a:p>
            <a:endParaRPr lang="es-ES" b="1" dirty="0" smtClean="0">
              <a:solidFill>
                <a:srgbClr val="270B21"/>
              </a:solidFill>
            </a:endParaRPr>
          </a:p>
          <a:p>
            <a:endParaRPr lang="es-ES" b="1" dirty="0" smtClean="0">
              <a:solidFill>
                <a:srgbClr val="270B2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70" y="5592763"/>
            <a:ext cx="1010030" cy="9982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1600200"/>
            <a:ext cx="5272088" cy="39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806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DIAGNOSTICO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1066800"/>
            <a:ext cx="9144000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FUERA DEL AMBITO </a:t>
            </a:r>
            <a:r>
              <a:rPr lang="es-E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HOSPITALARIO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DETECTAR LO MAS PRECOZMENTE EL S.I.R.S                                                            </a:t>
            </a:r>
          </a:p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s-ES" b="1" u="sng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EVALUAR</a:t>
            </a:r>
            <a:endParaRPr lang="es-ES" b="1" u="sng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LLENADO CAPILAR.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FRECUENCA RESPIRATORIA.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MENTAL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RECORDAR QUE LA HIPOTENSION ES UN SIGNO TARDIO EN EL NIÑO.</a:t>
            </a: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EVALUACIÓN PERMITIRA UNA DETECCIÓN  CLÍNICA PRECOZ DE LA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SEPSIS PERMITIENDO INICIAR UN TRATAMIENTO TEMPRANO Y OPORTUNO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60" y="5029200"/>
            <a:ext cx="1419726" cy="14031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9"/>
            <a:ext cx="9143999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9088"/>
            <a:ext cx="9144000" cy="563562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270B21"/>
            </a:solidFill>
          </a:ln>
        </p:spPr>
        <p:txBody>
          <a:bodyPr/>
          <a:lstStyle/>
          <a:p>
            <a:r>
              <a:rPr lang="es-ES" dirty="0"/>
              <a:t> </a:t>
            </a:r>
            <a:r>
              <a:rPr lang="es-ES" dirty="0" smtClean="0"/>
              <a:t>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  <a:r>
              <a:rPr lang="es-ES" b="1" dirty="0" smtClean="0"/>
              <a:t> EN EL TRATAMIENTO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82650"/>
            <a:ext cx="9144000" cy="5975349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rgbClr val="270B2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sz="2000" dirty="0" smtClean="0"/>
              <a:t>1- </a:t>
            </a:r>
            <a:r>
              <a:rPr lang="es-ES" sz="20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DEL FOCO INFECCIOSO.</a:t>
            </a:r>
          </a:p>
          <a:p>
            <a:pPr marL="0" indent="0">
              <a:buNone/>
            </a:pPr>
            <a:endParaRPr lang="es-ES" sz="2000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2-TERAPIA DE SOPORTE DE LOS DIFERENTES ORGANOS.</a:t>
            </a:r>
          </a:p>
          <a:p>
            <a:pPr marL="0" indent="0">
              <a:buNone/>
            </a:pPr>
            <a:endParaRPr lang="es-ES" sz="2000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3-PREVENCIÓN DE LAS COMPLICACIONES.</a:t>
            </a:r>
          </a:p>
          <a:p>
            <a:pPr marL="0" indent="0">
              <a:buNone/>
            </a:pPr>
            <a:endParaRPr lang="es-ES" sz="2000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4-MODULACION DE LA RESPUESTA AL ESTRÉS.</a:t>
            </a:r>
          </a:p>
          <a:p>
            <a:pPr marL="0" indent="0">
              <a:buNone/>
            </a:pPr>
            <a:endParaRPr lang="es-ES" sz="2000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5-EVALUACIÓN Y MANIPULACION GENETICA.</a:t>
            </a:r>
          </a:p>
          <a:p>
            <a:pPr marL="0" indent="0">
              <a:buNone/>
            </a:pPr>
            <a:endParaRPr lang="es-ES" sz="2000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ENSAYO CLÍNICO EN VILLA CLARA CON BIOMODULINA  T EN     PACIENTE PEDIATRICOS CON SEPSIS.</a:t>
            </a:r>
          </a:p>
          <a:p>
            <a:pPr marL="0" indent="0">
              <a:buNone/>
            </a:pPr>
            <a:endParaRPr lang="es-ES" sz="2000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943600"/>
            <a:ext cx="853140" cy="64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560487"/>
            <a:ext cx="9144000" cy="5909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del foco infeccioso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 </a:t>
            </a:r>
            <a:r>
              <a:rPr lang="es-ES" dirty="0" smtClean="0"/>
              <a:t> Régimen de antibióticos de amplio espectro: Teniendo en cuenta, el foco  infeccioso, los factores de riesgo, y la microbiología local.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 </a:t>
            </a:r>
            <a:r>
              <a:rPr lang="es-ES" dirty="0" smtClean="0"/>
              <a:t>Una vez se identifique el agente infeccioso se debe lograr un de-escalamiento</a:t>
            </a:r>
          </a:p>
          <a:p>
            <a:r>
              <a:rPr lang="es-ES" dirty="0"/>
              <a:t> </a:t>
            </a:r>
            <a:r>
              <a:rPr lang="es-ES" dirty="0" smtClean="0"/>
              <a:t>     para evitar la resistencia.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 </a:t>
            </a:r>
            <a:r>
              <a:rPr lang="es-ES" dirty="0" smtClean="0"/>
              <a:t>Si el foco infeccioso es resecable o drenable se debe proceder al tratamiento quirúrgico.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de soporte y prevención de complicaciones:</a:t>
            </a:r>
            <a:r>
              <a:rPr lang="es-ES" dirty="0" smtClean="0"/>
              <a:t> Se basa en el principio</a:t>
            </a:r>
          </a:p>
          <a:p>
            <a:r>
              <a:rPr lang="es-ES" dirty="0"/>
              <a:t> </a:t>
            </a:r>
            <a:r>
              <a:rPr lang="es-ES" dirty="0" smtClean="0"/>
              <a:t>    de restaurar las funciones de los diferentes </a:t>
            </a:r>
            <a:r>
              <a:rPr lang="es-ES" dirty="0"/>
              <a:t>ó</a:t>
            </a:r>
            <a:r>
              <a:rPr lang="es-ES" dirty="0" smtClean="0"/>
              <a:t>rganos hasta los niveles fisiológicos.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Fluidos.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Apoyo Ventilatorio.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Apoyo Hemodinámico.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Corrección de los desequilibrios ( H-E,  AC-BA)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Modulación de la respuesta al estrés</a:t>
            </a:r>
            <a:r>
              <a:rPr lang="es-E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¿Uso de insulina? y control estricto de la glicemia.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Nuevo uso de esteroides.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Uso de anticoagulantes/ anti-inflamatorios naturales.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Manipulación genética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i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TRATAMIENTO</a:t>
            </a:r>
            <a:endParaRPr lang="es-ES" sz="2000" i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30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0" y="914400"/>
            <a:ext cx="9144000" cy="2954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70B2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CARACTERIZACIÓN DE LAS</a:t>
            </a:r>
          </a:p>
          <a:p>
            <a:pPr algn="ctr"/>
            <a:r>
              <a:rPr lang="es-E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70B2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INFECCIONES EN</a:t>
            </a:r>
          </a:p>
          <a:p>
            <a:pPr algn="ctr"/>
            <a:r>
              <a:rPr lang="es-ES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70B2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SALAS DE PEDIATRIA</a:t>
            </a:r>
          </a:p>
          <a:p>
            <a:pPr algn="ctr"/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86000" y="4038600"/>
            <a:ext cx="4459491" cy="646331"/>
          </a:xfrm>
          <a:prstGeom prst="rect">
            <a:avLst/>
          </a:prstGeom>
          <a:solidFill>
            <a:schemeClr val="accent6"/>
          </a:solidFill>
          <a:ln w="76200">
            <a:solidFill>
              <a:srgbClr val="270B2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MARTIRES DEL 9 DE ABRIL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SAGUA LA GRANDE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82" y="4854476"/>
            <a:ext cx="1419726" cy="140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4868865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</a:t>
            </a:r>
            <a:endParaRPr lang="es-ES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644347"/>
              </p:ext>
            </p:extLst>
          </p:nvPr>
        </p:nvGraphicFramePr>
        <p:xfrm>
          <a:off x="0" y="983397"/>
          <a:ext cx="9144000" cy="550526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68832344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8249678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32220341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842015915"/>
                    </a:ext>
                  </a:extLst>
                </a:gridCol>
              </a:tblGrid>
              <a:tr h="786467">
                <a:tc>
                  <a:txBody>
                    <a:bodyPr/>
                    <a:lstStyle/>
                    <a:p>
                      <a:r>
                        <a:rPr lang="es-ES" dirty="0" smtClean="0"/>
                        <a:t>AÑO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INGRESOS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INFECCIONES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   %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079578"/>
                  </a:ext>
                </a:extLst>
              </a:tr>
              <a:tr h="786467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2628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169371"/>
                  </a:ext>
                </a:extLst>
              </a:tr>
              <a:tr h="786467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2853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895118"/>
                  </a:ext>
                </a:extLst>
              </a:tr>
              <a:tr h="786467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3092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22682"/>
                  </a:ext>
                </a:extLst>
              </a:tr>
              <a:tr h="786467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3480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711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199679"/>
                  </a:ext>
                </a:extLst>
              </a:tr>
              <a:tr h="786467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1915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21.3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192924"/>
                  </a:ext>
                </a:extLst>
              </a:tr>
              <a:tr h="786467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13968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2519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49535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57200" y="152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                                         TABLA-1</a:t>
            </a:r>
          </a:p>
          <a:p>
            <a:r>
              <a:rPr lang="es-ES" sz="2400" b="1" dirty="0" smtClean="0"/>
              <a:t>                            INCIDENCIA DE INFECCIONES</a:t>
            </a:r>
            <a:endParaRPr lang="es-ES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143000" y="6488668"/>
            <a:ext cx="66139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270B2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270B21"/>
                </a:solidFill>
              </a:rPr>
              <a:t>FUENTE: DEPARTAMENTO DE ARCHIVO Y ESTADISTICAS</a:t>
            </a:r>
            <a:endParaRPr lang="es-ES" b="1" dirty="0">
              <a:solidFill>
                <a:srgbClr val="270B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4868865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s-ES" dirty="0" smtClean="0"/>
              <a:t>                      </a:t>
            </a:r>
            <a:r>
              <a:rPr lang="es-ES" sz="2800" b="1" dirty="0" smtClean="0"/>
              <a:t>TABLA-2</a:t>
            </a:r>
            <a:br>
              <a:rPr lang="es-ES" sz="2800" b="1" dirty="0" smtClean="0"/>
            </a:br>
            <a:r>
              <a:rPr lang="es-ES" sz="2800" b="1" dirty="0" smtClean="0"/>
              <a:t>        </a:t>
            </a:r>
            <a:r>
              <a:rPr lang="es-ES" sz="1800" b="1" dirty="0" smtClean="0"/>
              <a:t>DISTRIBUCIÓN DE LOS PACIENTES SEGÚN LA EDAD.</a:t>
            </a:r>
            <a:endParaRPr lang="es-ES" sz="28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15144"/>
              </p:ext>
            </p:extLst>
          </p:nvPr>
        </p:nvGraphicFramePr>
        <p:xfrm>
          <a:off x="0" y="990601"/>
          <a:ext cx="9144000" cy="5498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3819678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4740090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81573176"/>
                    </a:ext>
                  </a:extLst>
                </a:gridCol>
              </a:tblGrid>
              <a:tr h="785438">
                <a:tc>
                  <a:txBody>
                    <a:bodyPr/>
                    <a:lstStyle/>
                    <a:p>
                      <a:r>
                        <a:rPr lang="es-ES" dirty="0" smtClean="0"/>
                        <a:t>GRUPO DE EDAD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   #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%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477091"/>
                  </a:ext>
                </a:extLst>
              </a:tr>
              <a:tr h="785438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MENOR DE 1 AÑO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28.3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945721"/>
                  </a:ext>
                </a:extLst>
              </a:tr>
              <a:tr h="785438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 AÑOS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886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79934"/>
                  </a:ext>
                </a:extLst>
              </a:tr>
              <a:tr h="785438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 AÑOS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151557"/>
                  </a:ext>
                </a:extLst>
              </a:tr>
              <a:tr h="785438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 AÑOS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68074"/>
                  </a:ext>
                </a:extLst>
              </a:tr>
              <a:tr h="785438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 AÑOS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290622"/>
                  </a:ext>
                </a:extLst>
              </a:tr>
              <a:tr h="785438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2519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72215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734336" y="6488668"/>
            <a:ext cx="34378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FUENTE: HISTORIA CLÍNICAS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33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GRAFICO -1</a:t>
            </a:r>
            <a:endParaRPr lang="es-ES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47992753"/>
              </p:ext>
            </p:extLst>
          </p:nvPr>
        </p:nvGraphicFramePr>
        <p:xfrm>
          <a:off x="228600" y="1397000"/>
          <a:ext cx="80772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45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4868865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" y="122237"/>
            <a:ext cx="9067800" cy="868363"/>
          </a:xfrm>
        </p:spPr>
        <p:txBody>
          <a:bodyPr/>
          <a:lstStyle/>
          <a:p>
            <a:r>
              <a:rPr lang="es-ES" dirty="0" smtClean="0"/>
              <a:t>                   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TABLA-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DISTRIBUCIÓN DE LOS PACIENTES SEGÚN LOCALIZACIÓN DE LA INFECCIÓN</a:t>
            </a:r>
            <a:endParaRPr lang="es-ES" sz="1800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57059"/>
              </p:ext>
            </p:extLst>
          </p:nvPr>
        </p:nvGraphicFramePr>
        <p:xfrm>
          <a:off x="0" y="990601"/>
          <a:ext cx="9144000" cy="5465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1">
                  <a:extLst>
                    <a:ext uri="{9D8B030D-6E8A-4147-A177-3AD203B41FA5}">
                      <a16:colId xmlns:a16="http://schemas.microsoft.com/office/drawing/2014/main" val="1627876365"/>
                    </a:ext>
                  </a:extLst>
                </a:gridCol>
                <a:gridCol w="2793999">
                  <a:extLst>
                    <a:ext uri="{9D8B030D-6E8A-4147-A177-3AD203B41FA5}">
                      <a16:colId xmlns:a16="http://schemas.microsoft.com/office/drawing/2014/main" val="17265976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14744146"/>
                    </a:ext>
                  </a:extLst>
                </a:gridCol>
              </a:tblGrid>
              <a:tr h="734179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LOCALIZACIÓN DE</a:t>
                      </a:r>
                    </a:p>
                    <a:p>
                      <a:r>
                        <a:rPr lang="es-ES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INFECCIÓN.</a:t>
                      </a:r>
                      <a:endParaRPr lang="es-ES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#</a:t>
                      </a:r>
                      <a:endParaRPr lang="es-ES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%</a:t>
                      </a:r>
                      <a:endParaRPr lang="es-ES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020392"/>
                  </a:ext>
                </a:extLst>
              </a:tr>
              <a:tr h="652689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RESPIRATORIA.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969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38.4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723439"/>
                  </a:ext>
                </a:extLst>
              </a:tr>
              <a:tr h="652689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I.T.U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691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27.4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424838"/>
                  </a:ext>
                </a:extLst>
              </a:tr>
              <a:tr h="652689">
                <a:tc>
                  <a:txBody>
                    <a:bodyPr/>
                    <a:lstStyle/>
                    <a:p>
                      <a:r>
                        <a:rPr lang="es-E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I.P.P.B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509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47595"/>
                  </a:ext>
                </a:extLst>
              </a:tr>
              <a:tr h="652689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LEPTOSPIROSIS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233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859204"/>
                  </a:ext>
                </a:extLst>
              </a:tr>
              <a:tr h="734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DISGESTIVA</a:t>
                      </a:r>
                      <a:endParaRPr lang="es-ES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76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876819"/>
                  </a:ext>
                </a:extLst>
              </a:tr>
              <a:tr h="734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S.N.C</a:t>
                      </a:r>
                    </a:p>
                    <a:p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41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34859"/>
                  </a:ext>
                </a:extLst>
              </a:tr>
              <a:tr h="652689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2519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19417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821039" y="6456584"/>
            <a:ext cx="350192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270B2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HISTORIAS CLÍNICA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4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4868865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76200" y="0"/>
            <a:ext cx="9067800" cy="637548"/>
          </a:xfrm>
        </p:spPr>
        <p:txBody>
          <a:bodyPr/>
          <a:lstStyle/>
          <a:p>
            <a:r>
              <a:rPr lang="es-ES" b="1" dirty="0" smtClean="0"/>
              <a:t>                     </a:t>
            </a:r>
            <a:br>
              <a:rPr lang="es-ES" b="1" dirty="0" smtClean="0"/>
            </a:br>
            <a:r>
              <a:rPr lang="es-ES" b="1" dirty="0"/>
              <a:t> </a:t>
            </a:r>
            <a:r>
              <a:rPr lang="es-ES" b="1" dirty="0" smtClean="0"/>
              <a:t>                   TABLA -4</a:t>
            </a:r>
            <a:br>
              <a:rPr lang="es-ES" b="1" dirty="0" smtClean="0"/>
            </a:br>
            <a:r>
              <a:rPr lang="es-ES" b="1" dirty="0" smtClean="0"/>
              <a:t>                </a:t>
            </a: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DISTRIBUCION SEGÚN ESTADO NUTRICIONAL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056234"/>
              </p:ext>
            </p:extLst>
          </p:nvPr>
        </p:nvGraphicFramePr>
        <p:xfrm>
          <a:off x="0" y="990602"/>
          <a:ext cx="9067800" cy="549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841">
                  <a:extLst>
                    <a:ext uri="{9D8B030D-6E8A-4147-A177-3AD203B41FA5}">
                      <a16:colId xmlns:a16="http://schemas.microsoft.com/office/drawing/2014/main" val="2443551460"/>
                    </a:ext>
                  </a:extLst>
                </a:gridCol>
                <a:gridCol w="2504440">
                  <a:extLst>
                    <a:ext uri="{9D8B030D-6E8A-4147-A177-3AD203B41FA5}">
                      <a16:colId xmlns:a16="http://schemas.microsoft.com/office/drawing/2014/main" val="2999713004"/>
                    </a:ext>
                  </a:extLst>
                </a:gridCol>
                <a:gridCol w="2763519">
                  <a:extLst>
                    <a:ext uri="{9D8B030D-6E8A-4147-A177-3AD203B41FA5}">
                      <a16:colId xmlns:a16="http://schemas.microsoft.com/office/drawing/2014/main" val="3984258392"/>
                    </a:ext>
                  </a:extLst>
                </a:gridCol>
              </a:tblGrid>
              <a:tr h="916344">
                <a:tc>
                  <a:txBody>
                    <a:bodyPr/>
                    <a:lstStyle/>
                    <a:p>
                      <a:r>
                        <a:rPr lang="es-ES" dirty="0" smtClean="0"/>
                        <a:t>ESTADO NUTRICIONAL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#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      %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822614"/>
                  </a:ext>
                </a:extLst>
              </a:tr>
              <a:tr h="916344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MENOS DEL 3 PERCENTIL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229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9.1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98202"/>
                  </a:ext>
                </a:extLst>
              </a:tr>
              <a:tr h="916344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3-10 PERCENTIL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502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19.9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761687"/>
                  </a:ext>
                </a:extLst>
              </a:tr>
              <a:tr h="916344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10-90 PERCENTIL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1622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64.4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51670"/>
                  </a:ext>
                </a:extLst>
              </a:tr>
              <a:tr h="916344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Y MAS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166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6.6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495465"/>
                  </a:ext>
                </a:extLst>
              </a:tr>
              <a:tr h="916344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2519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100</a:t>
                      </a:r>
                      <a:endParaRPr lang="es-E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074144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90800" y="6488668"/>
            <a:ext cx="365580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FUENTE: HISTORIAS CLÍNICAS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933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0645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   </a:t>
            </a:r>
            <a:r>
              <a:rPr lang="es-ES" b="1" dirty="0" smtClean="0">
                <a:latin typeface="Algerian" panose="04020705040A02060702" pitchFamily="82" charset="0"/>
              </a:rPr>
              <a:t>HISTORIA</a:t>
            </a:r>
            <a:endParaRPr lang="es-ES" b="1" dirty="0">
              <a:latin typeface="Algerian" panose="04020705040A02060702" pitchFamily="82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0" y="882650"/>
            <a:ext cx="9144000" cy="597535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s-ES" sz="2400" dirty="0">
                <a:solidFill>
                  <a:srgbClr val="270B21"/>
                </a:solidFill>
              </a:rPr>
              <a:t>SEPSIS PROVIENE DEL GRIEGO: (O</a:t>
            </a:r>
            <a:r>
              <a:rPr lang="hy-AM" sz="2400" dirty="0">
                <a:solidFill>
                  <a:srgbClr val="270B21"/>
                </a:solidFill>
              </a:rPr>
              <a:t>ղ</a:t>
            </a:r>
            <a:r>
              <a:rPr lang="el-GR" sz="2400" dirty="0">
                <a:solidFill>
                  <a:srgbClr val="270B21"/>
                </a:solidFill>
              </a:rPr>
              <a:t>ψ</a:t>
            </a:r>
            <a:r>
              <a:rPr lang="es-ES" sz="2400" dirty="0">
                <a:solidFill>
                  <a:srgbClr val="270B21"/>
                </a:solidFill>
              </a:rPr>
              <a:t>į</a:t>
            </a:r>
            <a:r>
              <a:rPr lang="el-GR" sz="2400" dirty="0">
                <a:solidFill>
                  <a:srgbClr val="270B21"/>
                </a:solidFill>
              </a:rPr>
              <a:t>ς</a:t>
            </a:r>
            <a:r>
              <a:rPr lang="es-ES" sz="2400" dirty="0">
                <a:solidFill>
                  <a:srgbClr val="270B21"/>
                </a:solidFill>
              </a:rPr>
              <a:t>)Y SIGNIFICA </a:t>
            </a:r>
            <a:r>
              <a:rPr lang="es-ES" sz="2400" dirty="0" smtClean="0">
                <a:solidFill>
                  <a:srgbClr val="270B21"/>
                </a:solidFill>
              </a:rPr>
              <a:t>'CARNE PODRIDA‘: termino introducido por </a:t>
            </a:r>
            <a:r>
              <a:rPr lang="es-ES" sz="24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Hipócrates</a:t>
            </a:r>
            <a:r>
              <a:rPr lang="es-ES" sz="2400" dirty="0" smtClean="0">
                <a:solidFill>
                  <a:srgbClr val="270B21"/>
                </a:solidFill>
              </a:rPr>
              <a:t> (siglo lV antes de Cristo)</a:t>
            </a:r>
          </a:p>
          <a:p>
            <a:endParaRPr lang="es-ES" sz="2400" dirty="0">
              <a:solidFill>
                <a:srgbClr val="270B21"/>
              </a:solidFill>
            </a:endParaRPr>
          </a:p>
          <a:p>
            <a:endParaRPr lang="es-ES" sz="2400" dirty="0" smtClean="0">
              <a:solidFill>
                <a:srgbClr val="270B21"/>
              </a:solidFill>
            </a:endParaRPr>
          </a:p>
          <a:p>
            <a:r>
              <a:rPr lang="es-ES" sz="2000" dirty="0">
                <a:solidFill>
                  <a:srgbClr val="270B21"/>
                </a:solidFill>
              </a:rPr>
              <a:t>SIGLO Vlll A.C EN LA ILÍADA HAY REGRISTO DE ESA PALABRA</a:t>
            </a:r>
            <a:r>
              <a:rPr lang="es-ES" sz="2000" dirty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s-ES" sz="2000" i="1" u="sng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doce días lleva de estar tendido el cuerpo, y ni el cuerpo se pudre, ni lo comen los gusanos que devoran a los hombres muertos en la </a:t>
            </a:r>
            <a:r>
              <a:rPr lang="es-ES" sz="2000" i="1" u="sng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guerra“</a:t>
            </a:r>
          </a:p>
          <a:p>
            <a:pPr marL="0" indent="0">
              <a:buNone/>
            </a:pPr>
            <a:endParaRPr lang="es-ES" sz="2000" i="1" u="sng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SIGLO Xl AVICENA UTILIZABA EL TERMINO "PUDRICION DE LA </a:t>
            </a:r>
            <a:r>
              <a:rPr lang="es-ES" sz="200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SANGRE</a:t>
            </a:r>
            <a:r>
              <a:rPr lang="es-ES" sz="200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.“ PROCESOS PURULENTOS IMPORTANTES.</a:t>
            </a:r>
            <a:endParaRPr lang="es-ES" sz="2000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SIGLO XVll: </a:t>
            </a:r>
            <a:r>
              <a:rPr lang="es-ES" sz="2000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ANTOINE </a:t>
            </a:r>
            <a:r>
              <a:rPr lang="es-ES" sz="2000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LEEUWENHOEK  </a:t>
            </a:r>
            <a:r>
              <a:rPr lang="es-ES" sz="2000" dirty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REFERENCIA A LAS  </a:t>
            </a:r>
            <a:r>
              <a:rPr lang="es-ES" sz="2000" dirty="0" smtClean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BACTERIAS Y LAS </a:t>
            </a:r>
            <a:r>
              <a:rPr lang="es-ES" sz="2000" dirty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LLAMO  (</a:t>
            </a:r>
            <a:r>
              <a:rPr lang="es-ES" sz="2000" dirty="0" smtClean="0">
                <a:solidFill>
                  <a:srgbClr val="27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ANIMALCULES)</a:t>
            </a:r>
            <a:endParaRPr lang="es-ES" sz="2000" dirty="0">
              <a:solidFill>
                <a:srgbClr val="270B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 smtClean="0">
              <a:solidFill>
                <a:srgbClr val="270B21"/>
              </a:solidFill>
            </a:endParaRPr>
          </a:p>
          <a:p>
            <a:endParaRPr lang="es-ES" sz="2400" dirty="0">
              <a:solidFill>
                <a:srgbClr val="270B21"/>
              </a:solidFill>
            </a:endParaRPr>
          </a:p>
          <a:p>
            <a:endParaRPr lang="es-ES" sz="2400" dirty="0" smtClean="0">
              <a:solidFill>
                <a:srgbClr val="270B21"/>
              </a:solidFill>
            </a:endParaRPr>
          </a:p>
          <a:p>
            <a:endParaRPr lang="es-ES" sz="2400" dirty="0" smtClean="0">
              <a:solidFill>
                <a:srgbClr val="270B21"/>
              </a:solidFill>
            </a:endParaRPr>
          </a:p>
          <a:p>
            <a:endParaRPr lang="es-ES" sz="2400" dirty="0" smtClean="0">
              <a:solidFill>
                <a:srgbClr val="270B21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270B21"/>
              </a:solidFill>
            </a:endParaRPr>
          </a:p>
          <a:p>
            <a:pPr marL="0" indent="0">
              <a:buNone/>
            </a:pPr>
            <a:r>
              <a:rPr lang="es-ES" sz="2400" dirty="0" smtClean="0"/>
              <a:t>)</a:t>
            </a:r>
            <a:endParaRPr lang="es-E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85016"/>
            <a:ext cx="596724" cy="5334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12962"/>
            <a:ext cx="876689" cy="117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4868865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/>
          <a:lstStyle/>
          <a:p>
            <a:r>
              <a:rPr lang="es-ES" dirty="0" smtClean="0"/>
              <a:t>                     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TABLA-5</a:t>
            </a:r>
            <a:b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DISTRIBUCIÓN SEGÚN FACTORES DE RIESGO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485749"/>
              </p:ext>
            </p:extLst>
          </p:nvPr>
        </p:nvGraphicFramePr>
        <p:xfrm>
          <a:off x="0" y="990602"/>
          <a:ext cx="9144000" cy="5577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61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 DE </a:t>
                      </a:r>
                    </a:p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#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%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61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SOCIALES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803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31.8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61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BIOLOGICOS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1387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61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SUB-TOTAL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2190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61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 RIESGO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961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2519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b="1" dirty="0">
                        <a:solidFill>
                          <a:srgbClr val="270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514600" y="6568269"/>
            <a:ext cx="365580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HISTORIAS CLÍNICAS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3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4868865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5800" y="274638"/>
            <a:ext cx="8458200" cy="563562"/>
          </a:xfrm>
        </p:spPr>
        <p:txBody>
          <a:bodyPr/>
          <a:lstStyle/>
          <a:p>
            <a:r>
              <a:rPr lang="es-ES" dirty="0" smtClean="0"/>
              <a:t>                    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TABLA -6</a:t>
            </a:r>
            <a:br>
              <a:rPr lang="es-ES" sz="2400" b="1" dirty="0" smtClean="0"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DISTRIBUCIÓN SEGÚN ESTADIO DE LA SEPSIS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97170"/>
              </p:ext>
            </p:extLst>
          </p:nvPr>
        </p:nvGraphicFramePr>
        <p:xfrm>
          <a:off x="0" y="990602"/>
          <a:ext cx="9144000" cy="54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2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ESTADIO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#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%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2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INFECCION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240">
                <a:tc>
                  <a:txBody>
                    <a:bodyPr/>
                    <a:lstStyle/>
                    <a:p>
                      <a:r>
                        <a:rPr lang="en-US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S.R.I.S- SEPSIS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2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SHOCK SEPTICO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2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SDMO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52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2519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667000" y="6482043"/>
            <a:ext cx="349332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FUENTE: HISTORIA CLÍNICAS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773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563562"/>
          </a:xfrm>
        </p:spPr>
        <p:txBody>
          <a:bodyPr/>
          <a:lstStyle/>
          <a:p>
            <a:r>
              <a:rPr lang="es-ES" dirty="0" smtClean="0"/>
              <a:t>                     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TABLA-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b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DISTRIBUCIÓN SEGÚN MUNICIPIO DE ORIGEN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37224"/>
              </p:ext>
            </p:extLst>
          </p:nvPr>
        </p:nvGraphicFramePr>
        <p:xfrm>
          <a:off x="0" y="990603"/>
          <a:ext cx="9220200" cy="556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46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MUNICIPIOS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#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%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6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SAGUA LA GRANDE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1302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51.7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6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QUEMADO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6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CORRALILLO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6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CIFUENTES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6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46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2519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209800" y="6553200"/>
            <a:ext cx="359175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FUENTES: HISTORIA CLÍNICAS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72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4868865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s-ES" dirty="0" smtClean="0"/>
              <a:t>                    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-9</a:t>
            </a:r>
            <a:b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DISTRIBUCIÓN SEGÚN POLÍTICA ANTIBIÓTICA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38821"/>
              </p:ext>
            </p:extLst>
          </p:nvPr>
        </p:nvGraphicFramePr>
        <p:xfrm>
          <a:off x="1" y="990597"/>
          <a:ext cx="9143998" cy="549807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40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2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7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9807">
                <a:tc rowSpan="2">
                  <a:txBody>
                    <a:bodyPr/>
                    <a:lstStyle/>
                    <a:p>
                      <a:endParaRPr lang="en-US" sz="1800" b="1" dirty="0" smtClean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INFECCIONES</a:t>
                      </a:r>
                      <a:endParaRPr lang="en-US" sz="1800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Políticas antibióticas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TOTAL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Correctas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Incorrectas</a:t>
                      </a:r>
                      <a:endParaRPr lang="en-U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807">
                <a:tc>
                  <a:txBody>
                    <a:bodyPr/>
                    <a:lstStyle/>
                    <a:p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807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RESPIRATORIAS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37.9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969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807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I.T.U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84.9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807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I.P.P.B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80.2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807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LEPTOSPIROSIS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62.7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37.3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807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DIGESTIVAS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807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I.S.N.C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9807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1852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73.6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26.4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2519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514600" y="6488668"/>
            <a:ext cx="380969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FUENTES: HISTORIAS CLÍNICAS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4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4868865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s-ES" dirty="0" smtClean="0"/>
              <a:t>                     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TABLA-10</a:t>
            </a:r>
            <a:b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DISTRIBUCIÓN SEGÚN GERMEN AISLADO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01058"/>
              </p:ext>
            </p:extLst>
          </p:nvPr>
        </p:nvGraphicFramePr>
        <p:xfrm>
          <a:off x="1" y="990601"/>
          <a:ext cx="9143998" cy="5498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553">
                  <a:extLst>
                    <a:ext uri="{9D8B030D-6E8A-4147-A177-3AD203B41FA5}">
                      <a16:colId xmlns:a16="http://schemas.microsoft.com/office/drawing/2014/main" val="3705815618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val="2177390730"/>
                    </a:ext>
                  </a:extLst>
                </a:gridCol>
                <a:gridCol w="630620">
                  <a:extLst>
                    <a:ext uri="{9D8B030D-6E8A-4147-A177-3AD203B41FA5}">
                      <a16:colId xmlns:a16="http://schemas.microsoft.com/office/drawing/2014/main" val="3222523498"/>
                    </a:ext>
                  </a:extLst>
                </a:gridCol>
                <a:gridCol w="589132">
                  <a:extLst>
                    <a:ext uri="{9D8B030D-6E8A-4147-A177-3AD203B41FA5}">
                      <a16:colId xmlns:a16="http://schemas.microsoft.com/office/drawing/2014/main" val="1989927401"/>
                    </a:ext>
                  </a:extLst>
                </a:gridCol>
                <a:gridCol w="672109">
                  <a:extLst>
                    <a:ext uri="{9D8B030D-6E8A-4147-A177-3AD203B41FA5}">
                      <a16:colId xmlns:a16="http://schemas.microsoft.com/office/drawing/2014/main" val="1066255433"/>
                    </a:ext>
                  </a:extLst>
                </a:gridCol>
                <a:gridCol w="709448">
                  <a:extLst>
                    <a:ext uri="{9D8B030D-6E8A-4147-A177-3AD203B41FA5}">
                      <a16:colId xmlns:a16="http://schemas.microsoft.com/office/drawing/2014/main" val="1753260201"/>
                    </a:ext>
                  </a:extLst>
                </a:gridCol>
                <a:gridCol w="630620">
                  <a:extLst>
                    <a:ext uri="{9D8B030D-6E8A-4147-A177-3AD203B41FA5}">
                      <a16:colId xmlns:a16="http://schemas.microsoft.com/office/drawing/2014/main" val="3830443242"/>
                    </a:ext>
                  </a:extLst>
                </a:gridCol>
                <a:gridCol w="630620">
                  <a:extLst>
                    <a:ext uri="{9D8B030D-6E8A-4147-A177-3AD203B41FA5}">
                      <a16:colId xmlns:a16="http://schemas.microsoft.com/office/drawing/2014/main" val="2023515148"/>
                    </a:ext>
                  </a:extLst>
                </a:gridCol>
                <a:gridCol w="630620">
                  <a:extLst>
                    <a:ext uri="{9D8B030D-6E8A-4147-A177-3AD203B41FA5}">
                      <a16:colId xmlns:a16="http://schemas.microsoft.com/office/drawing/2014/main" val="2868330406"/>
                    </a:ext>
                  </a:extLst>
                </a:gridCol>
                <a:gridCol w="647215">
                  <a:extLst>
                    <a:ext uri="{9D8B030D-6E8A-4147-A177-3AD203B41FA5}">
                      <a16:colId xmlns:a16="http://schemas.microsoft.com/office/drawing/2014/main" val="315177587"/>
                    </a:ext>
                  </a:extLst>
                </a:gridCol>
                <a:gridCol w="614026">
                  <a:extLst>
                    <a:ext uri="{9D8B030D-6E8A-4147-A177-3AD203B41FA5}">
                      <a16:colId xmlns:a16="http://schemas.microsoft.com/office/drawing/2014/main" val="1267020198"/>
                    </a:ext>
                  </a:extLst>
                </a:gridCol>
                <a:gridCol w="608098">
                  <a:extLst>
                    <a:ext uri="{9D8B030D-6E8A-4147-A177-3AD203B41FA5}">
                      <a16:colId xmlns:a16="http://schemas.microsoft.com/office/drawing/2014/main" val="2046290460"/>
                    </a:ext>
                  </a:extLst>
                </a:gridCol>
                <a:gridCol w="653144">
                  <a:extLst>
                    <a:ext uri="{9D8B030D-6E8A-4147-A177-3AD203B41FA5}">
                      <a16:colId xmlns:a16="http://schemas.microsoft.com/office/drawing/2014/main" val="3902426050"/>
                    </a:ext>
                  </a:extLst>
                </a:gridCol>
              </a:tblGrid>
              <a:tr h="627342">
                <a:tc rowSpan="2"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GERMEN</a:t>
                      </a:r>
                    </a:p>
                    <a:p>
                      <a:endParaRPr lang="es-ES" sz="1400" b="1" dirty="0" smtClean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s-ES" sz="1400" b="1" dirty="0" smtClean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ES" sz="1400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AÑO</a:t>
                      </a:r>
                      <a:endParaRPr lang="es-ES" sz="1400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316462"/>
                  </a:ext>
                </a:extLst>
              </a:tr>
              <a:tr h="4638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270B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ES" b="1" dirty="0">
                        <a:solidFill>
                          <a:srgbClr val="270B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47293"/>
                  </a:ext>
                </a:extLst>
              </a:tr>
              <a:tr h="629550">
                <a:tc>
                  <a:txBody>
                    <a:bodyPr/>
                    <a:lstStyle/>
                    <a:p>
                      <a:r>
                        <a:rPr lang="es-E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ECHERICIA</a:t>
                      </a:r>
                    </a:p>
                    <a:p>
                      <a:r>
                        <a:rPr lang="es-E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60.7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739964"/>
                  </a:ext>
                </a:extLst>
              </a:tr>
              <a:tr h="629550">
                <a:tc>
                  <a:txBody>
                    <a:bodyPr/>
                    <a:lstStyle/>
                    <a:p>
                      <a:r>
                        <a:rPr lang="es-E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OTRAS</a:t>
                      </a:r>
                    </a:p>
                    <a:p>
                      <a:r>
                        <a:rPr lang="es-E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ENTEROB.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54927"/>
                  </a:ext>
                </a:extLst>
              </a:tr>
              <a:tr h="629550">
                <a:tc>
                  <a:txBody>
                    <a:bodyPr/>
                    <a:lstStyle/>
                    <a:p>
                      <a:r>
                        <a:rPr lang="es-E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ESTAFILOCO</a:t>
                      </a:r>
                    </a:p>
                    <a:p>
                      <a:r>
                        <a:rPr lang="es-E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.AUREUS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29.2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00271"/>
                  </a:ext>
                </a:extLst>
              </a:tr>
              <a:tr h="629550">
                <a:tc>
                  <a:txBody>
                    <a:bodyPr/>
                    <a:lstStyle/>
                    <a:p>
                      <a:r>
                        <a:rPr lang="es-E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ESTREPT.</a:t>
                      </a:r>
                    </a:p>
                    <a:p>
                      <a:r>
                        <a:rPr lang="es-E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B-HEMOLITICO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78270"/>
                  </a:ext>
                </a:extLst>
              </a:tr>
              <a:tr h="629550">
                <a:tc>
                  <a:txBody>
                    <a:bodyPr/>
                    <a:lstStyle/>
                    <a:p>
                      <a:r>
                        <a:rPr lang="es-E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PSEUDOMONA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181464"/>
                  </a:ext>
                </a:extLst>
              </a:tr>
              <a:tr h="629550">
                <a:tc>
                  <a:txBody>
                    <a:bodyPr/>
                    <a:lstStyle/>
                    <a:p>
                      <a:r>
                        <a:rPr lang="es-E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ACINETOBACTER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831207"/>
                  </a:ext>
                </a:extLst>
              </a:tr>
              <a:tr h="629550">
                <a:tc>
                  <a:txBody>
                    <a:bodyPr/>
                    <a:lstStyle/>
                    <a:p>
                      <a:r>
                        <a:rPr lang="es-E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071717"/>
                  </a:ext>
                </a:extLst>
              </a:tr>
            </a:tbl>
          </a:graphicData>
        </a:graphic>
      </p:graphicFrame>
      <p:cxnSp>
        <p:nvCxnSpPr>
          <p:cNvPr id="5" name="Conector recto 4"/>
          <p:cNvCxnSpPr/>
          <p:nvPr/>
        </p:nvCxnSpPr>
        <p:spPr>
          <a:xfrm flipV="1">
            <a:off x="1" y="990601"/>
            <a:ext cx="1515980" cy="94648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2591103" y="6488668"/>
            <a:ext cx="380969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270B2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FUENTES: HISTORIAS CLÍNICAS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3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4868865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CONLUSIONES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-1" y="1219200"/>
            <a:ext cx="9144001" cy="5909310"/>
          </a:xfrm>
          <a:prstGeom prst="rect">
            <a:avLst/>
          </a:prstGeom>
          <a:solidFill>
            <a:srgbClr val="FFC000"/>
          </a:solidFill>
          <a:ln w="76200">
            <a:solidFill>
              <a:srgbClr val="270B2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1-LOS GRUPOS DE EDADES MAS AFECTADOS FUERON LOS MENORES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5 AÑOS Y LA MAYOR PARTE DE LOS PACIENTES PRESENTABAN UN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NUTRICIONAL ADECUADO.</a:t>
            </a:r>
          </a:p>
          <a:p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2-LOS FACTORES DE RIESGO JUEGAN UN PAPEL DECISIVO EN LA APARICIÓN Y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EVOLUCIÓN DE LA SEPSIS, PUES LOS NIÑOS CON RIESGOS ASOCIADOS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TUVIERON MAYOR MORBILIDAD EN NUESTRO ESTUDIO.</a:t>
            </a:r>
          </a:p>
          <a:p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3-LA MAYORIA DE LOS PACIENTES SE DIAGNOSTICO EN ESTADIOS TEMPRANOS LO QUE POSIBILITO UNA INTERVENCIÓN PRECOZ Y LA NO PROGRESIÓN A FASES GRAVES DE ESTE PROCESO.</a:t>
            </a:r>
          </a:p>
          <a:p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4-EN UN GRUPO CONSIDERABLE DE NIÑOS CON SEPSIS NO SE USO LA POLITICA ANTIBIOTICA ESTABLECIDA.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AÑO 2020 FUE ATIPICO: HUBO UNA DISMINUCIÓN IMPORTANTE DE LAS</a:t>
            </a:r>
          </a:p>
          <a:p>
            <a:pPr algn="just"/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IRA, CON UN AUMENTO SIGNIFICATIVO DE LAS IPPB SOBRE TODO A E.     AUREUS Y SE VIOLARON TODOS LOS PROTOCOLOS DE POLITICAS ANTIBIOTICAS.</a:t>
            </a: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295400"/>
            <a:ext cx="910621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1-SEPSIS IN PEDIATRICS NEW CONCEPT. AN FAC.MED.2017, 78 (3) 333-342 DOI:HTTP://dx.doi.org/10</a:t>
            </a:r>
          </a:p>
          <a:p>
            <a:r>
              <a:rPr lang="es-ES" sz="1400" dirty="0" smtClean="0"/>
              <a:t>   15381/Anales. V7813.13769.</a:t>
            </a:r>
          </a:p>
          <a:p>
            <a:r>
              <a:rPr lang="es-ES" sz="1400" dirty="0" smtClean="0"/>
              <a:t>2- HOMERO. Canto XXIV. En la Ilíada.</a:t>
            </a:r>
          </a:p>
          <a:p>
            <a:r>
              <a:rPr lang="es-ES" sz="1400" dirty="0" smtClean="0"/>
              <a:t>3- Semmelweis J The Etiology, the concep and the profhylaxis of children fever. En : Sherwin B. Ferenc A</a:t>
            </a:r>
          </a:p>
          <a:p>
            <a:r>
              <a:rPr lang="es-ES" sz="1400" dirty="0"/>
              <a:t> </a:t>
            </a:r>
            <a:r>
              <a:rPr lang="es-ES" sz="1400" dirty="0" smtClean="0"/>
              <a:t>    (Eds). The classics of Medicine Library. Michigan: Universidad de Michigan. 1981:1- 191.</a:t>
            </a:r>
          </a:p>
          <a:p>
            <a:r>
              <a:rPr lang="es-ES" sz="1400" dirty="0" smtClean="0"/>
              <a:t>4-López-Herce J. Calvin. "Sepsis". Manual de Cuidados Intensivos Pediátricos 2da Edición. Madrid. Publimed</a:t>
            </a:r>
          </a:p>
          <a:p>
            <a:r>
              <a:rPr lang="es-ES" sz="1400" dirty="0"/>
              <a:t> </a:t>
            </a:r>
            <a:r>
              <a:rPr lang="es-ES" sz="1400" dirty="0" smtClean="0"/>
              <a:t>   2004: 273-9.</a:t>
            </a:r>
          </a:p>
          <a:p>
            <a:r>
              <a:rPr lang="es-ES" sz="1400" dirty="0" smtClean="0"/>
              <a:t>5-Conejo AJ, Martínez MJ Documento de Consenso SEIP-AEPAC-SEPEAC sobre la etiología de las infecciones</a:t>
            </a:r>
          </a:p>
          <a:p>
            <a:r>
              <a:rPr lang="es-ES" sz="1400" dirty="0"/>
              <a:t> </a:t>
            </a:r>
            <a:r>
              <a:rPr lang="es-ES" sz="1400" dirty="0" smtClean="0"/>
              <a:t>   bacterianas de la piel de manejo ambulatorio. Anales de Pediatría (BAR) 2016; 84: 121 Acceso:4-9-2018</a:t>
            </a:r>
          </a:p>
          <a:p>
            <a:r>
              <a:rPr lang="es-ES" sz="1400" dirty="0"/>
              <a:t> </a:t>
            </a:r>
            <a:r>
              <a:rPr lang="es-ES" sz="1400" dirty="0" smtClean="0"/>
              <a:t>   Disponible: http// AnalesdePediatría.org/es.</a:t>
            </a:r>
          </a:p>
          <a:p>
            <a:r>
              <a:rPr lang="es-ES" sz="1400" dirty="0" smtClean="0"/>
              <a:t>6-Rev Cubana de Med Gen Integr vol.28 no 4 Ciudad de la Habana oct-dic. 2012.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764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                     </a:t>
            </a:r>
            <a:r>
              <a:rPr lang="es-ES" sz="4000" b="1" dirty="0" smtClean="0">
                <a:latin typeface="Algerian" panose="04020705040A02060702" pitchFamily="82" charset="0"/>
              </a:rPr>
              <a:t>HISTORIA</a:t>
            </a:r>
            <a:endParaRPr lang="es-ES" sz="4000" b="1" dirty="0">
              <a:latin typeface="Algerian" panose="04020705040A02060702" pitchFamily="8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86239" y="1124744"/>
            <a:ext cx="506202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270B2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CONEXIÓN ENTRE BACTERIA E INFECCIÓN</a:t>
            </a:r>
            <a:endParaRPr lang="es-ES" b="1" dirty="0"/>
          </a:p>
        </p:txBody>
      </p:sp>
      <p:sp>
        <p:nvSpPr>
          <p:cNvPr id="5" name="Flecha abajo 4"/>
          <p:cNvSpPr/>
          <p:nvPr/>
        </p:nvSpPr>
        <p:spPr>
          <a:xfrm>
            <a:off x="3995936" y="1494076"/>
            <a:ext cx="216024" cy="566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475656" y="2132856"/>
            <a:ext cx="5784404" cy="369332"/>
          </a:xfrm>
          <a:prstGeom prst="rect">
            <a:avLst/>
          </a:prstGeom>
          <a:solidFill>
            <a:srgbClr val="FFCCCC"/>
          </a:solidFill>
          <a:ln>
            <a:solidFill>
              <a:srgbClr val="270B2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FUNDADORES DE LA MICROBIOLOGIA MODERNA</a:t>
            </a:r>
            <a:endParaRPr lang="es-ES" b="1" dirty="0"/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1219200" y="2502188"/>
            <a:ext cx="533400" cy="1407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2976364" y="2650022"/>
            <a:ext cx="11832" cy="1389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029200" y="2544579"/>
            <a:ext cx="0" cy="16561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6084168" y="2636912"/>
            <a:ext cx="1391215" cy="14715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43520" y="4110171"/>
            <a:ext cx="187220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       </a:t>
            </a:r>
            <a:r>
              <a:rPr lang="es-ES" b="1" dirty="0" smtClean="0"/>
              <a:t>IGNAC SEMMELWEIS</a:t>
            </a:r>
            <a:endParaRPr lang="es-ES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124860" y="4248670"/>
            <a:ext cx="200567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JOSEPH LISTER</a:t>
            </a:r>
            <a:endParaRPr lang="es-ES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211960" y="4387170"/>
            <a:ext cx="232731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LOUIS PASTEUR</a:t>
            </a:r>
            <a:endParaRPr lang="es-ES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755279" y="4307929"/>
            <a:ext cx="2245000" cy="369332"/>
          </a:xfrm>
          <a:prstGeom prst="rect">
            <a:avLst/>
          </a:prstGeom>
          <a:solidFill>
            <a:srgbClr val="FFCCCC"/>
          </a:solidFill>
          <a:ln w="381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ROBERT KOCH</a:t>
            </a:r>
            <a:endParaRPr lang="es-ES" b="1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35" y="1147474"/>
            <a:ext cx="1698928" cy="128685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29" y="4884319"/>
            <a:ext cx="1425151" cy="15214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60" y="4794976"/>
            <a:ext cx="1624195" cy="167163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5" y="4839050"/>
            <a:ext cx="1579239" cy="1612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10" y="4714963"/>
            <a:ext cx="1663450" cy="1756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6199" y="0"/>
            <a:ext cx="9220200" cy="88265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     </a:t>
            </a:r>
            <a:r>
              <a:rPr lang="es-ES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HISTORIA</a:t>
            </a:r>
            <a:endParaRPr lang="es-ES" b="1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-76199" y="903506"/>
            <a:ext cx="9220200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SIGLOS XVI- XVlll</a:t>
            </a:r>
            <a:r>
              <a:rPr lang="es-ES" sz="16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1600" b="1" dirty="0" smtClean="0">
                <a:solidFill>
                  <a:srgbClr val="270B21"/>
                </a:solidFill>
              </a:rPr>
              <a:t>EN EUROPA OCCIDENTAL Y RUSIA SE ACUMULAN INVESTIGACIONES</a:t>
            </a:r>
          </a:p>
          <a:p>
            <a:r>
              <a:rPr lang="es-ES" sz="1600" b="1" dirty="0" smtClean="0">
                <a:solidFill>
                  <a:srgbClr val="270B21"/>
                </a:solidFill>
              </a:rPr>
              <a:t>ACERCA DE LAS ENFERMEDADES INFECCIOSAS</a:t>
            </a:r>
            <a:r>
              <a:rPr lang="es-ES" sz="16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ES" sz="1600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SIGLO XVlll</a:t>
            </a:r>
            <a:r>
              <a:rPr lang="es-ES" sz="16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1600" b="1" dirty="0" smtClean="0">
                <a:solidFill>
                  <a:srgbClr val="270B21"/>
                </a:solidFill>
              </a:rPr>
              <a:t>GRACIAS A LOS PROGRESOS DE LA ÓPTICA SE LOGRA DESCUBRIR EL MUNDO MISTERIOSO DE LOS MICRORGANISMOS.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b="1" dirty="0" smtClean="0">
              <a:solidFill>
                <a:srgbClr val="270B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ANTONY VAN LEEUWENHOEK </a:t>
            </a:r>
            <a:r>
              <a:rPr lang="es-ES" sz="1600" b="1" dirty="0" smtClean="0">
                <a:solidFill>
                  <a:srgbClr val="270B21"/>
                </a:solidFill>
              </a:rPr>
              <a:t>EL PRIMERO EN DESCRIBIR LOS MICRORGANISMOS</a:t>
            </a:r>
            <a:r>
              <a:rPr lang="es-ES" sz="16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ES" sz="1600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 PASTEUR </a:t>
            </a:r>
            <a:r>
              <a:rPr lang="es-ES" sz="1600" b="1" dirty="0" smtClean="0">
                <a:solidFill>
                  <a:srgbClr val="270B21"/>
                </a:solidFill>
              </a:rPr>
              <a:t>SIENTA LAS BASES DE LA MICROBIOLOGÍA INDUSTRIAL.</a:t>
            </a:r>
          </a:p>
          <a:p>
            <a:endParaRPr lang="es-ES" sz="1600" b="1" dirty="0" smtClean="0">
              <a:solidFill>
                <a:srgbClr val="270B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LISTER </a:t>
            </a:r>
            <a:r>
              <a:rPr lang="es-ES" sz="1600" b="1" dirty="0" smtClean="0">
                <a:solidFill>
                  <a:srgbClr val="270B21"/>
                </a:solidFill>
              </a:rPr>
              <a:t>ATRIBUYÓ LA ETIOLOGÍA MICROBIANA A LA SEPSIS DE LAS HERIDAS.</a:t>
            </a:r>
          </a:p>
          <a:p>
            <a:endParaRPr lang="es-ES" sz="1600" b="1" dirty="0" smtClean="0">
              <a:solidFill>
                <a:srgbClr val="270B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ROBERT KOCH </a:t>
            </a:r>
            <a:r>
              <a:rPr lang="es-ES" sz="1600" b="1" dirty="0" smtClean="0">
                <a:solidFill>
                  <a:srgbClr val="270B21"/>
                </a:solidFill>
              </a:rPr>
              <a:t>DEMOSTRÓ LA ETIOLOGÍA BACTERIANA DEL ANTRAX.</a:t>
            </a:r>
          </a:p>
          <a:p>
            <a:endParaRPr lang="es-ES" sz="1600" b="1" dirty="0" smtClean="0">
              <a:solidFill>
                <a:srgbClr val="270B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MENOS DE 25 AÑOS LOS PRINCIPALES AGENTES INFECCIOSOS SE IDENTIFICARON.</a:t>
            </a:r>
          </a:p>
          <a:p>
            <a:endParaRPr lang="es-ES" sz="1600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1892 DIMITRI IVANOSKI </a:t>
            </a:r>
            <a:r>
              <a:rPr lang="es-ES" sz="1600" b="1" dirty="0" smtClean="0">
                <a:solidFill>
                  <a:srgbClr val="270B21"/>
                </a:solidFill>
              </a:rPr>
              <a:t>DESCUBRE UNA NUEVA CLASE DE ENTIDADES INFECCIOSAS LOS VIRUS.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u="sng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CUBA 2 MOMENTOS CULMINANTES</a:t>
            </a:r>
            <a:r>
              <a:rPr lang="es-ES" sz="16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DESCUBRIMIENTO DE LA TEORIA METAXENICA. (CARLOS J FINLAY-1881)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FUNDACIÓN POR EL PROFESOR PEDRO KOURÍ ESMEJA DEL INSTITUTO DE MEDICINA</a:t>
            </a:r>
          </a:p>
          <a:p>
            <a:r>
              <a:rPr lang="es-ES" sz="1600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TROPICA-1937.</a:t>
            </a:r>
          </a:p>
          <a:p>
            <a:endParaRPr lang="es-ES" sz="1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7397"/>
            <a:ext cx="685800" cy="7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      </a:t>
            </a:r>
            <a:r>
              <a:rPr lang="es-ES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HISTORIA</a:t>
            </a:r>
            <a:endParaRPr lang="es-ES" b="1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1295400"/>
            <a:ext cx="9144000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1928 ALEXANDER FLEMING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DESCUBRE LA PENICILINA Y MARCA EL </a:t>
            </a:r>
          </a:p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COMIENZO DE LA ERA ANTIBIOTICA Y LAS DEFENSAS DEL CUERPO</a:t>
            </a:r>
          </a:p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GANAN UN PODEROSO ALIADO.</a:t>
            </a:r>
          </a:p>
          <a:p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SE COMIENZA A USAR EN HUMANOS ENCONTRANDO QUE CON NIVELES BAJOS SE CURABAN ENFERMEDADES ANTES MORTALES.</a:t>
            </a:r>
          </a:p>
          <a:p>
            <a:endParaRPr lang="es-ES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ANTES DE LOS ANTIBIOTICOS EL 90% DE LOS NIÑOS CON MENINGITIS</a:t>
            </a:r>
          </a:p>
          <a:p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BACTERIANA FALLECIAN EL 10% RESTANTE QUEDABA CON SECUELAS</a:t>
            </a:r>
          </a:p>
          <a:p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DESDE LA SORDERA HASTA EL RETARDO MENTAL.</a:t>
            </a:r>
          </a:p>
          <a:p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INFECCIONES DE LA GARGANTA ERAN A VECES UNA ENFERMEDAD</a:t>
            </a:r>
          </a:p>
          <a:p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MORTAL.</a:t>
            </a:r>
          </a:p>
          <a:p>
            <a:endParaRPr lang="es-ES" b="1" dirty="0" smtClean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INFECCIONES COMO LA NEUMONIA, LA TUBERCULOSIS Y LA TOSFERINA QUE SON PRODUCIDAS POR BACTERIAS AGRESIVAS Y PROVOCABAN ENFERMEDADES GRAVES INCLUSO LA MUERTE AHORA SON CURABLES.</a:t>
            </a:r>
            <a:endParaRPr lang="es-ES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76200"/>
            <a:ext cx="169326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4868865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/>
          <a:lstStyle/>
          <a:p>
            <a:r>
              <a:rPr lang="es-ES" dirty="0" smtClean="0"/>
              <a:t>                      </a:t>
            </a:r>
            <a:r>
              <a:rPr lang="es-ES" b="1" dirty="0" smtClean="0">
                <a:latin typeface="Algerian" panose="04020705040A02060702" pitchFamily="82" charset="0"/>
              </a:rPr>
              <a:t>HISTORIA</a:t>
            </a:r>
            <a:endParaRPr lang="es-ES" b="1" dirty="0">
              <a:latin typeface="Algerian" panose="04020705040A02060702" pitchFamily="8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1066800"/>
            <a:ext cx="9144000" cy="1508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1914 HUGO SCHOTTMULLER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DEFINICION MODERNA </a:t>
            </a:r>
            <a:r>
              <a:rPr lang="es-ES" dirty="0" smtClean="0">
                <a:solidFill>
                  <a:srgbClr val="270B21"/>
                </a:solidFill>
              </a:rPr>
              <a:t>“ </a:t>
            </a:r>
            <a:r>
              <a:rPr lang="es-ES" b="1" dirty="0" smtClean="0">
                <a:solidFill>
                  <a:srgbClr val="270B21"/>
                </a:solidFill>
              </a:rPr>
              <a:t>LA SEPSIS ESTA</a:t>
            </a:r>
          </a:p>
          <a:p>
            <a:pPr algn="just"/>
            <a:r>
              <a:rPr lang="es-ES" b="1" dirty="0" smtClean="0">
                <a:solidFill>
                  <a:srgbClr val="270B21"/>
                </a:solidFill>
              </a:rPr>
              <a:t> PRESENTE SI UN FOCO SE HA DESARROLLADO DESDE EL CUAL BACTERIAS PATOGENICAS CONSTANTE O PERIODICAMENTE INVADEN EL TORRENTE SANGUINEO DE TAL FORMA QUE CAUSEN SINTOMAS SUBJETIVOS Y OBJETIVOS”</a:t>
            </a:r>
            <a:endParaRPr lang="es-ES" b="1" dirty="0">
              <a:solidFill>
                <a:srgbClr val="270B2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2651734"/>
            <a:ext cx="9144000" cy="1508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1989 DR BONE</a:t>
            </a:r>
            <a:r>
              <a:rPr lang="es-ES" dirty="0" smtClean="0">
                <a:solidFill>
                  <a:srgbClr val="270B21"/>
                </a:solidFill>
              </a:rPr>
              <a:t>: “ </a:t>
            </a:r>
            <a:r>
              <a:rPr lang="es-ES" b="1" dirty="0" smtClean="0">
                <a:solidFill>
                  <a:srgbClr val="270B21"/>
                </a:solidFill>
              </a:rPr>
              <a:t>UNA INVASION DE MICROORGANISMOS Y/0 SUS TOXINAS</a:t>
            </a:r>
          </a:p>
          <a:p>
            <a:r>
              <a:rPr lang="es-ES" b="1" dirty="0" smtClean="0">
                <a:solidFill>
                  <a:srgbClr val="270B21"/>
                </a:solidFill>
              </a:rPr>
              <a:t>EN LA SANGRE JUNTO A LA REACCIÓN DEL ORGANISMOS CONTRA LA </a:t>
            </a:r>
          </a:p>
          <a:p>
            <a:r>
              <a:rPr lang="es-ES" b="1" dirty="0" smtClean="0">
                <a:solidFill>
                  <a:srgbClr val="270B21"/>
                </a:solidFill>
              </a:rPr>
              <a:t>INFECCIÓN” </a:t>
            </a:r>
            <a:r>
              <a:rPr lang="es-ES" b="1" i="1" u="sng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DEFINCIÓN QUE ES VALIDA HASTA NUESTROS DIAS</a:t>
            </a:r>
          </a:p>
          <a:p>
            <a:endParaRPr lang="es-ES" b="1" dirty="0">
              <a:solidFill>
                <a:srgbClr val="270B21"/>
              </a:solidFill>
            </a:endParaRPr>
          </a:p>
          <a:p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45547"/>
            <a:ext cx="698975" cy="5516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4236669"/>
            <a:ext cx="9144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270B2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ESE MOMENTO EXISTIA CONFUSIÓN EN LA COMUNIDAD MEDICA Y</a:t>
            </a:r>
          </a:p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UTILIZABA TERMINOS QUE  NO DEFINIAN LA SITUACIÓN CLÍNICA DEL</a:t>
            </a:r>
          </a:p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 (SEPTICEMIA, SEPSIS GENERALIZADA, PACIENTE SEPTICO) Y SE</a:t>
            </a:r>
          </a:p>
          <a:p>
            <a:r>
              <a:rPr lang="es-ES" b="1" dirty="0" smtClean="0">
                <a:solidFill>
                  <a:srgbClr val="270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HIZO NECESARIA UNA TERMINOLOGÍA MAS PRECISA</a:t>
            </a:r>
            <a:endParaRPr lang="es-ES" b="1" dirty="0">
              <a:solidFill>
                <a:srgbClr val="270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2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29g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cdb2004c029gl</Template>
  <TotalTime>6705</TotalTime>
  <Words>4122</Words>
  <Application>Microsoft Office PowerPoint</Application>
  <PresentationFormat>Presentación en pantalla (4:3)</PresentationFormat>
  <Paragraphs>864</Paragraphs>
  <Slides>56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6" baseType="lpstr">
      <vt:lpstr>Algerian</vt:lpstr>
      <vt:lpstr>Arial</vt:lpstr>
      <vt:lpstr>Baskerville Old Face</vt:lpstr>
      <vt:lpstr>Calibri</vt:lpstr>
      <vt:lpstr>Courier New</vt:lpstr>
      <vt:lpstr>tArial</vt:lpstr>
      <vt:lpstr>Verdana</vt:lpstr>
      <vt:lpstr>Wingdings</vt:lpstr>
      <vt:lpstr>cdb2004c029gl</vt:lpstr>
      <vt:lpstr>Image</vt:lpstr>
      <vt:lpstr>Presentación de PowerPoint</vt:lpstr>
      <vt:lpstr>Presentación de PowerPoint</vt:lpstr>
      <vt:lpstr>                       SEPSIS</vt:lpstr>
      <vt:lpstr>                EPIDEMIOLOGÍA</vt:lpstr>
      <vt:lpstr>                   HISTORIA</vt:lpstr>
      <vt:lpstr>Presentación de PowerPoint</vt:lpstr>
      <vt:lpstr>                     HISTORIA</vt:lpstr>
      <vt:lpstr>                      HISTORIA</vt:lpstr>
      <vt:lpstr>                      HISTORIA</vt:lpstr>
      <vt:lpstr>                     HISTORIA</vt:lpstr>
      <vt:lpstr>        SIRS FISHER Y FANCONI 1996</vt:lpstr>
      <vt:lpstr>                     HISTORIA</vt:lpstr>
      <vt:lpstr>                    HISTORIA</vt:lpstr>
      <vt:lpstr>                     HISTORIA</vt:lpstr>
      <vt:lpstr>                    HISTORIA</vt:lpstr>
      <vt:lpstr>Presentación de PowerPoint</vt:lpstr>
      <vt:lpstr>Presentación de PowerPoint</vt:lpstr>
      <vt:lpstr>                     HISTORIA</vt:lpstr>
      <vt:lpstr>                    HISTORIA</vt:lpstr>
      <vt:lpstr>                     HISTORIA</vt:lpstr>
      <vt:lpstr>                      HISTORIA</vt:lpstr>
      <vt:lpstr>                      HISTORIA</vt:lpstr>
      <vt:lpstr>                              PRINCIPALES RECOMENDACIONES</vt:lpstr>
      <vt:lpstr>Presentación de PowerPoint</vt:lpstr>
      <vt:lpstr>                    PRINCIPALES RECOMENDACIONES</vt:lpstr>
      <vt:lpstr>                 FISIOPATOLOGIA</vt:lpstr>
      <vt:lpstr>FISIOPATOLGIA</vt:lpstr>
      <vt:lpstr>                FISIOPATOLOGIA</vt:lpstr>
      <vt:lpstr>               FISIOPATOLOGÍA</vt:lpstr>
      <vt:lpstr>                FISIOPATOLGIA </vt:lpstr>
      <vt:lpstr>              FISIOPATOLOGIA</vt:lpstr>
      <vt:lpstr>                   FISIOPATOGÍA</vt:lpstr>
      <vt:lpstr>                FISIOPATOLGÍA</vt:lpstr>
      <vt:lpstr>               FISIOPATOLOGIA</vt:lpstr>
      <vt:lpstr>                FISIOPATLOGIA</vt:lpstr>
      <vt:lpstr>                FISIOPATOLOGIA</vt:lpstr>
      <vt:lpstr>                   DIAGNOSTICO</vt:lpstr>
      <vt:lpstr>                 DIAGNOSTICO</vt:lpstr>
      <vt:lpstr>                 DIAGNOSTICO</vt:lpstr>
      <vt:lpstr>                 DIAGNOSTICO</vt:lpstr>
      <vt:lpstr>                      DIAGNOSTICO</vt:lpstr>
      <vt:lpstr>   AVANCES EN EL TRATAMIENTO</vt:lpstr>
      <vt:lpstr>Presentación de PowerPoint</vt:lpstr>
      <vt:lpstr>Presentación de PowerPoint</vt:lpstr>
      <vt:lpstr>                     </vt:lpstr>
      <vt:lpstr>                      TABLA-2         DISTRIBUCIÓN DE LOS PACIENTES SEGÚN LA EDAD.</vt:lpstr>
      <vt:lpstr>                    GRAFICO -1</vt:lpstr>
      <vt:lpstr>                    TABLA- 3 DISTRIBUCIÓN DE LOS PACIENTES SEGÚN LOCALIZACIÓN DE LA INFECCIÓN</vt:lpstr>
      <vt:lpstr>                                          TABLA -4                 DISTRIBUCION SEGÚN ESTADO NUTRICIONAL</vt:lpstr>
      <vt:lpstr>                      TABLA-5               DISTRIBUCIÓN SEGÚN FACTORES DE RIESGO </vt:lpstr>
      <vt:lpstr>                     TABLA -6 DISTRIBUCIÓN SEGÚN ESTADIO DE LA SEPSIS</vt:lpstr>
      <vt:lpstr>                      TABLA-7 DISTRIBUCIÓN SEGÚN MUNICIPIO DE ORIGEN</vt:lpstr>
      <vt:lpstr>                     TABLA -9       DISTRIBUCIÓN SEGÚN POLÍTICA ANTIBIÓTICA</vt:lpstr>
      <vt:lpstr>                      TABLA-10            DISTRIBUCIÓN SEGÚN GERMEN AISLADO</vt:lpstr>
      <vt:lpstr>                CONLUSIONES</vt:lpstr>
      <vt:lpstr>                 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 de Kawasaki</dc:title>
  <dc:creator>Maricusa</dc:creator>
  <cp:lastModifiedBy>Carlos Mota</cp:lastModifiedBy>
  <cp:revision>665</cp:revision>
  <dcterms:created xsi:type="dcterms:W3CDTF">2017-04-21T00:20:36Z</dcterms:created>
  <dcterms:modified xsi:type="dcterms:W3CDTF">2021-04-27T19:33:11Z</dcterms:modified>
</cp:coreProperties>
</file>