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63" r:id="rId3"/>
    <p:sldId id="264" r:id="rId4"/>
    <p:sldId id="265" r:id="rId5"/>
    <p:sldId id="257" r:id="rId6"/>
    <p:sldId id="266" r:id="rId7"/>
    <p:sldId id="258" r:id="rId8"/>
    <p:sldId id="259" r:id="rId9"/>
    <p:sldId id="260" r:id="rId10"/>
    <p:sldId id="262" r:id="rId11"/>
    <p:sldId id="261" r:id="rId12"/>
    <p:sldId id="267" r:id="rId13"/>
    <p:sldId id="268" r:id="rId14"/>
    <p:sldId id="269" r:id="rId15"/>
    <p:sldId id="270" r:id="rId16"/>
    <p:sldId id="271" r:id="rId17"/>
    <p:sldId id="275" r:id="rId18"/>
    <p:sldId id="272" r:id="rId19"/>
    <p:sldId id="273" r:id="rId20"/>
    <p:sldId id="274" r:id="rId21"/>
    <p:sldId id="276" r:id="rId22"/>
    <p:sldId id="277" r:id="rId23"/>
    <p:sldId id="278" r:id="rId24"/>
    <p:sldId id="279"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53" autoAdjust="0"/>
    <p:restoredTop sz="88869" autoAdjust="0"/>
  </p:normalViewPr>
  <p:slideViewPr>
    <p:cSldViewPr snapToGrid="0">
      <p:cViewPr varScale="1">
        <p:scale>
          <a:sx n="62" d="100"/>
          <a:sy n="6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7B2655-C0BE-448E-9954-C52A771D2189}" type="datetimeFigureOut">
              <a:rPr lang="es-ES" smtClean="0"/>
              <a:t>27/11/2020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FDC68A-4E1B-4B6C-B81A-D8C2BA6A7822}" type="slidenum">
              <a:rPr lang="es-ES" smtClean="0"/>
              <a:t>‹Nº›</a:t>
            </a:fld>
            <a:endParaRPr lang="es-ES"/>
          </a:p>
        </p:txBody>
      </p:sp>
    </p:spTree>
    <p:extLst>
      <p:ext uri="{BB962C8B-B14F-4D97-AF65-F5344CB8AC3E}">
        <p14:creationId xmlns:p14="http://schemas.microsoft.com/office/powerpoint/2010/main" val="1563730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zim://A/Enumeraci%C3%B3n.html"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zim://A/Concepto.html" TargetMode="External"/><Relationship Id="rId5" Type="http://schemas.openxmlformats.org/officeDocument/2006/relationships/hyperlink" Target="zim://A/Terminolog%C3%ADa.html" TargetMode="External"/><Relationship Id="rId4" Type="http://schemas.openxmlformats.org/officeDocument/2006/relationships/hyperlink" Target="zim://A/Palabra.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Pues bien, la investigación científica, puede decirse de forma muy general que es un proceso racional, ordenado y lógico, donde al final se obtiene un nuevo conocimiento. Parte, por tanto, de un problema que no podemos resolver inmediatamente porque carecemos de respuesta. Entonces, la investigación parte de una duda o ausencia de conocimiento y, al final del proceso, provee una respuesta a esa duda o un nuevo conocimiento que, a su vez, se transforma en información, porque estamos en la obligación moral de comunicar dichos  resultados al resto de la comunidad científica, tanto nacional como internacional. La difusión de estos resultados puede producirse mediante una comunicación en congreso u otro evento científico o la publicación de uno o más artículos científicos donde se expliquen y comenten sus resultados; según la cantidad de datos obtenidos y su significación puede convertirse incluso en un libro.</a:t>
            </a:r>
            <a:endParaRPr lang="es-ES" dirty="0"/>
          </a:p>
        </p:txBody>
      </p:sp>
      <p:sp>
        <p:nvSpPr>
          <p:cNvPr id="4" name="Marcador de número de diapositiva 3"/>
          <p:cNvSpPr>
            <a:spLocks noGrp="1"/>
          </p:cNvSpPr>
          <p:nvPr>
            <p:ph type="sldNum" sz="quarter" idx="10"/>
          </p:nvPr>
        </p:nvSpPr>
        <p:spPr/>
        <p:txBody>
          <a:bodyPr/>
          <a:lstStyle/>
          <a:p>
            <a:fld id="{F9FDC68A-4E1B-4B6C-B81A-D8C2BA6A7822}" type="slidenum">
              <a:rPr lang="es-ES" smtClean="0"/>
              <a:t>4</a:t>
            </a:fld>
            <a:endParaRPr lang="es-ES"/>
          </a:p>
        </p:txBody>
      </p:sp>
    </p:spTree>
    <p:extLst>
      <p:ext uri="{BB962C8B-B14F-4D97-AF65-F5344CB8AC3E}">
        <p14:creationId xmlns:p14="http://schemas.microsoft.com/office/powerpoint/2010/main" val="2933191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F9FDC68A-4E1B-4B6C-B81A-D8C2BA6A7822}" type="slidenum">
              <a:rPr lang="es-ES" smtClean="0"/>
              <a:t>16</a:t>
            </a:fld>
            <a:endParaRPr lang="es-ES"/>
          </a:p>
        </p:txBody>
      </p:sp>
    </p:spTree>
    <p:extLst>
      <p:ext uri="{BB962C8B-B14F-4D97-AF65-F5344CB8AC3E}">
        <p14:creationId xmlns:p14="http://schemas.microsoft.com/office/powerpoint/2010/main" val="2955967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smtClean="0"/>
              <a:t>Tesauro</a:t>
            </a:r>
            <a:r>
              <a:rPr lang="es-ES" smtClean="0"/>
              <a:t> es la </a:t>
            </a:r>
            <a:r>
              <a:rPr lang="es-ES" smtClean="0">
                <a:hlinkClick r:id="rId3" action="ppaction://hlinkfile" tooltip="Enumeración"/>
              </a:rPr>
              <a:t>lista</a:t>
            </a:r>
            <a:r>
              <a:rPr lang="es-ES" smtClean="0"/>
              <a:t> de </a:t>
            </a:r>
            <a:r>
              <a:rPr lang="es-ES" smtClean="0">
                <a:hlinkClick r:id="rId4" action="ppaction://hlinkfile" tooltip="Palabra"/>
              </a:rPr>
              <a:t>palabras</a:t>
            </a:r>
            <a:r>
              <a:rPr lang="es-ES" smtClean="0"/>
              <a:t> o </a:t>
            </a:r>
            <a:r>
              <a:rPr lang="es-ES" smtClean="0">
                <a:hlinkClick r:id="rId5" action="ppaction://hlinkfile" tooltip="Terminología"/>
              </a:rPr>
              <a:t>términos</a:t>
            </a:r>
            <a:r>
              <a:rPr lang="es-ES" smtClean="0"/>
              <a:t> controlados empleados para representar </a:t>
            </a:r>
            <a:r>
              <a:rPr lang="es-ES" smtClean="0">
                <a:hlinkClick r:id="rId6" action="ppaction://hlinkfile" tooltip="Concepto"/>
              </a:rPr>
              <a:t>conceptos</a:t>
            </a:r>
            <a:r>
              <a:rPr lang="es-ES" smtClean="0"/>
              <a:t>.</a:t>
            </a:r>
            <a:endParaRPr lang="es-ES"/>
          </a:p>
        </p:txBody>
      </p:sp>
      <p:sp>
        <p:nvSpPr>
          <p:cNvPr id="4" name="Marcador de número de diapositiva 3"/>
          <p:cNvSpPr>
            <a:spLocks noGrp="1"/>
          </p:cNvSpPr>
          <p:nvPr>
            <p:ph type="sldNum" sz="quarter" idx="10"/>
          </p:nvPr>
        </p:nvSpPr>
        <p:spPr/>
        <p:txBody>
          <a:bodyPr/>
          <a:lstStyle/>
          <a:p>
            <a:fld id="{F9FDC68A-4E1B-4B6C-B81A-D8C2BA6A7822}" type="slidenum">
              <a:rPr lang="es-ES" smtClean="0"/>
              <a:t>24</a:t>
            </a:fld>
            <a:endParaRPr lang="es-ES"/>
          </a:p>
        </p:txBody>
      </p:sp>
    </p:spTree>
    <p:extLst>
      <p:ext uri="{BB962C8B-B14F-4D97-AF65-F5344CB8AC3E}">
        <p14:creationId xmlns:p14="http://schemas.microsoft.com/office/powerpoint/2010/main" val="1750593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B73DF57-4461-4FD6-8502-45F85E94D1AB}" type="datetimeFigureOut">
              <a:rPr lang="es-ES" smtClean="0"/>
              <a:t>27/11/2020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132558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B73DF57-4461-4FD6-8502-45F85E94D1AB}" type="datetimeFigureOut">
              <a:rPr lang="es-ES" smtClean="0"/>
              <a:t>27/11/2020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2759266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B73DF57-4461-4FD6-8502-45F85E94D1AB}" type="datetimeFigureOut">
              <a:rPr lang="es-ES" smtClean="0"/>
              <a:t>27/11/2020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66EA65-80DB-48FC-BFB8-3F5C21CE4E1D}" type="slidenum">
              <a:rPr lang="es-ES" smtClean="0"/>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25439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B73DF57-4461-4FD6-8502-45F85E94D1AB}" type="datetimeFigureOut">
              <a:rPr lang="es-ES" smtClean="0"/>
              <a:t>27/11/2020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1247429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B73DF57-4461-4FD6-8502-45F85E94D1AB}" type="datetimeFigureOut">
              <a:rPr lang="es-ES" smtClean="0"/>
              <a:t>27/11/2020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66EA65-80DB-48FC-BFB8-3F5C21CE4E1D}" type="slidenum">
              <a:rPr lang="es-ES" smtClean="0"/>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7998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B73DF57-4461-4FD6-8502-45F85E94D1AB}" type="datetimeFigureOut">
              <a:rPr lang="es-ES" smtClean="0"/>
              <a:t>27/11/2020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1529962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B73DF57-4461-4FD6-8502-45F85E94D1AB}" type="datetimeFigureOut">
              <a:rPr lang="es-ES" smtClean="0"/>
              <a:t>27/11/2020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1761872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B73DF57-4461-4FD6-8502-45F85E94D1AB}" type="datetimeFigureOut">
              <a:rPr lang="es-ES" smtClean="0"/>
              <a:t>27/11/2020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10581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B73DF57-4461-4FD6-8502-45F85E94D1AB}" type="datetimeFigureOut">
              <a:rPr lang="es-ES" smtClean="0"/>
              <a:t>27/11/2020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2279681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B73DF57-4461-4FD6-8502-45F85E94D1AB}" type="datetimeFigureOut">
              <a:rPr lang="es-ES" smtClean="0"/>
              <a:t>27/11/2020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634745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B73DF57-4461-4FD6-8502-45F85E94D1AB}" type="datetimeFigureOut">
              <a:rPr lang="es-ES" smtClean="0"/>
              <a:t>27/11/2020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198656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B73DF57-4461-4FD6-8502-45F85E94D1AB}" type="datetimeFigureOut">
              <a:rPr lang="es-ES" smtClean="0"/>
              <a:t>27/11/2020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2672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B73DF57-4461-4FD6-8502-45F85E94D1AB}" type="datetimeFigureOut">
              <a:rPr lang="es-ES" smtClean="0"/>
              <a:t>27/11/2020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2169216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73DF57-4461-4FD6-8502-45F85E94D1AB}" type="datetimeFigureOut">
              <a:rPr lang="es-ES" smtClean="0"/>
              <a:t>27/11/2020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422629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B73DF57-4461-4FD6-8502-45F85E94D1AB}" type="datetimeFigureOut">
              <a:rPr lang="es-ES" smtClean="0"/>
              <a:t>27/11/2020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1227145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B73DF57-4461-4FD6-8502-45F85E94D1AB}" type="datetimeFigureOut">
              <a:rPr lang="es-ES" smtClean="0"/>
              <a:t>27/11/2020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366EA65-80DB-48FC-BFB8-3F5C21CE4E1D}" type="slidenum">
              <a:rPr lang="es-ES" smtClean="0"/>
              <a:t>‹Nº›</a:t>
            </a:fld>
            <a:endParaRPr lang="es-ES"/>
          </a:p>
        </p:txBody>
      </p:sp>
    </p:spTree>
    <p:extLst>
      <p:ext uri="{BB962C8B-B14F-4D97-AF65-F5344CB8AC3E}">
        <p14:creationId xmlns:p14="http://schemas.microsoft.com/office/powerpoint/2010/main" val="1358549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73DF57-4461-4FD6-8502-45F85E94D1AB}" type="datetimeFigureOut">
              <a:rPr lang="es-ES" smtClean="0"/>
              <a:t>27/11/2020</a:t>
            </a:fld>
            <a:endParaRPr lang="es-E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366EA65-80DB-48FC-BFB8-3F5C21CE4E1D}" type="slidenum">
              <a:rPr lang="es-ES" smtClean="0"/>
              <a:t>‹Nº›</a:t>
            </a:fld>
            <a:endParaRPr lang="es-ES"/>
          </a:p>
        </p:txBody>
      </p:sp>
    </p:spTree>
    <p:extLst>
      <p:ext uri="{BB962C8B-B14F-4D97-AF65-F5344CB8AC3E}">
        <p14:creationId xmlns:p14="http://schemas.microsoft.com/office/powerpoint/2010/main" val="879434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23514" y="2069254"/>
            <a:ext cx="7040879" cy="1646302"/>
          </a:xfrm>
        </p:spPr>
        <p:txBody>
          <a:bodyPr/>
          <a:lstStyle/>
          <a:p>
            <a:pPr algn="ctr"/>
            <a:r>
              <a:rPr lang="es-ES" b="1" dirty="0">
                <a:latin typeface="Arial Black" panose="020B0A04020102020204" pitchFamily="34" charset="0"/>
              </a:rPr>
              <a:t>Gestión de la información científica</a:t>
            </a:r>
          </a:p>
        </p:txBody>
      </p:sp>
      <p:sp>
        <p:nvSpPr>
          <p:cNvPr id="3" name="Subtítulo 2"/>
          <p:cNvSpPr>
            <a:spLocks noGrp="1"/>
          </p:cNvSpPr>
          <p:nvPr>
            <p:ph type="subTitle" idx="1"/>
          </p:nvPr>
        </p:nvSpPr>
        <p:spPr/>
        <p:txBody>
          <a:bodyPr/>
          <a:lstStyle/>
          <a:p>
            <a:endParaRPr lang="es-ES"/>
          </a:p>
        </p:txBody>
      </p:sp>
    </p:spTree>
    <p:extLst>
      <p:ext uri="{BB962C8B-B14F-4D97-AF65-F5344CB8AC3E}">
        <p14:creationId xmlns:p14="http://schemas.microsoft.com/office/powerpoint/2010/main" val="1952086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6038" y="1865162"/>
            <a:ext cx="6786282" cy="2793842"/>
          </a:xfrm>
          <a:prstGeom prst="rect">
            <a:avLst/>
          </a:prstGeom>
        </p:spPr>
        <p:txBody>
          <a:bodyPr wrap="square">
            <a:spAutoFit/>
          </a:bodyPr>
          <a:lstStyle/>
          <a:p>
            <a:pPr algn="just">
              <a:lnSpc>
                <a:spcPct val="150000"/>
              </a:lnSpc>
            </a:pPr>
            <a:r>
              <a:rPr lang="es-ES" sz="2400" b="0" i="0" u="none" strike="noStrike" baseline="0" dirty="0" smtClean="0">
                <a:solidFill>
                  <a:srgbClr val="006633"/>
                </a:solidFill>
                <a:latin typeface="Arial" panose="020B0604020202020204" pitchFamily="34" charset="0"/>
                <a:cs typeface="Arial" panose="020B0604020202020204" pitchFamily="34" charset="0"/>
              </a:rPr>
              <a:t>La consulta a expertos en el tema y bibliotecarios especializados que pueden de manera determinante ayudar a tomar la decisión final e identificar los términos y palabras claves que definen los contenidos.</a:t>
            </a:r>
            <a:endParaRPr lang="es-ES" sz="2400" dirty="0">
              <a:latin typeface="Arial" panose="020B0604020202020204" pitchFamily="34" charset="0"/>
              <a:cs typeface="Arial" panose="020B0604020202020204" pitchFamily="34" charset="0"/>
            </a:endParaRPr>
          </a:p>
        </p:txBody>
      </p:sp>
      <p:sp>
        <p:nvSpPr>
          <p:cNvPr id="6" name="Título 3"/>
          <p:cNvSpPr txBox="1">
            <a:spLocks/>
          </p:cNvSpPr>
          <p:nvPr/>
        </p:nvSpPr>
        <p:spPr>
          <a:xfrm>
            <a:off x="64098" y="121920"/>
            <a:ext cx="7594002" cy="1320800"/>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6633"/>
                </a:solidFill>
                <a:latin typeface="Arial" panose="020B0604020202020204" pitchFamily="34" charset="0"/>
                <a:cs typeface="Arial" panose="020B0604020202020204" pitchFamily="34" charset="0"/>
              </a:rPr>
              <a:t>Elementos esenciales para identificar la Necesidad de información</a:t>
            </a:r>
            <a:br>
              <a:rPr lang="es-ES" sz="2800" b="1" dirty="0" smtClean="0">
                <a:solidFill>
                  <a:srgbClr val="006633"/>
                </a:solidFill>
                <a:latin typeface="Arial" panose="020B0604020202020204" pitchFamily="34" charset="0"/>
                <a:cs typeface="Arial" panose="020B0604020202020204" pitchFamily="34" charset="0"/>
              </a:rPr>
            </a:br>
            <a:endParaRPr lang="es-ES" sz="2800" dirty="0"/>
          </a:p>
        </p:txBody>
      </p:sp>
    </p:spTree>
    <p:extLst>
      <p:ext uri="{BB962C8B-B14F-4D97-AF65-F5344CB8AC3E}">
        <p14:creationId xmlns:p14="http://schemas.microsoft.com/office/powerpoint/2010/main" val="3680107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6498" y="1236226"/>
            <a:ext cx="7388262" cy="4893647"/>
          </a:xfrm>
          <a:prstGeom prst="rect">
            <a:avLst/>
          </a:prstGeom>
        </p:spPr>
        <p:txBody>
          <a:bodyPr wrap="square">
            <a:spAutoFit/>
          </a:bodyPr>
          <a:lstStyle/>
          <a:p>
            <a:r>
              <a:rPr lang="es-ES" sz="2400" b="0" i="0" u="none" strike="noStrike" baseline="0" dirty="0" smtClean="0">
                <a:solidFill>
                  <a:srgbClr val="006633"/>
                </a:solidFill>
                <a:latin typeface="Arial" panose="020B0604020202020204" pitchFamily="34" charset="0"/>
                <a:cs typeface="Arial" panose="020B0604020202020204" pitchFamily="34" charset="0"/>
              </a:rPr>
              <a:t>Buscar el concepto genérico que engloba el asunto de la búsqueda y establecer algunas relaciones semánticas:</a:t>
            </a:r>
          </a:p>
          <a:p>
            <a:endParaRPr lang="es-ES" sz="2400" b="0" i="0" u="none" strike="noStrike" baseline="0" dirty="0" smtClean="0">
              <a:solidFill>
                <a:srgbClr val="006633"/>
              </a:solidFill>
              <a:latin typeface="Arial" panose="020B0604020202020204" pitchFamily="34" charset="0"/>
              <a:cs typeface="Arial" panose="020B0604020202020204" pitchFamily="34" charset="0"/>
            </a:endParaRPr>
          </a:p>
          <a:p>
            <a:pPr marL="342900" indent="-342900">
              <a:buFont typeface="+mj-lt"/>
              <a:buAutoNum type="alphaLcParenR"/>
            </a:pPr>
            <a:r>
              <a:rPr lang="es-ES" sz="2400" b="0" i="0" u="none" strike="noStrike" baseline="0" dirty="0" smtClean="0">
                <a:solidFill>
                  <a:srgbClr val="006633"/>
                </a:solidFill>
                <a:latin typeface="Arial" panose="020B0604020202020204" pitchFamily="34" charset="0"/>
                <a:cs typeface="Arial" panose="020B0604020202020204" pitchFamily="34" charset="0"/>
              </a:rPr>
              <a:t>Extraer varias frases que representen con precisión el tema.</a:t>
            </a:r>
          </a:p>
          <a:p>
            <a:pPr marL="342900" indent="-342900">
              <a:buFont typeface="+mj-lt"/>
              <a:buAutoNum type="alphaLcParenR"/>
            </a:pPr>
            <a:endParaRPr lang="es-ES" sz="2400" b="0" i="0" u="none" strike="noStrike" baseline="0" dirty="0" smtClean="0">
              <a:solidFill>
                <a:srgbClr val="006633"/>
              </a:solidFill>
              <a:latin typeface="Arial" panose="020B0604020202020204" pitchFamily="34" charset="0"/>
              <a:cs typeface="Arial" panose="020B0604020202020204" pitchFamily="34" charset="0"/>
            </a:endParaRPr>
          </a:p>
          <a:p>
            <a:pPr marL="342900" indent="-342900">
              <a:buFont typeface="+mj-lt"/>
              <a:buAutoNum type="alphaLcParenR"/>
            </a:pPr>
            <a:r>
              <a:rPr lang="es-ES" sz="2400" b="0" i="0" u="none" strike="noStrike" baseline="0" dirty="0" smtClean="0">
                <a:solidFill>
                  <a:srgbClr val="006633"/>
                </a:solidFill>
                <a:latin typeface="Arial" panose="020B0604020202020204" pitchFamily="34" charset="0"/>
                <a:cs typeface="Arial" panose="020B0604020202020204" pitchFamily="34" charset="0"/>
              </a:rPr>
              <a:t>Identificar todos los conceptos significativos de las frases.</a:t>
            </a:r>
          </a:p>
          <a:p>
            <a:pPr marL="342900" indent="-342900">
              <a:buFont typeface="+mj-lt"/>
              <a:buAutoNum type="alphaLcParenR"/>
            </a:pPr>
            <a:endParaRPr lang="es-ES" sz="2400" b="0" i="0" u="none" strike="noStrike" baseline="0" dirty="0" smtClean="0">
              <a:solidFill>
                <a:srgbClr val="006633"/>
              </a:solidFill>
              <a:latin typeface="Arial" panose="020B0604020202020204" pitchFamily="34" charset="0"/>
              <a:cs typeface="Arial" panose="020B0604020202020204" pitchFamily="34" charset="0"/>
            </a:endParaRPr>
          </a:p>
          <a:p>
            <a:pPr marL="342900" indent="-342900">
              <a:buFont typeface="+mj-lt"/>
              <a:buAutoNum type="alphaLcParenR"/>
            </a:pPr>
            <a:r>
              <a:rPr lang="es-ES" sz="2400" b="0" i="0" u="none" strike="noStrike" baseline="0" dirty="0" smtClean="0">
                <a:solidFill>
                  <a:srgbClr val="006633"/>
                </a:solidFill>
                <a:latin typeface="Arial" panose="020B0604020202020204" pitchFamily="34" charset="0"/>
                <a:cs typeface="Arial" panose="020B0604020202020204" pitchFamily="34" charset="0"/>
              </a:rPr>
              <a:t>Establecer sinónimos, variantes gramaticales, etc.</a:t>
            </a:r>
          </a:p>
          <a:p>
            <a:pPr marL="342900" indent="-342900">
              <a:buFont typeface="+mj-lt"/>
              <a:buAutoNum type="alphaLcParenR"/>
            </a:pPr>
            <a:endParaRPr lang="es-ES" sz="2400" b="0" i="0" u="none" strike="noStrike" baseline="0" dirty="0" smtClean="0">
              <a:solidFill>
                <a:srgbClr val="006633"/>
              </a:solidFill>
              <a:latin typeface="Arial" panose="020B0604020202020204" pitchFamily="34" charset="0"/>
              <a:cs typeface="Arial" panose="020B0604020202020204" pitchFamily="34" charset="0"/>
            </a:endParaRPr>
          </a:p>
          <a:p>
            <a:pPr marL="342900" indent="-342900">
              <a:buFont typeface="+mj-lt"/>
              <a:buAutoNum type="alphaLcParenR"/>
            </a:pPr>
            <a:r>
              <a:rPr lang="es-ES" sz="2400" b="0" i="0" u="none" strike="noStrike" baseline="0" dirty="0" smtClean="0">
                <a:solidFill>
                  <a:srgbClr val="006633"/>
                </a:solidFill>
                <a:latin typeface="Arial" panose="020B0604020202020204" pitchFamily="34" charset="0"/>
                <a:cs typeface="Arial" panose="020B0604020202020204" pitchFamily="34" charset="0"/>
              </a:rPr>
              <a:t>Buscar los mismos conceptos en otros idiomas.</a:t>
            </a:r>
          </a:p>
        </p:txBody>
      </p:sp>
      <p:sp>
        <p:nvSpPr>
          <p:cNvPr id="6" name="Título 3"/>
          <p:cNvSpPr txBox="1">
            <a:spLocks/>
          </p:cNvSpPr>
          <p:nvPr/>
        </p:nvSpPr>
        <p:spPr>
          <a:xfrm>
            <a:off x="216498" y="121920"/>
            <a:ext cx="7594002" cy="1320800"/>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6633"/>
                </a:solidFill>
                <a:latin typeface="Arial" panose="020B0604020202020204" pitchFamily="34" charset="0"/>
                <a:cs typeface="Arial" panose="020B0604020202020204" pitchFamily="34" charset="0"/>
              </a:rPr>
              <a:t>Elementos esenciales para identificar la Necesidad de información</a:t>
            </a:r>
            <a:br>
              <a:rPr lang="es-ES" sz="2800" b="1" dirty="0" smtClean="0">
                <a:solidFill>
                  <a:srgbClr val="006633"/>
                </a:solidFill>
                <a:latin typeface="Arial" panose="020B0604020202020204" pitchFamily="34" charset="0"/>
                <a:cs typeface="Arial" panose="020B0604020202020204" pitchFamily="34" charset="0"/>
              </a:rPr>
            </a:br>
            <a:endParaRPr lang="es-ES" sz="2800" dirty="0"/>
          </a:p>
        </p:txBody>
      </p:sp>
    </p:spTree>
    <p:extLst>
      <p:ext uri="{BB962C8B-B14F-4D97-AF65-F5344CB8AC3E}">
        <p14:creationId xmlns:p14="http://schemas.microsoft.com/office/powerpoint/2010/main" val="3286171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6498" y="1236226"/>
            <a:ext cx="7357782" cy="4524315"/>
          </a:xfrm>
          <a:prstGeom prst="rect">
            <a:avLst/>
          </a:prstGeom>
        </p:spPr>
        <p:txBody>
          <a:bodyPr wrap="square">
            <a:spAutoFit/>
          </a:bodyPr>
          <a:lstStyle/>
          <a:p>
            <a:pPr algn="just"/>
            <a:r>
              <a:rPr lang="es-ES" sz="2400" b="0" i="0" u="none" strike="noStrike" baseline="0" dirty="0" smtClean="0">
                <a:solidFill>
                  <a:srgbClr val="006633"/>
                </a:solidFill>
                <a:latin typeface="Arial" panose="020B0604020202020204" pitchFamily="34" charset="0"/>
                <a:cs typeface="Arial" panose="020B0604020202020204" pitchFamily="34" charset="0"/>
              </a:rPr>
              <a:t>Buscar el concepto genérico que engloba el asunto de la búsqueda y establecer algunas relaciones semánticas:</a:t>
            </a:r>
          </a:p>
          <a:p>
            <a:pPr algn="just"/>
            <a:endParaRPr lang="es-ES" sz="2400" b="0" i="0" u="none" strike="noStrike" baseline="0" dirty="0" smtClean="0">
              <a:solidFill>
                <a:srgbClr val="006633"/>
              </a:solidFill>
              <a:latin typeface="Arial" panose="020B0604020202020204" pitchFamily="34" charset="0"/>
              <a:cs typeface="Arial" panose="020B0604020202020204" pitchFamily="34" charset="0"/>
            </a:endParaRPr>
          </a:p>
          <a:p>
            <a:pPr marL="441325" indent="-441325" algn="just"/>
            <a:r>
              <a:rPr lang="es-ES" sz="2400" b="0" i="0" u="none" strike="noStrike" baseline="0" dirty="0" smtClean="0">
                <a:solidFill>
                  <a:srgbClr val="006633"/>
                </a:solidFill>
                <a:latin typeface="Arial" panose="020B0604020202020204" pitchFamily="34" charset="0"/>
                <a:cs typeface="Arial" panose="020B0604020202020204" pitchFamily="34" charset="0"/>
              </a:rPr>
              <a:t>e) Identificar palabras o frases, nombres propios, abreviaciones o acrónimos que tengan un significado bien definido en el contexto del asunto de la búsqueda.</a:t>
            </a:r>
          </a:p>
          <a:p>
            <a:pPr algn="just"/>
            <a:endParaRPr lang="es-ES" sz="2400" b="0" i="0" u="none" strike="noStrike" baseline="0" dirty="0" smtClean="0">
              <a:solidFill>
                <a:srgbClr val="006633"/>
              </a:solidFill>
              <a:latin typeface="Arial" panose="020B0604020202020204" pitchFamily="34" charset="0"/>
              <a:cs typeface="Arial" panose="020B0604020202020204" pitchFamily="34" charset="0"/>
            </a:endParaRPr>
          </a:p>
          <a:p>
            <a:pPr marL="365125" indent="-365125" algn="just"/>
            <a:r>
              <a:rPr lang="es-ES" sz="2400" dirty="0" smtClean="0">
                <a:solidFill>
                  <a:srgbClr val="006633"/>
                </a:solidFill>
                <a:latin typeface="Arial" panose="020B0604020202020204" pitchFamily="34" charset="0"/>
                <a:cs typeface="Arial" panose="020B0604020202020204" pitchFamily="34" charset="0"/>
              </a:rPr>
              <a:t>f)  </a:t>
            </a:r>
            <a:r>
              <a:rPr lang="es-ES" sz="2400" b="0" i="0" u="none" strike="noStrike" baseline="0" dirty="0" smtClean="0">
                <a:solidFill>
                  <a:srgbClr val="006633"/>
                </a:solidFill>
                <a:latin typeface="Arial" panose="020B0604020202020204" pitchFamily="34" charset="0"/>
                <a:cs typeface="Arial" panose="020B0604020202020204" pitchFamily="34" charset="0"/>
              </a:rPr>
              <a:t>Buscar un directorio temático especializado, o una herramienta taxonómica que se adecue al asunto de la búsqueda</a:t>
            </a:r>
            <a:r>
              <a:rPr lang="es-ES" sz="2400" b="0" i="0" u="none" strike="noStrike" baseline="0" dirty="0" smtClean="0">
                <a:solidFill>
                  <a:srgbClr val="000000"/>
                </a:solidFill>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p:txBody>
      </p:sp>
      <p:sp>
        <p:nvSpPr>
          <p:cNvPr id="6" name="Título 3"/>
          <p:cNvSpPr txBox="1">
            <a:spLocks/>
          </p:cNvSpPr>
          <p:nvPr/>
        </p:nvSpPr>
        <p:spPr>
          <a:xfrm>
            <a:off x="216498" y="121920"/>
            <a:ext cx="7594002" cy="1320800"/>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6633"/>
                </a:solidFill>
                <a:latin typeface="Arial" panose="020B0604020202020204" pitchFamily="34" charset="0"/>
                <a:cs typeface="Arial" panose="020B0604020202020204" pitchFamily="34" charset="0"/>
              </a:rPr>
              <a:t>Elementos esenciales para identificar la Necesidad de información</a:t>
            </a:r>
            <a:br>
              <a:rPr lang="es-ES" sz="2800" b="1" dirty="0" smtClean="0">
                <a:solidFill>
                  <a:srgbClr val="006633"/>
                </a:solidFill>
                <a:latin typeface="Arial" panose="020B0604020202020204" pitchFamily="34" charset="0"/>
                <a:cs typeface="Arial" panose="020B0604020202020204" pitchFamily="34" charset="0"/>
              </a:rPr>
            </a:br>
            <a:endParaRPr lang="es-ES" sz="2800" dirty="0"/>
          </a:p>
        </p:txBody>
      </p:sp>
    </p:spTree>
    <p:extLst>
      <p:ext uri="{BB962C8B-B14F-4D97-AF65-F5344CB8AC3E}">
        <p14:creationId xmlns:p14="http://schemas.microsoft.com/office/powerpoint/2010/main" val="1087873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6498" y="1236226"/>
            <a:ext cx="7357782" cy="5632311"/>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El sujeto deberá buscar respuestas a las siguientes interrogantes:</a:t>
            </a:r>
          </a:p>
          <a:p>
            <a:pPr algn="just"/>
            <a:endParaRPr lang="es-ES"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sz="2400" b="1" dirty="0" smtClean="0">
                <a:solidFill>
                  <a:schemeClr val="accent2">
                    <a:lumMod val="50000"/>
                  </a:schemeClr>
                </a:solidFill>
                <a:latin typeface="Arial" panose="020B0604020202020204" pitchFamily="34" charset="0"/>
                <a:cs typeface="Arial" panose="020B0604020202020204" pitchFamily="34" charset="0"/>
              </a:rPr>
              <a:t>¿</a:t>
            </a:r>
            <a:r>
              <a:rPr lang="es-ES" sz="2400" b="1" dirty="0">
                <a:solidFill>
                  <a:schemeClr val="accent2">
                    <a:lumMod val="50000"/>
                  </a:schemeClr>
                </a:solidFill>
                <a:latin typeface="Arial" panose="020B0604020202020204" pitchFamily="34" charset="0"/>
                <a:cs typeface="Arial" panose="020B0604020202020204" pitchFamily="34" charset="0"/>
              </a:rPr>
              <a:t>Sobre qué buscar información</a:t>
            </a:r>
            <a:r>
              <a:rPr lang="es-ES" sz="2400" b="1" dirty="0" smtClean="0">
                <a:solidFill>
                  <a:schemeClr val="accent2">
                    <a:lumMod val="50000"/>
                  </a:schemeClr>
                </a:solidFill>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a:t>
            </a:r>
            <a:r>
              <a:rPr lang="es-ES" sz="2400" dirty="0">
                <a:latin typeface="Arial" panose="020B0604020202020204" pitchFamily="34" charset="0"/>
                <a:cs typeface="Arial" panose="020B0604020202020204" pitchFamily="34" charset="0"/>
              </a:rPr>
              <a:t>se definen necesidades </a:t>
            </a:r>
            <a:r>
              <a:rPr lang="es-ES" sz="2400" dirty="0" smtClean="0">
                <a:latin typeface="Arial" panose="020B0604020202020204" pitchFamily="34" charset="0"/>
                <a:cs typeface="Arial" panose="020B0604020202020204" pitchFamily="34" charset="0"/>
              </a:rPr>
              <a:t>existentes</a:t>
            </a:r>
            <a:endParaRPr lang="es-ES"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endParaRPr lang="es-ES"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sz="2400" b="1" dirty="0">
                <a:solidFill>
                  <a:schemeClr val="accent2">
                    <a:lumMod val="50000"/>
                  </a:schemeClr>
                </a:solidFill>
                <a:latin typeface="Arial" panose="020B0604020202020204" pitchFamily="34" charset="0"/>
                <a:cs typeface="Arial" panose="020B0604020202020204" pitchFamily="34" charset="0"/>
              </a:rPr>
              <a:t>¿Qué sé y qué no sobre el tema de búsqueda? </a:t>
            </a:r>
            <a:r>
              <a:rPr lang="es-ES" sz="2400" dirty="0">
                <a:latin typeface="Arial" panose="020B0604020202020204" pitchFamily="34" charset="0"/>
                <a:cs typeface="Arial" panose="020B0604020202020204" pitchFamily="34" charset="0"/>
              </a:rPr>
              <a:t>(Se definen </a:t>
            </a:r>
            <a:r>
              <a:rPr lang="es-ES" sz="2400" dirty="0" smtClean="0">
                <a:latin typeface="Arial" panose="020B0604020202020204" pitchFamily="34" charset="0"/>
                <a:cs typeface="Arial" panose="020B0604020202020204" pitchFamily="34" charset="0"/>
              </a:rPr>
              <a:t>preguntas </a:t>
            </a:r>
            <a:r>
              <a:rPr lang="es-ES" sz="2400" dirty="0">
                <a:latin typeface="Arial" panose="020B0604020202020204" pitchFamily="34" charset="0"/>
                <a:cs typeface="Arial" panose="020B0604020202020204" pitchFamily="34" charset="0"/>
              </a:rPr>
              <a:t>que llevan a responder las necesidades de indagación).</a:t>
            </a:r>
          </a:p>
          <a:p>
            <a:pPr marL="342900" indent="-342900" algn="just">
              <a:buFont typeface="Wingdings" panose="05000000000000000000" pitchFamily="2" charset="2"/>
              <a:buChar char="q"/>
            </a:pPr>
            <a:endParaRPr lang="es-ES"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sz="2400" b="1" dirty="0">
                <a:solidFill>
                  <a:schemeClr val="accent2">
                    <a:lumMod val="50000"/>
                  </a:schemeClr>
                </a:solidFill>
                <a:latin typeface="Arial" panose="020B0604020202020204" pitchFamily="34" charset="0"/>
                <a:cs typeface="Arial" panose="020B0604020202020204" pitchFamily="34" charset="0"/>
              </a:rPr>
              <a:t>¿Cuál es el ámbito de relaciones del tema principal? </a:t>
            </a:r>
            <a:r>
              <a:rPr lang="es-ES" sz="2400" dirty="0">
                <a:latin typeface="Arial" panose="020B0604020202020204" pitchFamily="34" charset="0"/>
                <a:cs typeface="Arial" panose="020B0604020202020204" pitchFamily="34" charset="0"/>
              </a:rPr>
              <a:t>Esto es </a:t>
            </a:r>
            <a:r>
              <a:rPr lang="es-ES" sz="2400" dirty="0" smtClean="0">
                <a:latin typeface="Arial" panose="020B0604020202020204" pitchFamily="34" charset="0"/>
                <a:cs typeface="Arial" panose="020B0604020202020204" pitchFamily="34" charset="0"/>
              </a:rPr>
              <a:t>uno </a:t>
            </a:r>
            <a:r>
              <a:rPr lang="es-ES" sz="2400" dirty="0">
                <a:latin typeface="Arial" panose="020B0604020202020204" pitchFamily="34" charset="0"/>
                <a:cs typeface="Arial" panose="020B0604020202020204" pitchFamily="34" charset="0"/>
              </a:rPr>
              <a:t>de los pasos para preparar una ontología (se define el tema </a:t>
            </a:r>
            <a:r>
              <a:rPr lang="es-ES" sz="2400" dirty="0" smtClean="0">
                <a:latin typeface="Arial" panose="020B0604020202020204" pitchFamily="34" charset="0"/>
                <a:cs typeface="Arial" panose="020B0604020202020204" pitchFamily="34" charset="0"/>
              </a:rPr>
              <a:t>general</a:t>
            </a:r>
            <a:r>
              <a:rPr lang="es-ES" sz="2400" dirty="0">
                <a:latin typeface="Arial" panose="020B0604020202020204" pitchFamily="34" charset="0"/>
                <a:cs typeface="Arial" panose="020B0604020202020204" pitchFamily="34" charset="0"/>
              </a:rPr>
              <a:t>, los sub-temas, los temas relacionados y los equivalentes). </a:t>
            </a:r>
          </a:p>
        </p:txBody>
      </p:sp>
      <p:sp>
        <p:nvSpPr>
          <p:cNvPr id="6" name="Título 3"/>
          <p:cNvSpPr txBox="1">
            <a:spLocks/>
          </p:cNvSpPr>
          <p:nvPr/>
        </p:nvSpPr>
        <p:spPr>
          <a:xfrm>
            <a:off x="216498" y="121920"/>
            <a:ext cx="7594002" cy="1320800"/>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6633"/>
                </a:solidFill>
                <a:latin typeface="Arial" panose="020B0604020202020204" pitchFamily="34" charset="0"/>
                <a:cs typeface="Arial" panose="020B0604020202020204" pitchFamily="34" charset="0"/>
              </a:rPr>
              <a:t>Elementos esenciales para identificar la Necesidad de información</a:t>
            </a:r>
            <a:br>
              <a:rPr lang="es-ES" sz="2800" b="1" dirty="0" smtClean="0">
                <a:solidFill>
                  <a:srgbClr val="006633"/>
                </a:solidFill>
                <a:latin typeface="Arial" panose="020B0604020202020204" pitchFamily="34" charset="0"/>
                <a:cs typeface="Arial" panose="020B0604020202020204" pitchFamily="34" charset="0"/>
              </a:rPr>
            </a:br>
            <a:endParaRPr lang="es-ES" sz="2800" dirty="0"/>
          </a:p>
        </p:txBody>
      </p:sp>
    </p:spTree>
    <p:extLst>
      <p:ext uri="{BB962C8B-B14F-4D97-AF65-F5344CB8AC3E}">
        <p14:creationId xmlns:p14="http://schemas.microsoft.com/office/powerpoint/2010/main" val="2549043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6498" y="1236226"/>
            <a:ext cx="7357782" cy="4524315"/>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El sujeto deberá buscar respuestas a las siguientes interrogantes:</a:t>
            </a:r>
          </a:p>
          <a:p>
            <a:pPr algn="just"/>
            <a:endParaRPr lang="es-ES"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sz="2400" b="1" dirty="0">
                <a:solidFill>
                  <a:schemeClr val="accent2">
                    <a:lumMod val="50000"/>
                  </a:schemeClr>
                </a:solidFill>
                <a:latin typeface="Arial" panose="020B0604020202020204" pitchFamily="34" charset="0"/>
                <a:cs typeface="Arial" panose="020B0604020202020204" pitchFamily="34" charset="0"/>
              </a:rPr>
              <a:t>¿Dónde buscar? </a:t>
            </a:r>
            <a:r>
              <a:rPr lang="es-ES" sz="2400" dirty="0">
                <a:latin typeface="Arial" panose="020B0604020202020204" pitchFamily="34" charset="0"/>
                <a:cs typeface="Arial" panose="020B0604020202020204" pitchFamily="34" charset="0"/>
              </a:rPr>
              <a:t>(Se responde a: ¿quién tiene o dónde está </a:t>
            </a:r>
            <a:r>
              <a:rPr lang="es-ES" sz="2400" dirty="0" smtClean="0">
                <a:latin typeface="Arial" panose="020B0604020202020204" pitchFamily="34" charset="0"/>
                <a:cs typeface="Arial" panose="020B0604020202020204" pitchFamily="34" charset="0"/>
              </a:rPr>
              <a:t>la información</a:t>
            </a:r>
            <a:r>
              <a:rPr lang="es-ES" sz="2400" dirty="0">
                <a:latin typeface="Arial" panose="020B0604020202020204" pitchFamily="34" charset="0"/>
                <a:cs typeface="Arial" panose="020B0604020202020204" pitchFamily="34" charset="0"/>
              </a:rPr>
              <a:t>?). Para esto es muy útil la preparación de un mapa de </a:t>
            </a:r>
            <a:r>
              <a:rPr lang="es-ES" sz="2400" dirty="0" smtClean="0">
                <a:latin typeface="Arial" panose="020B0604020202020204" pitchFamily="34" charset="0"/>
                <a:cs typeface="Arial" panose="020B0604020202020204" pitchFamily="34" charset="0"/>
              </a:rPr>
              <a:t>conocimiento</a:t>
            </a:r>
            <a:r>
              <a:rPr lang="es-ES" sz="2400" dirty="0">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q"/>
            </a:pPr>
            <a:endParaRPr lang="es-ES" sz="2400" b="1" dirty="0">
              <a:solidFill>
                <a:schemeClr val="accent2">
                  <a:lumMod val="50000"/>
                </a:schemeClr>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sz="2400" b="1" dirty="0" smtClean="0">
                <a:solidFill>
                  <a:schemeClr val="accent2">
                    <a:lumMod val="50000"/>
                  </a:schemeClr>
                </a:solidFill>
                <a:latin typeface="Arial" panose="020B0604020202020204" pitchFamily="34" charset="0"/>
                <a:cs typeface="Arial" panose="020B0604020202020204" pitchFamily="34" charset="0"/>
              </a:rPr>
              <a:t>¿</a:t>
            </a:r>
            <a:r>
              <a:rPr lang="es-ES" sz="2400" b="1" dirty="0">
                <a:solidFill>
                  <a:schemeClr val="accent2">
                    <a:lumMod val="50000"/>
                  </a:schemeClr>
                </a:solidFill>
                <a:latin typeface="Arial" panose="020B0604020202020204" pitchFamily="34" charset="0"/>
                <a:cs typeface="Arial" panose="020B0604020202020204" pitchFamily="34" charset="0"/>
              </a:rPr>
              <a:t>Con qué herramientas buscar? </a:t>
            </a:r>
            <a:r>
              <a:rPr lang="es-ES" sz="2400" dirty="0">
                <a:latin typeface="Arial" panose="020B0604020202020204" pitchFamily="34" charset="0"/>
                <a:cs typeface="Arial" panose="020B0604020202020204" pitchFamily="34" charset="0"/>
              </a:rPr>
              <a:t>(Se determina: cómo llego a </a:t>
            </a:r>
            <a:r>
              <a:rPr lang="es-ES" sz="2400" dirty="0" smtClean="0">
                <a:latin typeface="Arial" panose="020B0604020202020204" pitchFamily="34" charset="0"/>
                <a:cs typeface="Arial" panose="020B0604020202020204" pitchFamily="34" charset="0"/>
              </a:rPr>
              <a:t>donde </a:t>
            </a:r>
            <a:r>
              <a:rPr lang="es-ES" sz="2400" dirty="0">
                <a:latin typeface="Arial" panose="020B0604020202020204" pitchFamily="34" charset="0"/>
                <a:cs typeface="Arial" panose="020B0604020202020204" pitchFamily="34" charset="0"/>
              </a:rPr>
              <a:t>se encuentra la información). Generalmente es parte del </a:t>
            </a:r>
            <a:r>
              <a:rPr lang="es-ES" sz="2400" dirty="0" smtClean="0">
                <a:latin typeface="Arial" panose="020B0604020202020204" pitchFamily="34" charset="0"/>
                <a:cs typeface="Arial" panose="020B0604020202020204" pitchFamily="34" charset="0"/>
              </a:rPr>
              <a:t>conocimiento </a:t>
            </a:r>
            <a:r>
              <a:rPr lang="es-ES" sz="2400" dirty="0">
                <a:latin typeface="Arial" panose="020B0604020202020204" pitchFamily="34" charset="0"/>
                <a:cs typeface="Arial" panose="020B0604020202020204" pitchFamily="34" charset="0"/>
              </a:rPr>
              <a:t>del tema, y del conocimiento de las fuentes donde </a:t>
            </a:r>
            <a:r>
              <a:rPr lang="es-ES" sz="2400" dirty="0" smtClean="0">
                <a:latin typeface="Arial" panose="020B0604020202020204" pitchFamily="34" charset="0"/>
                <a:cs typeface="Arial" panose="020B0604020202020204" pitchFamily="34" charset="0"/>
              </a:rPr>
              <a:t>buscar </a:t>
            </a:r>
            <a:r>
              <a:rPr lang="es-ES" sz="2400" dirty="0">
                <a:latin typeface="Arial" panose="020B0604020202020204" pitchFamily="34" charset="0"/>
                <a:cs typeface="Arial" panose="020B0604020202020204" pitchFamily="34" charset="0"/>
              </a:rPr>
              <a:t>información sobre el mismo.</a:t>
            </a:r>
          </a:p>
        </p:txBody>
      </p:sp>
      <p:sp>
        <p:nvSpPr>
          <p:cNvPr id="6" name="Título 3"/>
          <p:cNvSpPr txBox="1">
            <a:spLocks/>
          </p:cNvSpPr>
          <p:nvPr/>
        </p:nvSpPr>
        <p:spPr>
          <a:xfrm>
            <a:off x="216498" y="121920"/>
            <a:ext cx="7594002" cy="1320800"/>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6633"/>
                </a:solidFill>
                <a:latin typeface="Arial" panose="020B0604020202020204" pitchFamily="34" charset="0"/>
                <a:cs typeface="Arial" panose="020B0604020202020204" pitchFamily="34" charset="0"/>
              </a:rPr>
              <a:t>Elementos esenciales para identificar la Necesidad de información</a:t>
            </a:r>
            <a:br>
              <a:rPr lang="es-ES" sz="2800" b="1" dirty="0" smtClean="0">
                <a:solidFill>
                  <a:srgbClr val="006633"/>
                </a:solidFill>
                <a:latin typeface="Arial" panose="020B0604020202020204" pitchFamily="34" charset="0"/>
                <a:cs typeface="Arial" panose="020B0604020202020204" pitchFamily="34" charset="0"/>
              </a:rPr>
            </a:br>
            <a:endParaRPr lang="es-ES" sz="2800" dirty="0"/>
          </a:p>
        </p:txBody>
      </p:sp>
    </p:spTree>
    <p:extLst>
      <p:ext uri="{BB962C8B-B14F-4D97-AF65-F5344CB8AC3E}">
        <p14:creationId xmlns:p14="http://schemas.microsoft.com/office/powerpoint/2010/main" val="2420799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6498" y="1236226"/>
            <a:ext cx="7357782" cy="5262979"/>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El sujeto deberá buscar respuestas a las siguientes interrogantes:</a:t>
            </a:r>
          </a:p>
          <a:p>
            <a:pPr algn="just"/>
            <a:endParaRPr lang="es-ES"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sz="2400" b="1" dirty="0">
                <a:solidFill>
                  <a:schemeClr val="accent2">
                    <a:lumMod val="50000"/>
                  </a:schemeClr>
                </a:solidFill>
                <a:latin typeface="Arial" panose="020B0604020202020204" pitchFamily="34" charset="0"/>
                <a:cs typeface="Arial" panose="020B0604020202020204" pitchFamily="34" charset="0"/>
              </a:rPr>
              <a:t>¿Cómo hacerlo? </a:t>
            </a:r>
            <a:r>
              <a:rPr lang="es-ES" sz="2400" dirty="0">
                <a:latin typeface="Arial" panose="020B0604020202020204" pitchFamily="34" charset="0"/>
                <a:cs typeface="Arial" panose="020B0604020202020204" pitchFamily="34" charset="0"/>
              </a:rPr>
              <a:t>(Se definen los criterios técnicos, los criterios </a:t>
            </a:r>
            <a:r>
              <a:rPr lang="es-ES" sz="2400" dirty="0" smtClean="0">
                <a:latin typeface="Arial" panose="020B0604020202020204" pitchFamily="34" charset="0"/>
                <a:cs typeface="Arial" panose="020B0604020202020204" pitchFamily="34" charset="0"/>
              </a:rPr>
              <a:t>semánticos</a:t>
            </a:r>
            <a:r>
              <a:rPr lang="es-ES" sz="2400" dirty="0">
                <a:latin typeface="Arial" panose="020B0604020202020204" pitchFamily="34" charset="0"/>
                <a:cs typeface="Arial" panose="020B0604020202020204" pitchFamily="34" charset="0"/>
              </a:rPr>
              <a:t>, el o los tesauros que pueden emplearse o en forma muy </a:t>
            </a:r>
            <a:r>
              <a:rPr lang="es-ES" sz="2400" dirty="0" smtClean="0">
                <a:latin typeface="Arial" panose="020B0604020202020204" pitchFamily="34" charset="0"/>
                <a:cs typeface="Arial" panose="020B0604020202020204" pitchFamily="34" charset="0"/>
              </a:rPr>
              <a:t>simple </a:t>
            </a:r>
            <a:r>
              <a:rPr lang="es-ES" sz="2400" dirty="0">
                <a:latin typeface="Arial" panose="020B0604020202020204" pitchFamily="34" charset="0"/>
                <a:cs typeface="Arial" panose="020B0604020202020204" pitchFamily="34" charset="0"/>
              </a:rPr>
              <a:t>las palabras claves que definen el ámbito de la búsqueda).</a:t>
            </a:r>
          </a:p>
          <a:p>
            <a:pPr marL="342900" indent="-342900" algn="just">
              <a:buFont typeface="Wingdings" panose="05000000000000000000" pitchFamily="2" charset="2"/>
              <a:buChar char="q"/>
            </a:pPr>
            <a:endParaRPr lang="es-ES" sz="2400" b="1" dirty="0">
              <a:solidFill>
                <a:schemeClr val="accent2">
                  <a:lumMod val="50000"/>
                </a:schemeClr>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sz="2400" b="1" dirty="0" smtClean="0">
                <a:solidFill>
                  <a:schemeClr val="accent2">
                    <a:lumMod val="50000"/>
                  </a:schemeClr>
                </a:solidFill>
                <a:latin typeface="Arial" panose="020B0604020202020204" pitchFamily="34" charset="0"/>
                <a:cs typeface="Arial" panose="020B0604020202020204" pitchFamily="34" charset="0"/>
              </a:rPr>
              <a:t>¿</a:t>
            </a:r>
            <a:r>
              <a:rPr lang="es-ES" sz="2400" b="1" dirty="0">
                <a:solidFill>
                  <a:schemeClr val="accent2">
                    <a:lumMod val="50000"/>
                  </a:schemeClr>
                </a:solidFill>
                <a:latin typeface="Arial" panose="020B0604020202020204" pitchFamily="34" charset="0"/>
                <a:cs typeface="Arial" panose="020B0604020202020204" pitchFamily="34" charset="0"/>
              </a:rPr>
              <a:t>En qué otros campos del saber pueden estar la información </a:t>
            </a:r>
            <a:r>
              <a:rPr lang="es-ES" sz="2400" b="1" dirty="0" smtClean="0">
                <a:solidFill>
                  <a:schemeClr val="accent2">
                    <a:lumMod val="50000"/>
                  </a:schemeClr>
                </a:solidFill>
                <a:latin typeface="Arial" panose="020B0604020202020204" pitchFamily="34" charset="0"/>
                <a:cs typeface="Arial" panose="020B0604020202020204" pitchFamily="34" charset="0"/>
              </a:rPr>
              <a:t>que </a:t>
            </a:r>
            <a:r>
              <a:rPr lang="es-ES" sz="2400" b="1" dirty="0">
                <a:solidFill>
                  <a:schemeClr val="accent2">
                    <a:lumMod val="50000"/>
                  </a:schemeClr>
                </a:solidFill>
                <a:latin typeface="Arial" panose="020B0604020202020204" pitchFamily="34" charset="0"/>
                <a:cs typeface="Arial" panose="020B0604020202020204" pitchFamily="34" charset="0"/>
              </a:rPr>
              <a:t>busco? </a:t>
            </a:r>
            <a:r>
              <a:rPr lang="es-ES" sz="2400" dirty="0">
                <a:latin typeface="Arial" panose="020B0604020202020204" pitchFamily="34" charset="0"/>
                <a:cs typeface="Arial" panose="020B0604020202020204" pitchFamily="34" charset="0"/>
              </a:rPr>
              <a:t>(Se define desde una perspectiva interdisciplinaria, </a:t>
            </a:r>
            <a:r>
              <a:rPr lang="es-ES" sz="2400" dirty="0" smtClean="0">
                <a:latin typeface="Arial" panose="020B0604020202020204" pitchFamily="34" charset="0"/>
                <a:cs typeface="Arial" panose="020B0604020202020204" pitchFamily="34" charset="0"/>
              </a:rPr>
              <a:t>qué otras </a:t>
            </a:r>
            <a:r>
              <a:rPr lang="es-ES" sz="2400" dirty="0">
                <a:latin typeface="Arial" panose="020B0604020202020204" pitchFamily="34" charset="0"/>
                <a:cs typeface="Arial" panose="020B0604020202020204" pitchFamily="34" charset="0"/>
              </a:rPr>
              <a:t>áreas pueden contener información importante sobre el tema </a:t>
            </a:r>
            <a:r>
              <a:rPr lang="es-ES" sz="2400" dirty="0" smtClean="0">
                <a:latin typeface="Arial" panose="020B0604020202020204" pitchFamily="34" charset="0"/>
                <a:cs typeface="Arial" panose="020B0604020202020204" pitchFamily="34" charset="0"/>
              </a:rPr>
              <a:t>que </a:t>
            </a:r>
            <a:r>
              <a:rPr lang="es-ES" sz="2400" dirty="0">
                <a:latin typeface="Arial" panose="020B0604020202020204" pitchFamily="34" charset="0"/>
                <a:cs typeface="Arial" panose="020B0604020202020204" pitchFamily="34" charset="0"/>
              </a:rPr>
              <a:t>se busca).</a:t>
            </a:r>
          </a:p>
        </p:txBody>
      </p:sp>
      <p:sp>
        <p:nvSpPr>
          <p:cNvPr id="6" name="Título 3"/>
          <p:cNvSpPr txBox="1">
            <a:spLocks/>
          </p:cNvSpPr>
          <p:nvPr/>
        </p:nvSpPr>
        <p:spPr>
          <a:xfrm>
            <a:off x="216498" y="121920"/>
            <a:ext cx="7594002" cy="1320800"/>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6633"/>
                </a:solidFill>
                <a:latin typeface="Arial" panose="020B0604020202020204" pitchFamily="34" charset="0"/>
                <a:cs typeface="Arial" panose="020B0604020202020204" pitchFamily="34" charset="0"/>
              </a:rPr>
              <a:t>Elementos esenciales para identificar la Necesidad de información</a:t>
            </a:r>
            <a:br>
              <a:rPr lang="es-ES" sz="2800" b="1" dirty="0" smtClean="0">
                <a:solidFill>
                  <a:srgbClr val="006633"/>
                </a:solidFill>
                <a:latin typeface="Arial" panose="020B0604020202020204" pitchFamily="34" charset="0"/>
                <a:cs typeface="Arial" panose="020B0604020202020204" pitchFamily="34" charset="0"/>
              </a:rPr>
            </a:br>
            <a:endParaRPr lang="es-ES" sz="2800" dirty="0"/>
          </a:p>
        </p:txBody>
      </p:sp>
    </p:spTree>
    <p:extLst>
      <p:ext uri="{BB962C8B-B14F-4D97-AF65-F5344CB8AC3E}">
        <p14:creationId xmlns:p14="http://schemas.microsoft.com/office/powerpoint/2010/main" val="2747390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9080" y="777300"/>
            <a:ext cx="6964680" cy="4708981"/>
          </a:xfrm>
          <a:prstGeom prst="rect">
            <a:avLst/>
          </a:prstGeom>
        </p:spPr>
        <p:txBody>
          <a:bodyPr wrap="square">
            <a:spAutoFit/>
          </a:bodyPr>
          <a:lstStyle/>
          <a:p>
            <a:pPr algn="just"/>
            <a:r>
              <a:rPr lang="es-ES" sz="3000" dirty="0">
                <a:latin typeface="Arial" panose="020B0604020202020204" pitchFamily="34" charset="0"/>
                <a:cs typeface="Arial" panose="020B0604020202020204" pitchFamily="34" charset="0"/>
              </a:rPr>
              <a:t>En el mismo momento que el individuo  identifica una </a:t>
            </a:r>
            <a:r>
              <a:rPr lang="es-ES" sz="3000" b="1" dirty="0">
                <a:solidFill>
                  <a:schemeClr val="accent2">
                    <a:lumMod val="50000"/>
                  </a:schemeClr>
                </a:solidFill>
                <a:latin typeface="Arial" panose="020B0604020202020204" pitchFamily="34" charset="0"/>
                <a:cs typeface="Arial" panose="020B0604020202020204" pitchFamily="34" charset="0"/>
              </a:rPr>
              <a:t>laguna en </a:t>
            </a:r>
            <a:r>
              <a:rPr lang="es-ES" sz="3000" b="1" dirty="0" smtClean="0">
                <a:solidFill>
                  <a:schemeClr val="accent2">
                    <a:lumMod val="50000"/>
                  </a:schemeClr>
                </a:solidFill>
                <a:latin typeface="Arial" panose="020B0604020202020204" pitchFamily="34" charset="0"/>
                <a:cs typeface="Arial" panose="020B0604020202020204" pitchFamily="34" charset="0"/>
              </a:rPr>
              <a:t>sus </a:t>
            </a:r>
            <a:r>
              <a:rPr lang="es-ES" sz="3000" b="1" dirty="0">
                <a:solidFill>
                  <a:schemeClr val="accent2">
                    <a:lumMod val="50000"/>
                  </a:schemeClr>
                </a:solidFill>
                <a:latin typeface="Arial" panose="020B0604020202020204" pitchFamily="34" charset="0"/>
                <a:cs typeface="Arial" panose="020B0604020202020204" pitchFamily="34" charset="0"/>
              </a:rPr>
              <a:t>conocimientos</a:t>
            </a:r>
            <a:r>
              <a:rPr lang="es-ES" sz="3000" dirty="0">
                <a:latin typeface="Arial" panose="020B0604020202020204" pitchFamily="34" charset="0"/>
                <a:cs typeface="Arial" panose="020B0604020202020204" pitchFamily="34" charset="0"/>
              </a:rPr>
              <a:t>, que puede objetivar como una </a:t>
            </a:r>
            <a:r>
              <a:rPr lang="es-ES" sz="3000" b="1" dirty="0">
                <a:solidFill>
                  <a:schemeClr val="accent2">
                    <a:lumMod val="50000"/>
                  </a:schemeClr>
                </a:solidFill>
                <a:latin typeface="Arial" panose="020B0604020202020204" pitchFamily="34" charset="0"/>
                <a:cs typeface="Arial" panose="020B0604020202020204" pitchFamily="34" charset="0"/>
              </a:rPr>
              <a:t>necesidad de </a:t>
            </a:r>
            <a:r>
              <a:rPr lang="es-ES" sz="3000" b="1" dirty="0" smtClean="0">
                <a:solidFill>
                  <a:schemeClr val="accent2">
                    <a:lumMod val="50000"/>
                  </a:schemeClr>
                </a:solidFill>
                <a:latin typeface="Arial" panose="020B0604020202020204" pitchFamily="34" charset="0"/>
                <a:cs typeface="Arial" panose="020B0604020202020204" pitchFamily="34" charset="0"/>
              </a:rPr>
              <a:t>información</a:t>
            </a:r>
            <a:r>
              <a:rPr lang="es-ES" sz="3000" dirty="0">
                <a:latin typeface="Arial" panose="020B0604020202020204" pitchFamily="34" charset="0"/>
                <a:cs typeface="Arial" panose="020B0604020202020204" pitchFamily="34" charset="0"/>
              </a:rPr>
              <a:t>, se inicia el comportamiento de búsqueda de la </a:t>
            </a:r>
            <a:r>
              <a:rPr lang="es-ES" sz="3000" dirty="0" smtClean="0">
                <a:latin typeface="Arial" panose="020B0604020202020204" pitchFamily="34" charset="0"/>
                <a:cs typeface="Arial" panose="020B0604020202020204" pitchFamily="34" charset="0"/>
              </a:rPr>
              <a:t>información</a:t>
            </a:r>
            <a:r>
              <a:rPr lang="es-ES" sz="3000" dirty="0">
                <a:latin typeface="Arial" panose="020B0604020202020204" pitchFamily="34" charset="0"/>
                <a:cs typeface="Arial" panose="020B0604020202020204" pitchFamily="34" charset="0"/>
              </a:rPr>
              <a:t>. Para ello, necesita conocer fuentes de información y </a:t>
            </a:r>
            <a:r>
              <a:rPr lang="es-ES" sz="3000" dirty="0" smtClean="0">
                <a:latin typeface="Arial" panose="020B0604020202020204" pitchFamily="34" charset="0"/>
                <a:cs typeface="Arial" panose="020B0604020202020204" pitchFamily="34" charset="0"/>
              </a:rPr>
              <a:t>cómo </a:t>
            </a:r>
            <a:r>
              <a:rPr lang="es-ES" sz="3000" dirty="0">
                <a:latin typeface="Arial" panose="020B0604020202020204" pitchFamily="34" charset="0"/>
                <a:cs typeface="Arial" panose="020B0604020202020204" pitchFamily="34" charset="0"/>
              </a:rPr>
              <a:t>interrogarlas. Es, evidentemente el paso a la siguiente fase </a:t>
            </a:r>
            <a:r>
              <a:rPr lang="es-ES" sz="3000" b="1" dirty="0" smtClean="0">
                <a:solidFill>
                  <a:schemeClr val="accent2">
                    <a:lumMod val="50000"/>
                  </a:schemeClr>
                </a:solidFill>
                <a:latin typeface="Arial" panose="020B0604020202020204" pitchFamily="34" charset="0"/>
                <a:cs typeface="Arial" panose="020B0604020202020204" pitchFamily="34" charset="0"/>
              </a:rPr>
              <a:t>“</a:t>
            </a:r>
            <a:r>
              <a:rPr lang="es-ES" sz="3000" b="1" dirty="0">
                <a:solidFill>
                  <a:schemeClr val="accent2">
                    <a:lumMod val="50000"/>
                  </a:schemeClr>
                </a:solidFill>
                <a:latin typeface="Arial" panose="020B0604020202020204" pitchFamily="34" charset="0"/>
                <a:cs typeface="Arial" panose="020B0604020202020204" pitchFamily="34" charset="0"/>
              </a:rPr>
              <a:t>La búsqueda de información”</a:t>
            </a:r>
            <a:r>
              <a:rPr lang="es-ES" sz="3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26919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0040" y="1432560"/>
            <a:ext cx="6888480" cy="1859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CuadroTexto"/>
          <p:cNvSpPr txBox="1"/>
          <p:nvPr/>
        </p:nvSpPr>
        <p:spPr>
          <a:xfrm>
            <a:off x="320040" y="315888"/>
            <a:ext cx="6888480" cy="3662541"/>
          </a:xfrm>
          <a:prstGeom prst="rect">
            <a:avLst/>
          </a:prstGeom>
          <a:noFill/>
        </p:spPr>
        <p:txBody>
          <a:bodyPr wrap="square" rtlCol="0">
            <a:spAutoFit/>
          </a:bodyPr>
          <a:lstStyle/>
          <a:p>
            <a:pPr algn="ctr"/>
            <a:r>
              <a:rPr lang="es-ES" sz="2400" b="1" dirty="0" smtClean="0">
                <a:solidFill>
                  <a:schemeClr val="accent2">
                    <a:lumMod val="50000"/>
                  </a:schemeClr>
                </a:solidFill>
                <a:latin typeface="Arial" panose="020B0604020202020204" pitchFamily="34" charset="0"/>
                <a:cs typeface="Arial" pitchFamily="34" charset="0"/>
              </a:rPr>
              <a:t>¿Qué </a:t>
            </a:r>
            <a:r>
              <a:rPr lang="es-ES" sz="2400" b="1" dirty="0" smtClean="0">
                <a:solidFill>
                  <a:schemeClr val="accent2">
                    <a:lumMod val="50000"/>
                  </a:schemeClr>
                </a:solidFill>
                <a:latin typeface="Arial" panose="020B0604020202020204" pitchFamily="34" charset="0"/>
                <a:cs typeface="Arial" pitchFamily="34" charset="0"/>
              </a:rPr>
              <a:t>es un proceso de Búsqueda de Información ?</a:t>
            </a:r>
          </a:p>
          <a:p>
            <a:endParaRPr lang="es-ES" sz="2400" dirty="0">
              <a:latin typeface="Arial" panose="020B0604020202020204" pitchFamily="34" charset="0"/>
              <a:cs typeface="Arial" panose="020B0604020202020204" pitchFamily="34" charset="0"/>
            </a:endParaRPr>
          </a:p>
          <a:p>
            <a:pPr algn="just"/>
            <a:r>
              <a:rPr lang="es-ES" sz="1600" dirty="0" smtClean="0">
                <a:latin typeface="Arial" pitchFamily="34" charset="0"/>
                <a:cs typeface="Arial" pitchFamily="34" charset="0"/>
              </a:rPr>
              <a:t>De </a:t>
            </a:r>
            <a:r>
              <a:rPr lang="es-ES" sz="1600" dirty="0">
                <a:latin typeface="Arial" pitchFamily="34" charset="0"/>
                <a:cs typeface="Arial" pitchFamily="34" charset="0"/>
              </a:rPr>
              <a:t>manera </a:t>
            </a:r>
            <a:r>
              <a:rPr lang="es-ES" sz="1600" u="sng" dirty="0">
                <a:latin typeface="Arial" pitchFamily="34" charset="0"/>
                <a:cs typeface="Arial" pitchFamily="34" charset="0"/>
              </a:rPr>
              <a:t>procedimental</a:t>
            </a:r>
            <a:r>
              <a:rPr lang="es-ES" sz="1600" dirty="0">
                <a:latin typeface="Arial" pitchFamily="34" charset="0"/>
                <a:cs typeface="Arial" pitchFamily="34" charset="0"/>
              </a:rPr>
              <a:t> se percibe como u</a:t>
            </a:r>
            <a:r>
              <a:rPr lang="es-ES" sz="1600" dirty="0" smtClean="0">
                <a:latin typeface="Arial" pitchFamily="34" charset="0"/>
                <a:cs typeface="Arial" pitchFamily="34" charset="0"/>
              </a:rPr>
              <a:t>na </a:t>
            </a:r>
            <a:r>
              <a:rPr lang="es-ES" sz="1600" dirty="0">
                <a:latin typeface="Arial" pitchFamily="34" charset="0"/>
                <a:cs typeface="Arial" pitchFamily="34" charset="0"/>
              </a:rPr>
              <a:t>serie de tareas que dirigen un proceso de trabajo intelectual a través de las </a:t>
            </a:r>
            <a:r>
              <a:rPr lang="es-ES" sz="1600" dirty="0" smtClean="0">
                <a:latin typeface="Arial" pitchFamily="34" charset="0"/>
                <a:cs typeface="Arial" pitchFamily="34" charset="0"/>
              </a:rPr>
              <a:t>etapas de </a:t>
            </a:r>
            <a:r>
              <a:rPr lang="es-ES" sz="1600" dirty="0">
                <a:latin typeface="Arial" pitchFamily="34" charset="0"/>
                <a:cs typeface="Arial" pitchFamily="34" charset="0"/>
              </a:rPr>
              <a:t>iniciación, selección, formulación, representación y presentación de </a:t>
            </a:r>
            <a:r>
              <a:rPr lang="es-ES" sz="1600" dirty="0" smtClean="0">
                <a:latin typeface="Arial" pitchFamily="34" charset="0"/>
                <a:cs typeface="Arial" pitchFamily="34" charset="0"/>
              </a:rPr>
              <a:t>resultados</a:t>
            </a:r>
            <a:r>
              <a:rPr lang="es-ES" sz="1600" dirty="0">
                <a:latin typeface="Arial" pitchFamily="34" charset="0"/>
                <a:cs typeface="Arial" pitchFamily="34" charset="0"/>
              </a:rPr>
              <a:t> </a:t>
            </a:r>
            <a:r>
              <a:rPr lang="es-ES" sz="1600" dirty="0" smtClean="0">
                <a:latin typeface="Arial" pitchFamily="34" charset="0"/>
                <a:cs typeface="Arial" pitchFamily="34" charset="0"/>
              </a:rPr>
              <a:t>mediados por las condiciones del que busca (experiencia, valores, información contextual previa, discernimiento), siendo esto observable en su forma de comportamiento y toma de decisiones en cuanto a la cantidad y calidad de la información que busca y recupera.</a:t>
            </a:r>
          </a:p>
          <a:p>
            <a:pPr algn="just"/>
            <a:endParaRPr lang="es-ES" sz="2400" dirty="0" smtClean="0">
              <a:latin typeface="Arial" pitchFamily="34" charset="0"/>
              <a:cs typeface="Arial" pitchFamily="34" charset="0"/>
            </a:endParaRPr>
          </a:p>
          <a:p>
            <a:endParaRPr lang="es-ES" sz="2400" dirty="0">
              <a:latin typeface="Arial" panose="020B0604020202020204" pitchFamily="34" charset="0"/>
              <a:cs typeface="Arial" panose="020B0604020202020204" pitchFamily="34" charset="0"/>
            </a:endParaRPr>
          </a:p>
        </p:txBody>
      </p:sp>
      <p:sp>
        <p:nvSpPr>
          <p:cNvPr id="3" name="3 CuadroTexto"/>
          <p:cNvSpPr txBox="1"/>
          <p:nvPr/>
        </p:nvSpPr>
        <p:spPr>
          <a:xfrm>
            <a:off x="320040" y="3490749"/>
            <a:ext cx="7193280" cy="2677656"/>
          </a:xfrm>
          <a:prstGeom prst="rect">
            <a:avLst/>
          </a:prstGeom>
          <a:noFill/>
        </p:spPr>
        <p:txBody>
          <a:bodyPr wrap="square" rtlCol="0">
            <a:spAutoFit/>
          </a:bodyPr>
          <a:lstStyle/>
          <a:p>
            <a:pPr algn="just"/>
            <a:r>
              <a:rPr lang="es-ES" sz="2400" dirty="0" smtClean="0">
                <a:latin typeface="Arial" pitchFamily="34" charset="0"/>
                <a:cs typeface="Arial" pitchFamily="34" charset="0"/>
              </a:rPr>
              <a:t>En términos simples se puede afirmar, que la búsqueda documental o de información científica es el proceso mediante el cual se obtiene la información, los datos, las referencias o los documentos que se ajustan a las especificaciones de una solicitud, demanda o necesidad de información. Forma parte de método científico.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558460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94360" y="208895"/>
            <a:ext cx="6309360" cy="1754326"/>
          </a:xfrm>
          <a:prstGeom prst="rect">
            <a:avLst/>
          </a:prstGeom>
        </p:spPr>
        <p:txBody>
          <a:bodyPr vert="horz" lIns="91440" tIns="45720" rIns="91440" bIns="45720" rtlCol="0" anchor="t">
            <a:normAutofit/>
          </a:bodyPr>
          <a:lstStyle/>
          <a:p>
            <a:pPr algn="ctr" defTabSz="457200">
              <a:spcBef>
                <a:spcPct val="0"/>
              </a:spcBef>
            </a:pPr>
            <a:r>
              <a:rPr lang="es-ES" sz="3600" dirty="0">
                <a:solidFill>
                  <a:schemeClr val="accent2">
                    <a:lumMod val="75000"/>
                  </a:schemeClr>
                </a:solidFill>
                <a:latin typeface="Arial Black" panose="020B0A04020102020204" pitchFamily="34" charset="0"/>
                <a:ea typeface="+mj-ea"/>
                <a:cs typeface="Arial" panose="020B0604020202020204" pitchFamily="34" charset="0"/>
              </a:rPr>
              <a:t>Localizar y </a:t>
            </a:r>
            <a:r>
              <a:rPr lang="es-ES" sz="3600" dirty="0" smtClean="0">
                <a:solidFill>
                  <a:schemeClr val="accent2">
                    <a:lumMod val="75000"/>
                  </a:schemeClr>
                </a:solidFill>
                <a:latin typeface="Arial Black" panose="020B0A04020102020204" pitchFamily="34" charset="0"/>
                <a:ea typeface="+mj-ea"/>
                <a:cs typeface="Arial" panose="020B0604020202020204" pitchFamily="34" charset="0"/>
              </a:rPr>
              <a:t>acceder </a:t>
            </a:r>
            <a:r>
              <a:rPr lang="es-ES" sz="3600" dirty="0">
                <a:solidFill>
                  <a:schemeClr val="accent2">
                    <a:lumMod val="75000"/>
                  </a:schemeClr>
                </a:solidFill>
                <a:latin typeface="Arial Black" panose="020B0A04020102020204" pitchFamily="34" charset="0"/>
                <a:ea typeface="+mj-ea"/>
                <a:cs typeface="Arial" panose="020B0604020202020204" pitchFamily="34" charset="0"/>
              </a:rPr>
              <a:t>a la </a:t>
            </a:r>
          </a:p>
          <a:p>
            <a:pPr algn="ctr" defTabSz="457200">
              <a:spcBef>
                <a:spcPct val="0"/>
              </a:spcBef>
            </a:pPr>
            <a:r>
              <a:rPr lang="es-ES" sz="3600" dirty="0" smtClean="0">
                <a:solidFill>
                  <a:schemeClr val="accent2">
                    <a:lumMod val="75000"/>
                  </a:schemeClr>
                </a:solidFill>
                <a:latin typeface="Arial Black" panose="020B0A04020102020204" pitchFamily="34" charset="0"/>
                <a:ea typeface="+mj-ea"/>
                <a:cs typeface="Arial" panose="020B0604020202020204" pitchFamily="34" charset="0"/>
              </a:rPr>
              <a:t>información</a:t>
            </a:r>
            <a:endParaRPr lang="es-ES" sz="3600" dirty="0">
              <a:solidFill>
                <a:schemeClr val="accent2">
                  <a:lumMod val="75000"/>
                </a:schemeClr>
              </a:solidFill>
              <a:latin typeface="Arial Black" panose="020B0A04020102020204" pitchFamily="34" charset="0"/>
              <a:ea typeface="+mj-ea"/>
              <a:cs typeface="Arial" panose="020B0604020202020204" pitchFamily="34" charset="0"/>
            </a:endParaRPr>
          </a:p>
        </p:txBody>
      </p:sp>
      <p:sp>
        <p:nvSpPr>
          <p:cNvPr id="3" name="Rectángulo 2"/>
          <p:cNvSpPr/>
          <p:nvPr/>
        </p:nvSpPr>
        <p:spPr>
          <a:xfrm>
            <a:off x="335280" y="1595021"/>
            <a:ext cx="7360920" cy="4909036"/>
          </a:xfrm>
          <a:prstGeom prst="rect">
            <a:avLst/>
          </a:prstGeom>
        </p:spPr>
        <p:txBody>
          <a:bodyPr wrap="square">
            <a:spAutoFit/>
          </a:bodyPr>
          <a:lstStyle/>
          <a:p>
            <a:pPr marL="342900" indent="-342900">
              <a:spcAft>
                <a:spcPts val="600"/>
              </a:spcAft>
              <a:buFont typeface="Wingdings" panose="05000000000000000000" pitchFamily="2" charset="2"/>
              <a:buChar char="q"/>
            </a:pPr>
            <a:r>
              <a:rPr lang="es-ES" sz="2400" dirty="0">
                <a:latin typeface="Arial" panose="020B0604020202020204" pitchFamily="34" charset="0"/>
                <a:cs typeface="Arial" panose="020B0604020202020204" pitchFamily="34" charset="0"/>
              </a:rPr>
              <a:t>Identificar los métodos y herramientas </a:t>
            </a:r>
            <a:r>
              <a:rPr lang="es-ES" sz="2400" dirty="0" smtClean="0">
                <a:latin typeface="Arial" panose="020B0604020202020204" pitchFamily="34" charset="0"/>
                <a:cs typeface="Arial" panose="020B0604020202020204" pitchFamily="34" charset="0"/>
              </a:rPr>
              <a:t>que puede </a:t>
            </a:r>
            <a:r>
              <a:rPr lang="es-ES" sz="2400" dirty="0">
                <a:latin typeface="Arial" panose="020B0604020202020204" pitchFamily="34" charset="0"/>
                <a:cs typeface="Arial" panose="020B0604020202020204" pitchFamily="34" charset="0"/>
              </a:rPr>
              <a:t>utilizar para recuperar </a:t>
            </a:r>
            <a:r>
              <a:rPr lang="es-ES" sz="2400" dirty="0" smtClean="0">
                <a:latin typeface="Arial" panose="020B0604020202020204" pitchFamily="34" charset="0"/>
                <a:cs typeface="Arial" panose="020B0604020202020204" pitchFamily="34" charset="0"/>
              </a:rPr>
              <a:t>la información.</a:t>
            </a:r>
            <a:endParaRPr lang="es-ES" sz="2400" dirty="0">
              <a:latin typeface="Arial" panose="020B0604020202020204" pitchFamily="34" charset="0"/>
              <a:cs typeface="Arial" panose="020B0604020202020204" pitchFamily="34" charset="0"/>
            </a:endParaRPr>
          </a:p>
          <a:p>
            <a:pPr marL="342900" indent="-342900">
              <a:spcAft>
                <a:spcPts val="600"/>
              </a:spcAft>
              <a:buFont typeface="Wingdings" panose="05000000000000000000" pitchFamily="2" charset="2"/>
              <a:buChar char="q"/>
            </a:pPr>
            <a:r>
              <a:rPr lang="es-ES" sz="2400" b="1" dirty="0">
                <a:latin typeface="Arial" panose="020B0604020202020204" pitchFamily="34" charset="0"/>
                <a:cs typeface="Arial" panose="020B0604020202020204" pitchFamily="34" charset="0"/>
              </a:rPr>
              <a:t>Construir un glosario: estrategias </a:t>
            </a:r>
            <a:r>
              <a:rPr lang="es-ES" sz="2400" b="1" dirty="0" smtClean="0">
                <a:latin typeface="Arial" panose="020B0604020202020204" pitchFamily="34" charset="0"/>
                <a:cs typeface="Arial" panose="020B0604020202020204" pitchFamily="34" charset="0"/>
              </a:rPr>
              <a:t>de búsqueda </a:t>
            </a:r>
            <a:r>
              <a:rPr lang="es-ES" sz="2400" b="1" dirty="0">
                <a:latin typeface="Arial" panose="020B0604020202020204" pitchFamily="34" charset="0"/>
                <a:cs typeface="Arial" panose="020B0604020202020204" pitchFamily="34" charset="0"/>
              </a:rPr>
              <a:t>eficaces de información en </a:t>
            </a:r>
            <a:r>
              <a:rPr lang="es-ES" sz="2400" b="1" dirty="0" smtClean="0">
                <a:latin typeface="Arial" panose="020B0604020202020204" pitchFamily="34" charset="0"/>
                <a:cs typeface="Arial" panose="020B0604020202020204" pitchFamily="34" charset="0"/>
              </a:rPr>
              <a:t>salud. </a:t>
            </a:r>
            <a:endParaRPr lang="es-ES" sz="2400" b="1" dirty="0">
              <a:latin typeface="Arial" panose="020B0604020202020204" pitchFamily="34" charset="0"/>
              <a:cs typeface="Arial" panose="020B0604020202020204" pitchFamily="34" charset="0"/>
            </a:endParaRPr>
          </a:p>
          <a:p>
            <a:pPr marL="342900" indent="-342900">
              <a:spcAft>
                <a:spcPts val="600"/>
              </a:spcAft>
              <a:buFont typeface="Wingdings" panose="05000000000000000000" pitchFamily="2" charset="2"/>
              <a:buChar char="q"/>
            </a:pPr>
            <a:r>
              <a:rPr lang="es-ES" sz="2400" dirty="0">
                <a:latin typeface="Arial" panose="020B0604020202020204" pitchFamily="34" charset="0"/>
                <a:cs typeface="Arial" panose="020B0604020202020204" pitchFamily="34" charset="0"/>
              </a:rPr>
              <a:t>Obtener la información mediante </a:t>
            </a:r>
            <a:r>
              <a:rPr lang="es-ES" sz="2400" dirty="0" smtClean="0">
                <a:latin typeface="Arial" panose="020B0604020202020204" pitchFamily="34" charset="0"/>
                <a:cs typeface="Arial" panose="020B0604020202020204" pitchFamily="34" charset="0"/>
              </a:rPr>
              <a:t>los métodos adecuados.</a:t>
            </a:r>
          </a:p>
          <a:p>
            <a:pPr marL="342900" indent="-342900">
              <a:spcAft>
                <a:spcPts val="600"/>
              </a:spcAft>
              <a:buFont typeface="Wingdings" panose="05000000000000000000" pitchFamily="2" charset="2"/>
              <a:buChar char="q"/>
            </a:pPr>
            <a:r>
              <a:rPr lang="es-ES" sz="2400" b="1" dirty="0" smtClean="0">
                <a:latin typeface="Arial" panose="020B0604020202020204" pitchFamily="34" charset="0"/>
                <a:cs typeface="Arial" panose="020B0604020202020204" pitchFamily="34" charset="0"/>
              </a:rPr>
              <a:t>Refinar </a:t>
            </a:r>
            <a:r>
              <a:rPr lang="es-ES" sz="2400" b="1" dirty="0">
                <a:latin typeface="Arial" panose="020B0604020202020204" pitchFamily="34" charset="0"/>
                <a:cs typeface="Arial" panose="020B0604020202020204" pitchFamily="34" charset="0"/>
              </a:rPr>
              <a:t>la estrategia de búsqueda </a:t>
            </a:r>
            <a:r>
              <a:rPr lang="es-ES" sz="2400" b="1" dirty="0" smtClean="0">
                <a:latin typeface="Arial" panose="020B0604020202020204" pitchFamily="34" charset="0"/>
                <a:cs typeface="Arial" panose="020B0604020202020204" pitchFamily="34" charset="0"/>
              </a:rPr>
              <a:t>siempre que </a:t>
            </a:r>
            <a:r>
              <a:rPr lang="es-ES" sz="2400" b="1" dirty="0">
                <a:latin typeface="Arial" panose="020B0604020202020204" pitchFamily="34" charset="0"/>
                <a:cs typeface="Arial" panose="020B0604020202020204" pitchFamily="34" charset="0"/>
              </a:rPr>
              <a:t>sea </a:t>
            </a:r>
            <a:r>
              <a:rPr lang="es-ES" sz="2400" b="1" dirty="0" smtClean="0">
                <a:latin typeface="Arial" panose="020B0604020202020204" pitchFamily="34" charset="0"/>
                <a:cs typeface="Arial" panose="020B0604020202020204" pitchFamily="34" charset="0"/>
              </a:rPr>
              <a:t>necesario.</a:t>
            </a:r>
            <a:endParaRPr lang="es-ES" sz="2400" b="1" dirty="0">
              <a:latin typeface="Arial" panose="020B0604020202020204" pitchFamily="34" charset="0"/>
              <a:cs typeface="Arial" panose="020B0604020202020204" pitchFamily="34" charset="0"/>
            </a:endParaRPr>
          </a:p>
          <a:p>
            <a:pPr marL="342900" indent="-342900">
              <a:spcAft>
                <a:spcPts val="600"/>
              </a:spcAft>
              <a:buFont typeface="Wingdings" panose="05000000000000000000" pitchFamily="2" charset="2"/>
              <a:buChar char="q"/>
            </a:pPr>
            <a:r>
              <a:rPr lang="es-ES" sz="2400" dirty="0">
                <a:latin typeface="Arial" panose="020B0604020202020204" pitchFamily="34" charset="0"/>
                <a:cs typeface="Arial" panose="020B0604020202020204" pitchFamily="34" charset="0"/>
              </a:rPr>
              <a:t>Identificar todas las fuentes de </a:t>
            </a:r>
            <a:r>
              <a:rPr lang="es-ES" sz="2400" dirty="0" smtClean="0">
                <a:latin typeface="Arial" panose="020B0604020202020204" pitchFamily="34" charset="0"/>
                <a:cs typeface="Arial" panose="020B0604020202020204" pitchFamily="34" charset="0"/>
              </a:rPr>
              <a:t>información impresas </a:t>
            </a:r>
            <a:r>
              <a:rPr lang="es-ES" sz="2400" dirty="0">
                <a:latin typeface="Arial" panose="020B0604020202020204" pitchFamily="34" charset="0"/>
                <a:cs typeface="Arial" panose="020B0604020202020204" pitchFamily="34" charset="0"/>
              </a:rPr>
              <a:t>y electrónicas </a:t>
            </a:r>
            <a:r>
              <a:rPr lang="es-ES" sz="2400" dirty="0" smtClean="0">
                <a:latin typeface="Arial" panose="020B0604020202020204" pitchFamily="34" charset="0"/>
                <a:cs typeface="Arial" panose="020B0604020202020204" pitchFamily="34" charset="0"/>
              </a:rPr>
              <a:t>posibles.</a:t>
            </a:r>
            <a:endParaRPr lang="es-ES" sz="2400" dirty="0">
              <a:latin typeface="Arial" panose="020B0604020202020204" pitchFamily="34" charset="0"/>
              <a:cs typeface="Arial" panose="020B0604020202020204" pitchFamily="34" charset="0"/>
            </a:endParaRPr>
          </a:p>
          <a:p>
            <a:pPr marL="342900" indent="-342900">
              <a:spcAft>
                <a:spcPts val="600"/>
              </a:spcAft>
              <a:buFont typeface="Wingdings" panose="05000000000000000000" pitchFamily="2" charset="2"/>
              <a:buChar char="q"/>
            </a:pPr>
            <a:r>
              <a:rPr lang="es-ES" sz="2400" dirty="0">
                <a:latin typeface="Arial" panose="020B0604020202020204" pitchFamily="34" charset="0"/>
                <a:cs typeface="Arial" panose="020B0604020202020204" pitchFamily="34" charset="0"/>
              </a:rPr>
              <a:t>Saber utilizar las tecnologías de </a:t>
            </a:r>
            <a:r>
              <a:rPr lang="es-ES" sz="2400" dirty="0" smtClean="0">
                <a:latin typeface="Arial" panose="020B0604020202020204" pitchFamily="34" charset="0"/>
                <a:cs typeface="Arial" panose="020B0604020202020204" pitchFamily="34" charset="0"/>
              </a:rPr>
              <a:t>la información </a:t>
            </a:r>
            <a:r>
              <a:rPr lang="es-ES" sz="2400" dirty="0">
                <a:latin typeface="Arial" panose="020B0604020202020204" pitchFamily="34" charset="0"/>
                <a:cs typeface="Arial" panose="020B0604020202020204" pitchFamily="34" charset="0"/>
              </a:rPr>
              <a:t>y las comunicaciones y </a:t>
            </a:r>
            <a:r>
              <a:rPr lang="es-ES" sz="2400" dirty="0" smtClean="0">
                <a:latin typeface="Arial" panose="020B0604020202020204" pitchFamily="34" charset="0"/>
                <a:cs typeface="Arial" panose="020B0604020202020204" pitchFamily="34" charset="0"/>
              </a:rPr>
              <a:t>los recursos disponibles.</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7499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80" y="320040"/>
            <a:ext cx="7239000" cy="5509200"/>
          </a:xfrm>
          <a:prstGeom prst="rect">
            <a:avLst/>
          </a:prstGeom>
        </p:spPr>
        <p:txBody>
          <a:bodyPr wrap="square">
            <a:spAutoFit/>
          </a:bodyPr>
          <a:lstStyle/>
          <a:p>
            <a:pPr algn="ctr">
              <a:spcAft>
                <a:spcPts val="1200"/>
              </a:spcAft>
            </a:pPr>
            <a:r>
              <a:rPr lang="es-ES" sz="2400" b="1" dirty="0">
                <a:latin typeface="Arial" pitchFamily="34" charset="0"/>
                <a:cs typeface="Arial" pitchFamily="34" charset="0"/>
              </a:rPr>
              <a:t>Debes saber que</a:t>
            </a:r>
            <a:r>
              <a:rPr lang="es-ES" sz="2400" b="1" dirty="0" smtClean="0">
                <a:latin typeface="Arial" pitchFamily="34" charset="0"/>
                <a:cs typeface="Arial" pitchFamily="34" charset="0"/>
              </a:rPr>
              <a:t>:</a:t>
            </a:r>
            <a:endParaRPr lang="es-ES" sz="2400" b="1" dirty="0">
              <a:latin typeface="Arial" pitchFamily="34" charset="0"/>
              <a:cs typeface="Arial" pitchFamily="34" charset="0"/>
            </a:endParaRPr>
          </a:p>
          <a:p>
            <a:pPr indent="-457200" algn="just">
              <a:spcAft>
                <a:spcPts val="1200"/>
              </a:spcAft>
              <a:buFont typeface="Wingdings" pitchFamily="2" charset="2"/>
              <a:buChar char="§"/>
            </a:pPr>
            <a:r>
              <a:rPr lang="es-ES" sz="2400" b="1" dirty="0">
                <a:latin typeface="Arial" pitchFamily="34" charset="0"/>
                <a:cs typeface="Arial" pitchFamily="34" charset="0"/>
              </a:rPr>
              <a:t>El conocimiento de un tema cuanto más acabado, posibilita identificar mejor la información precisa requerida para solucionar el problema. </a:t>
            </a:r>
          </a:p>
          <a:p>
            <a:pPr indent="-457200" algn="just">
              <a:spcAft>
                <a:spcPts val="1200"/>
              </a:spcAft>
              <a:buFont typeface="Wingdings" pitchFamily="2" charset="2"/>
              <a:buChar char="§"/>
            </a:pPr>
            <a:r>
              <a:rPr lang="es-ES" sz="2400" b="1" dirty="0" smtClean="0">
                <a:latin typeface="Arial" pitchFamily="34" charset="0"/>
                <a:cs typeface="Arial" pitchFamily="34" charset="0"/>
              </a:rPr>
              <a:t>Las </a:t>
            </a:r>
            <a:r>
              <a:rPr lang="es-ES" sz="2400" b="1" dirty="0">
                <a:latin typeface="Arial" pitchFamily="34" charset="0"/>
                <a:cs typeface="Arial" pitchFamily="34" charset="0"/>
              </a:rPr>
              <a:t>habilidades de quien realiza la búsqueda, son determinantes en la consecución de los resultados.</a:t>
            </a:r>
          </a:p>
          <a:p>
            <a:pPr indent="-457200" algn="just">
              <a:spcAft>
                <a:spcPts val="1200"/>
              </a:spcAft>
              <a:buFont typeface="Wingdings" pitchFamily="2" charset="2"/>
              <a:buChar char="§"/>
            </a:pPr>
            <a:r>
              <a:rPr lang="es-ES" sz="2400" b="1" dirty="0" smtClean="0">
                <a:latin typeface="Arial" pitchFamily="34" charset="0"/>
                <a:cs typeface="Arial" pitchFamily="34" charset="0"/>
              </a:rPr>
              <a:t>Los </a:t>
            </a:r>
            <a:r>
              <a:rPr lang="es-ES" sz="2400" b="1" dirty="0">
                <a:latin typeface="Arial" pitchFamily="34" charset="0"/>
                <a:cs typeface="Arial" pitchFamily="34" charset="0"/>
              </a:rPr>
              <a:t>procesos de búsquedas producen aprendizaje.</a:t>
            </a:r>
          </a:p>
          <a:p>
            <a:pPr indent="-457200" algn="just">
              <a:spcAft>
                <a:spcPts val="1200"/>
              </a:spcAft>
              <a:buFont typeface="Wingdings" pitchFamily="2" charset="2"/>
              <a:buChar char="§"/>
            </a:pPr>
            <a:r>
              <a:rPr lang="es-ES" sz="2400" b="1" dirty="0" smtClean="0">
                <a:latin typeface="Arial" pitchFamily="34" charset="0"/>
                <a:cs typeface="Arial" pitchFamily="34" charset="0"/>
              </a:rPr>
              <a:t>La </a:t>
            </a:r>
            <a:r>
              <a:rPr lang="es-ES" sz="2400" b="1" dirty="0">
                <a:latin typeface="Arial" pitchFamily="34" charset="0"/>
                <a:cs typeface="Arial" pitchFamily="34" charset="0"/>
              </a:rPr>
              <a:t>exploración y navegación por una búsqueda inexacta, también puede producir un conocimiento por desconocimiento</a:t>
            </a:r>
            <a:r>
              <a:rPr lang="es-ES" sz="2400" b="1" dirty="0" smtClean="0">
                <a:latin typeface="Arial" pitchFamily="34" charset="0"/>
                <a:cs typeface="Arial" pitchFamily="34" charset="0"/>
              </a:rPr>
              <a:t>.</a:t>
            </a:r>
            <a:endParaRPr lang="es-ES" sz="2400" b="1" dirty="0">
              <a:latin typeface="Arial" pitchFamily="34" charset="0"/>
              <a:cs typeface="Arial" pitchFamily="34" charset="0"/>
            </a:endParaRPr>
          </a:p>
        </p:txBody>
      </p:sp>
    </p:spTree>
    <p:extLst>
      <p:ext uri="{BB962C8B-B14F-4D97-AF65-F5344CB8AC3E}">
        <p14:creationId xmlns:p14="http://schemas.microsoft.com/office/powerpoint/2010/main" val="2668947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706" y="1399471"/>
            <a:ext cx="6960394" cy="3785652"/>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Proceso mediante el cual se obtienen, despliegan </a:t>
            </a:r>
            <a:r>
              <a:rPr lang="es-ES" sz="2400" dirty="0" smtClean="0">
                <a:latin typeface="Arial" panose="020B0604020202020204" pitchFamily="34" charset="0"/>
                <a:cs typeface="Arial" panose="020B0604020202020204" pitchFamily="34" charset="0"/>
              </a:rPr>
              <a:t>o utilizan </a:t>
            </a:r>
            <a:r>
              <a:rPr lang="es-ES" sz="2400" dirty="0">
                <a:latin typeface="Arial" panose="020B0604020202020204" pitchFamily="34" charset="0"/>
                <a:cs typeface="Arial" panose="020B0604020202020204" pitchFamily="34" charset="0"/>
              </a:rPr>
              <a:t>recursos básicos (económicos, físicos</a:t>
            </a:r>
            <a:r>
              <a:rPr lang="es-ES" sz="2400" dirty="0" smtClean="0">
                <a:latin typeface="Arial" panose="020B0604020202020204" pitchFamily="34" charset="0"/>
                <a:cs typeface="Arial" panose="020B0604020202020204" pitchFamily="34" charset="0"/>
              </a:rPr>
              <a:t>, humanos</a:t>
            </a:r>
            <a:r>
              <a:rPr lang="es-ES" sz="2400" dirty="0">
                <a:latin typeface="Arial" panose="020B0604020202020204" pitchFamily="34" charset="0"/>
                <a:cs typeface="Arial" panose="020B0604020202020204" pitchFamily="34" charset="0"/>
              </a:rPr>
              <a:t>, materiales) para manejar </a:t>
            </a:r>
            <a:r>
              <a:rPr lang="es-ES" sz="2400" dirty="0" smtClean="0">
                <a:latin typeface="Arial" panose="020B0604020202020204" pitchFamily="34" charset="0"/>
                <a:cs typeface="Arial" panose="020B0604020202020204" pitchFamily="34" charset="0"/>
              </a:rPr>
              <a:t>información dentro </a:t>
            </a:r>
            <a:r>
              <a:rPr lang="es-ES" sz="2400" dirty="0">
                <a:latin typeface="Arial" panose="020B0604020202020204" pitchFamily="34" charset="0"/>
                <a:cs typeface="Arial" panose="020B0604020202020204" pitchFamily="34" charset="0"/>
              </a:rPr>
              <a:t>y para la sociedad a la que sirve. </a:t>
            </a:r>
            <a:r>
              <a:rPr lang="es-ES" sz="2400" dirty="0" smtClean="0">
                <a:latin typeface="Arial" panose="020B0604020202020204" pitchFamily="34" charset="0"/>
                <a:cs typeface="Arial" panose="020B0604020202020204" pitchFamily="34" charset="0"/>
              </a:rPr>
              <a:t>Tiene como </a:t>
            </a:r>
            <a:r>
              <a:rPr lang="es-ES" sz="2400" dirty="0">
                <a:latin typeface="Arial" panose="020B0604020202020204" pitchFamily="34" charset="0"/>
                <a:cs typeface="Arial" panose="020B0604020202020204" pitchFamily="34" charset="0"/>
              </a:rPr>
              <a:t>elemento básico la gestión del ciclo de vida </a:t>
            </a:r>
            <a:r>
              <a:rPr lang="es-ES" sz="2400" dirty="0" smtClean="0">
                <a:latin typeface="Arial" panose="020B0604020202020204" pitchFamily="34" charset="0"/>
                <a:cs typeface="Arial" panose="020B0604020202020204" pitchFamily="34" charset="0"/>
              </a:rPr>
              <a:t>de este </a:t>
            </a:r>
            <a:r>
              <a:rPr lang="es-ES" sz="2400" dirty="0">
                <a:latin typeface="Arial" panose="020B0604020202020204" pitchFamily="34" charset="0"/>
                <a:cs typeface="Arial" panose="020B0604020202020204" pitchFamily="34" charset="0"/>
              </a:rPr>
              <a:t>recurso y se desarrolla en </a:t>
            </a:r>
            <a:r>
              <a:rPr lang="es-ES" sz="2400" dirty="0" smtClean="0">
                <a:latin typeface="Arial" panose="020B0604020202020204" pitchFamily="34" charset="0"/>
                <a:cs typeface="Arial" panose="020B0604020202020204" pitchFamily="34" charset="0"/>
              </a:rPr>
              <a:t>cualquier organización</a:t>
            </a:r>
            <a:r>
              <a:rPr lang="es-ES" sz="2400" dirty="0">
                <a:latin typeface="Arial" panose="020B0604020202020204" pitchFamily="34" charset="0"/>
                <a:cs typeface="Arial" panose="020B0604020202020204" pitchFamily="34" charset="0"/>
              </a:rPr>
              <a:t>. En particular, también se </a:t>
            </a:r>
            <a:r>
              <a:rPr lang="es-ES" sz="2400" dirty="0" smtClean="0">
                <a:latin typeface="Arial" panose="020B0604020202020204" pitchFamily="34" charset="0"/>
                <a:cs typeface="Arial" panose="020B0604020202020204" pitchFamily="34" charset="0"/>
              </a:rPr>
              <a:t>desarrolla en </a:t>
            </a:r>
            <a:r>
              <a:rPr lang="es-ES" sz="2400" dirty="0">
                <a:latin typeface="Arial" panose="020B0604020202020204" pitchFamily="34" charset="0"/>
                <a:cs typeface="Arial" panose="020B0604020202020204" pitchFamily="34" charset="0"/>
              </a:rPr>
              <a:t>unidades especializadas que manejan </a:t>
            </a:r>
            <a:r>
              <a:rPr lang="es-ES" sz="2400" dirty="0" smtClean="0">
                <a:latin typeface="Arial" panose="020B0604020202020204" pitchFamily="34" charset="0"/>
                <a:cs typeface="Arial" panose="020B0604020202020204" pitchFamily="34" charset="0"/>
              </a:rPr>
              <a:t>este recurso </a:t>
            </a:r>
            <a:r>
              <a:rPr lang="es-ES" sz="2400" dirty="0">
                <a:latin typeface="Arial" panose="020B0604020202020204" pitchFamily="34" charset="0"/>
                <a:cs typeface="Arial" panose="020B0604020202020204" pitchFamily="34" charset="0"/>
              </a:rPr>
              <a:t>en forma intensiva, llamadas unidades </a:t>
            </a:r>
            <a:r>
              <a:rPr lang="es-ES" sz="2400" dirty="0" smtClean="0">
                <a:latin typeface="Arial" panose="020B0604020202020204" pitchFamily="34" charset="0"/>
                <a:cs typeface="Arial" panose="020B0604020202020204" pitchFamily="34" charset="0"/>
              </a:rPr>
              <a:t>de información</a:t>
            </a:r>
            <a:endParaRPr lang="es-ES" sz="2400" dirty="0">
              <a:latin typeface="Arial" panose="020B0604020202020204" pitchFamily="34" charset="0"/>
              <a:cs typeface="Arial" panose="020B0604020202020204" pitchFamily="34" charset="0"/>
            </a:endParaRPr>
          </a:p>
        </p:txBody>
      </p:sp>
      <p:sp>
        <p:nvSpPr>
          <p:cNvPr id="3" name="Título 2"/>
          <p:cNvSpPr>
            <a:spLocks noGrp="1"/>
          </p:cNvSpPr>
          <p:nvPr>
            <p:ph type="title"/>
          </p:nvPr>
        </p:nvSpPr>
        <p:spPr>
          <a:xfrm>
            <a:off x="275664" y="293823"/>
            <a:ext cx="7001436" cy="1320800"/>
          </a:xfrm>
        </p:spPr>
        <p:txBody>
          <a:bodyPr/>
          <a:lstStyle/>
          <a:p>
            <a:pPr algn="ctr"/>
            <a:r>
              <a:rPr lang="es-ES" dirty="0" smtClean="0">
                <a:solidFill>
                  <a:schemeClr val="accent2">
                    <a:lumMod val="75000"/>
                  </a:schemeClr>
                </a:solidFill>
                <a:latin typeface="Arial Black" panose="020B0A04020102020204" pitchFamily="34" charset="0"/>
                <a:cs typeface="Arial" panose="020B0604020202020204" pitchFamily="34" charset="0"/>
              </a:rPr>
              <a:t>Gestión de la Información</a:t>
            </a:r>
            <a:endParaRPr lang="es-ES" dirty="0">
              <a:solidFill>
                <a:schemeClr val="accent2">
                  <a:lumMod val="75000"/>
                </a:schemeClr>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344821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80" y="320040"/>
            <a:ext cx="7239000" cy="4985980"/>
          </a:xfrm>
          <a:prstGeom prst="rect">
            <a:avLst/>
          </a:prstGeom>
        </p:spPr>
        <p:txBody>
          <a:bodyPr wrap="square">
            <a:spAutoFit/>
          </a:bodyPr>
          <a:lstStyle/>
          <a:p>
            <a:pPr algn="ctr">
              <a:spcAft>
                <a:spcPts val="1200"/>
              </a:spcAft>
            </a:pPr>
            <a:r>
              <a:rPr lang="es-ES" sz="2400" b="1" dirty="0">
                <a:latin typeface="Arial" pitchFamily="34" charset="0"/>
                <a:cs typeface="Arial" pitchFamily="34" charset="0"/>
              </a:rPr>
              <a:t>Debes saber que</a:t>
            </a:r>
            <a:r>
              <a:rPr lang="es-ES" sz="2400" b="1" dirty="0" smtClean="0">
                <a:latin typeface="Arial" pitchFamily="34" charset="0"/>
                <a:cs typeface="Arial" pitchFamily="34" charset="0"/>
              </a:rPr>
              <a:t>:</a:t>
            </a:r>
            <a:endParaRPr lang="es-ES" sz="2400" b="1" dirty="0">
              <a:latin typeface="Arial" pitchFamily="34" charset="0"/>
              <a:cs typeface="Arial" pitchFamily="34" charset="0"/>
            </a:endParaRPr>
          </a:p>
          <a:p>
            <a:pPr indent="-457200" algn="just">
              <a:spcAft>
                <a:spcPts val="1200"/>
              </a:spcAft>
              <a:buFont typeface="Wingdings" pitchFamily="2" charset="2"/>
              <a:buChar char="§"/>
            </a:pPr>
            <a:r>
              <a:rPr lang="es-ES" sz="2400" b="1" dirty="0" smtClean="0">
                <a:latin typeface="Arial" pitchFamily="34" charset="0"/>
                <a:cs typeface="Arial" pitchFamily="34" charset="0"/>
              </a:rPr>
              <a:t>Las </a:t>
            </a:r>
            <a:r>
              <a:rPr lang="es-ES" sz="2400" b="1" dirty="0">
                <a:latin typeface="Arial" pitchFamily="34" charset="0"/>
                <a:cs typeface="Arial" pitchFamily="34" charset="0"/>
              </a:rPr>
              <a:t>necesidades de información no son satisfechas por una recuperación final de documentos, sino por una serie de selecciones parciales e información fragmentada encontradas a lo largo de toda la búsqueda</a:t>
            </a:r>
            <a:r>
              <a:rPr lang="es-ES" sz="2400" b="1" dirty="0" smtClean="0">
                <a:latin typeface="Arial" pitchFamily="34" charset="0"/>
                <a:cs typeface="Arial" pitchFamily="34" charset="0"/>
              </a:rPr>
              <a:t>.</a:t>
            </a:r>
            <a:endParaRPr lang="es-ES" sz="2400" b="1" dirty="0">
              <a:latin typeface="Arial" pitchFamily="34" charset="0"/>
              <a:cs typeface="Arial" pitchFamily="34" charset="0"/>
            </a:endParaRPr>
          </a:p>
          <a:p>
            <a:pPr indent="-457200" algn="just">
              <a:spcAft>
                <a:spcPts val="1200"/>
              </a:spcAft>
              <a:buFont typeface="Wingdings" pitchFamily="2" charset="2"/>
              <a:buChar char="§"/>
            </a:pPr>
            <a:r>
              <a:rPr lang="es-ES" sz="2400" b="1" dirty="0">
                <a:latin typeface="Arial" pitchFamily="34" charset="0"/>
                <a:cs typeface="Arial" pitchFamily="34" charset="0"/>
              </a:rPr>
              <a:t>No se busca ciegamente o por ensayo y error, sino definiendo los problemas, formulando hipótesis, contrastando y evaluando resultados. Planear y evaluar son elementos esenciales del proceso de búsqueda.</a:t>
            </a:r>
          </a:p>
          <a:p>
            <a:pPr algn="just">
              <a:spcAft>
                <a:spcPts val="1200"/>
              </a:spcAft>
            </a:pPr>
            <a:endParaRPr lang="es-ES" sz="2400" b="1" dirty="0">
              <a:latin typeface="Arial" pitchFamily="34" charset="0"/>
              <a:cs typeface="Arial" pitchFamily="34" charset="0"/>
            </a:endParaRPr>
          </a:p>
        </p:txBody>
      </p:sp>
    </p:spTree>
    <p:extLst>
      <p:ext uri="{BB962C8B-B14F-4D97-AF65-F5344CB8AC3E}">
        <p14:creationId xmlns:p14="http://schemas.microsoft.com/office/powerpoint/2010/main" val="1052539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3880" y="1503209"/>
            <a:ext cx="6446520" cy="3046988"/>
          </a:xfrm>
          <a:prstGeom prst="rect">
            <a:avLst/>
          </a:prstGeom>
        </p:spPr>
        <p:txBody>
          <a:bodyPr wrap="square">
            <a:spAutoFit/>
          </a:bodyPr>
          <a:lstStyle/>
          <a:p>
            <a:pPr algn="ctr"/>
            <a:r>
              <a:rPr lang="es-ES" sz="2400" b="1" dirty="0">
                <a:solidFill>
                  <a:schemeClr val="accent2">
                    <a:lumMod val="50000"/>
                  </a:schemeClr>
                </a:solidFill>
                <a:latin typeface="Arial" pitchFamily="34" charset="0"/>
                <a:cs typeface="Arial" pitchFamily="34" charset="0"/>
              </a:rPr>
              <a:t>Estrategia de Búsqueda</a:t>
            </a:r>
          </a:p>
          <a:p>
            <a:pPr algn="ctr"/>
            <a:endParaRPr lang="es-ES" sz="2400" dirty="0">
              <a:solidFill>
                <a:srgbClr val="C00000"/>
              </a:solidFill>
              <a:latin typeface="Arial" pitchFamily="34" charset="0"/>
              <a:cs typeface="Arial" pitchFamily="34" charset="0"/>
            </a:endParaRPr>
          </a:p>
          <a:p>
            <a:pPr algn="just">
              <a:lnSpc>
                <a:spcPct val="150000"/>
              </a:lnSpc>
            </a:pPr>
            <a:r>
              <a:rPr lang="es-ES" sz="2400" dirty="0">
                <a:latin typeface="Arial" pitchFamily="34" charset="0"/>
                <a:cs typeface="Arial" pitchFamily="34" charset="0"/>
              </a:rPr>
              <a:t>Es un plan ideal de interrogación de una base de datos a llevar a cabo para obtener con la mayor rapidez, economía, exhaustividad y pertinencia posible la información deseada.</a:t>
            </a:r>
          </a:p>
        </p:txBody>
      </p:sp>
    </p:spTree>
    <p:extLst>
      <p:ext uri="{BB962C8B-B14F-4D97-AF65-F5344CB8AC3E}">
        <p14:creationId xmlns:p14="http://schemas.microsoft.com/office/powerpoint/2010/main" val="755678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694616" y="344840"/>
            <a:ext cx="6115291" cy="461665"/>
          </a:xfrm>
          <a:prstGeom prst="rect">
            <a:avLst/>
          </a:prstGeom>
        </p:spPr>
        <p:txBody>
          <a:bodyPr wrap="square">
            <a:spAutoFit/>
          </a:bodyPr>
          <a:lstStyle/>
          <a:p>
            <a:pPr algn="ctr"/>
            <a:r>
              <a:rPr lang="es-ES" sz="2400" b="1" dirty="0">
                <a:solidFill>
                  <a:schemeClr val="accent2">
                    <a:lumMod val="50000"/>
                  </a:schemeClr>
                </a:solidFill>
                <a:latin typeface="Arial" pitchFamily="34" charset="0"/>
                <a:cs typeface="Arial" pitchFamily="34" charset="0"/>
              </a:rPr>
              <a:t>Escoger términos de búsqueda </a:t>
            </a:r>
          </a:p>
        </p:txBody>
      </p:sp>
      <p:sp>
        <p:nvSpPr>
          <p:cNvPr id="3" name="3 CuadroTexto"/>
          <p:cNvSpPr txBox="1"/>
          <p:nvPr/>
        </p:nvSpPr>
        <p:spPr>
          <a:xfrm>
            <a:off x="493832" y="1430680"/>
            <a:ext cx="6745168" cy="5009833"/>
          </a:xfrm>
          <a:prstGeom prst="rect">
            <a:avLst/>
          </a:prstGeom>
          <a:noFill/>
        </p:spPr>
        <p:txBody>
          <a:bodyPr wrap="square" rtlCol="0">
            <a:spAutoFit/>
          </a:bodyPr>
          <a:lstStyle/>
          <a:p>
            <a:pPr algn="just">
              <a:lnSpc>
                <a:spcPct val="150000"/>
              </a:lnSpc>
            </a:pPr>
            <a:r>
              <a:rPr lang="es-ES" sz="2400" dirty="0" smtClean="0">
                <a:latin typeface="Arial" pitchFamily="34" charset="0"/>
                <a:cs typeface="Arial" pitchFamily="34" charset="0"/>
              </a:rPr>
              <a:t>Formular la búsqueda en </a:t>
            </a:r>
            <a:r>
              <a:rPr lang="es-ES" sz="2400" i="1" dirty="0" smtClean="0">
                <a:latin typeface="Arial" pitchFamily="34" charset="0"/>
                <a:cs typeface="Arial" pitchFamily="34" charset="0"/>
              </a:rPr>
              <a:t>términos de búsqueda adecuados y representativos.</a:t>
            </a:r>
            <a:r>
              <a:rPr lang="es-ES" sz="2400" dirty="0">
                <a:latin typeface="Arial" pitchFamily="34" charset="0"/>
                <a:cs typeface="Arial" pitchFamily="34" charset="0"/>
              </a:rPr>
              <a:t> Una vez delimitado el problema, piensa en los términos de búsqueda y haz una lista o esquema con todos los que se te ocurran. Aprovecha las consultas</a:t>
            </a:r>
            <a:r>
              <a:rPr lang="es-ES" sz="2400" b="1" dirty="0">
                <a:latin typeface="Arial" pitchFamily="34" charset="0"/>
                <a:cs typeface="Arial" pitchFamily="34" charset="0"/>
              </a:rPr>
              <a:t> </a:t>
            </a:r>
            <a:r>
              <a:rPr lang="es-ES" sz="2400" dirty="0" smtClean="0">
                <a:latin typeface="Arial" pitchFamily="34" charset="0"/>
                <a:cs typeface="Arial" pitchFamily="34" charset="0"/>
              </a:rPr>
              <a:t>iniciales </a:t>
            </a:r>
            <a:r>
              <a:rPr lang="es-ES" sz="2400" dirty="0">
                <a:latin typeface="Arial" pitchFamily="34" charset="0"/>
                <a:cs typeface="Arial" pitchFamily="34" charset="0"/>
              </a:rPr>
              <a:t>en Internet u otras fuentes, para captar terminología. </a:t>
            </a:r>
            <a:endParaRPr lang="es-ES" sz="2400" dirty="0" smtClean="0">
              <a:latin typeface="Arial" pitchFamily="34" charset="0"/>
              <a:cs typeface="Arial" pitchFamily="34" charset="0"/>
            </a:endParaRPr>
          </a:p>
          <a:p>
            <a:pPr algn="just">
              <a:lnSpc>
                <a:spcPct val="150000"/>
              </a:lnSpc>
            </a:pPr>
            <a:endParaRPr lang="es-ES" sz="2400" i="1" dirty="0" smtClean="0">
              <a:latin typeface="Arial" pitchFamily="34" charset="0"/>
              <a:cs typeface="Arial" pitchFamily="34" charset="0"/>
            </a:endParaRPr>
          </a:p>
          <a:p>
            <a:pPr>
              <a:lnSpc>
                <a:spcPct val="150000"/>
              </a:lnSpc>
            </a:pPr>
            <a:endParaRPr lang="es-ES" sz="2400" dirty="0">
              <a:latin typeface="Arial" pitchFamily="34" charset="0"/>
              <a:cs typeface="Arial" pitchFamily="34" charset="0"/>
            </a:endParaRPr>
          </a:p>
        </p:txBody>
      </p:sp>
    </p:spTree>
    <p:extLst>
      <p:ext uri="{BB962C8B-B14F-4D97-AF65-F5344CB8AC3E}">
        <p14:creationId xmlns:p14="http://schemas.microsoft.com/office/powerpoint/2010/main" val="4284777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73616" y="230168"/>
            <a:ext cx="6889184" cy="6117829"/>
          </a:xfrm>
          <a:prstGeom prst="rect">
            <a:avLst/>
          </a:prstGeom>
          <a:noFill/>
        </p:spPr>
        <p:txBody>
          <a:bodyPr wrap="square" rtlCol="0">
            <a:spAutoFit/>
          </a:bodyPr>
          <a:lstStyle/>
          <a:p>
            <a:pPr algn="just">
              <a:lnSpc>
                <a:spcPct val="150000"/>
              </a:lnSpc>
            </a:pPr>
            <a:r>
              <a:rPr lang="es-ES" sz="2400" b="1" dirty="0" smtClean="0">
                <a:solidFill>
                  <a:srgbClr val="C00000"/>
                </a:solidFill>
                <a:latin typeface="Arial" panose="020B0604020202020204" pitchFamily="34" charset="0"/>
                <a:cs typeface="Arial" pitchFamily="34" charset="0"/>
              </a:rPr>
              <a:t>Lenguaje natural</a:t>
            </a:r>
            <a:r>
              <a:rPr lang="es-ES" sz="2400" dirty="0" smtClean="0">
                <a:latin typeface="Arial" panose="020B0604020202020204" pitchFamily="34" charset="0"/>
                <a:cs typeface="Arial" panose="020B0604020202020204" pitchFamily="34" charset="0"/>
              </a:rPr>
              <a:t>: Es la manera más frecuente de interrogar bases de datos  o buscar en internet. Es el lenguaje que se utiliza en la comunicación inmediata, el que utiliza el autor de un documento para transmitir sus ideas, o un usuario para solicitar o buscar información. Las </a:t>
            </a:r>
            <a:r>
              <a:rPr lang="es-ES" sz="2400" b="1" dirty="0" smtClean="0">
                <a:solidFill>
                  <a:srgbClr val="C00000"/>
                </a:solidFill>
                <a:latin typeface="Arial" pitchFamily="34" charset="0"/>
                <a:cs typeface="Arial" pitchFamily="34" charset="0"/>
              </a:rPr>
              <a:t>palabras claves </a:t>
            </a:r>
            <a:r>
              <a:rPr lang="es-ES" sz="2400" dirty="0" smtClean="0">
                <a:latin typeface="Arial" panose="020B0604020202020204" pitchFamily="34" charset="0"/>
                <a:cs typeface="Arial" panose="020B0604020202020204" pitchFamily="34" charset="0"/>
              </a:rPr>
              <a:t>forman parte del lenguaje natural. Este lenguaje se utiliza en la búsqueda cuando: el término es nuevo, es muy específico, cuando se desea hacer una búsqueda amplia, o como complemento del lenguaje controlado</a:t>
            </a:r>
            <a:r>
              <a:rPr lang="es-ES" sz="2400" dirty="0" smtClean="0">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0650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1480" y="234524"/>
            <a:ext cx="6858000" cy="6186309"/>
          </a:xfrm>
          <a:prstGeom prst="rect">
            <a:avLst/>
          </a:prstGeom>
        </p:spPr>
        <p:txBody>
          <a:bodyPr wrap="square">
            <a:spAutoFit/>
          </a:bodyPr>
          <a:lstStyle/>
          <a:p>
            <a:pPr algn="just">
              <a:lnSpc>
                <a:spcPct val="150000"/>
              </a:lnSpc>
            </a:pPr>
            <a:endParaRPr lang="es-ES" sz="2400" dirty="0">
              <a:latin typeface="Arial" panose="020B0604020202020204" pitchFamily="34" charset="0"/>
              <a:cs typeface="Arial" panose="020B0604020202020204" pitchFamily="34" charset="0"/>
            </a:endParaRPr>
          </a:p>
          <a:p>
            <a:pPr algn="just">
              <a:lnSpc>
                <a:spcPct val="150000"/>
              </a:lnSpc>
            </a:pPr>
            <a:endParaRPr lang="es-ES" sz="2400" dirty="0">
              <a:latin typeface="Arial" panose="020B0604020202020204" pitchFamily="34" charset="0"/>
              <a:cs typeface="Arial" panose="020B0604020202020204" pitchFamily="34" charset="0"/>
            </a:endParaRPr>
          </a:p>
          <a:p>
            <a:pPr algn="just">
              <a:lnSpc>
                <a:spcPct val="150000"/>
              </a:lnSpc>
            </a:pPr>
            <a:r>
              <a:rPr lang="es-ES" sz="2400" b="1" dirty="0">
                <a:solidFill>
                  <a:schemeClr val="accent2">
                    <a:lumMod val="50000"/>
                  </a:schemeClr>
                </a:solidFill>
                <a:latin typeface="Arial" pitchFamily="34" charset="0"/>
                <a:cs typeface="Arial" pitchFamily="34" charset="0"/>
              </a:rPr>
              <a:t>Descriptores</a:t>
            </a:r>
            <a:r>
              <a:rPr lang="es-ES" sz="2400" dirty="0">
                <a:solidFill>
                  <a:schemeClr val="accent2">
                    <a:lumMod val="50000"/>
                  </a:schemeClr>
                </a:solidFill>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Son </a:t>
            </a:r>
            <a:r>
              <a:rPr lang="es-ES" sz="2400" b="1" dirty="0">
                <a:solidFill>
                  <a:schemeClr val="accent2">
                    <a:lumMod val="75000"/>
                  </a:schemeClr>
                </a:solidFill>
                <a:latin typeface="Arial" pitchFamily="34" charset="0"/>
                <a:cs typeface="Arial" pitchFamily="34" charset="0"/>
              </a:rPr>
              <a:t>términos controlados o normalizados </a:t>
            </a:r>
            <a:r>
              <a:rPr lang="es-ES" sz="2400" dirty="0">
                <a:latin typeface="Arial" panose="020B0604020202020204" pitchFamily="34" charset="0"/>
                <a:cs typeface="Arial" panose="020B0604020202020204" pitchFamily="34" charset="0"/>
              </a:rPr>
              <a:t>que se utilizan para indizar los documentos en un sistema de información que trabaje con ese lenguaje o para recuperar información. Esos términos se pueden consultar en </a:t>
            </a:r>
            <a:r>
              <a:rPr lang="es-ES" sz="2400" b="1" dirty="0">
                <a:solidFill>
                  <a:schemeClr val="accent2">
                    <a:lumMod val="75000"/>
                  </a:schemeClr>
                </a:solidFill>
                <a:latin typeface="Arial" pitchFamily="34" charset="0"/>
                <a:cs typeface="Arial" pitchFamily="34" charset="0"/>
              </a:rPr>
              <a:t>tesauros,</a:t>
            </a:r>
            <a:r>
              <a:rPr lang="es-ES" sz="2400" b="1" dirty="0">
                <a:solidFill>
                  <a:srgbClr val="C00000"/>
                </a:solidFill>
                <a:latin typeface="Arial" pitchFamily="34" charset="0"/>
                <a:cs typeface="Arial" pitchFamily="34" charset="0"/>
              </a:rPr>
              <a:t> </a:t>
            </a:r>
            <a:r>
              <a:rPr lang="es-ES" sz="2400" i="1" dirty="0">
                <a:latin typeface="Arial" pitchFamily="34" charset="0"/>
                <a:cs typeface="Arial" pitchFamily="34" charset="0"/>
              </a:rPr>
              <a:t>que son herramientas léxicas destinadas a  normalizar terminologías en distintas aristas de la ciencia.</a:t>
            </a:r>
          </a:p>
          <a:p>
            <a:pPr algn="just">
              <a:lnSpc>
                <a:spcPct val="150000"/>
              </a:lnSpc>
            </a:pP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405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38953"/>
            <a:ext cx="7996519" cy="1320800"/>
          </a:xfrm>
        </p:spPr>
        <p:txBody>
          <a:bodyPr vert="horz" lIns="91440" tIns="45720" rIns="91440" bIns="45720" rtlCol="0" anchor="t">
            <a:normAutofit/>
          </a:bodyPr>
          <a:lstStyle/>
          <a:p>
            <a:pPr algn="ctr"/>
            <a:r>
              <a:rPr lang="es-ES" dirty="0" smtClean="0">
                <a:solidFill>
                  <a:schemeClr val="accent2">
                    <a:lumMod val="75000"/>
                  </a:schemeClr>
                </a:solidFill>
                <a:latin typeface="Arial Black" panose="020B0A04020102020204" pitchFamily="34" charset="0"/>
                <a:cs typeface="Arial" panose="020B0604020202020204" pitchFamily="34" charset="0"/>
              </a:rPr>
              <a:t>Objetivos de la </a:t>
            </a:r>
            <a:br>
              <a:rPr lang="es-ES" dirty="0" smtClean="0">
                <a:solidFill>
                  <a:schemeClr val="accent2">
                    <a:lumMod val="75000"/>
                  </a:schemeClr>
                </a:solidFill>
                <a:latin typeface="Arial Black" panose="020B0A04020102020204" pitchFamily="34" charset="0"/>
                <a:cs typeface="Arial" panose="020B0604020202020204" pitchFamily="34" charset="0"/>
              </a:rPr>
            </a:br>
            <a:r>
              <a:rPr lang="es-ES" dirty="0" smtClean="0">
                <a:solidFill>
                  <a:schemeClr val="accent2">
                    <a:lumMod val="75000"/>
                  </a:schemeClr>
                </a:solidFill>
                <a:latin typeface="Arial Black" panose="020B0A04020102020204" pitchFamily="34" charset="0"/>
                <a:cs typeface="Arial" panose="020B0604020202020204" pitchFamily="34" charset="0"/>
              </a:rPr>
              <a:t>Gestión de Información</a:t>
            </a:r>
            <a:endParaRPr lang="es-ES" dirty="0">
              <a:solidFill>
                <a:schemeClr val="accent2">
                  <a:lumMod val="75000"/>
                </a:schemeClr>
              </a:solidFill>
              <a:latin typeface="Arial Black" panose="020B0A04020102020204" pitchFamily="34" charset="0"/>
              <a:cs typeface="Arial" panose="020B0604020202020204" pitchFamily="34" charset="0"/>
            </a:endParaRPr>
          </a:p>
        </p:txBody>
      </p:sp>
      <p:sp>
        <p:nvSpPr>
          <p:cNvPr id="4" name="Rectángulo 3"/>
          <p:cNvSpPr/>
          <p:nvPr/>
        </p:nvSpPr>
        <p:spPr>
          <a:xfrm>
            <a:off x="403412" y="1845893"/>
            <a:ext cx="7059706" cy="3277820"/>
          </a:xfrm>
          <a:prstGeom prst="rect">
            <a:avLst/>
          </a:prstGeom>
        </p:spPr>
        <p:txBody>
          <a:bodyPr wrap="square">
            <a:spAutoFit/>
          </a:bodyPr>
          <a:lstStyle/>
          <a:p>
            <a:pPr marL="342900" indent="-342900" algn="just">
              <a:spcAft>
                <a:spcPts val="600"/>
              </a:spcAft>
              <a:buFont typeface="Arial" panose="020B0604020202020204" pitchFamily="34" charset="0"/>
              <a:buChar char="•"/>
            </a:pPr>
            <a:r>
              <a:rPr lang="es-ES" sz="2400" dirty="0" smtClean="0">
                <a:latin typeface="Arial" panose="020B0604020202020204" pitchFamily="34" charset="0"/>
                <a:cs typeface="Arial" panose="020B0604020202020204" pitchFamily="34" charset="0"/>
              </a:rPr>
              <a:t>Maximizar </a:t>
            </a:r>
            <a:r>
              <a:rPr lang="es-ES" sz="2400" dirty="0">
                <a:latin typeface="Arial" panose="020B0604020202020204" pitchFamily="34" charset="0"/>
                <a:cs typeface="Arial" panose="020B0604020202020204" pitchFamily="34" charset="0"/>
              </a:rPr>
              <a:t>los beneficios que se derivan </a:t>
            </a:r>
            <a:r>
              <a:rPr lang="es-ES" sz="2400" dirty="0" smtClean="0">
                <a:latin typeface="Arial" panose="020B0604020202020204" pitchFamily="34" charset="0"/>
                <a:cs typeface="Arial" panose="020B0604020202020204" pitchFamily="34" charset="0"/>
              </a:rPr>
              <a:t>del uso </a:t>
            </a:r>
            <a:r>
              <a:rPr lang="es-ES" sz="2400" dirty="0">
                <a:latin typeface="Arial" panose="020B0604020202020204" pitchFamily="34" charset="0"/>
                <a:cs typeface="Arial" panose="020B0604020202020204" pitchFamily="34" charset="0"/>
              </a:rPr>
              <a:t>de la </a:t>
            </a:r>
            <a:r>
              <a:rPr lang="es-ES" sz="2400" dirty="0" smtClean="0">
                <a:latin typeface="Arial" panose="020B0604020202020204" pitchFamily="34" charset="0"/>
                <a:cs typeface="Arial" panose="020B0604020202020204" pitchFamily="34" charset="0"/>
              </a:rPr>
              <a:t>información.</a:t>
            </a:r>
            <a:endParaRPr lang="es-ES" sz="2400" dirty="0">
              <a:latin typeface="Arial" panose="020B0604020202020204" pitchFamily="34" charset="0"/>
              <a:cs typeface="Arial" panose="020B0604020202020204" pitchFamily="34" charset="0"/>
            </a:endParaRPr>
          </a:p>
          <a:p>
            <a:pPr marL="342900" indent="-342900" algn="just">
              <a:spcAft>
                <a:spcPts val="600"/>
              </a:spcAft>
              <a:buFont typeface="Arial" panose="020B0604020202020204" pitchFamily="34" charset="0"/>
              <a:buChar char="•"/>
            </a:pPr>
            <a:r>
              <a:rPr lang="es-ES" sz="2400" dirty="0" smtClean="0">
                <a:latin typeface="Arial" panose="020B0604020202020204" pitchFamily="34" charset="0"/>
                <a:cs typeface="Arial" panose="020B0604020202020204" pitchFamily="34" charset="0"/>
              </a:rPr>
              <a:t>Minimizar </a:t>
            </a:r>
            <a:r>
              <a:rPr lang="es-ES" sz="2400" dirty="0">
                <a:latin typeface="Arial" panose="020B0604020202020204" pitchFamily="34" charset="0"/>
                <a:cs typeface="Arial" panose="020B0604020202020204" pitchFamily="34" charset="0"/>
              </a:rPr>
              <a:t>los costos relativos al manejo </a:t>
            </a:r>
            <a:r>
              <a:rPr lang="es-ES" sz="2400" dirty="0" smtClean="0">
                <a:latin typeface="Arial" panose="020B0604020202020204" pitchFamily="34" charset="0"/>
                <a:cs typeface="Arial" panose="020B0604020202020204" pitchFamily="34" charset="0"/>
              </a:rPr>
              <a:t>y uso </a:t>
            </a:r>
            <a:r>
              <a:rPr lang="es-ES" sz="2400" dirty="0">
                <a:latin typeface="Arial" panose="020B0604020202020204" pitchFamily="34" charset="0"/>
                <a:cs typeface="Arial" panose="020B0604020202020204" pitchFamily="34" charset="0"/>
              </a:rPr>
              <a:t>de la información en la organización.</a:t>
            </a:r>
          </a:p>
          <a:p>
            <a:pPr marL="342900" indent="-342900" algn="just">
              <a:spcAft>
                <a:spcPts val="600"/>
              </a:spcAft>
              <a:buFont typeface="Arial" panose="020B0604020202020204" pitchFamily="34" charset="0"/>
              <a:buChar char="•"/>
            </a:pPr>
            <a:r>
              <a:rPr lang="es-ES" sz="2400" dirty="0" smtClean="0">
                <a:latin typeface="Arial" panose="020B0604020202020204" pitchFamily="34" charset="0"/>
                <a:cs typeface="Arial" panose="020B0604020202020204" pitchFamily="34" charset="0"/>
              </a:rPr>
              <a:t>Definir </a:t>
            </a:r>
            <a:r>
              <a:rPr lang="es-ES" sz="2400" dirty="0">
                <a:latin typeface="Arial" panose="020B0604020202020204" pitchFamily="34" charset="0"/>
                <a:cs typeface="Arial" panose="020B0604020202020204" pitchFamily="34" charset="0"/>
              </a:rPr>
              <a:t>responsabilidades en cuanto </a:t>
            </a:r>
            <a:r>
              <a:rPr lang="es-ES" sz="2400" dirty="0" smtClean="0">
                <a:latin typeface="Arial" panose="020B0604020202020204" pitchFamily="34" charset="0"/>
                <a:cs typeface="Arial" panose="020B0604020202020204" pitchFamily="34" charset="0"/>
              </a:rPr>
              <a:t>al manejo </a:t>
            </a:r>
            <a:r>
              <a:rPr lang="es-ES" sz="2400" dirty="0">
                <a:latin typeface="Arial" panose="020B0604020202020204" pitchFamily="34" charset="0"/>
                <a:cs typeface="Arial" panose="020B0604020202020204" pitchFamily="34" charset="0"/>
              </a:rPr>
              <a:t>de la información en la </a:t>
            </a:r>
            <a:r>
              <a:rPr lang="es-ES" sz="2400" dirty="0" smtClean="0">
                <a:latin typeface="Arial" panose="020B0604020202020204" pitchFamily="34" charset="0"/>
                <a:cs typeface="Arial" panose="020B0604020202020204" pitchFamily="34" charset="0"/>
              </a:rPr>
              <a:t>organización.</a:t>
            </a:r>
            <a:endParaRPr lang="es-ES" sz="2400" dirty="0">
              <a:latin typeface="Arial" panose="020B0604020202020204" pitchFamily="34" charset="0"/>
              <a:cs typeface="Arial" panose="020B0604020202020204" pitchFamily="34" charset="0"/>
            </a:endParaRPr>
          </a:p>
          <a:p>
            <a:pPr marL="342900" indent="-342900" algn="just">
              <a:spcAft>
                <a:spcPts val="600"/>
              </a:spcAft>
              <a:buFont typeface="Arial" panose="020B0604020202020204" pitchFamily="34" charset="0"/>
              <a:buChar char="•"/>
            </a:pPr>
            <a:r>
              <a:rPr lang="es-ES" sz="2400" dirty="0" smtClean="0">
                <a:latin typeface="Arial" panose="020B0604020202020204" pitchFamily="34" charset="0"/>
                <a:cs typeface="Arial" panose="020B0604020202020204" pitchFamily="34" charset="0"/>
              </a:rPr>
              <a:t>Lograr </a:t>
            </a:r>
            <a:r>
              <a:rPr lang="es-ES" sz="2400" dirty="0">
                <a:latin typeface="Arial" panose="020B0604020202020204" pitchFamily="34" charset="0"/>
                <a:cs typeface="Arial" panose="020B0604020202020204" pitchFamily="34" charset="0"/>
              </a:rPr>
              <a:t>que la información </a:t>
            </a:r>
            <a:r>
              <a:rPr lang="es-ES" sz="2400" dirty="0" smtClean="0">
                <a:latin typeface="Arial" panose="020B0604020202020204" pitchFamily="34" charset="0"/>
                <a:cs typeface="Arial" panose="020B0604020202020204" pitchFamily="34" charset="0"/>
              </a:rPr>
              <a:t>fluya permanentemente</a:t>
            </a:r>
            <a:r>
              <a:rPr lang="es-ES"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03159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34023"/>
            <a:ext cx="7284720" cy="1320800"/>
          </a:xfrm>
        </p:spPr>
        <p:txBody>
          <a:bodyPr vert="horz" lIns="91440" tIns="45720" rIns="91440" bIns="45720" rtlCol="0" anchor="t">
            <a:normAutofit fontScale="90000"/>
          </a:bodyPr>
          <a:lstStyle/>
          <a:p>
            <a:pPr algn="ctr"/>
            <a:r>
              <a:rPr lang="es-ES" dirty="0">
                <a:solidFill>
                  <a:schemeClr val="accent2">
                    <a:lumMod val="75000"/>
                  </a:schemeClr>
                </a:solidFill>
                <a:latin typeface="Arial Black" panose="020B0A04020102020204" pitchFamily="34" charset="0"/>
                <a:cs typeface="Arial" panose="020B0604020202020204" pitchFamily="34" charset="0"/>
              </a:rPr>
              <a:t>La gestión de la información en el proceso de la investigación científica.</a:t>
            </a:r>
            <a:br>
              <a:rPr lang="es-ES" dirty="0">
                <a:solidFill>
                  <a:schemeClr val="accent2">
                    <a:lumMod val="75000"/>
                  </a:schemeClr>
                </a:solidFill>
                <a:latin typeface="Arial Black" panose="020B0A04020102020204" pitchFamily="34" charset="0"/>
                <a:cs typeface="Arial" panose="020B0604020202020204" pitchFamily="34" charset="0"/>
              </a:rPr>
            </a:br>
            <a:endParaRPr lang="es-ES" dirty="0">
              <a:solidFill>
                <a:schemeClr val="accent2">
                  <a:lumMod val="75000"/>
                </a:schemeClr>
              </a:solidFill>
              <a:latin typeface="Arial Black" panose="020B0A04020102020204" pitchFamily="34" charset="0"/>
              <a:cs typeface="Arial" panose="020B0604020202020204" pitchFamily="34" charset="0"/>
            </a:endParaRPr>
          </a:p>
        </p:txBody>
      </p:sp>
      <p:sp>
        <p:nvSpPr>
          <p:cNvPr id="4" name="Rectángulo 3"/>
          <p:cNvSpPr/>
          <p:nvPr/>
        </p:nvSpPr>
        <p:spPr>
          <a:xfrm>
            <a:off x="492190" y="3502220"/>
            <a:ext cx="3568606" cy="461665"/>
          </a:xfrm>
          <a:prstGeom prst="rect">
            <a:avLst/>
          </a:prstGeom>
        </p:spPr>
        <p:txBody>
          <a:bodyPr wrap="none">
            <a:spAutoFit/>
          </a:bodyPr>
          <a:lstStyle/>
          <a:p>
            <a:r>
              <a:rPr lang="es-ES" sz="2400" b="1" dirty="0" smtClean="0">
                <a:solidFill>
                  <a:srgbClr val="FF0000"/>
                </a:solidFill>
                <a:latin typeface="Arial" panose="020B0604020202020204" pitchFamily="34" charset="0"/>
                <a:cs typeface="Arial" panose="020B0604020202020204" pitchFamily="34" charset="0"/>
              </a:rPr>
              <a:t>Investigación </a:t>
            </a:r>
            <a:r>
              <a:rPr lang="es-ES" sz="2400" b="1" dirty="0">
                <a:solidFill>
                  <a:srgbClr val="FF0000"/>
                </a:solidFill>
                <a:latin typeface="Arial" panose="020B0604020202020204" pitchFamily="34" charset="0"/>
                <a:cs typeface="Arial" panose="020B0604020202020204" pitchFamily="34" charset="0"/>
              </a:rPr>
              <a:t>científica</a:t>
            </a:r>
            <a:endParaRPr lang="es-ES" sz="2400" dirty="0">
              <a:solidFill>
                <a:srgbClr val="FF0000"/>
              </a:solidFill>
              <a:latin typeface="Arial" panose="020B0604020202020204" pitchFamily="34" charset="0"/>
              <a:cs typeface="Arial" panose="020B0604020202020204" pitchFamily="34" charset="0"/>
            </a:endParaRPr>
          </a:p>
        </p:txBody>
      </p:sp>
      <p:sp>
        <p:nvSpPr>
          <p:cNvPr id="5" name="Rectángulo 4"/>
          <p:cNvSpPr/>
          <p:nvPr/>
        </p:nvSpPr>
        <p:spPr>
          <a:xfrm>
            <a:off x="260730" y="1988935"/>
            <a:ext cx="4132863" cy="461665"/>
          </a:xfrm>
          <a:prstGeom prst="rect">
            <a:avLst/>
          </a:prstGeom>
        </p:spPr>
        <p:txBody>
          <a:bodyPr wrap="none">
            <a:spAutoFit/>
          </a:bodyPr>
          <a:lstStyle/>
          <a:p>
            <a:r>
              <a:rPr lang="es-ES" sz="2400" b="1" dirty="0" smtClean="0">
                <a:latin typeface="Arial" panose="020B0604020202020204" pitchFamily="34" charset="0"/>
                <a:cs typeface="Arial" panose="020B0604020202020204" pitchFamily="34" charset="0"/>
              </a:rPr>
              <a:t>Ausencia de Conocimiento</a:t>
            </a:r>
            <a:endParaRPr lang="es-ES" sz="2400" dirty="0">
              <a:latin typeface="Arial" panose="020B0604020202020204" pitchFamily="34" charset="0"/>
              <a:cs typeface="Arial" panose="020B0604020202020204" pitchFamily="34" charset="0"/>
            </a:endParaRPr>
          </a:p>
        </p:txBody>
      </p:sp>
      <p:sp>
        <p:nvSpPr>
          <p:cNvPr id="6" name="Flecha abajo 5"/>
          <p:cNvSpPr/>
          <p:nvPr/>
        </p:nvSpPr>
        <p:spPr>
          <a:xfrm>
            <a:off x="1941213" y="2824753"/>
            <a:ext cx="335280" cy="388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Flecha abajo 6"/>
          <p:cNvSpPr/>
          <p:nvPr/>
        </p:nvSpPr>
        <p:spPr>
          <a:xfrm>
            <a:off x="1946161" y="4104898"/>
            <a:ext cx="335280" cy="388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7"/>
          <p:cNvSpPr/>
          <p:nvPr/>
        </p:nvSpPr>
        <p:spPr>
          <a:xfrm>
            <a:off x="673594" y="4650115"/>
            <a:ext cx="3294492" cy="461665"/>
          </a:xfrm>
          <a:prstGeom prst="rect">
            <a:avLst/>
          </a:prstGeom>
        </p:spPr>
        <p:txBody>
          <a:bodyPr wrap="none">
            <a:spAutoFit/>
          </a:bodyPr>
          <a:lstStyle/>
          <a:p>
            <a:r>
              <a:rPr lang="es-ES" sz="2400" b="1" dirty="0" smtClean="0">
                <a:latin typeface="Arial" panose="020B0604020202020204" pitchFamily="34" charset="0"/>
                <a:cs typeface="Arial" panose="020B0604020202020204" pitchFamily="34" charset="0"/>
              </a:rPr>
              <a:t>Nuevo </a:t>
            </a:r>
            <a:r>
              <a:rPr lang="es-ES" sz="2400" b="1" dirty="0">
                <a:latin typeface="Arial" panose="020B0604020202020204" pitchFamily="34" charset="0"/>
                <a:cs typeface="Arial" panose="020B0604020202020204" pitchFamily="34" charset="0"/>
              </a:rPr>
              <a:t>conocimiento </a:t>
            </a:r>
          </a:p>
        </p:txBody>
      </p:sp>
      <p:sp>
        <p:nvSpPr>
          <p:cNvPr id="9" name="Flecha abajo 8"/>
          <p:cNvSpPr/>
          <p:nvPr/>
        </p:nvSpPr>
        <p:spPr>
          <a:xfrm>
            <a:off x="1941213" y="5390237"/>
            <a:ext cx="335280" cy="388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p:nvSpPr>
        <p:spPr>
          <a:xfrm>
            <a:off x="1136471" y="5825886"/>
            <a:ext cx="1944763" cy="461665"/>
          </a:xfrm>
          <a:prstGeom prst="rect">
            <a:avLst/>
          </a:prstGeom>
        </p:spPr>
        <p:txBody>
          <a:bodyPr wrap="none">
            <a:spAutoFit/>
          </a:bodyPr>
          <a:lstStyle/>
          <a:p>
            <a:r>
              <a:rPr lang="es-ES" sz="2400" b="1" dirty="0" smtClean="0">
                <a:latin typeface="Arial" panose="020B0604020202020204" pitchFamily="34" charset="0"/>
                <a:cs typeface="Arial" panose="020B0604020202020204" pitchFamily="34" charset="0"/>
              </a:rPr>
              <a:t>Información</a:t>
            </a:r>
            <a:endParaRPr lang="es-ES" sz="2400" b="1" dirty="0">
              <a:latin typeface="Arial" panose="020B0604020202020204" pitchFamily="34" charset="0"/>
              <a:cs typeface="Arial" panose="020B0604020202020204" pitchFamily="34" charset="0"/>
            </a:endParaRPr>
          </a:p>
        </p:txBody>
      </p:sp>
      <p:sp>
        <p:nvSpPr>
          <p:cNvPr id="12" name="Rectángulo 11"/>
          <p:cNvSpPr/>
          <p:nvPr/>
        </p:nvSpPr>
        <p:spPr>
          <a:xfrm>
            <a:off x="2989159" y="2467051"/>
            <a:ext cx="4740910" cy="1015663"/>
          </a:xfrm>
          <a:prstGeom prst="rect">
            <a:avLst/>
          </a:prstGeom>
        </p:spPr>
        <p:txBody>
          <a:bodyPr wrap="square">
            <a:spAutoFit/>
          </a:bodyPr>
          <a:lstStyle/>
          <a:p>
            <a:pPr algn="just"/>
            <a:r>
              <a:rPr lang="es-ES" sz="2000" dirty="0" smtClean="0">
                <a:latin typeface="Arial" panose="020B0604020202020204" pitchFamily="34" charset="0"/>
                <a:cs typeface="Arial" panose="020B0604020202020204" pitchFamily="34" charset="0"/>
              </a:rPr>
              <a:t>Etapa </a:t>
            </a:r>
            <a:r>
              <a:rPr lang="es-ES" sz="2000" dirty="0">
                <a:latin typeface="Arial" panose="020B0604020202020204" pitchFamily="34" charset="0"/>
                <a:cs typeface="Arial" panose="020B0604020202020204" pitchFamily="34" charset="0"/>
              </a:rPr>
              <a:t>de </a:t>
            </a:r>
            <a:r>
              <a:rPr lang="es-ES" sz="2000" b="1" dirty="0" smtClean="0">
                <a:latin typeface="Arial" panose="020B0604020202020204" pitchFamily="34" charset="0"/>
                <a:cs typeface="Arial" panose="020B0604020202020204" pitchFamily="34" charset="0"/>
              </a:rPr>
              <a:t>Gestión </a:t>
            </a:r>
            <a:r>
              <a:rPr lang="es-ES" sz="2000" b="1" dirty="0">
                <a:latin typeface="Arial" panose="020B0604020202020204" pitchFamily="34" charset="0"/>
                <a:cs typeface="Arial" panose="020B0604020202020204" pitchFamily="34" charset="0"/>
              </a:rPr>
              <a:t>de la </a:t>
            </a:r>
            <a:r>
              <a:rPr lang="es-ES" sz="2000" b="1" dirty="0" smtClean="0">
                <a:latin typeface="Arial" panose="020B0604020202020204" pitchFamily="34" charset="0"/>
                <a:cs typeface="Arial" panose="020B0604020202020204" pitchFamily="34" charset="0"/>
              </a:rPr>
              <a:t>Información</a:t>
            </a:r>
            <a:r>
              <a:rPr lang="es-ES" sz="2000" dirty="0" smtClean="0">
                <a:latin typeface="Arial" panose="020B0604020202020204" pitchFamily="34" charset="0"/>
                <a:cs typeface="Arial" panose="020B0604020202020204" pitchFamily="34" charset="0"/>
              </a:rPr>
              <a:t> </a:t>
            </a:r>
            <a:r>
              <a:rPr lang="es-ES" sz="2000" dirty="0">
                <a:latin typeface="Arial" panose="020B0604020202020204" pitchFamily="34" charset="0"/>
                <a:cs typeface="Arial" panose="020B0604020202020204" pitchFamily="34" charset="0"/>
              </a:rPr>
              <a:t>para identificar la información necesaria al desarrollo de la </a:t>
            </a:r>
            <a:r>
              <a:rPr lang="es-ES" sz="2000" dirty="0" smtClean="0">
                <a:latin typeface="Arial" panose="020B0604020202020204" pitchFamily="34" charset="0"/>
                <a:cs typeface="Arial" panose="020B0604020202020204" pitchFamily="34" charset="0"/>
              </a:rPr>
              <a:t>investigación.</a:t>
            </a:r>
            <a:endParaRPr lang="es-ES" sz="2000" dirty="0">
              <a:latin typeface="Arial" panose="020B0604020202020204" pitchFamily="34" charset="0"/>
              <a:cs typeface="Arial" panose="020B0604020202020204" pitchFamily="34" charset="0"/>
            </a:endParaRPr>
          </a:p>
        </p:txBody>
      </p:sp>
      <p:sp>
        <p:nvSpPr>
          <p:cNvPr id="13" name="Rectángulo 12"/>
          <p:cNvSpPr/>
          <p:nvPr/>
        </p:nvSpPr>
        <p:spPr>
          <a:xfrm>
            <a:off x="3142829" y="5842337"/>
            <a:ext cx="4587240" cy="1015663"/>
          </a:xfrm>
          <a:prstGeom prst="rect">
            <a:avLst/>
          </a:prstGeom>
        </p:spPr>
        <p:txBody>
          <a:bodyPr wrap="square">
            <a:spAutoFit/>
          </a:bodyPr>
          <a:lstStyle/>
          <a:p>
            <a:r>
              <a:rPr lang="es-ES" sz="2000" dirty="0">
                <a:latin typeface="Arial" panose="020B0604020202020204" pitchFamily="34" charset="0"/>
                <a:cs typeface="Arial" panose="020B0604020202020204" pitchFamily="34" charset="0"/>
              </a:rPr>
              <a:t>Obligación moral de comunicar dichos  resultados al resto de la comunidad </a:t>
            </a:r>
            <a:r>
              <a:rPr lang="es-ES" sz="2000" dirty="0" smtClean="0">
                <a:latin typeface="Arial" panose="020B0604020202020204" pitchFamily="34" charset="0"/>
                <a:cs typeface="Arial" panose="020B0604020202020204" pitchFamily="34" charset="0"/>
              </a:rPr>
              <a:t>científica.</a:t>
            </a: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0599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2577273" y="3630706"/>
            <a:ext cx="2333537" cy="2368159"/>
          </a:xfrm>
          <a:prstGeom prst="rect">
            <a:avLst/>
          </a:prstGeom>
        </p:spPr>
      </p:pic>
      <p:sp>
        <p:nvSpPr>
          <p:cNvPr id="6" name="Rectángulo 5"/>
          <p:cNvSpPr/>
          <p:nvPr/>
        </p:nvSpPr>
        <p:spPr>
          <a:xfrm>
            <a:off x="682214" y="1736934"/>
            <a:ext cx="6602506" cy="2062103"/>
          </a:xfrm>
          <a:prstGeom prst="rect">
            <a:avLst/>
          </a:prstGeom>
        </p:spPr>
        <p:txBody>
          <a:bodyPr wrap="square">
            <a:spAutoFit/>
          </a:bodyPr>
          <a:lstStyle/>
          <a:p>
            <a:r>
              <a:rPr lang="es-ES" sz="3200" b="1" i="0" u="none" strike="noStrike" baseline="0" dirty="0" smtClean="0">
                <a:solidFill>
                  <a:srgbClr val="000000"/>
                </a:solidFill>
                <a:latin typeface="Arial" panose="020B0604020202020204" pitchFamily="34" charset="0"/>
                <a:cs typeface="Arial" panose="020B0604020202020204" pitchFamily="34" charset="0"/>
              </a:rPr>
              <a:t>…” </a:t>
            </a:r>
            <a:r>
              <a:rPr lang="es-ES" sz="3200" b="1" i="0" u="none" strike="noStrike" baseline="0" dirty="0" smtClean="0">
                <a:solidFill>
                  <a:srgbClr val="006633"/>
                </a:solidFill>
                <a:latin typeface="Arial" panose="020B0604020202020204" pitchFamily="34" charset="0"/>
                <a:cs typeface="Arial" panose="020B0604020202020204" pitchFamily="34" charset="0"/>
              </a:rPr>
              <a:t>No hay viento favorable para quién no sabe adonde va …</a:t>
            </a:r>
          </a:p>
          <a:p>
            <a:endParaRPr lang="es-ES" sz="3200" b="1" i="0" u="none" strike="noStrike" baseline="0" dirty="0" smtClean="0">
              <a:solidFill>
                <a:srgbClr val="006633"/>
              </a:solidFill>
              <a:latin typeface="Arial" panose="020B0604020202020204" pitchFamily="34" charset="0"/>
              <a:cs typeface="Arial" panose="020B0604020202020204" pitchFamily="34" charset="0"/>
            </a:endParaRPr>
          </a:p>
          <a:p>
            <a:pPr algn="r"/>
            <a:r>
              <a:rPr lang="es-ES" sz="3200" b="1" i="0" u="none" strike="noStrike" baseline="0" dirty="0" smtClean="0">
                <a:solidFill>
                  <a:srgbClr val="006633"/>
                </a:solidFill>
                <a:latin typeface="Arial" panose="020B0604020202020204" pitchFamily="34" charset="0"/>
                <a:cs typeface="Arial" panose="020B0604020202020204" pitchFamily="34" charset="0"/>
              </a:rPr>
              <a:t>Séneca</a:t>
            </a:r>
            <a:endParaRPr lang="es-E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2955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7640" y="192822"/>
            <a:ext cx="7025640" cy="6186309"/>
          </a:xfrm>
          <a:prstGeom prst="rect">
            <a:avLst/>
          </a:prstGeom>
        </p:spPr>
        <p:txBody>
          <a:bodyPr wrap="square">
            <a:spAutoFit/>
          </a:bodyPr>
          <a:lstStyle/>
          <a:p>
            <a:pPr algn="just">
              <a:lnSpc>
                <a:spcPct val="150000"/>
              </a:lnSpc>
            </a:pPr>
            <a:r>
              <a:rPr lang="es-ES" sz="2400" dirty="0">
                <a:latin typeface="Arial" panose="020B0604020202020204" pitchFamily="34" charset="0"/>
                <a:cs typeface="Arial" panose="020B0604020202020204" pitchFamily="34" charset="0"/>
              </a:rPr>
              <a:t>El primer paso en el proceso de resolución </a:t>
            </a:r>
            <a:r>
              <a:rPr lang="es-ES" sz="2400" dirty="0" smtClean="0">
                <a:latin typeface="Arial" panose="020B0604020202020204" pitchFamily="34" charset="0"/>
                <a:cs typeface="Arial" panose="020B0604020202020204" pitchFamily="34" charset="0"/>
              </a:rPr>
              <a:t>de un </a:t>
            </a:r>
            <a:r>
              <a:rPr lang="es-ES" sz="2400" dirty="0">
                <a:latin typeface="Arial" panose="020B0604020202020204" pitchFamily="34" charset="0"/>
                <a:cs typeface="Arial" panose="020B0604020202020204" pitchFamily="34" charset="0"/>
              </a:rPr>
              <a:t>problema informativo es reconocer </a:t>
            </a:r>
            <a:r>
              <a:rPr lang="es-ES" sz="2400" dirty="0" smtClean="0">
                <a:latin typeface="Arial" panose="020B0604020202020204" pitchFamily="34" charset="0"/>
                <a:cs typeface="Arial" panose="020B0604020202020204" pitchFamily="34" charset="0"/>
              </a:rPr>
              <a:t>que existe </a:t>
            </a:r>
            <a:r>
              <a:rPr lang="es-ES" sz="2400" dirty="0">
                <a:latin typeface="Arial" panose="020B0604020202020204" pitchFamily="34" charset="0"/>
                <a:cs typeface="Arial" panose="020B0604020202020204" pitchFamily="34" charset="0"/>
              </a:rPr>
              <a:t>una </a:t>
            </a:r>
            <a:r>
              <a:rPr lang="es-ES" sz="2400" b="1" dirty="0">
                <a:latin typeface="Arial" panose="020B0604020202020204" pitchFamily="34" charset="0"/>
                <a:cs typeface="Arial" panose="020B0604020202020204" pitchFamily="34" charset="0"/>
              </a:rPr>
              <a:t>necesidad informativa </a:t>
            </a:r>
            <a:r>
              <a:rPr lang="es-ES" sz="2400" dirty="0">
                <a:latin typeface="Arial" panose="020B0604020202020204" pitchFamily="34" charset="0"/>
                <a:cs typeface="Arial" panose="020B0604020202020204" pitchFamily="34" charset="0"/>
              </a:rPr>
              <a:t>y definir </a:t>
            </a:r>
            <a:r>
              <a:rPr lang="es-ES" sz="2400" dirty="0" smtClean="0">
                <a:latin typeface="Arial" panose="020B0604020202020204" pitchFamily="34" charset="0"/>
                <a:cs typeface="Arial" panose="020B0604020202020204" pitchFamily="34" charset="0"/>
              </a:rPr>
              <a:t>esa necesidad.</a:t>
            </a:r>
          </a:p>
          <a:p>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Se debe ser capaz de:</a:t>
            </a:r>
          </a:p>
          <a:p>
            <a:endParaRPr lang="es-ES" sz="2400" dirty="0" smtClean="0">
              <a:latin typeface="Arial" panose="020B0604020202020204" pitchFamily="34" charset="0"/>
              <a:cs typeface="Arial" panose="020B0604020202020204" pitchFamily="34" charset="0"/>
            </a:endParaRPr>
          </a:p>
          <a:p>
            <a:pPr marL="342900" indent="-342900">
              <a:lnSpc>
                <a:spcPct val="150000"/>
              </a:lnSpc>
              <a:buFont typeface="Wingdings" panose="05000000000000000000" pitchFamily="2" charset="2"/>
              <a:buChar char="q"/>
            </a:pPr>
            <a:r>
              <a:rPr lang="es-ES" sz="2400" b="1" dirty="0" smtClean="0">
                <a:latin typeface="Arial" panose="020B0604020202020204" pitchFamily="34" charset="0"/>
                <a:cs typeface="Arial" panose="020B0604020202020204" pitchFamily="34" charset="0"/>
              </a:rPr>
              <a:t>Definir </a:t>
            </a:r>
            <a:r>
              <a:rPr lang="es-ES" sz="2400" b="1" dirty="0">
                <a:latin typeface="Arial" panose="020B0604020202020204" pitchFamily="34" charset="0"/>
                <a:cs typeface="Arial" panose="020B0604020202020204" pitchFamily="34" charset="0"/>
              </a:rPr>
              <a:t>y articular sus necesidades </a:t>
            </a:r>
            <a:r>
              <a:rPr lang="es-ES" sz="2400" b="1" dirty="0" smtClean="0">
                <a:latin typeface="Arial" panose="020B0604020202020204" pitchFamily="34" charset="0"/>
                <a:cs typeface="Arial" panose="020B0604020202020204" pitchFamily="34" charset="0"/>
              </a:rPr>
              <a:t>de información</a:t>
            </a:r>
            <a:r>
              <a:rPr lang="es-ES" sz="2400" b="1" dirty="0">
                <a:latin typeface="Arial" panose="020B0604020202020204" pitchFamily="34" charset="0"/>
                <a:cs typeface="Arial" panose="020B0604020202020204" pitchFamily="34" charset="0"/>
              </a:rPr>
              <a:t>.</a:t>
            </a:r>
          </a:p>
          <a:p>
            <a:pPr marL="342900" indent="-342900">
              <a:lnSpc>
                <a:spcPct val="150000"/>
              </a:lnSpc>
              <a:buFont typeface="Wingdings" panose="05000000000000000000" pitchFamily="2" charset="2"/>
              <a:buChar char="q"/>
            </a:pPr>
            <a:r>
              <a:rPr lang="es-ES" sz="2400" b="1" dirty="0">
                <a:latin typeface="Arial" panose="020B0604020202020204" pitchFamily="34" charset="0"/>
                <a:cs typeface="Arial" panose="020B0604020202020204" pitchFamily="34" charset="0"/>
              </a:rPr>
              <a:t>Replantearse constantemente la naturaleza </a:t>
            </a:r>
            <a:r>
              <a:rPr lang="es-ES" sz="2400" b="1" dirty="0" smtClean="0">
                <a:latin typeface="Arial" panose="020B0604020202020204" pitchFamily="34" charset="0"/>
                <a:cs typeface="Arial" panose="020B0604020202020204" pitchFamily="34" charset="0"/>
              </a:rPr>
              <a:t>y el </a:t>
            </a:r>
            <a:r>
              <a:rPr lang="es-ES" sz="2400" b="1" dirty="0">
                <a:latin typeface="Arial" panose="020B0604020202020204" pitchFamily="34" charset="0"/>
                <a:cs typeface="Arial" panose="020B0604020202020204" pitchFamily="34" charset="0"/>
              </a:rPr>
              <a:t>alcance de la información que necesita.</a:t>
            </a:r>
          </a:p>
          <a:p>
            <a:pPr marL="342900" indent="-342900">
              <a:lnSpc>
                <a:spcPct val="150000"/>
              </a:lnSpc>
              <a:buFont typeface="Wingdings" panose="05000000000000000000" pitchFamily="2" charset="2"/>
              <a:buChar char="q"/>
            </a:pPr>
            <a:r>
              <a:rPr lang="es-ES" sz="2400" b="1" dirty="0">
                <a:latin typeface="Arial" panose="020B0604020202020204" pitchFamily="34" charset="0"/>
                <a:cs typeface="Arial" panose="020B0604020202020204" pitchFamily="34" charset="0"/>
              </a:rPr>
              <a:t>Utilizar diversas fuentes de información </a:t>
            </a:r>
            <a:r>
              <a:rPr lang="es-ES" sz="2400" b="1" dirty="0" smtClean="0">
                <a:latin typeface="Arial" panose="020B0604020202020204" pitchFamily="34" charset="0"/>
                <a:cs typeface="Arial" panose="020B0604020202020204" pitchFamily="34" charset="0"/>
              </a:rPr>
              <a:t>para tomar </a:t>
            </a:r>
            <a:r>
              <a:rPr lang="es-ES" sz="2400" b="1" dirty="0">
                <a:latin typeface="Arial" panose="020B0604020202020204" pitchFamily="34" charset="0"/>
                <a:cs typeface="Arial" panose="020B0604020202020204" pitchFamily="34" charset="0"/>
              </a:rPr>
              <a:t>decisiones.</a:t>
            </a:r>
          </a:p>
        </p:txBody>
      </p:sp>
    </p:spTree>
    <p:extLst>
      <p:ext uri="{BB962C8B-B14F-4D97-AF65-F5344CB8AC3E}">
        <p14:creationId xmlns:p14="http://schemas.microsoft.com/office/powerpoint/2010/main" val="1029287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7513" y="351155"/>
            <a:ext cx="7161007" cy="5509200"/>
          </a:xfrm>
          <a:prstGeom prst="rect">
            <a:avLst/>
          </a:prstGeom>
        </p:spPr>
        <p:txBody>
          <a:bodyPr wrap="square">
            <a:spAutoFit/>
          </a:bodyPr>
          <a:lstStyle/>
          <a:p>
            <a:pPr algn="just"/>
            <a:r>
              <a:rPr lang="es-ES" sz="2200" b="1" i="1" dirty="0">
                <a:solidFill>
                  <a:srgbClr val="006633"/>
                </a:solidFill>
                <a:latin typeface="Arial" panose="020B0604020202020204" pitchFamily="34" charset="0"/>
                <a:cs typeface="Arial" panose="020B0604020202020204" pitchFamily="34" charset="0"/>
              </a:rPr>
              <a:t>“</a:t>
            </a:r>
            <a:r>
              <a:rPr lang="es-ES" sz="2200" b="1" dirty="0">
                <a:solidFill>
                  <a:srgbClr val="006633"/>
                </a:solidFill>
                <a:latin typeface="Arial" panose="020B0604020202020204" pitchFamily="34" charset="0"/>
                <a:cs typeface="Arial" panose="020B0604020202020204" pitchFamily="34" charset="0"/>
              </a:rPr>
              <a:t>La pregunta sobre necesidades es normalmente confundida … con </a:t>
            </a:r>
            <a:r>
              <a:rPr lang="es-ES" sz="2200" b="1" dirty="0" smtClean="0">
                <a:solidFill>
                  <a:srgbClr val="006633"/>
                </a:solidFill>
                <a:latin typeface="Arial" panose="020B0604020202020204" pitchFamily="34" charset="0"/>
                <a:cs typeface="Arial" panose="020B0604020202020204" pitchFamily="34" charset="0"/>
              </a:rPr>
              <a:t>la pregunta </a:t>
            </a:r>
            <a:r>
              <a:rPr lang="es-ES" sz="2200" b="1" dirty="0">
                <a:solidFill>
                  <a:srgbClr val="006633"/>
                </a:solidFill>
                <a:latin typeface="Arial" panose="020B0604020202020204" pitchFamily="34" charset="0"/>
                <a:cs typeface="Arial" panose="020B0604020202020204" pitchFamily="34" charset="0"/>
              </a:rPr>
              <a:t>`deseos ´... tiende a responder por exceso … </a:t>
            </a:r>
            <a:r>
              <a:rPr lang="es-ES" sz="2200" b="1" dirty="0" smtClean="0">
                <a:solidFill>
                  <a:srgbClr val="006633"/>
                </a:solidFill>
                <a:latin typeface="Arial" panose="020B0604020202020204" pitchFamily="34" charset="0"/>
                <a:cs typeface="Arial" panose="020B0604020202020204" pitchFamily="34" charset="0"/>
              </a:rPr>
              <a:t>necesita `</a:t>
            </a:r>
            <a:r>
              <a:rPr lang="es-ES" sz="2200" b="1" dirty="0">
                <a:solidFill>
                  <a:srgbClr val="006633"/>
                </a:solidFill>
                <a:latin typeface="Arial" panose="020B0604020202020204" pitchFamily="34" charset="0"/>
                <a:cs typeface="Arial" panose="020B0604020202020204" pitchFamily="34" charset="0"/>
              </a:rPr>
              <a:t>todo´ … aunque, obviamente, mucho de ese todo acaba </a:t>
            </a:r>
            <a:r>
              <a:rPr lang="es-ES" sz="2200" b="1" dirty="0" smtClean="0">
                <a:solidFill>
                  <a:srgbClr val="006633"/>
                </a:solidFill>
                <a:latin typeface="Arial" panose="020B0604020202020204" pitchFamily="34" charset="0"/>
                <a:cs typeface="Arial" panose="020B0604020202020204" pitchFamily="34" charset="0"/>
              </a:rPr>
              <a:t>no sirviéndole </a:t>
            </a:r>
            <a:r>
              <a:rPr lang="es-ES" sz="2200" b="1" dirty="0">
                <a:solidFill>
                  <a:srgbClr val="006633"/>
                </a:solidFill>
                <a:latin typeface="Arial" panose="020B0604020202020204" pitchFamily="34" charset="0"/>
                <a:cs typeface="Arial" panose="020B0604020202020204" pitchFamily="34" charset="0"/>
              </a:rPr>
              <a:t>para nada … O sea, el interlocutor </a:t>
            </a:r>
            <a:r>
              <a:rPr lang="es-ES" sz="2200" b="1" dirty="0">
                <a:solidFill>
                  <a:schemeClr val="accent2"/>
                </a:solidFill>
                <a:latin typeface="Arial" panose="020B0604020202020204" pitchFamily="34" charset="0"/>
                <a:cs typeface="Arial" panose="020B0604020202020204" pitchFamily="34" charset="0"/>
              </a:rPr>
              <a:t>no responde lo </a:t>
            </a:r>
            <a:r>
              <a:rPr lang="es-ES" sz="2200" b="1" dirty="0" smtClean="0">
                <a:solidFill>
                  <a:schemeClr val="accent2"/>
                </a:solidFill>
                <a:latin typeface="Arial" panose="020B0604020202020204" pitchFamily="34" charset="0"/>
                <a:cs typeface="Arial" panose="020B0604020202020204" pitchFamily="34" charset="0"/>
              </a:rPr>
              <a:t>que necesita </a:t>
            </a:r>
            <a:r>
              <a:rPr lang="es-ES" sz="2200" b="1" dirty="0">
                <a:solidFill>
                  <a:schemeClr val="accent2"/>
                </a:solidFill>
                <a:latin typeface="Arial" panose="020B0604020202020204" pitchFamily="34" charset="0"/>
                <a:cs typeface="Arial" panose="020B0604020202020204" pitchFamily="34" charset="0"/>
              </a:rPr>
              <a:t>sino lo que cree que necesita </a:t>
            </a:r>
            <a:r>
              <a:rPr lang="es-ES" sz="2200" b="1" dirty="0">
                <a:solidFill>
                  <a:srgbClr val="006633"/>
                </a:solidFill>
                <a:latin typeface="Arial" panose="020B0604020202020204" pitchFamily="34" charset="0"/>
                <a:cs typeface="Arial" panose="020B0604020202020204" pitchFamily="34" charset="0"/>
              </a:rPr>
              <a:t>… Uno no sabe lo que no </a:t>
            </a:r>
            <a:r>
              <a:rPr lang="es-ES" sz="2200" b="1" dirty="0" smtClean="0">
                <a:solidFill>
                  <a:srgbClr val="006633"/>
                </a:solidFill>
                <a:latin typeface="Arial" panose="020B0604020202020204" pitchFamily="34" charset="0"/>
                <a:cs typeface="Arial" panose="020B0604020202020204" pitchFamily="34" charset="0"/>
              </a:rPr>
              <a:t>sabe … </a:t>
            </a:r>
            <a:r>
              <a:rPr lang="es-ES" sz="2200" b="1" dirty="0">
                <a:solidFill>
                  <a:srgbClr val="006633"/>
                </a:solidFill>
                <a:latin typeface="Arial" panose="020B0604020202020204" pitchFamily="34" charset="0"/>
                <a:cs typeface="Arial" panose="020B0604020202020204" pitchFamily="34" charset="0"/>
              </a:rPr>
              <a:t>si el interlocutor no es un experto en recursos de información </a:t>
            </a:r>
            <a:r>
              <a:rPr lang="es-ES" sz="2200" b="1" dirty="0" smtClean="0">
                <a:solidFill>
                  <a:srgbClr val="006633"/>
                </a:solidFill>
                <a:latin typeface="Arial" panose="020B0604020202020204" pitchFamily="34" charset="0"/>
                <a:cs typeface="Arial" panose="020B0604020202020204" pitchFamily="34" charset="0"/>
              </a:rPr>
              <a:t>… se </a:t>
            </a:r>
            <a:r>
              <a:rPr lang="es-ES" sz="2200" b="1" dirty="0">
                <a:solidFill>
                  <a:srgbClr val="006633"/>
                </a:solidFill>
                <a:latin typeface="Arial" panose="020B0604020202020204" pitchFamily="34" charset="0"/>
                <a:cs typeface="Arial" panose="020B0604020202020204" pitchFamily="34" charset="0"/>
              </a:rPr>
              <a:t>limitará a citar los recursos </a:t>
            </a:r>
            <a:r>
              <a:rPr lang="es-ES" sz="2200" b="1" dirty="0">
                <a:solidFill>
                  <a:schemeClr val="accent2"/>
                </a:solidFill>
                <a:latin typeface="Arial" panose="020B0604020202020204" pitchFamily="34" charset="0"/>
                <a:cs typeface="Arial" panose="020B0604020202020204" pitchFamily="34" charset="0"/>
              </a:rPr>
              <a:t>de los que tiene constancia </a:t>
            </a:r>
            <a:r>
              <a:rPr lang="es-ES" sz="2200" b="1" dirty="0" smtClean="0">
                <a:solidFill>
                  <a:schemeClr val="accent2"/>
                </a:solidFill>
                <a:latin typeface="Arial" panose="020B0604020202020204" pitchFamily="34" charset="0"/>
                <a:cs typeface="Arial" panose="020B0604020202020204" pitchFamily="34" charset="0"/>
              </a:rPr>
              <a:t>que existen </a:t>
            </a:r>
            <a:r>
              <a:rPr lang="es-ES" sz="2200" b="1" dirty="0">
                <a:solidFill>
                  <a:srgbClr val="006633"/>
                </a:solidFill>
                <a:latin typeface="Arial" panose="020B0604020202020204" pitchFamily="34" charset="0"/>
                <a:cs typeface="Arial" panose="020B0604020202020204" pitchFamily="34" charset="0"/>
              </a:rPr>
              <a:t>… desconocemos más información que nos podría ser </a:t>
            </a:r>
            <a:r>
              <a:rPr lang="es-ES" sz="2200" b="1" dirty="0" smtClean="0">
                <a:solidFill>
                  <a:srgbClr val="006633"/>
                </a:solidFill>
                <a:latin typeface="Arial" panose="020B0604020202020204" pitchFamily="34" charset="0"/>
                <a:cs typeface="Arial" panose="020B0604020202020204" pitchFamily="34" charset="0"/>
              </a:rPr>
              <a:t>de utilidad </a:t>
            </a:r>
            <a:r>
              <a:rPr lang="es-ES" sz="2200" b="1" dirty="0">
                <a:solidFill>
                  <a:srgbClr val="006633"/>
                </a:solidFill>
                <a:latin typeface="Arial" panose="020B0604020202020204" pitchFamily="34" charset="0"/>
                <a:cs typeface="Arial" panose="020B0604020202020204" pitchFamily="34" charset="0"/>
              </a:rPr>
              <a:t>(ignorancia profunda) que conocemos información que</a:t>
            </a:r>
            <a:r>
              <a:rPr lang="es-ES" sz="2200" b="1" dirty="0" smtClean="0">
                <a:solidFill>
                  <a:srgbClr val="006633"/>
                </a:solidFill>
                <a:latin typeface="Arial" panose="020B0604020202020204" pitchFamily="34" charset="0"/>
                <a:cs typeface="Arial" panose="020B0604020202020204" pitchFamily="34" charset="0"/>
              </a:rPr>
              <a:t>… sabemos </a:t>
            </a:r>
            <a:r>
              <a:rPr lang="es-ES" sz="2200" b="1" dirty="0">
                <a:solidFill>
                  <a:srgbClr val="006633"/>
                </a:solidFill>
                <a:latin typeface="Arial" panose="020B0604020202020204" pitchFamily="34" charset="0"/>
                <a:cs typeface="Arial" panose="020B0604020202020204" pitchFamily="34" charset="0"/>
              </a:rPr>
              <a:t>que tenerla nos sería de utilidad (ignorancia conocedora)”</a:t>
            </a:r>
          </a:p>
          <a:p>
            <a:pPr algn="r"/>
            <a:endParaRPr lang="es-ES" sz="2200" b="1" i="1" u="none" strike="noStrike" baseline="0" dirty="0" smtClean="0">
              <a:solidFill>
                <a:srgbClr val="C1C1C1"/>
              </a:solidFill>
              <a:latin typeface="Arial" panose="020B0604020202020204" pitchFamily="34" charset="0"/>
              <a:cs typeface="Arial" panose="020B0604020202020204" pitchFamily="34" charset="0"/>
            </a:endParaRPr>
          </a:p>
          <a:p>
            <a:pPr algn="r"/>
            <a:r>
              <a:rPr lang="es-ES" sz="2200" b="1" u="none" strike="noStrike" baseline="0" dirty="0" err="1" smtClean="0">
                <a:solidFill>
                  <a:schemeClr val="accent2"/>
                </a:solidFill>
                <a:latin typeface="Arial" panose="020B0604020202020204" pitchFamily="34" charset="0"/>
                <a:cs typeface="Arial" panose="020B0604020202020204" pitchFamily="34" charset="0"/>
              </a:rPr>
              <a:t>Alfons</a:t>
            </a:r>
            <a:r>
              <a:rPr lang="es-ES" sz="2200" b="1" u="none" strike="noStrike" baseline="0" dirty="0" smtClean="0">
                <a:solidFill>
                  <a:schemeClr val="accent2"/>
                </a:solidFill>
                <a:latin typeface="Arial" panose="020B0604020202020204" pitchFamily="34" charset="0"/>
                <a:cs typeface="Arial" panose="020B0604020202020204" pitchFamily="34" charset="0"/>
              </a:rPr>
              <a:t> </a:t>
            </a:r>
            <a:r>
              <a:rPr lang="es-ES" sz="2200" b="1" u="none" strike="noStrike" baseline="0" dirty="0" err="1" smtClean="0">
                <a:solidFill>
                  <a:schemeClr val="accent2"/>
                </a:solidFill>
                <a:latin typeface="Arial" panose="020B0604020202020204" pitchFamily="34" charset="0"/>
                <a:cs typeface="Arial" panose="020B0604020202020204" pitchFamily="34" charset="0"/>
              </a:rPr>
              <a:t>Cornella</a:t>
            </a:r>
            <a:endParaRPr lang="es-ES" sz="2200"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650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35279" y="1930400"/>
            <a:ext cx="7711441" cy="4055726"/>
          </a:xfrm>
          <a:prstGeom prst="rect">
            <a:avLst/>
          </a:prstGeom>
        </p:spPr>
        <p:txBody>
          <a:bodyPr wrap="square">
            <a:spAutoFit/>
          </a:bodyPr>
          <a:lstStyle/>
          <a:p>
            <a:pPr indent="-285750">
              <a:lnSpc>
                <a:spcPct val="150000"/>
              </a:lnSpc>
              <a:spcAft>
                <a:spcPts val="1200"/>
              </a:spcAft>
              <a:buFont typeface="Wingdings" panose="05000000000000000000" pitchFamily="2" charset="2"/>
              <a:buChar char="q"/>
            </a:pPr>
            <a:r>
              <a:rPr lang="es-ES" sz="2400" b="0" i="0" u="none" strike="noStrike" baseline="0" dirty="0" smtClean="0">
                <a:solidFill>
                  <a:srgbClr val="006633"/>
                </a:solidFill>
                <a:latin typeface="Arial" panose="020B0604020202020204" pitchFamily="34" charset="0"/>
                <a:cs typeface="Arial" panose="020B0604020202020204" pitchFamily="34" charset="0"/>
              </a:rPr>
              <a:t>Anteceden al proceso de búsqueda, localización y acceso de la información. Este resulta ser, quizás el paso más complicado por la propia naturaleza de los procesos cognitivos que tiene implícito. </a:t>
            </a:r>
          </a:p>
          <a:p>
            <a:pPr indent="-285750">
              <a:lnSpc>
                <a:spcPct val="150000"/>
              </a:lnSpc>
              <a:spcAft>
                <a:spcPts val="1200"/>
              </a:spcAft>
              <a:buFont typeface="Wingdings" panose="05000000000000000000" pitchFamily="2" charset="2"/>
              <a:buChar char="q"/>
            </a:pPr>
            <a:r>
              <a:rPr lang="es-ES" sz="2400" b="0" i="0" u="none" strike="noStrike" baseline="0" dirty="0" smtClean="0">
                <a:solidFill>
                  <a:srgbClr val="006633"/>
                </a:solidFill>
                <a:latin typeface="Arial" panose="020B0604020202020204" pitchFamily="34" charset="0"/>
                <a:cs typeface="Arial" panose="020B0604020202020204" pitchFamily="34" charset="0"/>
              </a:rPr>
              <a:t>Están en constante proceso de modificación, incluso como consecuencia de la propia búsqueda de información.</a:t>
            </a:r>
            <a:endParaRPr lang="es-ES" sz="2400" dirty="0">
              <a:latin typeface="Arial" panose="020B0604020202020204" pitchFamily="34" charset="0"/>
              <a:cs typeface="Arial" panose="020B0604020202020204" pitchFamily="34" charset="0"/>
            </a:endParaRPr>
          </a:p>
        </p:txBody>
      </p:sp>
      <p:sp>
        <p:nvSpPr>
          <p:cNvPr id="4" name="Título 3"/>
          <p:cNvSpPr>
            <a:spLocks noGrp="1"/>
          </p:cNvSpPr>
          <p:nvPr>
            <p:ph type="title"/>
          </p:nvPr>
        </p:nvSpPr>
        <p:spPr>
          <a:xfrm>
            <a:off x="335279" y="335280"/>
            <a:ext cx="6347714" cy="1320800"/>
          </a:xfrm>
        </p:spPr>
        <p:txBody>
          <a:bodyPr>
            <a:normAutofit fontScale="90000"/>
          </a:bodyPr>
          <a:lstStyle/>
          <a:p>
            <a:r>
              <a:rPr lang="es-ES" b="1" dirty="0">
                <a:solidFill>
                  <a:srgbClr val="006633"/>
                </a:solidFill>
                <a:latin typeface="Arial" panose="020B0604020202020204" pitchFamily="34" charset="0"/>
                <a:cs typeface="Arial" panose="020B0604020202020204" pitchFamily="34" charset="0"/>
              </a:rPr>
              <a:t>Características de las Necesidades de Información</a:t>
            </a:r>
            <a:r>
              <a:rPr lang="es-ES" dirty="0">
                <a:latin typeface="Arial" panose="020B0604020202020204" pitchFamily="34" charset="0"/>
                <a:cs typeface="Arial" panose="020B0604020202020204" pitchFamily="34" charset="0"/>
              </a:rPr>
              <a:t/>
            </a:r>
            <a:br>
              <a:rPr lang="es-ES" dirty="0">
                <a:latin typeface="Arial" panose="020B0604020202020204" pitchFamily="34" charset="0"/>
                <a:cs typeface="Arial" panose="020B0604020202020204" pitchFamily="34" charset="0"/>
              </a:rPr>
            </a:b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5944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7287" y="253929"/>
            <a:ext cx="6938682" cy="830997"/>
          </a:xfrm>
          <a:prstGeom prst="rect">
            <a:avLst/>
          </a:prstGeom>
        </p:spPr>
        <p:txBody>
          <a:bodyPr wrap="square">
            <a:spAutoFit/>
          </a:bodyPr>
          <a:lstStyle/>
          <a:p>
            <a:r>
              <a:rPr lang="es-ES" sz="2400" b="1" i="0" u="none" strike="noStrike" baseline="0" dirty="0" smtClean="0">
                <a:solidFill>
                  <a:srgbClr val="006633"/>
                </a:solidFill>
                <a:latin typeface="Arial" panose="020B0604020202020204" pitchFamily="34" charset="0"/>
                <a:cs typeface="Arial" panose="020B0604020202020204" pitchFamily="34" charset="0"/>
              </a:rPr>
              <a:t>Hacer consciente esta carencia o vacío de conocimiento dependerá esencialmente de:</a:t>
            </a:r>
            <a:endParaRPr lang="es-ES" sz="2400" dirty="0">
              <a:latin typeface="Arial" panose="020B0604020202020204" pitchFamily="34" charset="0"/>
              <a:cs typeface="Arial" panose="020B0604020202020204" pitchFamily="34" charset="0"/>
            </a:endParaRPr>
          </a:p>
        </p:txBody>
      </p:sp>
      <p:sp>
        <p:nvSpPr>
          <p:cNvPr id="3" name="Rectángulo 2"/>
          <p:cNvSpPr/>
          <p:nvPr/>
        </p:nvSpPr>
        <p:spPr>
          <a:xfrm>
            <a:off x="229496" y="1575260"/>
            <a:ext cx="7436223" cy="4247317"/>
          </a:xfrm>
          <a:prstGeom prst="rect">
            <a:avLst/>
          </a:prstGeom>
        </p:spPr>
        <p:txBody>
          <a:bodyPr wrap="square">
            <a:spAutoFit/>
          </a:bodyPr>
          <a:lstStyle/>
          <a:p>
            <a:pPr marL="342900" indent="-342900">
              <a:spcAft>
                <a:spcPts val="1200"/>
              </a:spcAft>
              <a:buFont typeface="Wingdings" panose="05000000000000000000" pitchFamily="2" charset="2"/>
              <a:buChar char="q"/>
            </a:pPr>
            <a:r>
              <a:rPr lang="es-ES" sz="2400" b="0" i="0" u="none" strike="noStrike" baseline="0" dirty="0" smtClean="0">
                <a:solidFill>
                  <a:srgbClr val="006633"/>
                </a:solidFill>
                <a:latin typeface="Arial" panose="020B0604020202020204" pitchFamily="34" charset="0"/>
                <a:cs typeface="Arial" panose="020B0604020202020204" pitchFamily="34" charset="0"/>
              </a:rPr>
              <a:t>El nivel de conocimiento que posea la persona sobre el tema en cuestión.</a:t>
            </a:r>
          </a:p>
          <a:p>
            <a:pPr marL="342900" indent="-342900">
              <a:spcAft>
                <a:spcPts val="1200"/>
              </a:spcAft>
              <a:buFont typeface="Wingdings" panose="05000000000000000000" pitchFamily="2" charset="2"/>
              <a:buChar char="q"/>
            </a:pPr>
            <a:r>
              <a:rPr lang="es-ES" sz="2400" b="0" i="0" u="none" strike="noStrike" baseline="0" dirty="0" smtClean="0">
                <a:solidFill>
                  <a:srgbClr val="006633"/>
                </a:solidFill>
                <a:latin typeface="Arial" panose="020B0604020202020204" pitchFamily="34" charset="0"/>
                <a:cs typeface="Arial" panose="020B0604020202020204" pitchFamily="34" charset="0"/>
              </a:rPr>
              <a:t>La claridad que se tenga en la definición del problema a investigar.</a:t>
            </a:r>
          </a:p>
          <a:p>
            <a:pPr marL="342900" indent="-342900">
              <a:spcAft>
                <a:spcPts val="1200"/>
              </a:spcAft>
              <a:buFont typeface="Wingdings" panose="05000000000000000000" pitchFamily="2" charset="2"/>
              <a:buChar char="q"/>
            </a:pPr>
            <a:r>
              <a:rPr lang="es-ES" sz="2400" b="0" i="0" u="none" strike="noStrike" baseline="0" dirty="0" smtClean="0">
                <a:solidFill>
                  <a:srgbClr val="006633"/>
                </a:solidFill>
                <a:latin typeface="Arial" panose="020B0604020202020204" pitchFamily="34" charset="0"/>
                <a:cs typeface="Arial" panose="020B0604020202020204" pitchFamily="34" charset="0"/>
              </a:rPr>
              <a:t>La experiencia acumulada por el individuo en relación con el uso de la información para la solución de problemas específicos.</a:t>
            </a:r>
          </a:p>
          <a:p>
            <a:pPr marL="342900" indent="-342900">
              <a:spcAft>
                <a:spcPts val="1200"/>
              </a:spcAft>
              <a:buFont typeface="Wingdings" panose="05000000000000000000" pitchFamily="2" charset="2"/>
              <a:buChar char="q"/>
            </a:pPr>
            <a:r>
              <a:rPr lang="es-ES" sz="2400" b="0" i="0" u="none" strike="noStrike" baseline="0" dirty="0" smtClean="0">
                <a:solidFill>
                  <a:srgbClr val="006633"/>
                </a:solidFill>
                <a:latin typeface="Arial" panose="020B0604020202020204" pitchFamily="34" charset="0"/>
                <a:cs typeface="Arial" panose="020B0604020202020204" pitchFamily="34" charset="0"/>
              </a:rPr>
              <a:t>Los paradigmas o modelos mentales que en muchas ocasiones crean un sesgo en lo que realmente se necesita para resolver un problema.</a:t>
            </a:r>
            <a:endParaRPr lang="es-ES" sz="24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7392533" y="5830192"/>
            <a:ext cx="1675266" cy="965438"/>
          </a:xfrm>
          <a:prstGeom prst="rect">
            <a:avLst/>
          </a:prstGeom>
        </p:spPr>
      </p:pic>
    </p:spTree>
    <p:extLst>
      <p:ext uri="{BB962C8B-B14F-4D97-AF65-F5344CB8AC3E}">
        <p14:creationId xmlns:p14="http://schemas.microsoft.com/office/powerpoint/2010/main" val="1335275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169</TotalTime>
  <Words>1729</Words>
  <Application>Microsoft Office PowerPoint</Application>
  <PresentationFormat>Presentación en pantalla (4:3)</PresentationFormat>
  <Paragraphs>109</Paragraphs>
  <Slides>24</Slides>
  <Notes>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Arial Black</vt:lpstr>
      <vt:lpstr>Calibri</vt:lpstr>
      <vt:lpstr>Trebuchet MS</vt:lpstr>
      <vt:lpstr>Wingdings</vt:lpstr>
      <vt:lpstr>Wingdings 3</vt:lpstr>
      <vt:lpstr>Faceta</vt:lpstr>
      <vt:lpstr>Gestión de la información científica</vt:lpstr>
      <vt:lpstr>Gestión de la Información</vt:lpstr>
      <vt:lpstr>Objetivos de la  Gestión de Información</vt:lpstr>
      <vt:lpstr>La gestión de la información en el proceso de la investigación científica. </vt:lpstr>
      <vt:lpstr>Presentación de PowerPoint</vt:lpstr>
      <vt:lpstr>Presentación de PowerPoint</vt:lpstr>
      <vt:lpstr>Presentación de PowerPoint</vt:lpstr>
      <vt:lpstr>Características de las Necesidades de Información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Ania</dc:creator>
  <cp:lastModifiedBy>Ania</cp:lastModifiedBy>
  <cp:revision>28</cp:revision>
  <dcterms:created xsi:type="dcterms:W3CDTF">2020-11-26T02:58:35Z</dcterms:created>
  <dcterms:modified xsi:type="dcterms:W3CDTF">2020-11-27T11:14:54Z</dcterms:modified>
</cp:coreProperties>
</file>