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2" r:id="rId3"/>
    <p:sldId id="263" r:id="rId4"/>
    <p:sldId id="264" r:id="rId5"/>
    <p:sldId id="265" r:id="rId6"/>
    <p:sldId id="256" r:id="rId7"/>
    <p:sldId id="259" r:id="rId8"/>
    <p:sldId id="258" r:id="rId9"/>
    <p:sldId id="260" r:id="rId10"/>
    <p:sldId id="266" r:id="rId11"/>
    <p:sldId id="267" r:id="rId12"/>
    <p:sldId id="268" r:id="rId13"/>
    <p:sldId id="269"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7A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9DCF90B-3FE2-4D94-AAF1-7E9E1994EBDF}" type="datetimeFigureOut">
              <a:rPr lang="es-MX" smtClean="0"/>
              <a:t>22/02/2023</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262789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9DCF90B-3FE2-4D94-AAF1-7E9E1994EBDF}" type="datetimeFigureOut">
              <a:rPr lang="es-MX" smtClean="0"/>
              <a:t>22/02/2023</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271087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9DCF90B-3FE2-4D94-AAF1-7E9E1994EBDF}" type="datetimeFigureOut">
              <a:rPr lang="es-MX" smtClean="0"/>
              <a:t>22/02/2023</a:t>
            </a:fld>
            <a:endParaRPr lang="es-MX"/>
          </a:p>
        </p:txBody>
      </p:sp>
      <p:sp>
        <p:nvSpPr>
          <p:cNvPr id="5" name="Footer Placeholder 4"/>
          <p:cNvSpPr>
            <a:spLocks noGrp="1"/>
          </p:cNvSpPr>
          <p:nvPr>
            <p:ph type="ftr" sz="quarter" idx="11"/>
          </p:nvPr>
        </p:nvSpPr>
        <p:spPr/>
        <p:txBody>
          <a:bodyPr/>
          <a:lstStyle/>
          <a:p>
            <a:endParaRPr lang="es-MX"/>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5876427-22B2-4A14-BECE-3B495E419BDA}" type="slidenum">
              <a:rPr lang="es-MX" smtClean="0"/>
              <a:t>‹Nº›</a:t>
            </a:fld>
            <a:endParaRPr lang="es-MX"/>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3488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9DCF90B-3FE2-4D94-AAF1-7E9E1994EBDF}" type="datetimeFigureOut">
              <a:rPr lang="es-MX" smtClean="0"/>
              <a:t>22/02/2023</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1380171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9DCF90B-3FE2-4D94-AAF1-7E9E1994EBDF}" type="datetimeFigureOut">
              <a:rPr lang="es-MX" smtClean="0"/>
              <a:t>22/02/2023</a:t>
            </a:fld>
            <a:endParaRPr lang="es-MX"/>
          </a:p>
        </p:txBody>
      </p:sp>
      <p:sp>
        <p:nvSpPr>
          <p:cNvPr id="6" name="Footer Placeholder 5"/>
          <p:cNvSpPr>
            <a:spLocks noGrp="1"/>
          </p:cNvSpPr>
          <p:nvPr>
            <p:ph type="ftr" sz="quarter" idx="11"/>
          </p:nvPr>
        </p:nvSpPr>
        <p:spPr/>
        <p:txBody>
          <a:bodyPr/>
          <a:lstStyle/>
          <a:p>
            <a:endParaRPr lang="es-MX"/>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5876427-22B2-4A14-BECE-3B495E419BDA}" type="slidenum">
              <a:rPr lang="es-MX" smtClean="0"/>
              <a:t>‹Nº›</a:t>
            </a:fld>
            <a:endParaRPr lang="es-MX"/>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9079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9DCF90B-3FE2-4D94-AAF1-7E9E1994EBDF}" type="datetimeFigureOut">
              <a:rPr lang="es-MX" smtClean="0"/>
              <a:t>22/02/2023</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410214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9DCF90B-3FE2-4D94-AAF1-7E9E1994EBDF}" type="datetimeFigureOut">
              <a:rPr lang="es-MX" smtClean="0"/>
              <a:t>22/02/2023</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942154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9DCF90B-3FE2-4D94-AAF1-7E9E1994EBDF}" type="datetimeFigureOut">
              <a:rPr lang="es-MX" smtClean="0"/>
              <a:t>22/02/2023</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85613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9DCF90B-3FE2-4D94-AAF1-7E9E1994EBDF}" type="datetimeFigureOut">
              <a:rPr lang="es-MX" smtClean="0"/>
              <a:t>22/02/2023</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2196253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9DCF90B-3FE2-4D94-AAF1-7E9E1994EBDF}" type="datetimeFigureOut">
              <a:rPr lang="es-MX" smtClean="0"/>
              <a:t>22/02/2023</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3276755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9DCF90B-3FE2-4D94-AAF1-7E9E1994EBDF}" type="datetimeFigureOut">
              <a:rPr lang="es-MX" smtClean="0"/>
              <a:t>22/02/2023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2632463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9DCF90B-3FE2-4D94-AAF1-7E9E1994EBDF}" type="datetimeFigureOut">
              <a:rPr lang="es-MX" smtClean="0"/>
              <a:t>22/02/2023</a:t>
            </a:fld>
            <a:endParaRPr lang="es-MX"/>
          </a:p>
        </p:txBody>
      </p:sp>
      <p:sp>
        <p:nvSpPr>
          <p:cNvPr id="8" name="Footer Placeholder 7"/>
          <p:cNvSpPr>
            <a:spLocks noGrp="1"/>
          </p:cNvSpPr>
          <p:nvPr>
            <p:ph type="ftr" sz="quarter" idx="11"/>
          </p:nvPr>
        </p:nvSpPr>
        <p:spPr/>
        <p:txBody>
          <a:bodyPr/>
          <a:lstStyle/>
          <a:p>
            <a:endParaRPr lang="es-MX"/>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302131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9DCF90B-3FE2-4D94-AAF1-7E9E1994EBDF}" type="datetimeFigureOut">
              <a:rPr lang="es-MX" smtClean="0"/>
              <a:t>22/02/2023</a:t>
            </a:fld>
            <a:endParaRPr lang="es-MX"/>
          </a:p>
        </p:txBody>
      </p:sp>
      <p:sp>
        <p:nvSpPr>
          <p:cNvPr id="4" name="Footer Placeholder 3"/>
          <p:cNvSpPr>
            <a:spLocks noGrp="1"/>
          </p:cNvSpPr>
          <p:nvPr>
            <p:ph type="ftr" sz="quarter" idx="11"/>
          </p:nvPr>
        </p:nvSpPr>
        <p:spPr/>
        <p:txBody>
          <a:bodyPr/>
          <a:lstStyle/>
          <a:p>
            <a:endParaRPr lang="es-MX"/>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133652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CF90B-3FE2-4D94-AAF1-7E9E1994EBDF}" type="datetimeFigureOut">
              <a:rPr lang="es-MX" smtClean="0"/>
              <a:t>22/02/2023</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859374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9DCF90B-3FE2-4D94-AAF1-7E9E1994EBDF}" type="datetimeFigureOut">
              <a:rPr lang="es-MX" smtClean="0"/>
              <a:t>22/02/2023</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286026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9DCF90B-3FE2-4D94-AAF1-7E9E1994EBDF}" type="datetimeFigureOut">
              <a:rPr lang="es-MX" smtClean="0"/>
              <a:t>22/02/2023</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5876427-22B2-4A14-BECE-3B495E419BDA}" type="slidenum">
              <a:rPr lang="es-MX" smtClean="0"/>
              <a:t>‹Nº›</a:t>
            </a:fld>
            <a:endParaRPr lang="es-MX"/>
          </a:p>
        </p:txBody>
      </p:sp>
    </p:spTree>
    <p:extLst>
      <p:ext uri="{BB962C8B-B14F-4D97-AF65-F5344CB8AC3E}">
        <p14:creationId xmlns:p14="http://schemas.microsoft.com/office/powerpoint/2010/main" val="1463110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9DCF90B-3FE2-4D94-AAF1-7E9E1994EBDF}" type="datetimeFigureOut">
              <a:rPr lang="es-MX" smtClean="0"/>
              <a:t>22/02/2023</a:t>
            </a:fld>
            <a:endParaRPr lang="es-MX"/>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5876427-22B2-4A14-BECE-3B495E419BDA}" type="slidenum">
              <a:rPr lang="es-MX" smtClean="0"/>
              <a:t>‹Nº›</a:t>
            </a:fld>
            <a:endParaRPr lang="es-MX"/>
          </a:p>
        </p:txBody>
      </p:sp>
    </p:spTree>
    <p:extLst>
      <p:ext uri="{BB962C8B-B14F-4D97-AF65-F5344CB8AC3E}">
        <p14:creationId xmlns:p14="http://schemas.microsoft.com/office/powerpoint/2010/main" val="14230846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nlm.nih.gov/mesh/" TargetMode="External"/><Relationship Id="rId2" Type="http://schemas.openxmlformats.org/officeDocument/2006/relationships/hyperlink" Target="https://decs.bvsalud.org/E/aboutvocabe.htm" TargetMode="External"/><Relationship Id="rId1" Type="http://schemas.openxmlformats.org/officeDocument/2006/relationships/slideLayout" Target="../slideLayouts/slideLayout7.xml"/><Relationship Id="rId4" Type="http://schemas.openxmlformats.org/officeDocument/2006/relationships/hyperlink" Target="http://www.nlm.nih.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bvscuba.sld.cu/" TargetMode="External"/><Relationship Id="rId2" Type="http://schemas.openxmlformats.org/officeDocument/2006/relationships/hyperlink" Target="http://www.sld.cu/" TargetMode="External"/><Relationship Id="rId1" Type="http://schemas.openxmlformats.org/officeDocument/2006/relationships/slideLayout" Target="../slideLayouts/slideLayout7.xml"/><Relationship Id="rId6" Type="http://schemas.openxmlformats.org/officeDocument/2006/relationships/hyperlink" Target="http://decs.bvs.br/E/homepagee.htm" TargetMode="External"/><Relationship Id="rId5" Type="http://schemas.openxmlformats.org/officeDocument/2006/relationships/hyperlink" Target="http://www.bvscuba.sld.cu/recursos-de-informacion-2/?q=terminologia-medica&amp;tax=recurso-de-informacion" TargetMode="External"/><Relationship Id="rId4" Type="http://schemas.openxmlformats.org/officeDocument/2006/relationships/hyperlink" Target="http://www.bvscuba.sld.cu/recursos-de-informacion-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rotWithShape="1">
          <a:blip r:embed="rId2"/>
          <a:srcRect l="3572" t="3333" b="2917"/>
          <a:stretch/>
        </p:blipFill>
        <p:spPr>
          <a:xfrm>
            <a:off x="0" y="0"/>
            <a:ext cx="9144000" cy="6858000"/>
          </a:xfrm>
          <a:prstGeom prst="rect">
            <a:avLst/>
          </a:prstGeom>
        </p:spPr>
      </p:pic>
    </p:spTree>
    <p:extLst>
      <p:ext uri="{BB962C8B-B14F-4D97-AF65-F5344CB8AC3E}">
        <p14:creationId xmlns:p14="http://schemas.microsoft.com/office/powerpoint/2010/main" val="1797638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97858" y="507062"/>
            <a:ext cx="7403690" cy="5940088"/>
          </a:xfrm>
          <a:prstGeom prst="rect">
            <a:avLst/>
          </a:prstGeom>
        </p:spPr>
        <p:txBody>
          <a:bodyPr wrap="square">
            <a:spAutoFit/>
          </a:bodyPr>
          <a:lstStyle/>
          <a:p>
            <a:r>
              <a:rPr lang="es-ES" sz="2000" dirty="0">
                <a:latin typeface="Arial" panose="020B0604020202020204" pitchFamily="34" charset="0"/>
                <a:cs typeface="Arial" panose="020B0604020202020204" pitchFamily="34" charset="0"/>
              </a:rPr>
              <a:t>El concepto de lo más general a lo más específico tiene que ver con el desglose por subclases </a:t>
            </a:r>
            <a:r>
              <a:rPr lang="es-ES" sz="2000" dirty="0" smtClean="0">
                <a:latin typeface="Arial" panose="020B0604020202020204" pitchFamily="34" charset="0"/>
                <a:cs typeface="Arial" panose="020B0604020202020204" pitchFamily="34" charset="0"/>
              </a:rPr>
              <a:t>o </a:t>
            </a:r>
            <a:r>
              <a:rPr lang="es-ES" sz="2000" dirty="0">
                <a:latin typeface="Arial" panose="020B0604020202020204" pitchFamily="34" charset="0"/>
                <a:cs typeface="Arial" panose="020B0604020202020204" pitchFamily="34" charset="0"/>
              </a:rPr>
              <a:t>subcategorías de cada una de estas, como ejemplo citamos el siguiente: </a:t>
            </a:r>
            <a:endParaRPr lang="es-ES" sz="2000" dirty="0" smtClean="0">
              <a:latin typeface="Arial" panose="020B0604020202020204" pitchFamily="34" charset="0"/>
              <a:cs typeface="Arial" panose="020B0604020202020204" pitchFamily="34" charset="0"/>
            </a:endParaRPr>
          </a:p>
          <a:p>
            <a:endParaRPr lang="es-ES" sz="2000"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ANATOMIA – clase A </a:t>
            </a:r>
          </a:p>
          <a:p>
            <a:pPr marL="1519238"/>
            <a:r>
              <a:rPr lang="es-ES" sz="2000" dirty="0" smtClean="0">
                <a:latin typeface="Arial" panose="020B0604020202020204" pitchFamily="34" charset="0"/>
                <a:cs typeface="Arial" panose="020B0604020202020204" pitchFamily="34" charset="0"/>
              </a:rPr>
              <a:t>REGIONES </a:t>
            </a:r>
            <a:r>
              <a:rPr lang="es-ES" sz="2000" dirty="0">
                <a:latin typeface="Arial" panose="020B0604020202020204" pitchFamily="34" charset="0"/>
                <a:cs typeface="Arial" panose="020B0604020202020204" pitchFamily="34" charset="0"/>
              </a:rPr>
              <a:t>CORPORALES – A01 </a:t>
            </a:r>
          </a:p>
          <a:p>
            <a:pPr marL="1519238"/>
            <a:r>
              <a:rPr lang="es-ES" sz="2000" dirty="0">
                <a:latin typeface="Arial" panose="020B0604020202020204" pitchFamily="34" charset="0"/>
                <a:cs typeface="Arial" panose="020B0604020202020204" pitchFamily="34" charset="0"/>
              </a:rPr>
              <a:t>SISTEMA MUSCULOESQUELÉTICO – A02 </a:t>
            </a:r>
          </a:p>
          <a:p>
            <a:pPr marL="1519238"/>
            <a:r>
              <a:rPr lang="es-ES" sz="2000" dirty="0">
                <a:latin typeface="Arial" panose="020B0604020202020204" pitchFamily="34" charset="0"/>
                <a:cs typeface="Arial" panose="020B0604020202020204" pitchFamily="34" charset="0"/>
              </a:rPr>
              <a:t>SISTEMA DIGESTIVO – A03 </a:t>
            </a:r>
          </a:p>
          <a:p>
            <a:pPr marL="1519238"/>
            <a:r>
              <a:rPr lang="es-ES" sz="2000" dirty="0">
                <a:latin typeface="Arial" panose="020B0604020202020204" pitchFamily="34" charset="0"/>
                <a:cs typeface="Arial" panose="020B0604020202020204" pitchFamily="34" charset="0"/>
              </a:rPr>
              <a:t>SISTEMA RESPIRATORIO – A04 </a:t>
            </a:r>
          </a:p>
          <a:p>
            <a:pPr marL="1519238"/>
            <a:r>
              <a:rPr lang="es-ES" sz="2000" dirty="0">
                <a:latin typeface="Arial" panose="020B0604020202020204" pitchFamily="34" charset="0"/>
                <a:cs typeface="Arial" panose="020B0604020202020204" pitchFamily="34" charset="0"/>
              </a:rPr>
              <a:t>SISTEMA UROGENITAL – A05 </a:t>
            </a:r>
          </a:p>
          <a:p>
            <a:pPr marL="1519238"/>
            <a:r>
              <a:rPr lang="es-ES" sz="2000" dirty="0">
                <a:latin typeface="Arial" panose="020B0604020202020204" pitchFamily="34" charset="0"/>
                <a:cs typeface="Arial" panose="020B0604020202020204" pitchFamily="34" charset="0"/>
              </a:rPr>
              <a:t>SISTEMA ENDOCRINO – A06 </a:t>
            </a:r>
          </a:p>
          <a:p>
            <a:pPr marL="1519238"/>
            <a:r>
              <a:rPr lang="es-ES" sz="2000" dirty="0">
                <a:latin typeface="Arial" panose="020B0604020202020204" pitchFamily="34" charset="0"/>
                <a:cs typeface="Arial" panose="020B0604020202020204" pitchFamily="34" charset="0"/>
              </a:rPr>
              <a:t>SISTEMA CARDIOVASCULAR – A07 </a:t>
            </a:r>
          </a:p>
          <a:p>
            <a:pPr marL="1519238"/>
            <a:r>
              <a:rPr lang="es-ES" sz="2000" dirty="0">
                <a:latin typeface="Arial" panose="020B0604020202020204" pitchFamily="34" charset="0"/>
                <a:cs typeface="Arial" panose="020B0604020202020204" pitchFamily="34" charset="0"/>
              </a:rPr>
              <a:t>SISTEMA NERVIOSO – A08 </a:t>
            </a:r>
          </a:p>
          <a:p>
            <a:pPr marL="1519238"/>
            <a:r>
              <a:rPr lang="es-ES" sz="2000" dirty="0">
                <a:latin typeface="Arial" panose="020B0604020202020204" pitchFamily="34" charset="0"/>
                <a:cs typeface="Arial" panose="020B0604020202020204" pitchFamily="34" charset="0"/>
              </a:rPr>
              <a:t>ÓRGANOS DE LOS SENTIDOS – A09 </a:t>
            </a:r>
          </a:p>
          <a:p>
            <a:pPr marL="1519238"/>
            <a:r>
              <a:rPr lang="es-ES" sz="2000" dirty="0">
                <a:latin typeface="Arial" panose="020B0604020202020204" pitchFamily="34" charset="0"/>
                <a:cs typeface="Arial" panose="020B0604020202020204" pitchFamily="34" charset="0"/>
              </a:rPr>
              <a:t>TEJIDOS – A10 </a:t>
            </a:r>
          </a:p>
          <a:p>
            <a:pPr marL="1519238"/>
            <a:r>
              <a:rPr lang="es-ES" sz="2000" dirty="0">
                <a:latin typeface="Arial" panose="020B0604020202020204" pitchFamily="34" charset="0"/>
                <a:cs typeface="Arial" panose="020B0604020202020204" pitchFamily="34" charset="0"/>
              </a:rPr>
              <a:t>CÉLULAS – A11 </a:t>
            </a:r>
          </a:p>
          <a:p>
            <a:pPr marL="1519238"/>
            <a:r>
              <a:rPr lang="es-ES" sz="2000" dirty="0">
                <a:latin typeface="Arial" panose="020B0604020202020204" pitchFamily="34" charset="0"/>
                <a:cs typeface="Arial" panose="020B0604020202020204" pitchFamily="34" charset="0"/>
              </a:rPr>
              <a:t>LÍQUIDOS Y SECRECIONES – A12 </a:t>
            </a:r>
          </a:p>
          <a:p>
            <a:pPr marL="1519238"/>
            <a:r>
              <a:rPr lang="es-ES" sz="2000" dirty="0">
                <a:latin typeface="Arial" panose="020B0604020202020204" pitchFamily="34" charset="0"/>
                <a:cs typeface="Arial" panose="020B0604020202020204" pitchFamily="34" charset="0"/>
              </a:rPr>
              <a:t>ESTRUCTURAS ANIMALES – A13 </a:t>
            </a:r>
          </a:p>
          <a:p>
            <a:pPr marL="1519238"/>
            <a:r>
              <a:rPr lang="es-ES" sz="2000" dirty="0">
                <a:latin typeface="Arial" panose="020B0604020202020204" pitchFamily="34" charset="0"/>
                <a:cs typeface="Arial" panose="020B0604020202020204" pitchFamily="34" charset="0"/>
              </a:rPr>
              <a:t>SISTEMA ESTOMATOGNÁTICO – A14 </a:t>
            </a:r>
          </a:p>
        </p:txBody>
      </p:sp>
    </p:spTree>
    <p:extLst>
      <p:ext uri="{BB962C8B-B14F-4D97-AF65-F5344CB8AC3E}">
        <p14:creationId xmlns:p14="http://schemas.microsoft.com/office/powerpoint/2010/main" val="2654304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0942" y="1435534"/>
            <a:ext cx="7919883" cy="3416320"/>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Cada uno de estos términos constituyen signos al igual que los números, e identifican un </a:t>
            </a:r>
            <a:r>
              <a:rPr lang="es-ES" sz="2400" dirty="0" smtClean="0">
                <a:latin typeface="Arial" panose="020B0604020202020204" pitchFamily="34" charset="0"/>
                <a:cs typeface="Arial" panose="020B0604020202020204" pitchFamily="34" charset="0"/>
              </a:rPr>
              <a:t>concepto</a:t>
            </a:r>
            <a:r>
              <a:rPr lang="es-ES" sz="2400" dirty="0">
                <a:latin typeface="Arial" panose="020B0604020202020204" pitchFamily="34" charset="0"/>
                <a:cs typeface="Arial" panose="020B0604020202020204" pitchFamily="34" charset="0"/>
              </a:rPr>
              <a:t>; por lo que no es lo mismo asignarle a un documento el descriptor LÍQUIDOS Y </a:t>
            </a:r>
            <a:r>
              <a:rPr lang="es-ES" sz="2400" dirty="0" smtClean="0">
                <a:latin typeface="Arial" panose="020B0604020202020204" pitchFamily="34" charset="0"/>
                <a:cs typeface="Arial" panose="020B0604020202020204" pitchFamily="34" charset="0"/>
              </a:rPr>
              <a:t>SECRECIONES </a:t>
            </a:r>
            <a:r>
              <a:rPr lang="es-ES" sz="2400" dirty="0">
                <a:latin typeface="Arial" panose="020B0604020202020204" pitchFamily="34" charset="0"/>
                <a:cs typeface="Arial" panose="020B0604020202020204" pitchFamily="34" charset="0"/>
              </a:rPr>
              <a:t>que LÍQUIDO Y SECRECIÓN y esto se denota sobretodo en el caso de </a:t>
            </a:r>
            <a:r>
              <a:rPr lang="es-ES" sz="2400" dirty="0" smtClean="0">
                <a:latin typeface="Arial" panose="020B0604020202020204" pitchFamily="34" charset="0"/>
                <a:cs typeface="Arial" panose="020B0604020202020204" pitchFamily="34" charset="0"/>
              </a:rPr>
              <a:t>búsqueda </a:t>
            </a:r>
            <a:r>
              <a:rPr lang="es-ES" sz="2400" dirty="0">
                <a:latin typeface="Arial" panose="020B0604020202020204" pitchFamily="34" charset="0"/>
                <a:cs typeface="Arial" panose="020B0604020202020204" pitchFamily="34" charset="0"/>
              </a:rPr>
              <a:t>en bases de datos bibliográficas en los que si la inversión se hace por el campo de </a:t>
            </a:r>
            <a:r>
              <a:rPr lang="es-ES" sz="2400" dirty="0" smtClean="0">
                <a:latin typeface="Arial" panose="020B0604020202020204" pitchFamily="34" charset="0"/>
                <a:cs typeface="Arial" panose="020B0604020202020204" pitchFamily="34" charset="0"/>
              </a:rPr>
              <a:t>descriptores </a:t>
            </a:r>
            <a:r>
              <a:rPr lang="es-ES" sz="2400" dirty="0">
                <a:latin typeface="Arial" panose="020B0604020202020204" pitchFamily="34" charset="0"/>
                <a:cs typeface="Arial" panose="020B0604020202020204" pitchFamily="34" charset="0"/>
              </a:rPr>
              <a:t>y se realizó mal, entonces jamás recuperaremos el texto indizado por LÍQUIDO Y </a:t>
            </a:r>
            <a:r>
              <a:rPr lang="es-ES" sz="2400" dirty="0" smtClean="0">
                <a:latin typeface="Arial" panose="020B0604020202020204" pitchFamily="34" charset="0"/>
                <a:cs typeface="Arial" panose="020B0604020202020204" pitchFamily="34" charset="0"/>
              </a:rPr>
              <a:t>SECRECIÓN</a:t>
            </a:r>
            <a:r>
              <a:rPr lang="es-E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96092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71599" y="144630"/>
            <a:ext cx="7506929" cy="1200329"/>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Además de los descriptores el tesauro </a:t>
            </a:r>
            <a:r>
              <a:rPr lang="es-ES" sz="2400" dirty="0" err="1">
                <a:latin typeface="Arial" panose="020B0604020202020204" pitchFamily="34" charset="0"/>
                <a:cs typeface="Arial" panose="020B0604020202020204" pitchFamily="34" charset="0"/>
              </a:rPr>
              <a:t>DeCS</a:t>
            </a:r>
            <a:r>
              <a:rPr lang="es-ES" sz="2400" dirty="0">
                <a:latin typeface="Arial" panose="020B0604020202020204" pitchFamily="34" charset="0"/>
                <a:cs typeface="Arial" panose="020B0604020202020204" pitchFamily="34" charset="0"/>
              </a:rPr>
              <a:t> contiene calificadores que como su nombre lo </a:t>
            </a:r>
            <a:r>
              <a:rPr lang="es-ES" sz="2400" dirty="0" smtClean="0">
                <a:latin typeface="Arial" panose="020B0604020202020204" pitchFamily="34" charset="0"/>
                <a:cs typeface="Arial" panose="020B0604020202020204" pitchFamily="34" charset="0"/>
              </a:rPr>
              <a:t>indica </a:t>
            </a:r>
            <a:r>
              <a:rPr lang="es-ES" sz="2400" dirty="0">
                <a:latin typeface="Arial" panose="020B0604020202020204" pitchFamily="34" charset="0"/>
                <a:cs typeface="Arial" panose="020B0604020202020204" pitchFamily="34" charset="0"/>
              </a:rPr>
              <a:t>cualifican al descriptor y que son los siguientes: </a:t>
            </a:r>
          </a:p>
        </p:txBody>
      </p:sp>
      <p:sp>
        <p:nvSpPr>
          <p:cNvPr id="3" name="Rectángulo 2"/>
          <p:cNvSpPr/>
          <p:nvPr/>
        </p:nvSpPr>
        <p:spPr>
          <a:xfrm>
            <a:off x="1873045" y="1344959"/>
            <a:ext cx="4572000" cy="4154984"/>
          </a:xfrm>
          <a:prstGeom prst="rect">
            <a:avLst/>
          </a:prstGeom>
        </p:spPr>
        <p:txBody>
          <a:bodyPr>
            <a:spAutoFit/>
          </a:bodyPr>
          <a:lstStyle/>
          <a:p>
            <a:r>
              <a:rPr lang="es-ES" sz="2400" dirty="0">
                <a:latin typeface="Arial" panose="020B0604020202020204" pitchFamily="34" charset="0"/>
                <a:cs typeface="Arial" panose="020B0604020202020204" pitchFamily="34" charset="0"/>
              </a:rPr>
              <a:t>1. /administración &amp; dosificación </a:t>
            </a:r>
          </a:p>
          <a:p>
            <a:r>
              <a:rPr lang="es-ES" sz="2400" dirty="0">
                <a:latin typeface="Arial" panose="020B0604020202020204" pitchFamily="34" charset="0"/>
                <a:cs typeface="Arial" panose="020B0604020202020204" pitchFamily="34" charset="0"/>
              </a:rPr>
              <a:t>2. /agonistas </a:t>
            </a:r>
          </a:p>
          <a:p>
            <a:r>
              <a:rPr lang="es-ES" sz="2400" dirty="0">
                <a:latin typeface="Arial" panose="020B0604020202020204" pitchFamily="34" charset="0"/>
                <a:cs typeface="Arial" panose="020B0604020202020204" pitchFamily="34" charset="0"/>
              </a:rPr>
              <a:t>3. /aislamiento &amp; purificación </a:t>
            </a:r>
          </a:p>
          <a:p>
            <a:r>
              <a:rPr lang="es-ES" sz="2400" dirty="0">
                <a:latin typeface="Arial" panose="020B0604020202020204" pitchFamily="34" charset="0"/>
                <a:cs typeface="Arial" panose="020B0604020202020204" pitchFamily="34" charset="0"/>
              </a:rPr>
              <a:t>4. /análisis </a:t>
            </a:r>
          </a:p>
          <a:p>
            <a:r>
              <a:rPr lang="es-ES" sz="2400" dirty="0">
                <a:latin typeface="Arial" panose="020B0604020202020204" pitchFamily="34" charset="0"/>
                <a:cs typeface="Arial" panose="020B0604020202020204" pitchFamily="34" charset="0"/>
              </a:rPr>
              <a:t>5. /análogos &amp; derivados </a:t>
            </a:r>
          </a:p>
          <a:p>
            <a:r>
              <a:rPr lang="es-ES" sz="2400" dirty="0">
                <a:latin typeface="Arial" panose="020B0604020202020204" pitchFamily="34" charset="0"/>
                <a:cs typeface="Arial" panose="020B0604020202020204" pitchFamily="34" charset="0"/>
              </a:rPr>
              <a:t>6. /anatomía &amp; histología </a:t>
            </a:r>
          </a:p>
          <a:p>
            <a:r>
              <a:rPr lang="es-ES" sz="2400" dirty="0">
                <a:latin typeface="Arial" panose="020B0604020202020204" pitchFamily="34" charset="0"/>
                <a:cs typeface="Arial" panose="020B0604020202020204" pitchFamily="34" charset="0"/>
              </a:rPr>
              <a:t>7. /anomalías </a:t>
            </a:r>
          </a:p>
          <a:p>
            <a:r>
              <a:rPr lang="es-ES" sz="2400" dirty="0">
                <a:latin typeface="Arial" panose="020B0604020202020204" pitchFamily="34" charset="0"/>
                <a:cs typeface="Arial" panose="020B0604020202020204" pitchFamily="34" charset="0"/>
              </a:rPr>
              <a:t>8. /antagonistas &amp; inhibidores </a:t>
            </a:r>
          </a:p>
          <a:p>
            <a:r>
              <a:rPr lang="es-ES" sz="2400" dirty="0">
                <a:latin typeface="Arial" panose="020B0604020202020204" pitchFamily="34" charset="0"/>
                <a:cs typeface="Arial" panose="020B0604020202020204" pitchFamily="34" charset="0"/>
              </a:rPr>
              <a:t>9. /biosíntesis </a:t>
            </a:r>
          </a:p>
          <a:p>
            <a:r>
              <a:rPr lang="es-ES" sz="2400" dirty="0">
                <a:latin typeface="Arial" panose="020B0604020202020204" pitchFamily="34" charset="0"/>
                <a:cs typeface="Arial" panose="020B0604020202020204" pitchFamily="34" charset="0"/>
              </a:rPr>
              <a:t>10. /cirugía </a:t>
            </a:r>
          </a:p>
          <a:p>
            <a:r>
              <a:rPr lang="es-ES" sz="2400" dirty="0" smtClean="0">
                <a:latin typeface="Arial" panose="020B0604020202020204" pitchFamily="34" charset="0"/>
                <a:cs typeface="Arial" panose="020B0604020202020204" pitchFamily="34" charset="0"/>
              </a:rPr>
              <a:t> </a:t>
            </a:r>
            <a:endParaRPr lang="es-ES" sz="2400" dirty="0">
              <a:latin typeface="Arial" panose="020B0604020202020204" pitchFamily="34" charset="0"/>
              <a:cs typeface="Arial" panose="020B0604020202020204" pitchFamily="34" charset="0"/>
            </a:endParaRPr>
          </a:p>
        </p:txBody>
      </p:sp>
      <p:sp>
        <p:nvSpPr>
          <p:cNvPr id="4" name="Rectángulo 3"/>
          <p:cNvSpPr/>
          <p:nvPr/>
        </p:nvSpPr>
        <p:spPr>
          <a:xfrm>
            <a:off x="339214" y="5130612"/>
            <a:ext cx="8539314" cy="1569660"/>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Estos calificadores deben ir acompañando siempre a un descriptor pero necesariamente no debe </a:t>
            </a:r>
            <a:r>
              <a:rPr lang="es-ES" sz="2400" dirty="0" smtClean="0">
                <a:latin typeface="Arial" panose="020B0604020202020204" pitchFamily="34" charset="0"/>
                <a:cs typeface="Arial" panose="020B0604020202020204" pitchFamily="34" charset="0"/>
              </a:rPr>
              <a:t>existir </a:t>
            </a:r>
            <a:r>
              <a:rPr lang="es-ES" sz="2400" dirty="0">
                <a:latin typeface="Arial" panose="020B0604020202020204" pitchFamily="34" charset="0"/>
                <a:cs typeface="Arial" panose="020B0604020202020204" pitchFamily="34" charset="0"/>
              </a:rPr>
              <a:t>un descriptor con un calificador porque en ocasiones el descriptor solo define el asunto del </a:t>
            </a:r>
            <a:r>
              <a:rPr lang="es-ES" sz="2400" dirty="0" smtClean="0">
                <a:latin typeface="Arial" panose="020B0604020202020204" pitchFamily="34" charset="0"/>
                <a:cs typeface="Arial" panose="020B0604020202020204" pitchFamily="34" charset="0"/>
              </a:rPr>
              <a:t>texto</a:t>
            </a:r>
            <a:r>
              <a:rPr lang="es-E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50671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91381" y="1859340"/>
            <a:ext cx="7197213" cy="2677656"/>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Así vemos, que si queremos indizar un documento que me hable de la </a:t>
            </a:r>
            <a:r>
              <a:rPr lang="es-ES" sz="2400" dirty="0" smtClean="0">
                <a:latin typeface="Arial" panose="020B0604020202020204" pitchFamily="34" charset="0"/>
                <a:cs typeface="Arial" panose="020B0604020202020204" pitchFamily="34" charset="0"/>
              </a:rPr>
              <a:t>administración </a:t>
            </a:r>
            <a:r>
              <a:rPr lang="es-ES" sz="2400" dirty="0">
                <a:latin typeface="Arial" panose="020B0604020202020204" pitchFamily="34" charset="0"/>
                <a:cs typeface="Arial" panose="020B0604020202020204" pitchFamily="34" charset="0"/>
              </a:rPr>
              <a:t>y </a:t>
            </a:r>
            <a:r>
              <a:rPr lang="es-ES" sz="2400" dirty="0" smtClean="0">
                <a:latin typeface="Arial" panose="020B0604020202020204" pitchFamily="34" charset="0"/>
                <a:cs typeface="Arial" panose="020B0604020202020204" pitchFamily="34" charset="0"/>
              </a:rPr>
              <a:t>dosificación </a:t>
            </a:r>
            <a:r>
              <a:rPr lang="es-ES" sz="2400" dirty="0">
                <a:latin typeface="Arial" panose="020B0604020202020204" pitchFamily="34" charset="0"/>
                <a:cs typeface="Arial" panose="020B0604020202020204" pitchFamily="34" charset="0"/>
              </a:rPr>
              <a:t>de la aspirina pondríamos en la indización ASPIRINA/administración y dosificación, </a:t>
            </a:r>
            <a:r>
              <a:rPr lang="es-ES" sz="2400" dirty="0" smtClean="0">
                <a:latin typeface="Arial" panose="020B0604020202020204" pitchFamily="34" charset="0"/>
                <a:cs typeface="Arial" panose="020B0604020202020204" pitchFamily="34" charset="0"/>
              </a:rPr>
              <a:t>pero </a:t>
            </a:r>
            <a:r>
              <a:rPr lang="es-ES" sz="2400" dirty="0">
                <a:latin typeface="Arial" panose="020B0604020202020204" pitchFamily="34" charset="0"/>
                <a:cs typeface="Arial" panose="020B0604020202020204" pitchFamily="34" charset="0"/>
              </a:rPr>
              <a:t>que si queremos indizar un documento que nos hable de aspirina en general pondríamos </a:t>
            </a:r>
            <a:r>
              <a:rPr lang="es-ES" sz="2400" dirty="0" smtClean="0">
                <a:latin typeface="Arial" panose="020B0604020202020204" pitchFamily="34" charset="0"/>
                <a:cs typeface="Arial" panose="020B0604020202020204" pitchFamily="34" charset="0"/>
              </a:rPr>
              <a:t>ASPIRINA </a:t>
            </a:r>
            <a:r>
              <a:rPr lang="es-ES" sz="2400" dirty="0">
                <a:latin typeface="Arial" panose="020B0604020202020204" pitchFamily="34" charset="0"/>
                <a:cs typeface="Arial" panose="020B0604020202020204" pitchFamily="34" charset="0"/>
              </a:rPr>
              <a:t>solamente.</a:t>
            </a:r>
          </a:p>
        </p:txBody>
      </p:sp>
    </p:spTree>
    <p:extLst>
      <p:ext uri="{BB962C8B-B14F-4D97-AF65-F5344CB8AC3E}">
        <p14:creationId xmlns:p14="http://schemas.microsoft.com/office/powerpoint/2010/main" val="543081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5976" y="443496"/>
            <a:ext cx="8509820" cy="3416320"/>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El </a:t>
            </a:r>
            <a:r>
              <a:rPr lang="es-ES" sz="2400" i="1" dirty="0">
                <a:latin typeface="Arial" panose="020B0604020202020204" pitchFamily="34" charset="0"/>
                <a:cs typeface="Arial" panose="020B0604020202020204" pitchFamily="34" charset="0"/>
                <a:hlinkClick r:id="rId2"/>
              </a:rPr>
              <a:t>vocabulario estructurado</a:t>
            </a:r>
            <a:r>
              <a:rPr lang="es-ES" sz="2400" dirty="0">
                <a:latin typeface="Arial" panose="020B0604020202020204" pitchFamily="34" charset="0"/>
                <a:cs typeface="Arial" panose="020B0604020202020204" pitchFamily="34" charset="0"/>
              </a:rPr>
              <a:t> y multilingüe </a:t>
            </a:r>
            <a:r>
              <a:rPr lang="es-ES" sz="2400" dirty="0" err="1">
                <a:latin typeface="Arial" panose="020B0604020202020204" pitchFamily="34" charset="0"/>
                <a:cs typeface="Arial" panose="020B0604020202020204" pitchFamily="34" charset="0"/>
              </a:rPr>
              <a:t>DeCS</a:t>
            </a:r>
            <a:r>
              <a:rPr lang="es-ES" sz="2400" dirty="0">
                <a:latin typeface="Arial" panose="020B0604020202020204" pitchFamily="34" charset="0"/>
                <a:cs typeface="Arial" panose="020B0604020202020204" pitchFamily="34" charset="0"/>
              </a:rPr>
              <a:t> – Descriptores en Ciencias de la Salud </a:t>
            </a:r>
            <a:r>
              <a:rPr lang="es-ES" sz="2400" dirty="0" smtClean="0">
                <a:latin typeface="Arial" panose="020B0604020202020204" pitchFamily="34" charset="0"/>
                <a:cs typeface="Arial" panose="020B0604020202020204" pitchFamily="34" charset="0"/>
              </a:rPr>
              <a:t>fue </a:t>
            </a:r>
            <a:r>
              <a:rPr lang="es-ES" sz="2400" dirty="0">
                <a:latin typeface="Arial" panose="020B0604020202020204" pitchFamily="34" charset="0"/>
                <a:cs typeface="Arial" panose="020B0604020202020204" pitchFamily="34" charset="0"/>
              </a:rPr>
              <a:t>creado por BIREME </a:t>
            </a:r>
          </a:p>
          <a:p>
            <a:pPr algn="just"/>
            <a:r>
              <a:rPr lang="es-ES" sz="2400" dirty="0">
                <a:latin typeface="Arial" panose="020B0604020202020204" pitchFamily="34" charset="0"/>
                <a:cs typeface="Arial" panose="020B0604020202020204" pitchFamily="34" charset="0"/>
              </a:rPr>
              <a:t>(Red Latinoamericana y del Caribe de Información en Ciencias de la Salud) para su uso en la </a:t>
            </a:r>
            <a:r>
              <a:rPr lang="es-ES" sz="2400" dirty="0" smtClean="0">
                <a:latin typeface="Arial" panose="020B0604020202020204" pitchFamily="34" charset="0"/>
                <a:cs typeface="Arial" panose="020B0604020202020204" pitchFamily="34" charset="0"/>
              </a:rPr>
              <a:t>indización </a:t>
            </a:r>
            <a:r>
              <a:rPr lang="es-ES" sz="2400" dirty="0">
                <a:latin typeface="Arial" panose="020B0604020202020204" pitchFamily="34" charset="0"/>
                <a:cs typeface="Arial" panose="020B0604020202020204" pitchFamily="34" charset="0"/>
              </a:rPr>
              <a:t>de artículos de revistas científicas, libros, anales de congresos, informes técnicos, y </a:t>
            </a:r>
            <a:r>
              <a:rPr lang="es-ES" sz="2400" dirty="0" smtClean="0">
                <a:latin typeface="Arial" panose="020B0604020202020204" pitchFamily="34" charset="0"/>
                <a:cs typeface="Arial" panose="020B0604020202020204" pitchFamily="34" charset="0"/>
              </a:rPr>
              <a:t>otros </a:t>
            </a:r>
            <a:r>
              <a:rPr lang="es-ES" sz="2400" dirty="0">
                <a:latin typeface="Arial" panose="020B0604020202020204" pitchFamily="34" charset="0"/>
                <a:cs typeface="Arial" panose="020B0604020202020204" pitchFamily="34" charset="0"/>
              </a:rPr>
              <a:t>tipos de materiales, así como para ser usado en la búsqueda y recuperación de la </a:t>
            </a:r>
            <a:r>
              <a:rPr lang="es-ES" sz="2400" dirty="0" smtClean="0">
                <a:latin typeface="Arial" panose="020B0604020202020204" pitchFamily="34" charset="0"/>
                <a:cs typeface="Arial" panose="020B0604020202020204" pitchFamily="34" charset="0"/>
              </a:rPr>
              <a:t>literatura </a:t>
            </a:r>
            <a:r>
              <a:rPr lang="es-ES" sz="2400" dirty="0">
                <a:latin typeface="Arial" panose="020B0604020202020204" pitchFamily="34" charset="0"/>
                <a:cs typeface="Arial" panose="020B0604020202020204" pitchFamily="34" charset="0"/>
              </a:rPr>
              <a:t>científica de salud y ciencias afines de las bases de datos bibliográficas creadas por </a:t>
            </a:r>
            <a:r>
              <a:rPr lang="es-ES" sz="2400" dirty="0" smtClean="0">
                <a:latin typeface="Arial" panose="020B0604020202020204" pitchFamily="34" charset="0"/>
                <a:cs typeface="Arial" panose="020B0604020202020204" pitchFamily="34" charset="0"/>
              </a:rPr>
              <a:t>dicha </a:t>
            </a:r>
            <a:r>
              <a:rPr lang="es-ES" sz="2400" dirty="0">
                <a:latin typeface="Arial" panose="020B0604020202020204" pitchFamily="34" charset="0"/>
                <a:cs typeface="Arial" panose="020B0604020202020204" pitchFamily="34" charset="0"/>
              </a:rPr>
              <a:t>red. </a:t>
            </a:r>
          </a:p>
        </p:txBody>
      </p:sp>
      <p:sp>
        <p:nvSpPr>
          <p:cNvPr id="3" name="Rectángulo 2"/>
          <p:cNvSpPr/>
          <p:nvPr/>
        </p:nvSpPr>
        <p:spPr>
          <a:xfrm>
            <a:off x="235976" y="4255006"/>
            <a:ext cx="8509820" cy="1938992"/>
          </a:xfrm>
          <a:prstGeom prst="rect">
            <a:avLst/>
          </a:prstGeom>
        </p:spPr>
        <p:txBody>
          <a:bodyPr wrap="square">
            <a:spAutoFit/>
          </a:bodyPr>
          <a:lstStyle/>
          <a:p>
            <a:pPr algn="just"/>
            <a:r>
              <a:rPr lang="es-ES" sz="2400" dirty="0">
                <a:latin typeface="Arial" panose="020B0604020202020204" pitchFamily="34" charset="0"/>
                <a:cs typeface="Arial" panose="020B0604020202020204" pitchFamily="34" charset="0"/>
              </a:rPr>
              <a:t>Fue desarrollado a partir del </a:t>
            </a:r>
            <a:r>
              <a:rPr lang="es-ES" sz="2400" i="1" dirty="0" err="1">
                <a:latin typeface="Arial" panose="020B0604020202020204" pitchFamily="34" charset="0"/>
                <a:cs typeface="Arial" panose="020B0604020202020204" pitchFamily="34" charset="0"/>
                <a:hlinkClick r:id="rId3"/>
              </a:rPr>
              <a:t>MeSH</a:t>
            </a:r>
            <a:r>
              <a:rPr lang="es-ES" sz="2400" i="1" dirty="0">
                <a:latin typeface="Arial" panose="020B0604020202020204" pitchFamily="34" charset="0"/>
                <a:cs typeface="Arial" panose="020B0604020202020204" pitchFamily="34" charset="0"/>
                <a:hlinkClick r:id="rId3"/>
              </a:rPr>
              <a:t> – Medical </a:t>
            </a:r>
            <a:r>
              <a:rPr lang="es-ES" sz="2400" i="1" dirty="0" err="1">
                <a:latin typeface="Arial" panose="020B0604020202020204" pitchFamily="34" charset="0"/>
                <a:cs typeface="Arial" panose="020B0604020202020204" pitchFamily="34" charset="0"/>
                <a:hlinkClick r:id="rId3"/>
              </a:rPr>
              <a:t>Subject</a:t>
            </a:r>
            <a:r>
              <a:rPr lang="es-ES" sz="2400" i="1" dirty="0">
                <a:latin typeface="Arial" panose="020B0604020202020204" pitchFamily="34" charset="0"/>
                <a:cs typeface="Arial" panose="020B0604020202020204" pitchFamily="34" charset="0"/>
                <a:hlinkClick r:id="rId3"/>
              </a:rPr>
              <a:t> </a:t>
            </a:r>
            <a:r>
              <a:rPr lang="es-ES" sz="2400" i="1" dirty="0" err="1">
                <a:latin typeface="Arial" panose="020B0604020202020204" pitchFamily="34" charset="0"/>
                <a:cs typeface="Arial" panose="020B0604020202020204" pitchFamily="34" charset="0"/>
                <a:hlinkClick r:id="rId3"/>
              </a:rPr>
              <a:t>Headings</a:t>
            </a:r>
            <a:r>
              <a:rPr lang="es-ES" sz="2400" dirty="0">
                <a:latin typeface="Arial" panose="020B0604020202020204" pitchFamily="34" charset="0"/>
                <a:cs typeface="Arial" panose="020B0604020202020204" pitchFamily="34" charset="0"/>
              </a:rPr>
              <a:t> de la </a:t>
            </a:r>
            <a:r>
              <a:rPr lang="es-ES" sz="2400" i="1" dirty="0">
                <a:latin typeface="Arial" panose="020B0604020202020204" pitchFamily="34" charset="0"/>
                <a:cs typeface="Arial" panose="020B0604020202020204" pitchFamily="34" charset="0"/>
              </a:rPr>
              <a:t>U.S. </a:t>
            </a:r>
            <a:r>
              <a:rPr lang="es-ES" sz="2400" i="1" dirty="0" err="1">
                <a:latin typeface="Arial" panose="020B0604020202020204" pitchFamily="34" charset="0"/>
                <a:cs typeface="Arial" panose="020B0604020202020204" pitchFamily="34" charset="0"/>
              </a:rPr>
              <a:t>National</a:t>
            </a:r>
            <a:r>
              <a:rPr lang="es-ES" sz="2400" i="1" dirty="0">
                <a:latin typeface="Arial" panose="020B0604020202020204" pitchFamily="34" charset="0"/>
                <a:cs typeface="Arial" panose="020B0604020202020204" pitchFamily="34" charset="0"/>
              </a:rPr>
              <a:t> Library of Medicine</a:t>
            </a:r>
            <a:r>
              <a:rPr lang="es-ES" sz="2400" dirty="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hlinkClick r:id="rId4"/>
              </a:rPr>
              <a:t>NLM</a:t>
            </a:r>
            <a:r>
              <a:rPr lang="es-ES" sz="2400" dirty="0">
                <a:latin typeface="Arial" panose="020B0604020202020204" pitchFamily="34" charset="0"/>
                <a:cs typeface="Arial" panose="020B0604020202020204" pitchFamily="34" charset="0"/>
              </a:rPr>
              <a:t>) con el objetivo de permitir el uso de terminología común para búsqueda en múltiples idiomas, proporcionando un medio consistente y único para la recuperación de la información.</a:t>
            </a:r>
          </a:p>
        </p:txBody>
      </p:sp>
    </p:spTree>
    <p:extLst>
      <p:ext uri="{BB962C8B-B14F-4D97-AF65-F5344CB8AC3E}">
        <p14:creationId xmlns:p14="http://schemas.microsoft.com/office/powerpoint/2010/main" val="3531599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07922" y="1186678"/>
            <a:ext cx="7669162" cy="3416320"/>
          </a:xfrm>
          <a:prstGeom prst="rect">
            <a:avLst/>
          </a:prstGeom>
        </p:spPr>
        <p:txBody>
          <a:bodyPr wrap="square">
            <a:spAutoFit/>
          </a:bodyPr>
          <a:lstStyle/>
          <a:p>
            <a:pPr algn="just"/>
            <a:r>
              <a:rPr lang="es-ES" altLang="es-ES" sz="2400" dirty="0">
                <a:latin typeface="Arial" panose="020B0604020202020204" pitchFamily="34" charset="0"/>
                <a:cs typeface="Arial" panose="020B0604020202020204" pitchFamily="34" charset="0"/>
              </a:rPr>
              <a:t>Para acceder al </a:t>
            </a:r>
            <a:r>
              <a:rPr lang="es-ES" altLang="es-ES" sz="2400" dirty="0" err="1">
                <a:latin typeface="Arial" panose="020B0604020202020204" pitchFamily="34" charset="0"/>
                <a:cs typeface="Arial" panose="020B0604020202020204" pitchFamily="34" charset="0"/>
              </a:rPr>
              <a:t>DeCS</a:t>
            </a:r>
            <a:r>
              <a:rPr lang="es-ES" altLang="es-ES" sz="2400" dirty="0">
                <a:latin typeface="Arial" panose="020B0604020202020204" pitchFamily="34" charset="0"/>
                <a:cs typeface="Arial" panose="020B0604020202020204" pitchFamily="34" charset="0"/>
              </a:rPr>
              <a:t> debemos ir al </a:t>
            </a:r>
            <a:r>
              <a:rPr lang="es-ES" altLang="es-ES" sz="2400" u="sng" dirty="0">
                <a:latin typeface="Arial" panose="020B0604020202020204" pitchFamily="34" charset="0"/>
                <a:cs typeface="Arial" panose="020B0604020202020204" pitchFamily="34" charset="0"/>
                <a:hlinkClick r:id="rId2"/>
              </a:rPr>
              <a:t>Portal de </a:t>
            </a:r>
            <a:r>
              <a:rPr lang="es-ES" altLang="es-ES" sz="2400" u="sng" dirty="0" err="1">
                <a:latin typeface="Arial" panose="020B0604020202020204" pitchFamily="34" charset="0"/>
                <a:cs typeface="Arial" panose="020B0604020202020204" pitchFamily="34" charset="0"/>
                <a:hlinkClick r:id="rId2"/>
              </a:rPr>
              <a:t>Infomed</a:t>
            </a:r>
            <a:r>
              <a:rPr lang="es-ES" altLang="es-ES" sz="2400" dirty="0">
                <a:latin typeface="Arial" panose="020B0604020202020204" pitchFamily="34" charset="0"/>
                <a:cs typeface="Arial" panose="020B0604020202020204" pitchFamily="34" charset="0"/>
              </a:rPr>
              <a:t>, accionar sobre la </a:t>
            </a:r>
            <a:r>
              <a:rPr lang="es-ES" altLang="es-ES" sz="2400" u="sng" dirty="0">
                <a:latin typeface="Arial" panose="020B0604020202020204" pitchFamily="34" charset="0"/>
                <a:cs typeface="Arial" panose="020B0604020202020204" pitchFamily="34" charset="0"/>
                <a:hlinkClick r:id="rId3"/>
              </a:rPr>
              <a:t>Biblioteca Virtual de la Salud (BVS)</a:t>
            </a:r>
            <a:r>
              <a:rPr lang="es-ES" altLang="es-ES" sz="2400" dirty="0">
                <a:latin typeface="Arial" panose="020B0604020202020204" pitchFamily="34" charset="0"/>
                <a:cs typeface="Arial" panose="020B0604020202020204" pitchFamily="34" charset="0"/>
              </a:rPr>
              <a:t>, entrar a </a:t>
            </a:r>
            <a:r>
              <a:rPr lang="es-ES" altLang="es-ES" sz="2400" u="sng" dirty="0">
                <a:latin typeface="Arial" panose="020B0604020202020204" pitchFamily="34" charset="0"/>
                <a:cs typeface="Arial" panose="020B0604020202020204" pitchFamily="34" charset="0"/>
                <a:hlinkClick r:id="rId4"/>
              </a:rPr>
              <a:t>RECURSOS DE INFORMACIÓN</a:t>
            </a:r>
            <a:r>
              <a:rPr lang="es-ES" altLang="es-ES" sz="2400" dirty="0">
                <a:latin typeface="Arial" panose="020B0604020202020204" pitchFamily="34" charset="0"/>
                <a:cs typeface="Arial" panose="020B0604020202020204" pitchFamily="34" charset="0"/>
              </a:rPr>
              <a:t>, ir dentro del listado de los recursos a </a:t>
            </a:r>
            <a:r>
              <a:rPr lang="es-ES" altLang="es-ES" sz="2400" u="sng" dirty="0">
                <a:latin typeface="Arial" panose="020B0604020202020204" pitchFamily="34" charset="0"/>
                <a:cs typeface="Arial" panose="020B0604020202020204" pitchFamily="34" charset="0"/>
                <a:hlinkClick r:id="rId5"/>
              </a:rPr>
              <a:t>Terminología médica</a:t>
            </a:r>
            <a:r>
              <a:rPr lang="es-ES" altLang="es-ES" sz="2400" dirty="0">
                <a:latin typeface="Arial" panose="020B0604020202020204" pitchFamily="34" charset="0"/>
                <a:cs typeface="Arial" panose="020B0604020202020204" pitchFamily="34" charset="0"/>
              </a:rPr>
              <a:t> y seleccionar </a:t>
            </a:r>
            <a:r>
              <a:rPr lang="es-ES" altLang="es-ES" sz="2400" u="sng" dirty="0" err="1">
                <a:latin typeface="Arial" panose="020B0604020202020204" pitchFamily="34" charset="0"/>
                <a:cs typeface="Arial" panose="020B0604020202020204" pitchFamily="34" charset="0"/>
                <a:hlinkClick r:id="rId6"/>
              </a:rPr>
              <a:t>DeCS</a:t>
            </a:r>
            <a:r>
              <a:rPr lang="es-ES" altLang="es-ES" sz="2400" u="sng" dirty="0">
                <a:latin typeface="Arial" panose="020B0604020202020204" pitchFamily="34" charset="0"/>
                <a:cs typeface="Arial" panose="020B0604020202020204" pitchFamily="34" charset="0"/>
                <a:hlinkClick r:id="rId6"/>
              </a:rPr>
              <a:t> – Descriptores en Ciencias de la Salud</a:t>
            </a:r>
            <a:r>
              <a:rPr lang="es-ES" altLang="es-ES" sz="2400" dirty="0">
                <a:latin typeface="Arial" panose="020B0604020202020204" pitchFamily="34" charset="0"/>
                <a:cs typeface="Arial" panose="020B0604020202020204" pitchFamily="34" charset="0"/>
              </a:rPr>
              <a:t> y aquí accionar sobre el repertorio para seleccionar los términos de para indizar el documento o construir la estrategia de búsqueda de un tema dado.</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9688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8928" y="680146"/>
            <a:ext cx="7403691" cy="5632311"/>
          </a:xfrm>
          <a:prstGeom prst="rect">
            <a:avLst/>
          </a:prstGeom>
        </p:spPr>
        <p:txBody>
          <a:bodyPr wrap="square">
            <a:spAutoFit/>
          </a:bodyPr>
          <a:lstStyle/>
          <a:p>
            <a:pPr algn="just"/>
            <a:r>
              <a:rPr lang="es-ES" altLang="es-ES" sz="2400" b="1" dirty="0">
                <a:latin typeface="Arial" panose="020B0604020202020204" pitchFamily="34" charset="0"/>
                <a:cs typeface="Arial" panose="020B0604020202020204" pitchFamily="34" charset="0"/>
              </a:rPr>
              <a:t>EJEMPLO:</a:t>
            </a:r>
            <a:br>
              <a:rPr lang="es-ES" altLang="es-ES" sz="2400" b="1" dirty="0">
                <a:latin typeface="Arial" panose="020B0604020202020204" pitchFamily="34" charset="0"/>
                <a:cs typeface="Arial" panose="020B0604020202020204" pitchFamily="34" charset="0"/>
              </a:rPr>
            </a:br>
            <a:r>
              <a:rPr lang="es-ES" altLang="es-ES" sz="2400" dirty="0">
                <a:latin typeface="Arial" panose="020B0604020202020204" pitchFamily="34" charset="0"/>
                <a:cs typeface="Arial" panose="020B0604020202020204" pitchFamily="34" charset="0"/>
              </a:rPr>
              <a:t/>
            </a:r>
            <a:br>
              <a:rPr lang="es-ES" altLang="es-ES" sz="2400" dirty="0">
                <a:latin typeface="Arial" panose="020B0604020202020204" pitchFamily="34" charset="0"/>
                <a:cs typeface="Arial" panose="020B0604020202020204" pitchFamily="34" charset="0"/>
              </a:rPr>
            </a:br>
            <a:r>
              <a:rPr lang="es-ES" altLang="es-ES" sz="2400" dirty="0">
                <a:latin typeface="Arial" panose="020B0604020202020204" pitchFamily="34" charset="0"/>
                <a:cs typeface="Arial" panose="020B0604020202020204" pitchFamily="34" charset="0"/>
              </a:rPr>
              <a:t>Utilizando el descriptor </a:t>
            </a:r>
            <a:r>
              <a:rPr lang="es-ES" altLang="es-ES" sz="2400" b="1" dirty="0">
                <a:latin typeface="Arial" panose="020B0604020202020204" pitchFamily="34" charset="0"/>
                <a:cs typeface="Arial" panose="020B0604020202020204" pitchFamily="34" charset="0"/>
              </a:rPr>
              <a:t>NIÑO</a:t>
            </a:r>
            <a:r>
              <a:rPr lang="es-ES" altLang="es-ES" sz="2400" dirty="0">
                <a:latin typeface="Arial" panose="020B0604020202020204" pitchFamily="34" charset="0"/>
                <a:cs typeface="Arial" panose="020B0604020202020204" pitchFamily="34" charset="0"/>
              </a:rPr>
              <a:t>, se obtienen 63.396</a:t>
            </a:r>
            <a:r>
              <a:rPr lang="es-ES" altLang="es-ES" sz="2400" b="1" dirty="0">
                <a:latin typeface="Arial" panose="020B0604020202020204" pitchFamily="34" charset="0"/>
                <a:cs typeface="Arial" panose="020B0604020202020204" pitchFamily="34" charset="0"/>
              </a:rPr>
              <a:t> </a:t>
            </a:r>
            <a:r>
              <a:rPr lang="es-ES" altLang="es-ES" sz="2400" dirty="0">
                <a:latin typeface="Arial" panose="020B0604020202020204" pitchFamily="34" charset="0"/>
                <a:cs typeface="Arial" panose="020B0604020202020204" pitchFamily="34" charset="0"/>
              </a:rPr>
              <a:t>registros referidos a documentos en los que se aborda el tema </a:t>
            </a:r>
            <a:r>
              <a:rPr lang="es-ES" altLang="es-ES" sz="2400" b="1" dirty="0">
                <a:latin typeface="Arial" panose="020B0604020202020204" pitchFamily="34" charset="0"/>
                <a:cs typeface="Arial" panose="020B0604020202020204" pitchFamily="34" charset="0"/>
              </a:rPr>
              <a:t>niño</a:t>
            </a:r>
            <a:r>
              <a:rPr lang="es-ES" altLang="es-ES" sz="2400" dirty="0">
                <a:latin typeface="Arial" panose="020B0604020202020204" pitchFamily="34" charset="0"/>
                <a:cs typeface="Arial" panose="020B0604020202020204" pitchFamily="34" charset="0"/>
              </a:rPr>
              <a:t> en su contexto sociocultural.</a:t>
            </a:r>
            <a:br>
              <a:rPr lang="es-ES" altLang="es-ES" sz="2400" dirty="0">
                <a:latin typeface="Arial" panose="020B0604020202020204" pitchFamily="34" charset="0"/>
                <a:cs typeface="Arial" panose="020B0604020202020204" pitchFamily="34" charset="0"/>
              </a:rPr>
            </a:br>
            <a:r>
              <a:rPr lang="es-ES" altLang="es-ES" sz="2400" dirty="0">
                <a:latin typeface="Arial" panose="020B0604020202020204" pitchFamily="34" charset="0"/>
                <a:cs typeface="Arial" panose="020B0604020202020204" pitchFamily="34" charset="0"/>
              </a:rPr>
              <a:t/>
            </a:r>
            <a:br>
              <a:rPr lang="es-ES" altLang="es-ES" sz="2400" dirty="0">
                <a:latin typeface="Arial" panose="020B0604020202020204" pitchFamily="34" charset="0"/>
                <a:cs typeface="Arial" panose="020B0604020202020204" pitchFamily="34" charset="0"/>
              </a:rPr>
            </a:br>
            <a:r>
              <a:rPr lang="es-ES" altLang="es-ES" sz="2400" dirty="0">
                <a:latin typeface="Arial" panose="020B0604020202020204" pitchFamily="34" charset="0"/>
                <a:cs typeface="Arial" panose="020B0604020202020204" pitchFamily="34" charset="0"/>
              </a:rPr>
              <a:t>Si hacemos la búsqueda por el término </a:t>
            </a:r>
            <a:r>
              <a:rPr lang="es-ES" altLang="es-ES" sz="2400" b="1" dirty="0">
                <a:latin typeface="Arial" panose="020B0604020202020204" pitchFamily="34" charset="0"/>
                <a:cs typeface="Arial" panose="020B0604020202020204" pitchFamily="34" charset="0"/>
              </a:rPr>
              <a:t>NIÑO</a:t>
            </a:r>
            <a:r>
              <a:rPr lang="es-ES" altLang="es-ES" sz="2400" dirty="0">
                <a:latin typeface="Arial" panose="020B0604020202020204" pitchFamily="34" charset="0"/>
                <a:cs typeface="Arial" panose="020B0604020202020204" pitchFamily="34" charset="0"/>
              </a:rPr>
              <a:t> en general obtenemos un total de 103.006  registros, ya que el resultado de esta solicitud es cada uno de los artículos registrados en la base de datos en los que se habló en algún momento del texto de este tema y por lo tanto la temática central de estos documentos no es </a:t>
            </a:r>
            <a:r>
              <a:rPr lang="es-ES" altLang="es-ES" sz="2400" b="1" dirty="0">
                <a:latin typeface="Arial" panose="020B0604020202020204" pitchFamily="34" charset="0"/>
                <a:cs typeface="Arial" panose="020B0604020202020204" pitchFamily="34" charset="0"/>
              </a:rPr>
              <a:t>NIÑO</a:t>
            </a:r>
            <a:r>
              <a:rPr lang="es-ES" altLang="es-ES" sz="2400" dirty="0" smtClean="0">
                <a:latin typeface="Arial" panose="020B0604020202020204" pitchFamily="34" charset="0"/>
                <a:cs typeface="Arial" panose="020B0604020202020204" pitchFamily="34" charset="0"/>
              </a:rPr>
              <a:t>.</a:t>
            </a:r>
          </a:p>
          <a:p>
            <a:pPr algn="just"/>
            <a:r>
              <a:rPr lang="es-ES" altLang="es-ES" sz="2400" dirty="0" smtClean="0">
                <a:latin typeface="Arial" panose="020B0604020202020204" pitchFamily="34" charset="0"/>
                <a:cs typeface="Arial" panose="020B0604020202020204" pitchFamily="34" charset="0"/>
              </a:rPr>
              <a:t> </a:t>
            </a:r>
            <a:r>
              <a:rPr lang="es-ES" altLang="es-ES" sz="2400" dirty="0">
                <a:latin typeface="Arial" panose="020B0604020202020204" pitchFamily="34" charset="0"/>
                <a:cs typeface="Arial" panose="020B0604020202020204" pitchFamily="34" charset="0"/>
              </a:rPr>
              <a:t/>
            </a:r>
            <a:br>
              <a:rPr lang="es-ES" altLang="es-ES" sz="2400" dirty="0">
                <a:latin typeface="Arial" panose="020B0604020202020204" pitchFamily="34" charset="0"/>
                <a:cs typeface="Arial" panose="020B0604020202020204" pitchFamily="34" charset="0"/>
              </a:rPr>
            </a:b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8293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377" y="929148"/>
            <a:ext cx="8619572" cy="4793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5958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b="5592"/>
          <a:stretch/>
        </p:blipFill>
        <p:spPr>
          <a:xfrm>
            <a:off x="271462" y="200024"/>
            <a:ext cx="8697952" cy="6500813"/>
          </a:xfrm>
          <a:prstGeom prst="rect">
            <a:avLst/>
          </a:prstGeom>
        </p:spPr>
      </p:pic>
    </p:spTree>
    <p:extLst>
      <p:ext uri="{BB962C8B-B14F-4D97-AF65-F5344CB8AC3E}">
        <p14:creationId xmlns:p14="http://schemas.microsoft.com/office/powerpoint/2010/main" val="1849644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D7A5C"/>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771650" y="133204"/>
            <a:ext cx="5557838" cy="6541148"/>
          </a:xfrm>
          <a:prstGeom prst="rect">
            <a:avLst/>
          </a:prstGeom>
        </p:spPr>
      </p:pic>
    </p:spTree>
    <p:extLst>
      <p:ext uri="{BB962C8B-B14F-4D97-AF65-F5344CB8AC3E}">
        <p14:creationId xmlns:p14="http://schemas.microsoft.com/office/powerpoint/2010/main" val="3680938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D7A5C"/>
        </a:solidFill>
        <a:effectLst/>
      </p:bgPr>
    </p:bg>
    <p:spTree>
      <p:nvGrpSpPr>
        <p:cNvPr id="1" name=""/>
        <p:cNvGrpSpPr/>
        <p:nvPr/>
      </p:nvGrpSpPr>
      <p:grpSpPr>
        <a:xfrm>
          <a:off x="0" y="0"/>
          <a:ext cx="0" cy="0"/>
          <a:chOff x="0" y="0"/>
          <a:chExt cx="0" cy="0"/>
        </a:xfrm>
      </p:grpSpPr>
      <p:pic>
        <p:nvPicPr>
          <p:cNvPr id="3" name="Imagen 2"/>
          <p:cNvPicPr>
            <a:picLocks noChangeAspect="1"/>
          </p:cNvPicPr>
          <p:nvPr/>
        </p:nvPicPr>
        <p:blipFill rotWithShape="1">
          <a:blip r:embed="rId2"/>
          <a:srcRect t="11334"/>
          <a:stretch/>
        </p:blipFill>
        <p:spPr>
          <a:xfrm>
            <a:off x="1639877" y="2543"/>
            <a:ext cx="5832486" cy="6855457"/>
          </a:xfrm>
          <a:prstGeom prst="rect">
            <a:avLst/>
          </a:prstGeom>
        </p:spPr>
      </p:pic>
    </p:spTree>
    <p:extLst>
      <p:ext uri="{BB962C8B-B14F-4D97-AF65-F5344CB8AC3E}">
        <p14:creationId xmlns:p14="http://schemas.microsoft.com/office/powerpoint/2010/main" val="361381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60089" y="855407"/>
            <a:ext cx="6459795" cy="5078313"/>
          </a:xfrm>
          <a:prstGeom prst="rect">
            <a:avLst/>
          </a:prstGeom>
        </p:spPr>
        <p:txBody>
          <a:bodyPr wrap="square">
            <a:spAutoFit/>
          </a:bodyPr>
          <a:lstStyle/>
          <a:p>
            <a:r>
              <a:rPr lang="es-ES" dirty="0" smtClean="0">
                <a:latin typeface="Arial" panose="020B0604020202020204" pitchFamily="34" charset="0"/>
                <a:cs typeface="Arial" panose="020B0604020202020204" pitchFamily="34" charset="0"/>
              </a:rPr>
              <a:t>Este </a:t>
            </a:r>
            <a:r>
              <a:rPr lang="es-ES" dirty="0">
                <a:latin typeface="Arial" panose="020B0604020202020204" pitchFamily="34" charset="0"/>
                <a:cs typeface="Arial" panose="020B0604020202020204" pitchFamily="34" charset="0"/>
              </a:rPr>
              <a:t>tesauro tiene un total de 20 clases o categorías que van de lo más </a:t>
            </a:r>
            <a:r>
              <a:rPr lang="es-ES" dirty="0" smtClean="0">
                <a:latin typeface="Arial" panose="020B0604020202020204" pitchFamily="34" charset="0"/>
                <a:cs typeface="Arial" panose="020B0604020202020204" pitchFamily="34" charset="0"/>
              </a:rPr>
              <a:t>general </a:t>
            </a:r>
            <a:r>
              <a:rPr lang="es-ES" dirty="0">
                <a:latin typeface="Arial" panose="020B0604020202020204" pitchFamily="34" charset="0"/>
                <a:cs typeface="Arial" panose="020B0604020202020204" pitchFamily="34" charset="0"/>
              </a:rPr>
              <a:t>a lo más específico y que son las que siguen: </a:t>
            </a:r>
            <a:endParaRPr lang="es-ES" dirty="0" smtClean="0">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ANATOMÍA – Clase A </a:t>
            </a:r>
          </a:p>
          <a:p>
            <a:r>
              <a:rPr lang="es-ES" dirty="0">
                <a:latin typeface="Arial" panose="020B0604020202020204" pitchFamily="34" charset="0"/>
                <a:cs typeface="Arial" panose="020B0604020202020204" pitchFamily="34" charset="0"/>
              </a:rPr>
              <a:t>ORGANISMOS – Clase B </a:t>
            </a:r>
          </a:p>
          <a:p>
            <a:r>
              <a:rPr lang="es-ES" dirty="0">
                <a:latin typeface="Arial" panose="020B0604020202020204" pitchFamily="34" charset="0"/>
                <a:cs typeface="Arial" panose="020B0604020202020204" pitchFamily="34" charset="0"/>
              </a:rPr>
              <a:t>ENFERMEDADES – Clase C </a:t>
            </a:r>
          </a:p>
          <a:p>
            <a:r>
              <a:rPr lang="es-ES" dirty="0">
                <a:latin typeface="Arial" panose="020B0604020202020204" pitchFamily="34" charset="0"/>
                <a:cs typeface="Arial" panose="020B0604020202020204" pitchFamily="34" charset="0"/>
              </a:rPr>
              <a:t>COMPUESTOS QUÍMICOS Y DROGAS – Clase D </a:t>
            </a:r>
          </a:p>
          <a:p>
            <a:r>
              <a:rPr lang="es-ES" dirty="0">
                <a:latin typeface="Arial" panose="020B0604020202020204" pitchFamily="34" charset="0"/>
                <a:cs typeface="Arial" panose="020B0604020202020204" pitchFamily="34" charset="0"/>
              </a:rPr>
              <a:t>TÉCNICAS Y EQUIPOS ANALÍTICOS, DIAGNÓSTICOS Y TERAPÉUTICOS – Clase E </a:t>
            </a:r>
          </a:p>
          <a:p>
            <a:r>
              <a:rPr lang="es-ES" dirty="0">
                <a:latin typeface="Arial" panose="020B0604020202020204" pitchFamily="34" charset="0"/>
                <a:cs typeface="Arial" panose="020B0604020202020204" pitchFamily="34" charset="0"/>
              </a:rPr>
              <a:t>PSIQUIATRÍA Y PSICOLOGÍA – Clase F </a:t>
            </a:r>
          </a:p>
          <a:p>
            <a:r>
              <a:rPr lang="es-ES" dirty="0">
                <a:latin typeface="Arial" panose="020B0604020202020204" pitchFamily="34" charset="0"/>
                <a:cs typeface="Arial" panose="020B0604020202020204" pitchFamily="34" charset="0"/>
              </a:rPr>
              <a:t>FENÓMENOS Y PROCESOS – Clase G </a:t>
            </a:r>
          </a:p>
          <a:p>
            <a:r>
              <a:rPr lang="es-ES" dirty="0">
                <a:latin typeface="Arial" panose="020B0604020202020204" pitchFamily="34" charset="0"/>
                <a:cs typeface="Arial" panose="020B0604020202020204" pitchFamily="34" charset="0"/>
              </a:rPr>
              <a:t>DISCIPLINAS Y OCUPACIONES – Clase </a:t>
            </a:r>
            <a:r>
              <a:rPr lang="es-ES" dirty="0" smtClean="0">
                <a:latin typeface="Arial" panose="020B0604020202020204" pitchFamily="34" charset="0"/>
                <a:cs typeface="Arial" panose="020B0604020202020204" pitchFamily="34" charset="0"/>
              </a:rPr>
              <a:t>H</a:t>
            </a:r>
          </a:p>
          <a:p>
            <a:r>
              <a:rPr lang="es-ES" dirty="0">
                <a:latin typeface="Arial" panose="020B0604020202020204" pitchFamily="34" charset="0"/>
                <a:cs typeface="Arial" panose="020B0604020202020204" pitchFamily="34" charset="0"/>
              </a:rPr>
              <a:t>HOMEOPATÍA – Clase HP </a:t>
            </a:r>
          </a:p>
          <a:p>
            <a:r>
              <a:rPr lang="es-ES" dirty="0">
                <a:latin typeface="Arial" panose="020B0604020202020204" pitchFamily="34" charset="0"/>
                <a:cs typeface="Arial" panose="020B0604020202020204" pitchFamily="34" charset="0"/>
              </a:rPr>
              <a:t>ANTROPOLOGÍA, EDUCACIÓN, SOCIOLOGÍA Y FENÓMENOS SOCIALES – Clase I </a:t>
            </a:r>
          </a:p>
          <a:p>
            <a:r>
              <a:rPr lang="es-ES" dirty="0">
                <a:latin typeface="Arial" panose="020B0604020202020204" pitchFamily="34" charset="0"/>
                <a:cs typeface="Arial" panose="020B0604020202020204" pitchFamily="34" charset="0"/>
              </a:rPr>
              <a:t>TECNOLOGÍA, INDUSTRIA Y AGRICULTURA – Clase J </a:t>
            </a:r>
          </a:p>
          <a:p>
            <a:r>
              <a:rPr lang="es-ES" dirty="0">
                <a:latin typeface="Arial" panose="020B0604020202020204" pitchFamily="34" charset="0"/>
                <a:cs typeface="Arial" panose="020B0604020202020204" pitchFamily="34" charset="0"/>
              </a:rPr>
              <a:t>HUMANIDADES – Clase K </a:t>
            </a:r>
          </a:p>
        </p:txBody>
      </p:sp>
      <p:sp>
        <p:nvSpPr>
          <p:cNvPr id="3" name="Rectángulo 2"/>
          <p:cNvSpPr/>
          <p:nvPr/>
        </p:nvSpPr>
        <p:spPr>
          <a:xfrm>
            <a:off x="1323834" y="6042902"/>
            <a:ext cx="7820166" cy="646331"/>
          </a:xfrm>
          <a:prstGeom prst="rect">
            <a:avLst/>
          </a:prstGeom>
        </p:spPr>
        <p:txBody>
          <a:bodyPr wrap="square">
            <a:spAutoFit/>
          </a:bodyPr>
          <a:lstStyle/>
          <a:p>
            <a:r>
              <a:rPr lang="es-ES" b="1" dirty="0"/>
              <a:t>El tesauro </a:t>
            </a:r>
            <a:r>
              <a:rPr lang="es-ES" dirty="0"/>
              <a:t>permite buscar sinónimos, palabras relacionadas y antónimos de las palabras que especifique</a:t>
            </a:r>
          </a:p>
        </p:txBody>
      </p:sp>
    </p:spTree>
    <p:extLst>
      <p:ext uri="{BB962C8B-B14F-4D97-AF65-F5344CB8AC3E}">
        <p14:creationId xmlns:p14="http://schemas.microsoft.com/office/powerpoint/2010/main" val="4178162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184</TotalTime>
  <Words>526</Words>
  <Application>Microsoft Office PowerPoint</Application>
  <PresentationFormat>Presentación en pantalla (4:3)</PresentationFormat>
  <Paragraphs>53</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Century Gothic</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Ania López Duque</dc:creator>
  <cp:lastModifiedBy>FCMSAGUA</cp:lastModifiedBy>
  <cp:revision>13</cp:revision>
  <dcterms:created xsi:type="dcterms:W3CDTF">2020-11-26T17:58:22Z</dcterms:created>
  <dcterms:modified xsi:type="dcterms:W3CDTF">2023-02-22T14:16:47Z</dcterms:modified>
</cp:coreProperties>
</file>