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8" r:id="rId6"/>
    <p:sldId id="297" r:id="rId7"/>
    <p:sldId id="294" r:id="rId8"/>
    <p:sldId id="295" r:id="rId9"/>
    <p:sldId id="293" r:id="rId10"/>
    <p:sldId id="266" r:id="rId11"/>
    <p:sldId id="264" r:id="rId12"/>
    <p:sldId id="301" r:id="rId13"/>
    <p:sldId id="273" r:id="rId14"/>
    <p:sldId id="270" r:id="rId15"/>
    <p:sldId id="299" r:id="rId16"/>
    <p:sldId id="300" r:id="rId17"/>
    <p:sldId id="298" r:id="rId18"/>
    <p:sldId id="275" r:id="rId19"/>
    <p:sldId id="296" r:id="rId20"/>
    <p:sldId id="303" r:id="rId21"/>
  </p:sldIdLst>
  <p:sldSz cx="9144000" cy="6858000" type="screen4x3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E9D68CF-6FDA-4A11-A753-1233F02F8F82}">
          <p14:sldIdLst>
            <p14:sldId id="256"/>
            <p14:sldId id="268"/>
            <p14:sldId id="297"/>
            <p14:sldId id="294"/>
            <p14:sldId id="295"/>
            <p14:sldId id="293"/>
            <p14:sldId id="266"/>
            <p14:sldId id="264"/>
            <p14:sldId id="301"/>
            <p14:sldId id="273"/>
          </p14:sldIdLst>
        </p14:section>
        <p14:section name="Sección sin título" id="{F739E9A8-BCD8-4058-8E99-F2FF572CFF6F}">
          <p14:sldIdLst>
            <p14:sldId id="270"/>
            <p14:sldId id="299"/>
            <p14:sldId id="300"/>
            <p14:sldId id="298"/>
            <p14:sldId id="275"/>
            <p14:sldId id="296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2585" autoAdjust="0"/>
  </p:normalViewPr>
  <p:slideViewPr>
    <p:cSldViewPr snapToGrid="0" showGuides="1">
      <p:cViewPr varScale="1">
        <p:scale>
          <a:sx n="58" d="100"/>
          <a:sy n="58" d="100"/>
        </p:scale>
        <p:origin x="16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02/12/2020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02/12/2020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Document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ecured.cu/Conocimiento" TargetMode="External"/><Relationship Id="rId4" Type="http://schemas.openxmlformats.org/officeDocument/2006/relationships/hyperlink" Target="https://www.ecured.cu/Informaci%C3%B3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Documento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ecured.cu/Conocimiento" TargetMode="External"/><Relationship Id="rId4" Type="http://schemas.openxmlformats.org/officeDocument/2006/relationships/hyperlink" Target="https://www.ecured.cu/Informaci%C3%B3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Todo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objeto material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que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sirva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para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transmitir información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está considerado un documento, todo objeto material que registra o fija algún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conocimiento científico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y es el vehículo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que permite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garantizar la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continuidad del desarrollo de cualquier rama de la ciencia.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lang="es-MX" sz="2800" dirty="0" smtClean="0"/>
              <a:t>Diversos tipos de </a:t>
            </a:r>
            <a:r>
              <a:rPr lang="es-MX" sz="2800" dirty="0" smtClean="0">
                <a:hlinkClick r:id="rId3" tooltip="Documento"/>
              </a:rPr>
              <a:t>documentos</a:t>
            </a:r>
            <a:r>
              <a:rPr lang="es-MX" sz="2800" dirty="0" smtClean="0"/>
              <a:t> que contienen datos útiles para satisfacer una demanda de </a:t>
            </a:r>
            <a:r>
              <a:rPr lang="es-MX" sz="2800" dirty="0" smtClean="0">
                <a:hlinkClick r:id="rId4" tooltip="Información"/>
              </a:rPr>
              <a:t>información</a:t>
            </a:r>
            <a:r>
              <a:rPr lang="es-MX" sz="2800" dirty="0" smtClean="0"/>
              <a:t> o </a:t>
            </a:r>
            <a:r>
              <a:rPr lang="es-MX" sz="2800" dirty="0" smtClean="0">
                <a:hlinkClick r:id="rId5" tooltip="Conocimiento"/>
              </a:rPr>
              <a:t>conocimiento</a:t>
            </a:r>
            <a:r>
              <a:rPr lang="es-MX" sz="2800" dirty="0" smtClean="0"/>
              <a:t>. Conocer, distinguir y seleccionar las fuentes de información adecuadas para el trabajo que se está realizando es parte del proceso de investigación. </a:t>
            </a:r>
            <a:endParaRPr kumimoji="0" lang="es-ES" sz="25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2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 sz="1200" b="1" i="1" u="none" strike="noStrike" baseline="0" dirty="0" smtClean="0">
                <a:latin typeface="Arial,BoldItalic"/>
              </a:rPr>
              <a:t>a. Fuentes de información personales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Ofrecen información sobre , personas o grupos que se relacionan profesionalmente. Lo más común es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la transmisión oral de la información (aunque después puede fijarse en documentos). Destacan los</a:t>
            </a:r>
          </a:p>
          <a:p>
            <a:pPr algn="l"/>
            <a:r>
              <a:rPr lang="es-MX" sz="1200" b="0" i="1" u="none" strike="noStrike" baseline="0" dirty="0" smtClean="0">
                <a:latin typeface="Arial,Italic"/>
              </a:rPr>
              <a:t>colegios invisibles </a:t>
            </a:r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y las asociaciones profesionales. Se caracterizan por su difícil acceso, aunque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cualquier persona o grupo puede constituir una fuente personal.</a:t>
            </a:r>
          </a:p>
          <a:p>
            <a:pPr algn="l"/>
            <a:r>
              <a:rPr lang="es-MX" sz="1200" b="1" i="0" u="none" strike="noStrike" baseline="0" dirty="0" smtClean="0">
                <a:latin typeface="Arial,Bold"/>
              </a:rPr>
              <a:t>b. </a:t>
            </a:r>
            <a:r>
              <a:rPr lang="es-MX" sz="1200" b="1" i="1" u="none" strike="noStrike" baseline="0" dirty="0" smtClean="0">
                <a:latin typeface="Arial,BoldItalic"/>
              </a:rPr>
              <a:t>Fuentes de información institucionales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Proporcionan información sobre una institución, entendida ésta como organización que realiza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funciones o actividades de interés público. Ofrece datos sobre su funcionamiento, organización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(información sobre ellas mismas o también sobre otra fuente).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Ejemplos: guías sobre bibliotecas, centros de documentación, catálogos...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s-MX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Fuentes de información documentales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Proporcionan información a partir o sobre, un documento. El documento es el soporte que contiene la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y el que la transmite. Esta tipología, propicia a su vez una nueva clasificación: la de fuentes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información según su contenido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151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74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45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>
                <a:solidFill>
                  <a:srgbClr val="514843"/>
                </a:solidFill>
              </a:rPr>
              <a:pPr algn="r"/>
              <a:t>10</a:t>
            </a:fld>
            <a:endParaRPr lang="es-ES" dirty="0">
              <a:solidFill>
                <a:srgbClr val="5148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7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Una categoría muy importante de Fuentes Secundarias está constituida por las Bases de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Datos Bibliográficas.- Ejemplo de las bases de datos son los catálogos de las bibliotecas,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aunque cada vez existen menos catálogos de fichas, pues paulatinamente han sido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sustituidos por los bancos de datos o bases de datos electrónicas, las cuales reúnen grandes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volúmenes de información procedente de monografías, artículos de revistas, tesis de grado o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material audiovisual. La mayoría de las bases de datos son referenciales pero cada vez más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se estructuran bases de datos de texto completo (full – </a:t>
            </a:r>
            <a:r>
              <a:rPr lang="es-MX" sz="1200" b="0" i="0" u="none" strike="noStrike" baseline="0" dirty="0" err="1" smtClean="0">
                <a:latin typeface="Arial" panose="020B0604020202020204" pitchFamily="34" charset="0"/>
              </a:rPr>
              <a:t>text</a:t>
            </a:r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), lo que las convierte de alguna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manera – en fuentes primarias.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Las Bases de Datos Electrónicas manejan enormes cantidades de registros de información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que pueden ser </a:t>
            </a:r>
            <a:r>
              <a:rPr lang="es-MX" sz="1200" b="0" i="0" u="none" strike="noStrike" baseline="0" dirty="0" err="1" smtClean="0">
                <a:latin typeface="Arial" panose="020B0604020202020204" pitchFamily="34" charset="0"/>
              </a:rPr>
              <a:t>accesados</a:t>
            </a:r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 de una manera lógica y rápida, presentan diferentes puntos de</a:t>
            </a:r>
          </a:p>
          <a:p>
            <a:pPr algn="l"/>
            <a:r>
              <a:rPr lang="es-MX" sz="1200" b="0" i="0" u="none" strike="noStrike" baseline="0" dirty="0" smtClean="0">
                <a:latin typeface="Arial" panose="020B0604020202020204" pitchFamily="34" charset="0"/>
              </a:rPr>
              <a:t>acceso y las hay generales y especializadas en diversos temas.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Todo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objeto material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que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sirva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para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transmitir información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está considerado un documento, todo objeto material que registra o fija algún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conocimiento científico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y es el vehículo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que permite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garantizar la </a:t>
            </a:r>
            <a:r>
              <a:rPr kumimoji="0" lang="es-ES" sz="2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continuidad del desarrollo de cualquier rama de la ciencia.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lang="es-MX" sz="2800" dirty="0" smtClean="0"/>
              <a:t>Diversos tipos de </a:t>
            </a:r>
            <a:r>
              <a:rPr lang="es-MX" sz="2800" dirty="0" smtClean="0">
                <a:hlinkClick r:id="rId3" tooltip="Documento"/>
              </a:rPr>
              <a:t>documentos</a:t>
            </a:r>
            <a:r>
              <a:rPr lang="es-MX" sz="2800" dirty="0" smtClean="0"/>
              <a:t> que contienen datos útiles para satisfacer una demanda de </a:t>
            </a:r>
            <a:r>
              <a:rPr lang="es-MX" sz="2800" dirty="0" smtClean="0">
                <a:hlinkClick r:id="rId4" tooltip="Información"/>
              </a:rPr>
              <a:t>información</a:t>
            </a:r>
            <a:r>
              <a:rPr lang="es-MX" sz="2800" dirty="0" smtClean="0"/>
              <a:t> o </a:t>
            </a:r>
            <a:r>
              <a:rPr lang="es-MX" sz="2800" dirty="0" smtClean="0">
                <a:hlinkClick r:id="rId5" tooltip="Conocimiento"/>
              </a:rPr>
              <a:t>conocimiento</a:t>
            </a:r>
            <a:r>
              <a:rPr lang="es-MX" sz="2800" dirty="0" smtClean="0"/>
              <a:t>. Conocer, distinguir y seleccionar las fuentes de información adecuadas para el trabajo que se está realizando es parte del proceso de investigación. </a:t>
            </a:r>
            <a:endParaRPr kumimoji="0" lang="es-ES" sz="25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>
                <a:solidFill>
                  <a:srgbClr val="514843"/>
                </a:solidFill>
              </a:rPr>
              <a:pPr algn="r"/>
              <a:t>15</a:t>
            </a:fld>
            <a:endParaRPr lang="es-ES" dirty="0">
              <a:solidFill>
                <a:srgbClr val="5148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2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34A2FF8-4559-4149-8B79-D85ED6F0B853}" type="datetime1">
              <a:rPr lang="es-ES" smtClean="0"/>
              <a:pPr/>
              <a:t>02/12/2020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5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2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491003" y="1600201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1500"/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9FE88BC-BA9C-41DB-8175-8FC1D1B95355}" type="datetime1">
              <a:rPr lang="es-ES" smtClean="0"/>
              <a:pPr/>
              <a:t>02/12/2020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7776A268-E945-41BF-9F85-D7A3B8400346}" type="datetime1">
              <a:rPr lang="es-ES" smtClean="0"/>
              <a:pPr/>
              <a:t>02/12/2020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29451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CEC05348-D021-422A-8D9F-89EEB8C0F442}" type="datetime1">
              <a:rPr lang="es-ES" smtClean="0"/>
              <a:pPr/>
              <a:t>02/12/2020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4181447" y="3239395"/>
            <a:ext cx="5632704" cy="63302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02/12/2020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35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1" y="0"/>
            <a:ext cx="1310643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5235799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9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900" i="1" noProof="0" dirty="0" smtClean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  <a:endParaRPr lang="es-ES" sz="9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35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28676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02/12/2020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28676" y="1600202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29151" y="1600202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02/12/2020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B79CF11-FD05-4F88-8EC3-5D4F176B79FC}" type="datetime1">
              <a:rPr lang="es-ES" smtClean="0"/>
              <a:pPr/>
              <a:t>02/12/2020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FEAFC309-1B63-44A4-A9FC-29FA1501E26B}" type="datetime1">
              <a:rPr lang="es-ES" smtClean="0"/>
              <a:pPr/>
              <a:t>02/12/2020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02/12/2020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2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231387" y="1600201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20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146D9C0-42AF-411F-B87E-5CF0AD6A3E2D}" type="datetime1">
              <a:rPr lang="es-ES" smtClean="0"/>
              <a:pPr/>
              <a:t>02/12/2020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8676" y="6356354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02/12/2020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200845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42587" y="6356354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827532" y="1219204"/>
            <a:ext cx="7488936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visuales.sld.cu/contenidos/221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audiovisuales.sld.cu/contenidos/35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cs.bvs.br/E/homepagee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79294" y="2582574"/>
            <a:ext cx="4300538" cy="1664768"/>
          </a:xfrm>
        </p:spPr>
        <p:txBody>
          <a:bodyPr rtlCol="0" anchor="ctr"/>
          <a:lstStyle/>
          <a:p>
            <a:r>
              <a:rPr lang="es-ES" sz="2400" b="1" cap="none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Acceso a la información científica en salud</a:t>
            </a:r>
            <a:endParaRPr lang="es-ES" dirty="0"/>
          </a:p>
        </p:txBody>
      </p:sp>
      <p:pic>
        <p:nvPicPr>
          <p:cNvPr id="4" name="Marcador de posición de imagen 3" descr="Libro abierto en una mesa, con estanterías de libros borrosas en el fondo" title="Imagen de ej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3" name="Rectángulo 2"/>
          <p:cNvSpPr/>
          <p:nvPr/>
        </p:nvSpPr>
        <p:spPr>
          <a:xfrm>
            <a:off x="349135" y="6092399"/>
            <a:ext cx="824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Facultad de Ciencias Médicas de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Sagua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Grande »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27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Documentos </a:t>
            </a:r>
            <a:r>
              <a:rPr lang="es-MX" sz="27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Secundarios</a:t>
            </a:r>
            <a:br>
              <a:rPr lang="es-MX" sz="27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" dirty="0"/>
          </a:p>
        </p:txBody>
      </p:sp>
      <p:pic>
        <p:nvPicPr>
          <p:cNvPr id="5" name="Marcador de posición de imagen 4" descr="Primer plano de libros en estanterías con más libros borrosos en primer plano y en el fondo" title="Imagen de ejemplo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522920" y="2408734"/>
            <a:ext cx="3083100" cy="2191904"/>
          </a:xfrm>
        </p:spPr>
      </p:pic>
      <p:sp>
        <p:nvSpPr>
          <p:cNvPr id="3" name="Rectángulo 2"/>
          <p:cNvSpPr/>
          <p:nvPr/>
        </p:nvSpPr>
        <p:spPr>
          <a:xfrm>
            <a:off x="195943" y="1802457"/>
            <a:ext cx="5082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</a:rPr>
              <a:t>Aquellas que contienen material ya conocido, pero organizado según un </a:t>
            </a:r>
            <a:r>
              <a:rPr lang="es-MX" sz="2400" dirty="0" smtClean="0">
                <a:latin typeface="Arial" panose="020B0604020202020204" pitchFamily="34" charset="0"/>
              </a:rPr>
              <a:t>esquema determinado</a:t>
            </a:r>
            <a:r>
              <a:rPr lang="es-MX" sz="2400" dirty="0">
                <a:latin typeface="Arial" panose="020B0604020202020204" pitchFamily="34" charset="0"/>
              </a:rPr>
              <a:t>. La información que contiene referencia a documentos primarios. </a:t>
            </a:r>
            <a:endParaRPr lang="es-MX" sz="2400" dirty="0" smtClean="0">
              <a:latin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</a:rPr>
              <a:t>Son </a:t>
            </a:r>
            <a:r>
              <a:rPr lang="es-MX" sz="2400" dirty="0">
                <a:latin typeface="Arial" panose="020B0604020202020204" pitchFamily="34" charset="0"/>
              </a:rPr>
              <a:t>el </a:t>
            </a:r>
            <a:r>
              <a:rPr lang="es-MX" sz="2400" dirty="0" smtClean="0">
                <a:latin typeface="Arial" panose="020B0604020202020204" pitchFamily="34" charset="0"/>
              </a:rPr>
              <a:t>resultado de </a:t>
            </a:r>
            <a:r>
              <a:rPr lang="es-MX" sz="2400" dirty="0">
                <a:latin typeface="Arial" panose="020B0604020202020204" pitchFamily="34" charset="0"/>
              </a:rPr>
              <a:t>aplicar las técnicas de análisis documental sobre las fuentes primarias y de la extracción</a:t>
            </a:r>
            <a:r>
              <a:rPr lang="es-MX" sz="2400" dirty="0" smtClean="0">
                <a:latin typeface="Arial" panose="020B0604020202020204" pitchFamily="34" charset="0"/>
              </a:rPr>
              <a:t>, condensación </a:t>
            </a:r>
            <a:r>
              <a:rPr lang="es-MX" sz="2400" dirty="0">
                <a:latin typeface="Arial" panose="020B0604020202020204" pitchFamily="34" charset="0"/>
              </a:rPr>
              <a:t>u otro tipo de reorganización de la información que aquéllas contienen, a fin </a:t>
            </a:r>
            <a:r>
              <a:rPr lang="es-MX" sz="2400" dirty="0" smtClean="0">
                <a:latin typeface="Arial" panose="020B0604020202020204" pitchFamily="34" charset="0"/>
              </a:rPr>
              <a:t>de hacerla </a:t>
            </a:r>
            <a:r>
              <a:rPr lang="es-MX" sz="2400" dirty="0">
                <a:latin typeface="Arial" panose="020B0604020202020204" pitchFamily="34" charset="0"/>
              </a:rPr>
              <a:t>accesible a los usuarios”.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4585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03714" y="652811"/>
            <a:ext cx="2364750" cy="565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sz="3075" b="1" u="sng" kern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</a:t>
            </a:r>
            <a:r>
              <a:rPr lang="es-ES" sz="3075" b="1" kern="0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s-MX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2508" y="1604618"/>
            <a:ext cx="7476345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de referencia 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ideo científico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Directorios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Almanaques, anuarios y manuales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Diccionarios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Enciclopedias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s-ES" sz="4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s-ES" sz="4050" b="1" u="sng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4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datos bibliográficas</a:t>
            </a:r>
            <a:endParaRPr lang="es-ES" sz="405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853852"/>
            <a:ext cx="9058275" cy="59340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2271" y="3820889"/>
            <a:ext cx="2465615" cy="375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871538" y="282342"/>
            <a:ext cx="82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http://www.bvscuba.sld.cu/recursos-de-informacion-2/</a:t>
            </a:r>
          </a:p>
        </p:txBody>
      </p:sp>
    </p:spTree>
    <p:extLst>
      <p:ext uri="{BB962C8B-B14F-4D97-AF65-F5344CB8AC3E}">
        <p14:creationId xmlns:p14="http://schemas.microsoft.com/office/powerpoint/2010/main" val="116537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833437"/>
            <a:ext cx="9077325" cy="51911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9266" y="233356"/>
            <a:ext cx="82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http://www.bvscuba.sld.cu/recursos-de-informacion-2/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3914" y="1894117"/>
            <a:ext cx="2465615" cy="375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49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576552"/>
            <a:ext cx="7900306" cy="42024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84596" y="96327"/>
            <a:ext cx="496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http://obrasaudiovisuales.sld.cu/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98072" y="5148360"/>
            <a:ext cx="7720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Ejemplo: Día Mundial de la diabetes</a:t>
            </a:r>
          </a:p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http://audiovisuales.sld.cu/contenidos/221/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Nudos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quirúrgicos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http://audiovisuales.sld.cu/contenidos/353/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6058" y="2502465"/>
            <a:ext cx="779685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Conjunto de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registros almacenados</a:t>
            </a:r>
            <a:r>
              <a:rPr lang="es-ES" sz="21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electrónicamente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que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satisfacen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las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demandas de información</a:t>
            </a:r>
            <a:r>
              <a:rPr lang="es-ES" sz="21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sobre el contenido de documentos primarios</a:t>
            </a:r>
            <a:r>
              <a:rPr lang="es-ES" sz="2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defRPr/>
            </a:pPr>
            <a:endParaRPr lang="es-ES" sz="2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acceso a las bases de datos 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realiza a través del    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tesauro</a:t>
            </a:r>
            <a:r>
              <a:rPr lang="es-E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(lista de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términos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vocabulario controlado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utilizada para indicar la base de datos, también conocida como 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descriptores médicos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http://decs.bvs.br/E/homepagee.htm</a:t>
            </a:r>
            <a:endParaRPr lang="es-ES" sz="2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s-ES" sz="2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2690" y="0"/>
            <a:ext cx="7485512" cy="1096962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Documentos terciarias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635" y="2543896"/>
            <a:ext cx="3084843" cy="21947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5558" y="267452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</a:rPr>
              <a:t>Son aquellas fuentes que contienen información de las secundarias. Son fuentes que no </a:t>
            </a:r>
            <a:r>
              <a:rPr lang="es-MX" sz="2400" dirty="0" smtClean="0">
                <a:latin typeface="Arial" panose="020B0604020202020204" pitchFamily="34" charset="0"/>
              </a:rPr>
              <a:t>están muy </a:t>
            </a:r>
            <a:r>
              <a:rPr lang="es-MX" sz="2400" dirty="0">
                <a:latin typeface="Arial" panose="020B0604020202020204" pitchFamily="34" charset="0"/>
              </a:rPr>
              <a:t>tratadas aún en su conceptualización y naturaleza.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9560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67369" y="1497177"/>
            <a:ext cx="3300904" cy="2793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Índices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Directorios y guías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Catálogos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9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80" y="2140086"/>
            <a:ext cx="1651878" cy="16518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4" y="3117349"/>
            <a:ext cx="4991725" cy="17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95943"/>
            <a:ext cx="8915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</a:rPr>
              <a:t>Fuente de información</a:t>
            </a:r>
          </a:p>
          <a:p>
            <a:r>
              <a:rPr lang="es-MX" dirty="0">
                <a:latin typeface="Times New Roman" panose="02020603050405020304" pitchFamily="18" charset="0"/>
              </a:rPr>
              <a:t>Es todo objeto o sujeto que genere, contenga, suministre, o </a:t>
            </a:r>
            <a:r>
              <a:rPr lang="es-MX" dirty="0" smtClean="0">
                <a:latin typeface="Times New Roman" panose="02020603050405020304" pitchFamily="18" charset="0"/>
              </a:rPr>
              <a:t>transfiera </a:t>
            </a:r>
            <a:r>
              <a:rPr lang="es-MX" dirty="0">
                <a:latin typeface="Times New Roman" panose="02020603050405020304" pitchFamily="18" charset="0"/>
              </a:rPr>
              <a:t>información.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 </a:t>
            </a:r>
            <a:endParaRPr lang="es-MX" dirty="0">
              <a:latin typeface="Times New Roman" panose="02020603050405020304" pitchFamily="18" charset="0"/>
            </a:endParaRPr>
          </a:p>
          <a:p>
            <a:r>
              <a:rPr lang="es-MX" dirty="0">
                <a:latin typeface="Times New Roman" panose="02020603050405020304" pitchFamily="18" charset="0"/>
              </a:rPr>
              <a:t>Las fuentes, de forma general, se estimulan por el medio, por </a:t>
            </a:r>
            <a:r>
              <a:rPr lang="es-MX" dirty="0" smtClean="0">
                <a:latin typeface="Times New Roman" panose="02020603050405020304" pitchFamily="18" charset="0"/>
              </a:rPr>
              <a:t>ejemplo</a:t>
            </a:r>
            <a:r>
              <a:rPr lang="es-MX" dirty="0">
                <a:latin typeface="Times New Roman" panose="02020603050405020304" pitchFamily="18" charset="0"/>
              </a:rPr>
              <a:t>, cuando un especialista desconoce cómo tratar a una persona </a:t>
            </a:r>
            <a:r>
              <a:rPr lang="es-MX" dirty="0" smtClean="0">
                <a:latin typeface="Times New Roman" panose="02020603050405020304" pitchFamily="18" charset="0"/>
              </a:rPr>
              <a:t>con determinados </a:t>
            </a:r>
            <a:r>
              <a:rPr lang="es-MX" dirty="0">
                <a:latin typeface="Times New Roman" panose="02020603050405020304" pitchFamily="18" charset="0"/>
              </a:rPr>
              <a:t>síntomas y este con sus propias motivaciones y </a:t>
            </a:r>
            <a:r>
              <a:rPr lang="es-MX" dirty="0" smtClean="0">
                <a:latin typeface="Times New Roman" panose="02020603050405020304" pitchFamily="18" charset="0"/>
              </a:rPr>
              <a:t>objetivos actúa </a:t>
            </a:r>
            <a:r>
              <a:rPr lang="es-MX" dirty="0">
                <a:latin typeface="Times New Roman" panose="02020603050405020304" pitchFamily="18" charset="0"/>
              </a:rPr>
              <a:t>mediante métodos e instrumentos de estudio para descubrir </a:t>
            </a:r>
            <a:r>
              <a:rPr lang="es-MX" dirty="0" smtClean="0">
                <a:latin typeface="Times New Roman" panose="02020603050405020304" pitchFamily="18" charset="0"/>
              </a:rPr>
              <a:t>mecanismos</a:t>
            </a:r>
            <a:r>
              <a:rPr lang="es-MX" dirty="0">
                <a:latin typeface="Times New Roman" panose="02020603050405020304" pitchFamily="18" charset="0"/>
              </a:rPr>
              <a:t>, causas, relaciones, etc.</a:t>
            </a:r>
          </a:p>
          <a:p>
            <a:r>
              <a:rPr lang="es-MX" dirty="0">
                <a:latin typeface="Times New Roman" panose="02020603050405020304" pitchFamily="18" charset="0"/>
              </a:rPr>
              <a:t>Pueden ser individuos, colectivos, organizaciones, instituciones, </a:t>
            </a:r>
            <a:r>
              <a:rPr lang="es-MX" dirty="0" smtClean="0">
                <a:latin typeface="Times New Roman" panose="02020603050405020304" pitchFamily="18" charset="0"/>
              </a:rPr>
              <a:t>sociedades</a:t>
            </a:r>
            <a:r>
              <a:rPr lang="es-MX" dirty="0">
                <a:latin typeface="Times New Roman" panose="02020603050405020304" pitchFamily="18" charset="0"/>
              </a:rPr>
              <a:t>, etc. Son quienes generan los conocimientos científicos y los </a:t>
            </a:r>
            <a:r>
              <a:rPr lang="es-MX" dirty="0" err="1">
                <a:latin typeface="Times New Roman" panose="02020603050405020304" pitchFamily="18" charset="0"/>
              </a:rPr>
              <a:t>trans</a:t>
            </a:r>
            <a:r>
              <a:rPr lang="es-MX" dirty="0">
                <a:latin typeface="Times New Roman" panose="02020603050405020304" pitchFamily="18" charset="0"/>
              </a:rPr>
              <a:t>-</a:t>
            </a:r>
          </a:p>
          <a:p>
            <a:r>
              <a:rPr lang="es-MX" dirty="0" err="1">
                <a:latin typeface="Times New Roman" panose="02020603050405020304" pitchFamily="18" charset="0"/>
              </a:rPr>
              <a:t>miten</a:t>
            </a:r>
            <a:r>
              <a:rPr lang="es-MX" dirty="0">
                <a:latin typeface="Times New Roman" panose="02020603050405020304" pitchFamily="18" charset="0"/>
              </a:rPr>
              <a:t> directamente a sus colegas mediante medios informales de</a:t>
            </a:r>
          </a:p>
          <a:p>
            <a:r>
              <a:rPr lang="es-MX" dirty="0">
                <a:latin typeface="Times New Roman" panose="02020603050405020304" pitchFamily="18" charset="0"/>
              </a:rPr>
              <a:t>comunicación, tales como la correspondencia o el diálogo directo con</a:t>
            </a:r>
          </a:p>
          <a:p>
            <a:r>
              <a:rPr lang="es-MX" dirty="0">
                <a:latin typeface="Times New Roman" panose="02020603050405020304" pitchFamily="18" charset="0"/>
              </a:rPr>
              <a:t>sus destinatarios o indirectamente mediante los editores, quienes forma-</a:t>
            </a:r>
          </a:p>
          <a:p>
            <a:r>
              <a:rPr lang="es-MX" dirty="0" err="1">
                <a:latin typeface="Times New Roman" panose="02020603050405020304" pitchFamily="18" charset="0"/>
              </a:rPr>
              <a:t>lizan</a:t>
            </a:r>
            <a:r>
              <a:rPr lang="es-MX" dirty="0">
                <a:latin typeface="Times New Roman" panose="02020603050405020304" pitchFamily="18" charset="0"/>
              </a:rPr>
              <a:t> su presentación y registro, generalmente antes de que dichos cono-</a:t>
            </a:r>
          </a:p>
          <a:p>
            <a:r>
              <a:rPr lang="es-MX" dirty="0">
                <a:latin typeface="Times New Roman" panose="02020603050405020304" pitchFamily="18" charset="0"/>
              </a:rPr>
              <a:t>cimientos lleguen al resto de la comunidad científica o a la sociedad existe</a:t>
            </a:r>
          </a:p>
          <a:p>
            <a:r>
              <a:rPr lang="es-MX" dirty="0">
                <a:latin typeface="Times New Roman" panose="02020603050405020304" pitchFamily="18" charset="0"/>
              </a:rPr>
              <a:t>otro intermediario, la institución de información.</a:t>
            </a:r>
          </a:p>
          <a:p>
            <a:r>
              <a:rPr lang="es-MX" dirty="0">
                <a:latin typeface="Times New Roman" panose="02020603050405020304" pitchFamily="18" charset="0"/>
              </a:rPr>
              <a:t>Las fuentes de información abarcan un amplio campo desde su </a:t>
            </a:r>
            <a:r>
              <a:rPr lang="es-MX" dirty="0" err="1">
                <a:latin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</a:rPr>
              <a:t>-</a:t>
            </a:r>
          </a:p>
          <a:p>
            <a:r>
              <a:rPr lang="es-MX" dirty="0" err="1">
                <a:latin typeface="Times New Roman" panose="02020603050405020304" pitchFamily="18" charset="0"/>
              </a:rPr>
              <a:t>mación</a:t>
            </a:r>
            <a:r>
              <a:rPr lang="es-MX" dirty="0">
                <a:latin typeface="Times New Roman" panose="02020603050405020304" pitchFamily="18" charset="0"/>
              </a:rPr>
              <a:t> hasta su desarrollo y posterior utilización, se retroalimentan unas</a:t>
            </a:r>
          </a:p>
          <a:p>
            <a:r>
              <a:rPr lang="es-MX" dirty="0">
                <a:latin typeface="Times New Roman" panose="02020603050405020304" pitchFamily="18" charset="0"/>
              </a:rPr>
              <a:t>con otras y dan como resultados nuevas fuentes cada vez mejores y más</a:t>
            </a:r>
          </a:p>
          <a:p>
            <a:r>
              <a:rPr lang="es-MX" dirty="0">
                <a:latin typeface="Times New Roman" panose="02020603050405020304" pitchFamily="18" charset="0"/>
              </a:rPr>
              <a:t>actuales, más sólidas, acorde con el desarrollo de las tecnologías. Pueden</a:t>
            </a:r>
          </a:p>
          <a:p>
            <a:r>
              <a:rPr lang="es-MX" dirty="0">
                <a:latin typeface="Times New Roman" panose="02020603050405020304" pitchFamily="18" charset="0"/>
              </a:rPr>
              <a:t>ser de diferentes, formas, tamaños, formatos, que contengan informa-</a:t>
            </a:r>
          </a:p>
          <a:p>
            <a:r>
              <a:rPr lang="es-MX" dirty="0" err="1">
                <a:latin typeface="Times New Roman" panose="02020603050405020304" pitchFamily="18" charset="0"/>
              </a:rPr>
              <a:t>ción</a:t>
            </a:r>
            <a:r>
              <a:rPr lang="es-MX" dirty="0">
                <a:latin typeface="Times New Roman" panose="02020603050405020304" pitchFamily="18" charset="0"/>
              </a:rPr>
              <a:t> procesada, inédita, digital, han cambiado mucho su forma y </a:t>
            </a:r>
            <a:r>
              <a:rPr lang="es-MX" dirty="0" err="1">
                <a:latin typeface="Times New Roman" panose="02020603050405020304" pitchFamily="18" charset="0"/>
              </a:rPr>
              <a:t>conte</a:t>
            </a:r>
            <a:r>
              <a:rPr lang="es-MX" dirty="0">
                <a:latin typeface="Times New Roman" panose="02020603050405020304" pitchFamily="18" charset="0"/>
              </a:rPr>
              <a:t>-</a:t>
            </a:r>
          </a:p>
          <a:p>
            <a:r>
              <a:rPr lang="es-MX" dirty="0">
                <a:latin typeface="Times New Roman" panose="02020603050405020304" pitchFamily="18" charset="0"/>
              </a:rPr>
              <a:t>nido y continuarán desarrollándose en la medida que continuemos</a:t>
            </a:r>
          </a:p>
          <a:p>
            <a:r>
              <a:rPr lang="es-MX" dirty="0">
                <a:latin typeface="Times New Roman" panose="02020603050405020304" pitchFamily="18" charset="0"/>
              </a:rPr>
              <a:t>avanzando por el inmenso campo de las investigaciones</a:t>
            </a:r>
            <a:endParaRPr lang="es-MX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1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" y="2705413"/>
            <a:ext cx="9144000" cy="1136903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MX" sz="3600" b="1" cap="none" dirty="0">
                <a:solidFill>
                  <a:srgbClr val="514843"/>
                </a:solidFill>
                <a:latin typeface="Arial,Bold"/>
              </a:rPr>
              <a:t>Fuentes de Información de </a:t>
            </a:r>
            <a:r>
              <a:rPr lang="es-MX" sz="3600" b="1" cap="none" dirty="0" smtClean="0">
                <a:solidFill>
                  <a:srgbClr val="514843"/>
                </a:solidFill>
                <a:latin typeface="Arial,Bold"/>
              </a:rPr>
              <a:t>acuerdo </a:t>
            </a:r>
            <a:r>
              <a:rPr lang="es-MX" sz="3600" b="1" cap="none" dirty="0">
                <a:solidFill>
                  <a:srgbClr val="514843"/>
                </a:solidFill>
                <a:latin typeface="Arial,Bold"/>
              </a:rPr>
              <a:t>al origen de la información, pueden </a:t>
            </a:r>
            <a:r>
              <a:rPr lang="es-MX" sz="3600" b="1" cap="none" dirty="0" smtClean="0">
                <a:solidFill>
                  <a:srgbClr val="514843"/>
                </a:solidFill>
                <a:latin typeface="Arial,Bold"/>
              </a:rPr>
              <a:t>ser:</a:t>
            </a:r>
            <a:r>
              <a:rPr lang="es-MX" sz="3600" b="1" cap="none" dirty="0">
                <a:solidFill>
                  <a:srgbClr val="514843"/>
                </a:solidFill>
                <a:latin typeface="Arial,Bold"/>
              </a:rPr>
              <a:t/>
            </a:r>
            <a:br>
              <a:rPr lang="es-MX" sz="3600" b="1" cap="none" dirty="0">
                <a:solidFill>
                  <a:srgbClr val="514843"/>
                </a:solidFill>
                <a:latin typeface="Arial,Bold"/>
              </a:rPr>
            </a:b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681718" y="4234201"/>
            <a:ext cx="7572376" cy="955565"/>
          </a:xfrm>
        </p:spPr>
        <p:txBody>
          <a:bodyPr>
            <a:noAutofit/>
          </a:bodyPr>
          <a:lstStyle/>
          <a:p>
            <a:r>
              <a:rPr lang="es-MX" sz="2400" dirty="0" smtClean="0">
                <a:latin typeface="Arial" panose="020B0604020202020204" pitchFamily="34" charset="0"/>
              </a:rPr>
              <a:t>a</a:t>
            </a:r>
            <a:r>
              <a:rPr lang="es-MX" sz="2400" dirty="0">
                <a:latin typeface="Arial" panose="020B0604020202020204" pitchFamily="34" charset="0"/>
              </a:rPr>
              <a:t>. Fuentes de información personales</a:t>
            </a:r>
          </a:p>
          <a:p>
            <a:r>
              <a:rPr lang="es-MX" sz="2400" dirty="0">
                <a:latin typeface="Arial" panose="020B0604020202020204" pitchFamily="34" charset="0"/>
              </a:rPr>
              <a:t>b. Fuentes de información institucionales</a:t>
            </a:r>
          </a:p>
          <a:p>
            <a:r>
              <a:rPr lang="es-MX" sz="2400" dirty="0">
                <a:latin typeface="Arial" panose="020B0604020202020204" pitchFamily="34" charset="0"/>
              </a:rPr>
              <a:t>c. Fuentes de información documentales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8557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8673" y="2585014"/>
            <a:ext cx="7572375" cy="104503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MX" sz="3600" b="1" cap="none" dirty="0">
                <a:solidFill>
                  <a:srgbClr val="514843"/>
                </a:solidFill>
                <a:latin typeface="Arial,Bold"/>
              </a:rPr>
              <a:t>Fuentes de Información de </a:t>
            </a:r>
            <a:r>
              <a:rPr lang="es-MX" sz="3600" b="1" cap="none" dirty="0" smtClean="0">
                <a:solidFill>
                  <a:srgbClr val="514843"/>
                </a:solidFill>
                <a:latin typeface="Arial,Bold"/>
              </a:rPr>
              <a:t>acuerdo </a:t>
            </a:r>
            <a:r>
              <a:rPr lang="es-MX" sz="3600" b="1" cap="none" dirty="0">
                <a:solidFill>
                  <a:srgbClr val="514843"/>
                </a:solidFill>
                <a:latin typeface="Arial,Bold"/>
              </a:rPr>
              <a:t>con el Nivel Informativo o contenido</a:t>
            </a:r>
            <a:br>
              <a:rPr lang="es-MX" sz="3600" b="1" cap="none" dirty="0">
                <a:solidFill>
                  <a:srgbClr val="514843"/>
                </a:solidFill>
                <a:latin typeface="Arial,Bold"/>
              </a:rPr>
            </a:b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473528" y="3630044"/>
            <a:ext cx="8282667" cy="2052299"/>
          </a:xfrm>
        </p:spPr>
        <p:txBody>
          <a:bodyPr>
            <a:normAutofit fontScale="92500" lnSpcReduction="10000"/>
          </a:bodyPr>
          <a:lstStyle/>
          <a:p>
            <a:r>
              <a:rPr lang="es-MX" sz="1600" dirty="0" smtClean="0">
                <a:latin typeface="Arial" panose="020B0604020202020204" pitchFamily="34" charset="0"/>
              </a:rPr>
              <a:t>“</a:t>
            </a:r>
            <a:r>
              <a:rPr lang="es-MX" sz="2600" dirty="0">
                <a:latin typeface="Arial" panose="020B0604020202020204" pitchFamily="34" charset="0"/>
              </a:rPr>
              <a:t>Se denominan fuentes de información a diversos tipos de documentos que contienen </a:t>
            </a:r>
            <a:r>
              <a:rPr lang="es-MX" sz="2600" dirty="0" smtClean="0">
                <a:latin typeface="Arial" panose="020B0604020202020204" pitchFamily="34" charset="0"/>
              </a:rPr>
              <a:t>datos útiles </a:t>
            </a:r>
            <a:r>
              <a:rPr lang="es-MX" sz="2600" dirty="0">
                <a:latin typeface="Arial" panose="020B0604020202020204" pitchFamily="34" charset="0"/>
              </a:rPr>
              <a:t>para satisfacer una demanda de información o conocimiento</a:t>
            </a:r>
            <a:r>
              <a:rPr lang="es-MX" sz="2600" dirty="0" smtClean="0">
                <a:latin typeface="Arial" panose="020B0604020202020204" pitchFamily="34" charset="0"/>
              </a:rPr>
              <a:t>”. </a:t>
            </a:r>
          </a:p>
          <a:p>
            <a:endParaRPr lang="es-MX" sz="2600" dirty="0">
              <a:latin typeface="Arial" panose="020B0604020202020204" pitchFamily="34" charset="0"/>
            </a:endParaRPr>
          </a:p>
          <a:p>
            <a:r>
              <a:rPr lang="es-MX" sz="2600" dirty="0">
                <a:latin typeface="Arial" panose="020B0604020202020204" pitchFamily="34" charset="0"/>
              </a:rPr>
              <a:t>En lo que atañe al nivel informativo, las fuentes se clasifican en primarias, secundarias </a:t>
            </a:r>
            <a:r>
              <a:rPr lang="es-MX" sz="2600" dirty="0" smtClean="0">
                <a:latin typeface="Arial" panose="020B0604020202020204" pitchFamily="34" charset="0"/>
              </a:rPr>
              <a:t>y terciarias</a:t>
            </a:r>
            <a:r>
              <a:rPr lang="es-MX" sz="2600" dirty="0">
                <a:latin typeface="Arial" panose="020B0604020202020204" pitchFamily="34" charset="0"/>
              </a:rPr>
              <a:t>.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20840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958" y="473529"/>
            <a:ext cx="8441872" cy="6253842"/>
          </a:xfrm>
        </p:spPr>
        <p:txBody>
          <a:bodyPr/>
          <a:lstStyle/>
          <a:p>
            <a:pPr algn="ctr"/>
            <a:r>
              <a:rPr lang="es-MX" sz="2400" dirty="0"/>
              <a:t>Las fuentes de información, de forma básica, pueden clasificarse en:</a:t>
            </a:r>
          </a:p>
          <a:p>
            <a:pPr marL="0" indent="0" algn="ctr">
              <a:buNone/>
            </a:pPr>
            <a:r>
              <a:rPr lang="es-MX" dirty="0"/>
              <a:t> </a:t>
            </a:r>
          </a:p>
          <a:p>
            <a:pPr algn="ctr"/>
            <a:r>
              <a:rPr lang="es-MX" b="1" dirty="0">
                <a:solidFill>
                  <a:srgbClr val="336699"/>
                </a:solidFill>
              </a:rPr>
              <a:t>Fuentes primarias</a:t>
            </a:r>
            <a:r>
              <a:rPr lang="es-MX" dirty="0"/>
              <a:t>: contienen información original que ha sido publicada por primera vez y que no ha sido filtrada, interpretada o evaluada por nadie más. Son producto de una investigación o de una actividad eminentemente creativa. Componen la colección básica de una biblioteca y pueden encontrarse en soporte impreso o digital</a:t>
            </a:r>
            <a:r>
              <a:rPr lang="es-MX" dirty="0" smtClean="0"/>
              <a:t>.</a:t>
            </a:r>
          </a:p>
          <a:p>
            <a:pPr algn="ctr"/>
            <a:endParaRPr lang="es-MX" dirty="0"/>
          </a:p>
          <a:p>
            <a:pPr algn="ctr"/>
            <a:r>
              <a:rPr lang="es-MX" b="1" dirty="0">
                <a:solidFill>
                  <a:srgbClr val="336699"/>
                </a:solidFill>
              </a:rPr>
              <a:t>Fuentes secundarias</a:t>
            </a:r>
            <a:r>
              <a:rPr lang="es-MX" dirty="0"/>
              <a:t>: contienen información primaria, sintetizada y reorganizada. Están diseñadas para facilitar y maximizar el acceso a las fuentes primarias o a sus contenidos. Componen la colección de referencia de una biblioteca. Se utilizan cuando no se tiene acceso a la fuente primaria por una razón específica, cuando los recursos son limitados y cuando la fuente no es confiable. Permiten confirmar los hallazgos en una investigación y ampliar el contenido de la información de una fuente primaria</a:t>
            </a:r>
            <a:r>
              <a:rPr lang="es-MX" dirty="0" smtClean="0"/>
              <a:t>.</a:t>
            </a:r>
          </a:p>
          <a:p>
            <a:pPr algn="ctr"/>
            <a:endParaRPr lang="es-MX" dirty="0"/>
          </a:p>
          <a:p>
            <a:pPr algn="ctr"/>
            <a:r>
              <a:rPr lang="es-MX" b="1" dirty="0">
                <a:solidFill>
                  <a:srgbClr val="336699"/>
                </a:solidFill>
              </a:rPr>
              <a:t>Fuentes terciarias</a:t>
            </a:r>
            <a:r>
              <a:rPr lang="es-MX" dirty="0"/>
              <a:t>: son guías físicas o virtuales que contienen información sobre las fuentes secundarias. Forman parte de la colección de referencia de una biblioteca. Facilitan el control y acceso a toda la gama de repertorios de referencia, como las guías de obras de referencia, o a un solo tipo, como las bibliografías.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25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s-ES" sz="27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Documentos primarios</a:t>
            </a:r>
            <a:r>
              <a:rPr lang="es-MX" sz="13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MX" sz="13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" dirty="0"/>
          </a:p>
        </p:txBody>
      </p:sp>
      <p:pic>
        <p:nvPicPr>
          <p:cNvPr id="5" name="Marcador de posición de imagen 4" descr="Primer plano de libros en estanterías con más libros borrosos en primer plano y en el fondo" title="Imagen de ejemplo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227629" y="2677886"/>
            <a:ext cx="3378389" cy="2401837"/>
          </a:xfrm>
        </p:spPr>
      </p:pic>
      <p:sp>
        <p:nvSpPr>
          <p:cNvPr id="3" name="Rectángulo 2"/>
          <p:cNvSpPr/>
          <p:nvPr/>
        </p:nvSpPr>
        <p:spPr>
          <a:xfrm>
            <a:off x="205924" y="2498202"/>
            <a:ext cx="50217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</a:rPr>
              <a:t>“Aquellas fuentes que contienen </a:t>
            </a:r>
            <a:r>
              <a:rPr lang="es-MX" sz="2400" b="1" dirty="0">
                <a:latin typeface="Arial" panose="020B0604020202020204" pitchFamily="34" charset="0"/>
              </a:rPr>
              <a:t>información nueva u original </a:t>
            </a:r>
            <a:r>
              <a:rPr lang="es-MX" sz="2400" dirty="0">
                <a:latin typeface="Arial" panose="020B0604020202020204" pitchFamily="34" charset="0"/>
              </a:rPr>
              <a:t>y cuya disposición </a:t>
            </a:r>
            <a:r>
              <a:rPr lang="es-MX" sz="2400" dirty="0" smtClean="0">
                <a:latin typeface="Arial" panose="020B0604020202020204" pitchFamily="34" charset="0"/>
              </a:rPr>
              <a:t>no sigue</a:t>
            </a:r>
            <a:r>
              <a:rPr lang="es-MX" sz="2400" dirty="0">
                <a:latin typeface="Arial" panose="020B0604020202020204" pitchFamily="34" charset="0"/>
              </a:rPr>
              <a:t>, habitualmente, ningún esquema </a:t>
            </a:r>
            <a:r>
              <a:rPr lang="es-MX" sz="2400" dirty="0" smtClean="0">
                <a:latin typeface="Arial" panose="020B0604020202020204" pitchFamily="34" charset="0"/>
              </a:rPr>
              <a:t>predeterminado</a:t>
            </a:r>
            <a:r>
              <a:rPr lang="es-MX" sz="2400" dirty="0">
                <a:latin typeface="Arial" panose="020B0604020202020204" pitchFamily="34" charset="0"/>
              </a:rPr>
              <a:t>. </a:t>
            </a:r>
            <a:endParaRPr lang="es-MX" sz="2400" dirty="0" smtClean="0">
              <a:latin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</a:rPr>
              <a:t>Se </a:t>
            </a:r>
            <a:r>
              <a:rPr lang="es-MX" sz="2400" dirty="0">
                <a:latin typeface="Arial" panose="020B0604020202020204" pitchFamily="34" charset="0"/>
              </a:rPr>
              <a:t>accede a ellas </a:t>
            </a:r>
            <a:r>
              <a:rPr lang="es-MX" sz="2400" dirty="0" smtClean="0">
                <a:latin typeface="Arial" panose="020B0604020202020204" pitchFamily="34" charset="0"/>
              </a:rPr>
              <a:t>directamente o </a:t>
            </a:r>
            <a:r>
              <a:rPr lang="es-MX" sz="2400" dirty="0">
                <a:latin typeface="Arial" panose="020B0604020202020204" pitchFamily="34" charset="0"/>
              </a:rPr>
              <a:t>por las fuentes de información secundarias”.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0976" y="515893"/>
            <a:ext cx="2364750" cy="565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075" b="1" u="sng" kern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</a:t>
            </a:r>
            <a:r>
              <a:rPr lang="es-ES" sz="3075" b="1" kern="0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s-MX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0976" y="1534567"/>
            <a:ext cx="755376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Folletos</a:t>
            </a:r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Monografía</a:t>
            </a:r>
          </a:p>
          <a:p>
            <a:pPr marL="257175" indent="-257175">
              <a:spcBef>
                <a:spcPts val="300"/>
              </a:spcBef>
              <a:buSzPct val="68000"/>
              <a:buFont typeface="Wingdings" panose="05000000000000000000" pitchFamily="2" charset="2"/>
              <a:buChar char="ü"/>
              <a:defRPr/>
            </a:pPr>
            <a:r>
              <a:rPr lang="es-ES" sz="2400" b="1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Actas de congresos científicos, conferencias y relatorías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spcBef>
                <a:spcPts val="300"/>
              </a:spcBef>
              <a:buSzPct val="68000"/>
              <a:buFont typeface="Wingdings" panose="05000000000000000000" pitchFamily="2" charset="2"/>
              <a:buChar char="ü"/>
              <a:defRPr/>
            </a:pPr>
            <a:r>
              <a:rPr lang="es-ES" sz="2400" b="1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Ediciones oficiales y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departamentales</a:t>
            </a:r>
          </a:p>
          <a:p>
            <a:pPr marL="257175" indent="-257175">
              <a:spcBef>
                <a:spcPts val="300"/>
              </a:spcBef>
              <a:buSzPct val="68000"/>
              <a:buFont typeface="Wingdings" panose="05000000000000000000" pitchFamily="2" charset="2"/>
              <a:buChar char="ü"/>
              <a:defRPr/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Patentes</a:t>
            </a:r>
          </a:p>
          <a:p>
            <a:pPr marL="257175" indent="-257175">
              <a:spcBef>
                <a:spcPts val="300"/>
              </a:spcBef>
              <a:buSzPct val="68000"/>
              <a:buFont typeface="Wingdings" panose="05000000000000000000" pitchFamily="2" charset="2"/>
              <a:buChar char="ü"/>
              <a:defRPr/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Revistas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 periódicas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 seriadas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inéditos</a:t>
            </a:r>
          </a:p>
          <a:p>
            <a:pPr marL="257175" indent="-257175" fontAlgn="base">
              <a:spcBef>
                <a:spcPts val="300"/>
              </a:spcBef>
              <a:spcAft>
                <a:spcPct val="0"/>
              </a:spcAft>
              <a:buSzPct val="68000"/>
              <a:buFont typeface="Wingdings" panose="05000000000000000000" pitchFamily="2" charset="2"/>
              <a:buChar char="ü"/>
            </a:pPr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" y="1406299"/>
            <a:ext cx="9029700" cy="43413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70019" y="501134"/>
            <a:ext cx="413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http://www.bvscuba.sld.cu/</a:t>
            </a:r>
          </a:p>
        </p:txBody>
      </p:sp>
    </p:spTree>
    <p:extLst>
      <p:ext uri="{BB962C8B-B14F-4D97-AF65-F5344CB8AC3E}">
        <p14:creationId xmlns:p14="http://schemas.microsoft.com/office/powerpoint/2010/main" val="29580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1127</Words>
  <Application>Microsoft Office PowerPoint</Application>
  <PresentationFormat>Presentación en pantalla (4:3)</PresentationFormat>
  <Paragraphs>116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Arial,Bold</vt:lpstr>
      <vt:lpstr>Arial,BoldItalic</vt:lpstr>
      <vt:lpstr>Arial,Italic</vt:lpstr>
      <vt:lpstr>Euphemia</vt:lpstr>
      <vt:lpstr>Lucida Sans Unicode</vt:lpstr>
      <vt:lpstr>Plantagenet Cherokee</vt:lpstr>
      <vt:lpstr>Times New Roman</vt:lpstr>
      <vt:lpstr>Verdana</vt:lpstr>
      <vt:lpstr>Wingdings</vt:lpstr>
      <vt:lpstr>Literatura académica 16 × 9</vt:lpstr>
      <vt:lpstr>Acceso a la información científica en salud</vt:lpstr>
      <vt:lpstr>Presentación de PowerPoint</vt:lpstr>
      <vt:lpstr>Presentación de PowerPoint</vt:lpstr>
      <vt:lpstr>Fuentes de Información de acuerdo al origen de la información, pueden ser: </vt:lpstr>
      <vt:lpstr>Fuentes de Información de acuerdo con el Nivel Informativo o contenido </vt:lpstr>
      <vt:lpstr>Presentación de PowerPoint</vt:lpstr>
      <vt:lpstr>Documentos primarios </vt:lpstr>
      <vt:lpstr>Presentación de PowerPoint</vt:lpstr>
      <vt:lpstr>Presentación de PowerPoint</vt:lpstr>
      <vt:lpstr>Documentos Secundarios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Documentos terciarias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2018-09-06T18:30:13Z</dcterms:created>
  <dcterms:modified xsi:type="dcterms:W3CDTF">2020-12-02T20:45:09Z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